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0" r:id="rId4"/>
    <p:sldId id="262" r:id="rId5"/>
    <p:sldId id="263" r:id="rId6"/>
    <p:sldId id="264" r:id="rId7"/>
    <p:sldId id="265" r:id="rId8"/>
    <p:sldId id="266" r:id="rId9"/>
    <p:sldId id="267" r:id="rId10"/>
    <p:sldId id="268" r:id="rId11"/>
    <p:sldId id="269" r:id="rId12"/>
    <p:sldId id="270" r:id="rId13"/>
    <p:sldId id="271" r:id="rId14"/>
    <p:sldId id="273" r:id="rId15"/>
    <p:sldId id="272" r:id="rId16"/>
    <p:sldId id="274" r:id="rId17"/>
    <p:sldId id="275" r:id="rId18"/>
    <p:sldId id="276" r:id="rId19"/>
    <p:sldId id="277" r:id="rId20"/>
    <p:sldId id="278" r:id="rId21"/>
    <p:sldId id="293" r:id="rId22"/>
    <p:sldId id="294" r:id="rId23"/>
    <p:sldId id="295" r:id="rId24"/>
    <p:sldId id="296" r:id="rId25"/>
    <p:sldId id="297" r:id="rId26"/>
    <p:sldId id="279" r:id="rId27"/>
    <p:sldId id="310" r:id="rId28"/>
    <p:sldId id="280" r:id="rId29"/>
    <p:sldId id="281" r:id="rId30"/>
    <p:sldId id="298" r:id="rId31"/>
    <p:sldId id="299" r:id="rId32"/>
    <p:sldId id="300" r:id="rId33"/>
    <p:sldId id="301" r:id="rId34"/>
    <p:sldId id="302" r:id="rId35"/>
    <p:sldId id="303" r:id="rId36"/>
    <p:sldId id="304" r:id="rId37"/>
    <p:sldId id="305" r:id="rId38"/>
    <p:sldId id="306" r:id="rId39"/>
    <p:sldId id="307" r:id="rId40"/>
    <p:sldId id="282" r:id="rId41"/>
    <p:sldId id="283" r:id="rId42"/>
    <p:sldId id="284" r:id="rId43"/>
    <p:sldId id="285" r:id="rId44"/>
    <p:sldId id="286" r:id="rId45"/>
    <p:sldId id="309" r:id="rId46"/>
    <p:sldId id="308"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288" r:id="rId68"/>
    <p:sldId id="289" r:id="rId69"/>
    <p:sldId id="290" r:id="rId70"/>
    <p:sldId id="291" r:id="rId71"/>
    <p:sldId id="292" r:id="rId72"/>
    <p:sldId id="331"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97" autoAdjust="0"/>
    <p:restoredTop sz="94660"/>
  </p:normalViewPr>
  <p:slideViewPr>
    <p:cSldViewPr>
      <p:cViewPr varScale="1">
        <p:scale>
          <a:sx n="72" d="100"/>
          <a:sy n="72" d="100"/>
        </p:scale>
        <p:origin x="34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64955251-C8D4-46F9-A759-E16FCE9C9EB7}" type="datetimeFigureOut">
              <a:rPr lang="en-US" smtClean="0"/>
              <a:t>2/7/2019</a:t>
            </a:fld>
            <a:endParaRPr lang="en-US"/>
          </a:p>
        </p:txBody>
      </p:sp>
      <p:sp>
        <p:nvSpPr>
          <p:cNvPr id="16" name="Slide Number Placeholder 15"/>
          <p:cNvSpPr>
            <a:spLocks noGrp="1"/>
          </p:cNvSpPr>
          <p:nvPr>
            <p:ph type="sldNum" sz="quarter" idx="11"/>
          </p:nvPr>
        </p:nvSpPr>
        <p:spPr/>
        <p:txBody>
          <a:bodyPr/>
          <a:lstStyle/>
          <a:p>
            <a:fld id="{4F7C84E9-409E-4F70-8336-E7627A463A30}"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4955251-C8D4-46F9-A759-E16FCE9C9EB7}" type="datetimeFigureOut">
              <a:rPr lang="en-US" smtClean="0"/>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C84E9-409E-4F70-8336-E7627A463A3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4955251-C8D4-46F9-A759-E16FCE9C9EB7}" type="datetimeFigureOut">
              <a:rPr lang="en-US" smtClean="0"/>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C84E9-409E-4F70-8336-E7627A463A3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64955251-C8D4-46F9-A759-E16FCE9C9EB7}" type="datetimeFigureOut">
              <a:rPr lang="en-US" smtClean="0"/>
              <a:t>2/7/2019</a:t>
            </a:fld>
            <a:endParaRPr lang="en-US"/>
          </a:p>
        </p:txBody>
      </p:sp>
      <p:sp>
        <p:nvSpPr>
          <p:cNvPr id="15" name="Slide Number Placeholder 14"/>
          <p:cNvSpPr>
            <a:spLocks noGrp="1"/>
          </p:cNvSpPr>
          <p:nvPr>
            <p:ph type="sldNum" sz="quarter" idx="15"/>
          </p:nvPr>
        </p:nvSpPr>
        <p:spPr/>
        <p:txBody>
          <a:bodyPr/>
          <a:lstStyle>
            <a:lvl1pPr algn="ctr">
              <a:defRPr/>
            </a:lvl1pPr>
          </a:lstStyle>
          <a:p>
            <a:fld id="{4F7C84E9-409E-4F70-8336-E7627A463A30}"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4955251-C8D4-46F9-A759-E16FCE9C9EB7}" type="datetimeFigureOut">
              <a:rPr lang="en-US" smtClean="0"/>
              <a:t>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C84E9-409E-4F70-8336-E7627A463A30}"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4955251-C8D4-46F9-A759-E16FCE9C9EB7}" type="datetimeFigureOut">
              <a:rPr lang="en-US" smtClean="0"/>
              <a:t>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C84E9-409E-4F70-8336-E7627A463A30}"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F7C84E9-409E-4F70-8336-E7627A463A30}"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64955251-C8D4-46F9-A759-E16FCE9C9EB7}" type="datetimeFigureOut">
              <a:rPr lang="en-US" smtClean="0"/>
              <a:t>2/7/2019</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955251-C8D4-46F9-A759-E16FCE9C9EB7}" type="datetimeFigureOut">
              <a:rPr lang="en-US" smtClean="0"/>
              <a:t>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C84E9-409E-4F70-8336-E7627A463A30}"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955251-C8D4-46F9-A759-E16FCE9C9EB7}" type="datetimeFigureOut">
              <a:rPr lang="en-US" smtClean="0"/>
              <a:t>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7C84E9-409E-4F70-8336-E7627A463A3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64955251-C8D4-46F9-A759-E16FCE9C9EB7}" type="datetimeFigureOut">
              <a:rPr lang="en-US" smtClean="0"/>
              <a:t>2/7/2019</a:t>
            </a:fld>
            <a:endParaRPr lang="en-US"/>
          </a:p>
        </p:txBody>
      </p:sp>
      <p:sp>
        <p:nvSpPr>
          <p:cNvPr id="9" name="Slide Number Placeholder 8"/>
          <p:cNvSpPr>
            <a:spLocks noGrp="1"/>
          </p:cNvSpPr>
          <p:nvPr>
            <p:ph type="sldNum" sz="quarter" idx="15"/>
          </p:nvPr>
        </p:nvSpPr>
        <p:spPr/>
        <p:txBody>
          <a:bodyPr/>
          <a:lstStyle/>
          <a:p>
            <a:fld id="{4F7C84E9-409E-4F70-8336-E7627A463A30}"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64955251-C8D4-46F9-A759-E16FCE9C9EB7}" type="datetimeFigureOut">
              <a:rPr lang="en-US" smtClean="0"/>
              <a:t>2/7/2019</a:t>
            </a:fld>
            <a:endParaRPr lang="en-US"/>
          </a:p>
        </p:txBody>
      </p:sp>
      <p:sp>
        <p:nvSpPr>
          <p:cNvPr id="9" name="Slide Number Placeholder 8"/>
          <p:cNvSpPr>
            <a:spLocks noGrp="1"/>
          </p:cNvSpPr>
          <p:nvPr>
            <p:ph type="sldNum" sz="quarter" idx="11"/>
          </p:nvPr>
        </p:nvSpPr>
        <p:spPr/>
        <p:txBody>
          <a:bodyPr/>
          <a:lstStyle/>
          <a:p>
            <a:fld id="{4F7C84E9-409E-4F70-8336-E7627A463A3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4955251-C8D4-46F9-A759-E16FCE9C9EB7}" type="datetimeFigureOut">
              <a:rPr lang="en-US" smtClean="0"/>
              <a:t>2/7/2019</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F7C84E9-409E-4F70-8336-E7627A463A30}"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5.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4.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7.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4.png"/><Relationship Id="rId5" Type="http://schemas.openxmlformats.org/officeDocument/2006/relationships/image" Target="../media/image15.png"/><Relationship Id="rId15" Type="http://schemas.openxmlformats.org/officeDocument/2006/relationships/image" Target="../media/image29.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0.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4.png"/><Relationship Id="rId5" Type="http://schemas.openxmlformats.org/officeDocument/2006/relationships/image" Target="../media/image15.png"/><Relationship Id="rId15" Type="http://schemas.openxmlformats.org/officeDocument/2006/relationships/image" Target="../media/image29.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2.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4.png"/><Relationship Id="rId5" Type="http://schemas.openxmlformats.org/officeDocument/2006/relationships/image" Target="../media/image15.png"/><Relationship Id="rId15" Type="http://schemas.openxmlformats.org/officeDocument/2006/relationships/image" Target="../media/image34.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5.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4.png"/><Relationship Id="rId5" Type="http://schemas.openxmlformats.org/officeDocument/2006/relationships/image" Target="../media/image15.png"/><Relationship Id="rId15" Type="http://schemas.openxmlformats.org/officeDocument/2006/relationships/image" Target="../media/image31.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image" Target="../media/image37.png"/><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4.png"/><Relationship Id="rId3" Type="http://schemas.openxmlformats.org/officeDocument/2006/relationships/image" Target="../media/image38.png"/><Relationship Id="rId21" Type="http://schemas.openxmlformats.org/officeDocument/2006/relationships/image" Target="../media/image57.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image" Target="../media/image37.png"/><Relationship Id="rId16" Type="http://schemas.openxmlformats.org/officeDocument/2006/relationships/image" Target="../media/image51.png"/><Relationship Id="rId20"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19" Type="http://schemas.openxmlformats.org/officeDocument/2006/relationships/image" Target="../media/image5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4.png"/><Relationship Id="rId3" Type="http://schemas.openxmlformats.org/officeDocument/2006/relationships/image" Target="../media/image38.png"/><Relationship Id="rId21" Type="http://schemas.openxmlformats.org/officeDocument/2006/relationships/image" Target="../media/image59.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image" Target="../media/image37.png"/><Relationship Id="rId16" Type="http://schemas.openxmlformats.org/officeDocument/2006/relationships/image" Target="../media/image51.png"/><Relationship Id="rId20"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19" Type="http://schemas.openxmlformats.org/officeDocument/2006/relationships/image" Target="../media/image5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4.png"/><Relationship Id="rId3" Type="http://schemas.openxmlformats.org/officeDocument/2006/relationships/image" Target="../media/image38.png"/><Relationship Id="rId21" Type="http://schemas.openxmlformats.org/officeDocument/2006/relationships/image" Target="../media/image61.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image" Target="../media/image37.png"/><Relationship Id="rId16" Type="http://schemas.openxmlformats.org/officeDocument/2006/relationships/image" Target="../media/image51.png"/><Relationship Id="rId20"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19" Type="http://schemas.openxmlformats.org/officeDocument/2006/relationships/image" Target="../media/image5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4.png"/><Relationship Id="rId3" Type="http://schemas.openxmlformats.org/officeDocument/2006/relationships/image" Target="../media/image38.png"/><Relationship Id="rId21" Type="http://schemas.openxmlformats.org/officeDocument/2006/relationships/image" Target="../media/image63.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image" Target="../media/image37.png"/><Relationship Id="rId16" Type="http://schemas.openxmlformats.org/officeDocument/2006/relationships/image" Target="../media/image51.png"/><Relationship Id="rId20"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19" Type="http://schemas.openxmlformats.org/officeDocument/2006/relationships/image" Target="../media/image5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4.png"/><Relationship Id="rId3" Type="http://schemas.openxmlformats.org/officeDocument/2006/relationships/image" Target="../media/image38.png"/><Relationship Id="rId21" Type="http://schemas.openxmlformats.org/officeDocument/2006/relationships/image" Target="../media/image63.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image" Target="../media/image37.png"/><Relationship Id="rId16" Type="http://schemas.openxmlformats.org/officeDocument/2006/relationships/image" Target="../media/image51.png"/><Relationship Id="rId20"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19" Type="http://schemas.openxmlformats.org/officeDocument/2006/relationships/image" Target="../media/image5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 Id="rId22" Type="http://schemas.openxmlformats.org/officeDocument/2006/relationships/image" Target="../media/image64.png"/></Relationships>
</file>

<file path=ppt/slides/_rels/slide2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6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Scott Adamson, Ph.D.</a:t>
            </a:r>
          </a:p>
          <a:p>
            <a:r>
              <a:rPr lang="en-US" dirty="0"/>
              <a:t>Chandler-Gilbert Community College</a:t>
            </a:r>
          </a:p>
          <a:p>
            <a:r>
              <a:rPr lang="en-US" dirty="0"/>
              <a:t>s.adamson@cgc.edu	</a:t>
            </a:r>
          </a:p>
        </p:txBody>
      </p:sp>
      <p:sp>
        <p:nvSpPr>
          <p:cNvPr id="2" name="Title 1"/>
          <p:cNvSpPr>
            <a:spLocks noGrp="1"/>
          </p:cNvSpPr>
          <p:nvPr>
            <p:ph type="ctrTitle"/>
          </p:nvPr>
        </p:nvSpPr>
        <p:spPr/>
        <p:txBody>
          <a:bodyPr/>
          <a:lstStyle/>
          <a:p>
            <a:r>
              <a:rPr lang="en-US" dirty="0"/>
              <a:t>Building Fluency</a:t>
            </a:r>
          </a:p>
        </p:txBody>
      </p:sp>
    </p:spTree>
    <p:extLst>
      <p:ext uri="{BB962C8B-B14F-4D97-AF65-F5344CB8AC3E}">
        <p14:creationId xmlns:p14="http://schemas.microsoft.com/office/powerpoint/2010/main" val="2390648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2971800" y="2362200"/>
                <a:ext cx="1983813" cy="17340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9600" i="1" smtClean="0">
                              <a:latin typeface="Cambria Math" panose="02040503050406030204" pitchFamily="18" charset="0"/>
                              <a:ea typeface="Cambria Math"/>
                            </a:rPr>
                          </m:ctrlPr>
                        </m:radPr>
                        <m:deg/>
                        <m:e>
                          <m:r>
                            <a:rPr lang="en-US" sz="9600" b="0" i="1" smtClean="0">
                              <a:latin typeface="Cambria Math"/>
                              <a:ea typeface="Cambria Math"/>
                            </a:rPr>
                            <m:t>7</m:t>
                          </m:r>
                        </m:e>
                      </m:rad>
                    </m:oMath>
                  </m:oMathPara>
                </a14:m>
                <a:endParaRPr lang="en-US" sz="9600" dirty="0"/>
              </a:p>
            </p:txBody>
          </p:sp>
        </mc:Choice>
        <mc:Fallback xmlns="">
          <p:sp>
            <p:nvSpPr>
              <p:cNvPr id="4" name="TextBox 3"/>
              <p:cNvSpPr txBox="1">
                <a:spLocks noRot="1" noChangeAspect="1" noMove="1" noResize="1" noEditPoints="1" noAdjustHandles="1" noChangeArrowheads="1" noChangeShapeType="1" noTextEdit="1"/>
              </p:cNvSpPr>
              <p:nvPr/>
            </p:nvSpPr>
            <p:spPr>
              <a:xfrm>
                <a:off x="2971800" y="2362200"/>
                <a:ext cx="1983813" cy="1734064"/>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038600" y="1828800"/>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2 </m:t>
                      </m:r>
                    </m:oMath>
                  </m:oMathPara>
                </a14:m>
                <a:endParaRPr lang="en-US" sz="5400" dirty="0"/>
              </a:p>
            </p:txBody>
          </p:sp>
        </mc:Choice>
        <mc:Fallback xmlns="">
          <p:sp>
            <p:nvSpPr>
              <p:cNvPr id="5" name="TextBox 4"/>
              <p:cNvSpPr txBox="1">
                <a:spLocks noRot="1" noChangeAspect="1" noMove="1" noResize="1" noEditPoints="1" noAdjustHandles="1" noChangeArrowheads="1" noChangeShapeType="1" noTextEdit="1"/>
              </p:cNvSpPr>
              <p:nvPr/>
            </p:nvSpPr>
            <p:spPr>
              <a:xfrm>
                <a:off x="4038600" y="1828800"/>
                <a:ext cx="893193" cy="92333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886200" y="3810000"/>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4 </m:t>
                      </m:r>
                    </m:oMath>
                  </m:oMathPara>
                </a14:m>
                <a:endParaRPr lang="en-US" sz="5400" dirty="0"/>
              </a:p>
            </p:txBody>
          </p:sp>
        </mc:Choice>
        <mc:Fallback xmlns="">
          <p:sp>
            <p:nvSpPr>
              <p:cNvPr id="6" name="TextBox 5"/>
              <p:cNvSpPr txBox="1">
                <a:spLocks noRot="1" noChangeAspect="1" noMove="1" noResize="1" noEditPoints="1" noAdjustHandles="1" noChangeArrowheads="1" noChangeShapeType="1" noTextEdit="1"/>
              </p:cNvSpPr>
              <p:nvPr/>
            </p:nvSpPr>
            <p:spPr>
              <a:xfrm>
                <a:off x="3886200" y="3810000"/>
                <a:ext cx="893193" cy="923330"/>
              </a:xfrm>
              <a:prstGeom prst="rect">
                <a:avLst/>
              </a:prstGeom>
              <a:blipFill rotWithShape="1">
                <a:blip r:embed="rId4"/>
                <a:stretch>
                  <a:fillRect/>
                </a:stretch>
              </a:blipFill>
            </p:spPr>
            <p:txBody>
              <a:bodyPr/>
              <a:lstStyle/>
              <a:p>
                <a:r>
                  <a:rPr lang="en-US">
                    <a:noFill/>
                  </a:rPr>
                  <a:t> </a:t>
                </a:r>
              </a:p>
            </p:txBody>
          </p:sp>
        </mc:Fallback>
      </mc:AlternateContent>
      <p:cxnSp>
        <p:nvCxnSpPr>
          <p:cNvPr id="7" name="Straight Connector 6"/>
          <p:cNvCxnSpPr/>
          <p:nvPr/>
        </p:nvCxnSpPr>
        <p:spPr>
          <a:xfrm>
            <a:off x="3505200" y="4733330"/>
            <a:ext cx="1450413" cy="0"/>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3886200" y="4742260"/>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3 </m:t>
                      </m:r>
                    </m:oMath>
                  </m:oMathPara>
                </a14:m>
                <a:endParaRPr lang="en-US" sz="5400" dirty="0"/>
              </a:p>
            </p:txBody>
          </p:sp>
        </mc:Choice>
        <mc:Fallback xmlns="">
          <p:sp>
            <p:nvSpPr>
              <p:cNvPr id="8" name="TextBox 7"/>
              <p:cNvSpPr txBox="1">
                <a:spLocks noRot="1" noChangeAspect="1" noMove="1" noResize="1" noEditPoints="1" noAdjustHandles="1" noChangeArrowheads="1" noChangeShapeType="1" noTextEdit="1"/>
              </p:cNvSpPr>
              <p:nvPr/>
            </p:nvSpPr>
            <p:spPr>
              <a:xfrm>
                <a:off x="3886200" y="4742260"/>
                <a:ext cx="893193" cy="92333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659167" y="2932176"/>
                <a:ext cx="65274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 </m:t>
                      </m:r>
                    </m:oMath>
                  </m:oMathPara>
                </a14:m>
                <a:endParaRPr lang="en-US" sz="5400" dirty="0"/>
              </a:p>
            </p:txBody>
          </p:sp>
        </mc:Choice>
        <mc:Fallback xmlns="">
          <p:sp>
            <p:nvSpPr>
              <p:cNvPr id="9" name="TextBox 8"/>
              <p:cNvSpPr txBox="1">
                <a:spLocks noRot="1" noChangeAspect="1" noMove="1" noResize="1" noEditPoints="1" noAdjustHandles="1" noChangeArrowheads="1" noChangeShapeType="1" noTextEdit="1"/>
              </p:cNvSpPr>
              <p:nvPr/>
            </p:nvSpPr>
            <p:spPr>
              <a:xfrm>
                <a:off x="4659167" y="2932176"/>
                <a:ext cx="652743" cy="92333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659167" y="1752600"/>
                <a:ext cx="65274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 </m:t>
                      </m:r>
                    </m:oMath>
                  </m:oMathPara>
                </a14:m>
                <a:endParaRPr lang="en-US" sz="5400" dirty="0"/>
              </a:p>
            </p:txBody>
          </p:sp>
        </mc:Choice>
        <mc:Fallback xmlns="">
          <p:sp>
            <p:nvSpPr>
              <p:cNvPr id="10" name="TextBox 9"/>
              <p:cNvSpPr txBox="1">
                <a:spLocks noRot="1" noChangeAspect="1" noMove="1" noResize="1" noEditPoints="1" noAdjustHandles="1" noChangeArrowheads="1" noChangeShapeType="1" noTextEdit="1"/>
              </p:cNvSpPr>
              <p:nvPr/>
            </p:nvSpPr>
            <p:spPr>
              <a:xfrm>
                <a:off x="4659167" y="1752600"/>
                <a:ext cx="652743" cy="92333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084193" y="2752130"/>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084193" y="2752130"/>
                <a:ext cx="1088007" cy="92333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400800" y="2767567"/>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400800" y="2767567"/>
                <a:ext cx="1088007" cy="923330"/>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772400" y="2782576"/>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7772400" y="2782576"/>
                <a:ext cx="1088007" cy="923330"/>
              </a:xfrm>
              <a:prstGeom prst="rect">
                <a:avLst/>
              </a:prstGeom>
              <a:blipFill rotWithShape="1">
                <a:blip r:embed="rId10"/>
                <a:stretch>
                  <a:fillRect/>
                </a:stretch>
              </a:blipFill>
            </p:spPr>
            <p:txBody>
              <a:bodyPr/>
              <a:lstStyle/>
              <a:p>
                <a:r>
                  <a:rPr lang="en-US">
                    <a:noFill/>
                  </a:rPr>
                  <a:t> </a:t>
                </a:r>
              </a:p>
            </p:txBody>
          </p:sp>
        </mc:Fallback>
      </mc:AlternateContent>
      <p:cxnSp>
        <p:nvCxnSpPr>
          <p:cNvPr id="14" name="Straight Connector 13"/>
          <p:cNvCxnSpPr/>
          <p:nvPr/>
        </p:nvCxnSpPr>
        <p:spPr>
          <a:xfrm flipV="1">
            <a:off x="3771900" y="4268403"/>
            <a:ext cx="266700" cy="3262"/>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5084192" y="4724400"/>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084192" y="4724400"/>
                <a:ext cx="1088007" cy="923330"/>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3231" y="4266524"/>
                <a:ext cx="129540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4 </m:t>
                      </m:r>
                    </m:oMath>
                  </m:oMathPara>
                </a14:m>
                <a:endParaRPr lang="en-US" sz="5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3231" y="4266524"/>
                <a:ext cx="1295400" cy="923330"/>
              </a:xfrm>
              <a:prstGeom prst="rect">
                <a:avLst/>
              </a:prstGeom>
              <a:blipFill rotWithShape="1">
                <a:blip r:embed="rId12"/>
                <a:stretch>
                  <a:fillRect/>
                </a:stretch>
              </a:blipFill>
            </p:spPr>
            <p:txBody>
              <a:bodyPr/>
              <a:lstStyle/>
              <a:p>
                <a:r>
                  <a:rPr lang="en-US">
                    <a:noFill/>
                  </a:rPr>
                  <a:t> </a:t>
                </a:r>
              </a:p>
            </p:txBody>
          </p:sp>
        </mc:Fallback>
      </mc:AlternateContent>
      <p:cxnSp>
        <p:nvCxnSpPr>
          <p:cNvPr id="17" name="Straight Connector 16"/>
          <p:cNvCxnSpPr/>
          <p:nvPr/>
        </p:nvCxnSpPr>
        <p:spPr>
          <a:xfrm>
            <a:off x="838200" y="5032462"/>
            <a:ext cx="381000" cy="0"/>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762000" y="4267200"/>
                <a:ext cx="2171809" cy="923330"/>
              </a:xfrm>
              <a:prstGeom prst="rect">
                <a:avLst/>
              </a:prstGeom>
              <a:noFill/>
            </p:spPr>
            <p:txBody>
              <a:bodyPr wrap="square" rtlCol="0">
                <a:spAutoFit/>
              </a:bodyPr>
              <a:lstStyle/>
              <a:p>
                <a14:m>
                  <m:oMath xmlns:m="http://schemas.openxmlformats.org/officeDocument/2006/math">
                    <m:r>
                      <a:rPr lang="en-US" sz="5400" b="0" i="1" smtClean="0">
                        <a:latin typeface="Cambria Math"/>
                        <a:ea typeface="Cambria Math"/>
                      </a:rPr>
                      <m:t>2×2  </m:t>
                    </m:r>
                  </m:oMath>
                </a14:m>
                <a:r>
                  <a:rPr lang="en-US" sz="5400" dirty="0"/>
                  <a:t>   </a:t>
                </a:r>
              </a:p>
            </p:txBody>
          </p:sp>
        </mc:Choice>
        <mc:Fallback xmlns="">
          <p:sp>
            <p:nvSpPr>
              <p:cNvPr id="18" name="TextBox 17"/>
              <p:cNvSpPr txBox="1">
                <a:spLocks noRot="1" noChangeAspect="1" noMove="1" noResize="1" noEditPoints="1" noAdjustHandles="1" noChangeArrowheads="1" noChangeShapeType="1" noTextEdit="1"/>
              </p:cNvSpPr>
              <p:nvPr/>
            </p:nvSpPr>
            <p:spPr>
              <a:xfrm>
                <a:off x="762000" y="4267200"/>
                <a:ext cx="2171809" cy="923330"/>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084193" y="5483138"/>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8 4</m:t>
                      </m:r>
                    </m:oMath>
                  </m:oMathPara>
                </a14:m>
                <a:endParaRPr lang="en-US" sz="5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5084193" y="5483138"/>
                <a:ext cx="1088007" cy="923330"/>
              </a:xfrm>
              <a:prstGeom prst="rect">
                <a:avLst/>
              </a:prstGeom>
              <a:blipFill rotWithShape="1">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8436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2971800" y="2362200"/>
                <a:ext cx="1983813" cy="17340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9600" i="1" smtClean="0">
                              <a:latin typeface="Cambria Math" panose="02040503050406030204" pitchFamily="18" charset="0"/>
                              <a:ea typeface="Cambria Math"/>
                            </a:rPr>
                          </m:ctrlPr>
                        </m:radPr>
                        <m:deg/>
                        <m:e>
                          <m:r>
                            <a:rPr lang="en-US" sz="9600" b="0" i="1" smtClean="0">
                              <a:latin typeface="Cambria Math"/>
                              <a:ea typeface="Cambria Math"/>
                            </a:rPr>
                            <m:t>7</m:t>
                          </m:r>
                        </m:e>
                      </m:rad>
                    </m:oMath>
                  </m:oMathPara>
                </a14:m>
                <a:endParaRPr lang="en-US" sz="9600" dirty="0"/>
              </a:p>
            </p:txBody>
          </p:sp>
        </mc:Choice>
        <mc:Fallback xmlns="">
          <p:sp>
            <p:nvSpPr>
              <p:cNvPr id="4" name="TextBox 3"/>
              <p:cNvSpPr txBox="1">
                <a:spLocks noRot="1" noChangeAspect="1" noMove="1" noResize="1" noEditPoints="1" noAdjustHandles="1" noChangeArrowheads="1" noChangeShapeType="1" noTextEdit="1"/>
              </p:cNvSpPr>
              <p:nvPr/>
            </p:nvSpPr>
            <p:spPr>
              <a:xfrm>
                <a:off x="2971800" y="2362200"/>
                <a:ext cx="1983813" cy="1734064"/>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038600" y="1828800"/>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2 </m:t>
                      </m:r>
                    </m:oMath>
                  </m:oMathPara>
                </a14:m>
                <a:endParaRPr lang="en-US" sz="5400" dirty="0"/>
              </a:p>
            </p:txBody>
          </p:sp>
        </mc:Choice>
        <mc:Fallback xmlns="">
          <p:sp>
            <p:nvSpPr>
              <p:cNvPr id="5" name="TextBox 4"/>
              <p:cNvSpPr txBox="1">
                <a:spLocks noRot="1" noChangeAspect="1" noMove="1" noResize="1" noEditPoints="1" noAdjustHandles="1" noChangeArrowheads="1" noChangeShapeType="1" noTextEdit="1"/>
              </p:cNvSpPr>
              <p:nvPr/>
            </p:nvSpPr>
            <p:spPr>
              <a:xfrm>
                <a:off x="4038600" y="1828800"/>
                <a:ext cx="893193" cy="92333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886200" y="3810000"/>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4 </m:t>
                      </m:r>
                    </m:oMath>
                  </m:oMathPara>
                </a14:m>
                <a:endParaRPr lang="en-US" sz="5400" dirty="0"/>
              </a:p>
            </p:txBody>
          </p:sp>
        </mc:Choice>
        <mc:Fallback xmlns="">
          <p:sp>
            <p:nvSpPr>
              <p:cNvPr id="6" name="TextBox 5"/>
              <p:cNvSpPr txBox="1">
                <a:spLocks noRot="1" noChangeAspect="1" noMove="1" noResize="1" noEditPoints="1" noAdjustHandles="1" noChangeArrowheads="1" noChangeShapeType="1" noTextEdit="1"/>
              </p:cNvSpPr>
              <p:nvPr/>
            </p:nvSpPr>
            <p:spPr>
              <a:xfrm>
                <a:off x="3886200" y="3810000"/>
                <a:ext cx="893193" cy="923330"/>
              </a:xfrm>
              <a:prstGeom prst="rect">
                <a:avLst/>
              </a:prstGeom>
              <a:blipFill rotWithShape="1">
                <a:blip r:embed="rId4"/>
                <a:stretch>
                  <a:fillRect/>
                </a:stretch>
              </a:blipFill>
            </p:spPr>
            <p:txBody>
              <a:bodyPr/>
              <a:lstStyle/>
              <a:p>
                <a:r>
                  <a:rPr lang="en-US">
                    <a:noFill/>
                  </a:rPr>
                  <a:t> </a:t>
                </a:r>
              </a:p>
            </p:txBody>
          </p:sp>
        </mc:Fallback>
      </mc:AlternateContent>
      <p:cxnSp>
        <p:nvCxnSpPr>
          <p:cNvPr id="7" name="Straight Connector 6"/>
          <p:cNvCxnSpPr/>
          <p:nvPr/>
        </p:nvCxnSpPr>
        <p:spPr>
          <a:xfrm>
            <a:off x="3505200" y="4733330"/>
            <a:ext cx="1450413" cy="0"/>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3886200" y="4742260"/>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3 </m:t>
                      </m:r>
                    </m:oMath>
                  </m:oMathPara>
                </a14:m>
                <a:endParaRPr lang="en-US" sz="5400" dirty="0"/>
              </a:p>
            </p:txBody>
          </p:sp>
        </mc:Choice>
        <mc:Fallback xmlns="">
          <p:sp>
            <p:nvSpPr>
              <p:cNvPr id="8" name="TextBox 7"/>
              <p:cNvSpPr txBox="1">
                <a:spLocks noRot="1" noChangeAspect="1" noMove="1" noResize="1" noEditPoints="1" noAdjustHandles="1" noChangeArrowheads="1" noChangeShapeType="1" noTextEdit="1"/>
              </p:cNvSpPr>
              <p:nvPr/>
            </p:nvSpPr>
            <p:spPr>
              <a:xfrm>
                <a:off x="3886200" y="4742260"/>
                <a:ext cx="893193" cy="92333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659167" y="2932176"/>
                <a:ext cx="65274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 </m:t>
                      </m:r>
                    </m:oMath>
                  </m:oMathPara>
                </a14:m>
                <a:endParaRPr lang="en-US" sz="5400" dirty="0"/>
              </a:p>
            </p:txBody>
          </p:sp>
        </mc:Choice>
        <mc:Fallback xmlns="">
          <p:sp>
            <p:nvSpPr>
              <p:cNvPr id="9" name="TextBox 8"/>
              <p:cNvSpPr txBox="1">
                <a:spLocks noRot="1" noChangeAspect="1" noMove="1" noResize="1" noEditPoints="1" noAdjustHandles="1" noChangeArrowheads="1" noChangeShapeType="1" noTextEdit="1"/>
              </p:cNvSpPr>
              <p:nvPr/>
            </p:nvSpPr>
            <p:spPr>
              <a:xfrm>
                <a:off x="4659167" y="2932176"/>
                <a:ext cx="652743" cy="92333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659167" y="1752600"/>
                <a:ext cx="65274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 </m:t>
                      </m:r>
                    </m:oMath>
                  </m:oMathPara>
                </a14:m>
                <a:endParaRPr lang="en-US" sz="5400" dirty="0"/>
              </a:p>
            </p:txBody>
          </p:sp>
        </mc:Choice>
        <mc:Fallback xmlns="">
          <p:sp>
            <p:nvSpPr>
              <p:cNvPr id="10" name="TextBox 9"/>
              <p:cNvSpPr txBox="1">
                <a:spLocks noRot="1" noChangeAspect="1" noMove="1" noResize="1" noEditPoints="1" noAdjustHandles="1" noChangeArrowheads="1" noChangeShapeType="1" noTextEdit="1"/>
              </p:cNvSpPr>
              <p:nvPr/>
            </p:nvSpPr>
            <p:spPr>
              <a:xfrm>
                <a:off x="4659167" y="1752600"/>
                <a:ext cx="652743" cy="92333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084193" y="2752130"/>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084193" y="2752130"/>
                <a:ext cx="1088007" cy="92333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400800" y="2767567"/>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400800" y="2767567"/>
                <a:ext cx="1088007" cy="923330"/>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772400" y="2782576"/>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7772400" y="2782576"/>
                <a:ext cx="1088007" cy="923330"/>
              </a:xfrm>
              <a:prstGeom prst="rect">
                <a:avLst/>
              </a:prstGeom>
              <a:blipFill rotWithShape="1">
                <a:blip r:embed="rId10"/>
                <a:stretch>
                  <a:fillRect/>
                </a:stretch>
              </a:blipFill>
            </p:spPr>
            <p:txBody>
              <a:bodyPr/>
              <a:lstStyle/>
              <a:p>
                <a:r>
                  <a:rPr lang="en-US">
                    <a:noFill/>
                  </a:rPr>
                  <a:t> </a:t>
                </a:r>
              </a:p>
            </p:txBody>
          </p:sp>
        </mc:Fallback>
      </mc:AlternateContent>
      <p:cxnSp>
        <p:nvCxnSpPr>
          <p:cNvPr id="14" name="Straight Connector 13"/>
          <p:cNvCxnSpPr/>
          <p:nvPr/>
        </p:nvCxnSpPr>
        <p:spPr>
          <a:xfrm flipV="1">
            <a:off x="3771900" y="4268403"/>
            <a:ext cx="266700" cy="3262"/>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5084192" y="4724400"/>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084192" y="4724400"/>
                <a:ext cx="1088007" cy="923330"/>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3231" y="4266524"/>
                <a:ext cx="129540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4 </m:t>
                      </m:r>
                    </m:oMath>
                  </m:oMathPara>
                </a14:m>
                <a:endParaRPr lang="en-US" sz="5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3231" y="4266524"/>
                <a:ext cx="1295400" cy="923330"/>
              </a:xfrm>
              <a:prstGeom prst="rect">
                <a:avLst/>
              </a:prstGeom>
              <a:blipFill rotWithShape="1">
                <a:blip r:embed="rId12"/>
                <a:stretch>
                  <a:fillRect/>
                </a:stretch>
              </a:blipFill>
            </p:spPr>
            <p:txBody>
              <a:bodyPr/>
              <a:lstStyle/>
              <a:p>
                <a:r>
                  <a:rPr lang="en-US">
                    <a:noFill/>
                  </a:rPr>
                  <a:t> </a:t>
                </a:r>
              </a:p>
            </p:txBody>
          </p:sp>
        </mc:Fallback>
      </mc:AlternateContent>
      <p:cxnSp>
        <p:nvCxnSpPr>
          <p:cNvPr id="17" name="Straight Connector 16"/>
          <p:cNvCxnSpPr/>
          <p:nvPr/>
        </p:nvCxnSpPr>
        <p:spPr>
          <a:xfrm>
            <a:off x="838200" y="5032462"/>
            <a:ext cx="381000" cy="0"/>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762000" y="4267200"/>
                <a:ext cx="2171809" cy="923330"/>
              </a:xfrm>
              <a:prstGeom prst="rect">
                <a:avLst/>
              </a:prstGeom>
              <a:noFill/>
            </p:spPr>
            <p:txBody>
              <a:bodyPr wrap="square" rtlCol="0">
                <a:spAutoFit/>
              </a:bodyPr>
              <a:lstStyle/>
              <a:p>
                <a14:m>
                  <m:oMath xmlns:m="http://schemas.openxmlformats.org/officeDocument/2006/math">
                    <m:r>
                      <a:rPr lang="en-US" sz="5400" b="0" i="1" smtClean="0">
                        <a:latin typeface="Cambria Math"/>
                        <a:ea typeface="Cambria Math"/>
                      </a:rPr>
                      <m:t>3×3  </m:t>
                    </m:r>
                  </m:oMath>
                </a14:m>
                <a:r>
                  <a:rPr lang="en-US" sz="5400" dirty="0"/>
                  <a:t>   </a:t>
                </a:r>
              </a:p>
            </p:txBody>
          </p:sp>
        </mc:Choice>
        <mc:Fallback xmlns="">
          <p:sp>
            <p:nvSpPr>
              <p:cNvPr id="18" name="TextBox 17"/>
              <p:cNvSpPr txBox="1">
                <a:spLocks noRot="1" noChangeAspect="1" noMove="1" noResize="1" noEditPoints="1" noAdjustHandles="1" noChangeArrowheads="1" noChangeShapeType="1" noTextEdit="1"/>
              </p:cNvSpPr>
              <p:nvPr/>
            </p:nvSpPr>
            <p:spPr>
              <a:xfrm>
                <a:off x="762000" y="4267200"/>
                <a:ext cx="2171809" cy="923330"/>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084193" y="5483138"/>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2 9</m:t>
                      </m:r>
                    </m:oMath>
                  </m:oMathPara>
                </a14:m>
                <a:endParaRPr lang="en-US" sz="5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5084193" y="5483138"/>
                <a:ext cx="1088007" cy="923330"/>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905250" y="5483138"/>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1 </m:t>
                      </m:r>
                    </m:oMath>
                  </m:oMathPara>
                </a14:m>
                <a:endParaRPr lang="en-US" sz="5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905250" y="5483138"/>
                <a:ext cx="893193" cy="923330"/>
              </a:xfrm>
              <a:prstGeom prst="rect">
                <a:avLst/>
              </a:prstGeom>
              <a:blipFill rotWithShape="1">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353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2971800" y="2362200"/>
                <a:ext cx="1983813" cy="17340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9600" i="1" smtClean="0">
                              <a:latin typeface="Cambria Math" panose="02040503050406030204" pitchFamily="18" charset="0"/>
                              <a:ea typeface="Cambria Math"/>
                            </a:rPr>
                          </m:ctrlPr>
                        </m:radPr>
                        <m:deg/>
                        <m:e>
                          <m:r>
                            <a:rPr lang="en-US" sz="9600" b="0" i="1" smtClean="0">
                              <a:latin typeface="Cambria Math"/>
                              <a:ea typeface="Cambria Math"/>
                            </a:rPr>
                            <m:t>7</m:t>
                          </m:r>
                        </m:e>
                      </m:rad>
                    </m:oMath>
                  </m:oMathPara>
                </a14:m>
                <a:endParaRPr lang="en-US" sz="9600" dirty="0"/>
              </a:p>
            </p:txBody>
          </p:sp>
        </mc:Choice>
        <mc:Fallback xmlns="">
          <p:sp>
            <p:nvSpPr>
              <p:cNvPr id="4" name="TextBox 3"/>
              <p:cNvSpPr txBox="1">
                <a:spLocks noRot="1" noChangeAspect="1" noMove="1" noResize="1" noEditPoints="1" noAdjustHandles="1" noChangeArrowheads="1" noChangeShapeType="1" noTextEdit="1"/>
              </p:cNvSpPr>
              <p:nvPr/>
            </p:nvSpPr>
            <p:spPr>
              <a:xfrm>
                <a:off x="2971800" y="2362200"/>
                <a:ext cx="1983813" cy="1734064"/>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038600" y="1828800"/>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2 </m:t>
                      </m:r>
                    </m:oMath>
                  </m:oMathPara>
                </a14:m>
                <a:endParaRPr lang="en-US" sz="5400" dirty="0"/>
              </a:p>
            </p:txBody>
          </p:sp>
        </mc:Choice>
        <mc:Fallback xmlns="">
          <p:sp>
            <p:nvSpPr>
              <p:cNvPr id="5" name="TextBox 4"/>
              <p:cNvSpPr txBox="1">
                <a:spLocks noRot="1" noChangeAspect="1" noMove="1" noResize="1" noEditPoints="1" noAdjustHandles="1" noChangeArrowheads="1" noChangeShapeType="1" noTextEdit="1"/>
              </p:cNvSpPr>
              <p:nvPr/>
            </p:nvSpPr>
            <p:spPr>
              <a:xfrm>
                <a:off x="4038600" y="1828800"/>
                <a:ext cx="893193" cy="92333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886200" y="3810000"/>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4 </m:t>
                      </m:r>
                    </m:oMath>
                  </m:oMathPara>
                </a14:m>
                <a:endParaRPr lang="en-US" sz="5400" dirty="0"/>
              </a:p>
            </p:txBody>
          </p:sp>
        </mc:Choice>
        <mc:Fallback xmlns="">
          <p:sp>
            <p:nvSpPr>
              <p:cNvPr id="6" name="TextBox 5"/>
              <p:cNvSpPr txBox="1">
                <a:spLocks noRot="1" noChangeAspect="1" noMove="1" noResize="1" noEditPoints="1" noAdjustHandles="1" noChangeArrowheads="1" noChangeShapeType="1" noTextEdit="1"/>
              </p:cNvSpPr>
              <p:nvPr/>
            </p:nvSpPr>
            <p:spPr>
              <a:xfrm>
                <a:off x="3886200" y="3810000"/>
                <a:ext cx="893193" cy="923330"/>
              </a:xfrm>
              <a:prstGeom prst="rect">
                <a:avLst/>
              </a:prstGeom>
              <a:blipFill rotWithShape="1">
                <a:blip r:embed="rId4"/>
                <a:stretch>
                  <a:fillRect/>
                </a:stretch>
              </a:blipFill>
            </p:spPr>
            <p:txBody>
              <a:bodyPr/>
              <a:lstStyle/>
              <a:p>
                <a:r>
                  <a:rPr lang="en-US">
                    <a:noFill/>
                  </a:rPr>
                  <a:t> </a:t>
                </a:r>
              </a:p>
            </p:txBody>
          </p:sp>
        </mc:Fallback>
      </mc:AlternateContent>
      <p:cxnSp>
        <p:nvCxnSpPr>
          <p:cNvPr id="7" name="Straight Connector 6"/>
          <p:cNvCxnSpPr/>
          <p:nvPr/>
        </p:nvCxnSpPr>
        <p:spPr>
          <a:xfrm>
            <a:off x="3505200" y="4733330"/>
            <a:ext cx="1450413" cy="0"/>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3886200" y="4742260"/>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3 </m:t>
                      </m:r>
                    </m:oMath>
                  </m:oMathPara>
                </a14:m>
                <a:endParaRPr lang="en-US" sz="5400" dirty="0"/>
              </a:p>
            </p:txBody>
          </p:sp>
        </mc:Choice>
        <mc:Fallback xmlns="">
          <p:sp>
            <p:nvSpPr>
              <p:cNvPr id="8" name="TextBox 7"/>
              <p:cNvSpPr txBox="1">
                <a:spLocks noRot="1" noChangeAspect="1" noMove="1" noResize="1" noEditPoints="1" noAdjustHandles="1" noChangeArrowheads="1" noChangeShapeType="1" noTextEdit="1"/>
              </p:cNvSpPr>
              <p:nvPr/>
            </p:nvSpPr>
            <p:spPr>
              <a:xfrm>
                <a:off x="3886200" y="4742260"/>
                <a:ext cx="893193" cy="92333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659167" y="2932176"/>
                <a:ext cx="65274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 </m:t>
                      </m:r>
                    </m:oMath>
                  </m:oMathPara>
                </a14:m>
                <a:endParaRPr lang="en-US" sz="5400" dirty="0"/>
              </a:p>
            </p:txBody>
          </p:sp>
        </mc:Choice>
        <mc:Fallback xmlns="">
          <p:sp>
            <p:nvSpPr>
              <p:cNvPr id="9" name="TextBox 8"/>
              <p:cNvSpPr txBox="1">
                <a:spLocks noRot="1" noChangeAspect="1" noMove="1" noResize="1" noEditPoints="1" noAdjustHandles="1" noChangeArrowheads="1" noChangeShapeType="1" noTextEdit="1"/>
              </p:cNvSpPr>
              <p:nvPr/>
            </p:nvSpPr>
            <p:spPr>
              <a:xfrm>
                <a:off x="4659167" y="2932176"/>
                <a:ext cx="652743" cy="92333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659167" y="1752600"/>
                <a:ext cx="65274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 </m:t>
                      </m:r>
                    </m:oMath>
                  </m:oMathPara>
                </a14:m>
                <a:endParaRPr lang="en-US" sz="5400" dirty="0"/>
              </a:p>
            </p:txBody>
          </p:sp>
        </mc:Choice>
        <mc:Fallback xmlns="">
          <p:sp>
            <p:nvSpPr>
              <p:cNvPr id="10" name="TextBox 9"/>
              <p:cNvSpPr txBox="1">
                <a:spLocks noRot="1" noChangeAspect="1" noMove="1" noResize="1" noEditPoints="1" noAdjustHandles="1" noChangeArrowheads="1" noChangeShapeType="1" noTextEdit="1"/>
              </p:cNvSpPr>
              <p:nvPr/>
            </p:nvSpPr>
            <p:spPr>
              <a:xfrm>
                <a:off x="4659167" y="1752600"/>
                <a:ext cx="652743" cy="92333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084193" y="2752130"/>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084193" y="2752130"/>
                <a:ext cx="1088007" cy="92333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400800" y="2767567"/>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400800" y="2767567"/>
                <a:ext cx="1088007" cy="923330"/>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772400" y="2782576"/>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7772400" y="2782576"/>
                <a:ext cx="1088007" cy="923330"/>
              </a:xfrm>
              <a:prstGeom prst="rect">
                <a:avLst/>
              </a:prstGeom>
              <a:blipFill rotWithShape="1">
                <a:blip r:embed="rId10"/>
                <a:stretch>
                  <a:fillRect/>
                </a:stretch>
              </a:blipFill>
            </p:spPr>
            <p:txBody>
              <a:bodyPr/>
              <a:lstStyle/>
              <a:p>
                <a:r>
                  <a:rPr lang="en-US">
                    <a:noFill/>
                  </a:rPr>
                  <a:t> </a:t>
                </a:r>
              </a:p>
            </p:txBody>
          </p:sp>
        </mc:Fallback>
      </mc:AlternateContent>
      <p:cxnSp>
        <p:nvCxnSpPr>
          <p:cNvPr id="14" name="Straight Connector 13"/>
          <p:cNvCxnSpPr/>
          <p:nvPr/>
        </p:nvCxnSpPr>
        <p:spPr>
          <a:xfrm flipV="1">
            <a:off x="3771900" y="4268403"/>
            <a:ext cx="266700" cy="3262"/>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5084192" y="4724400"/>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084192" y="4724400"/>
                <a:ext cx="1088007" cy="923330"/>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3231" y="4266524"/>
                <a:ext cx="129540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4 </m:t>
                      </m:r>
                    </m:oMath>
                  </m:oMathPara>
                </a14:m>
                <a:endParaRPr lang="en-US" sz="5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3231" y="4266524"/>
                <a:ext cx="1295400" cy="923330"/>
              </a:xfrm>
              <a:prstGeom prst="rect">
                <a:avLst/>
              </a:prstGeom>
              <a:blipFill rotWithShape="1">
                <a:blip r:embed="rId12"/>
                <a:stretch>
                  <a:fillRect/>
                </a:stretch>
              </a:blipFill>
            </p:spPr>
            <p:txBody>
              <a:bodyPr/>
              <a:lstStyle/>
              <a:p>
                <a:r>
                  <a:rPr lang="en-US">
                    <a:noFill/>
                  </a:rPr>
                  <a:t> </a:t>
                </a:r>
              </a:p>
            </p:txBody>
          </p:sp>
        </mc:Fallback>
      </mc:AlternateContent>
      <p:cxnSp>
        <p:nvCxnSpPr>
          <p:cNvPr id="17" name="Straight Connector 16"/>
          <p:cNvCxnSpPr/>
          <p:nvPr/>
        </p:nvCxnSpPr>
        <p:spPr>
          <a:xfrm>
            <a:off x="838200" y="5032462"/>
            <a:ext cx="381000" cy="0"/>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762000" y="4267200"/>
                <a:ext cx="2171809" cy="923330"/>
              </a:xfrm>
              <a:prstGeom prst="rect">
                <a:avLst/>
              </a:prstGeom>
              <a:noFill/>
            </p:spPr>
            <p:txBody>
              <a:bodyPr wrap="square" rtlCol="0">
                <a:spAutoFit/>
              </a:bodyPr>
              <a:lstStyle/>
              <a:p>
                <a14:m>
                  <m:oMath xmlns:m="http://schemas.openxmlformats.org/officeDocument/2006/math">
                    <m:r>
                      <a:rPr lang="en-US" sz="5400" b="0" i="1" smtClean="0">
                        <a:latin typeface="Cambria Math"/>
                        <a:ea typeface="Cambria Math"/>
                      </a:rPr>
                      <m:t>4×4  </m:t>
                    </m:r>
                  </m:oMath>
                </a14:m>
                <a:r>
                  <a:rPr lang="en-US" sz="5400" dirty="0"/>
                  <a:t>   </a:t>
                </a:r>
              </a:p>
            </p:txBody>
          </p:sp>
        </mc:Choice>
        <mc:Fallback xmlns="">
          <p:sp>
            <p:nvSpPr>
              <p:cNvPr id="18" name="TextBox 17"/>
              <p:cNvSpPr txBox="1">
                <a:spLocks noRot="1" noChangeAspect="1" noMove="1" noResize="1" noEditPoints="1" noAdjustHandles="1" noChangeArrowheads="1" noChangeShapeType="1" noTextEdit="1"/>
              </p:cNvSpPr>
              <p:nvPr/>
            </p:nvSpPr>
            <p:spPr>
              <a:xfrm>
                <a:off x="762000" y="4267200"/>
                <a:ext cx="2171809" cy="923330"/>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084193" y="5483138"/>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7 6</m:t>
                      </m:r>
                    </m:oMath>
                  </m:oMathPara>
                </a14:m>
                <a:endParaRPr lang="en-US" sz="5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5084193" y="5483138"/>
                <a:ext cx="1088007" cy="923330"/>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905250" y="5483138"/>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1 </m:t>
                      </m:r>
                    </m:oMath>
                  </m:oMathPara>
                </a14:m>
                <a:endParaRPr lang="en-US" sz="5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905250" y="5483138"/>
                <a:ext cx="893193" cy="923330"/>
              </a:xfrm>
              <a:prstGeom prst="rect">
                <a:avLst/>
              </a:prstGeom>
              <a:blipFill rotWithShape="1">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353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2971800" y="2362200"/>
                <a:ext cx="1983813" cy="17340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9600" i="1" smtClean="0">
                              <a:latin typeface="Cambria Math" panose="02040503050406030204" pitchFamily="18" charset="0"/>
                              <a:ea typeface="Cambria Math"/>
                            </a:rPr>
                          </m:ctrlPr>
                        </m:radPr>
                        <m:deg/>
                        <m:e>
                          <m:r>
                            <a:rPr lang="en-US" sz="9600" b="0" i="1" smtClean="0">
                              <a:latin typeface="Cambria Math"/>
                              <a:ea typeface="Cambria Math"/>
                            </a:rPr>
                            <m:t>7</m:t>
                          </m:r>
                        </m:e>
                      </m:rad>
                    </m:oMath>
                  </m:oMathPara>
                </a14:m>
                <a:endParaRPr lang="en-US" sz="9600" dirty="0"/>
              </a:p>
            </p:txBody>
          </p:sp>
        </mc:Choice>
        <mc:Fallback xmlns="">
          <p:sp>
            <p:nvSpPr>
              <p:cNvPr id="4" name="TextBox 3"/>
              <p:cNvSpPr txBox="1">
                <a:spLocks noRot="1" noChangeAspect="1" noMove="1" noResize="1" noEditPoints="1" noAdjustHandles="1" noChangeArrowheads="1" noChangeShapeType="1" noTextEdit="1"/>
              </p:cNvSpPr>
              <p:nvPr/>
            </p:nvSpPr>
            <p:spPr>
              <a:xfrm>
                <a:off x="2971800" y="2362200"/>
                <a:ext cx="1983813" cy="1734064"/>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038600" y="1828800"/>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2 </m:t>
                      </m:r>
                    </m:oMath>
                  </m:oMathPara>
                </a14:m>
                <a:endParaRPr lang="en-US" sz="5400" dirty="0"/>
              </a:p>
            </p:txBody>
          </p:sp>
        </mc:Choice>
        <mc:Fallback xmlns="">
          <p:sp>
            <p:nvSpPr>
              <p:cNvPr id="5" name="TextBox 4"/>
              <p:cNvSpPr txBox="1">
                <a:spLocks noRot="1" noChangeAspect="1" noMove="1" noResize="1" noEditPoints="1" noAdjustHandles="1" noChangeArrowheads="1" noChangeShapeType="1" noTextEdit="1"/>
              </p:cNvSpPr>
              <p:nvPr/>
            </p:nvSpPr>
            <p:spPr>
              <a:xfrm>
                <a:off x="4038600" y="1828800"/>
                <a:ext cx="893193" cy="92333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886200" y="3810000"/>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4 </m:t>
                      </m:r>
                    </m:oMath>
                  </m:oMathPara>
                </a14:m>
                <a:endParaRPr lang="en-US" sz="5400" dirty="0"/>
              </a:p>
            </p:txBody>
          </p:sp>
        </mc:Choice>
        <mc:Fallback xmlns="">
          <p:sp>
            <p:nvSpPr>
              <p:cNvPr id="6" name="TextBox 5"/>
              <p:cNvSpPr txBox="1">
                <a:spLocks noRot="1" noChangeAspect="1" noMove="1" noResize="1" noEditPoints="1" noAdjustHandles="1" noChangeArrowheads="1" noChangeShapeType="1" noTextEdit="1"/>
              </p:cNvSpPr>
              <p:nvPr/>
            </p:nvSpPr>
            <p:spPr>
              <a:xfrm>
                <a:off x="3886200" y="3810000"/>
                <a:ext cx="893193" cy="923330"/>
              </a:xfrm>
              <a:prstGeom prst="rect">
                <a:avLst/>
              </a:prstGeom>
              <a:blipFill rotWithShape="1">
                <a:blip r:embed="rId4"/>
                <a:stretch>
                  <a:fillRect/>
                </a:stretch>
              </a:blipFill>
            </p:spPr>
            <p:txBody>
              <a:bodyPr/>
              <a:lstStyle/>
              <a:p>
                <a:r>
                  <a:rPr lang="en-US">
                    <a:noFill/>
                  </a:rPr>
                  <a:t> </a:t>
                </a:r>
              </a:p>
            </p:txBody>
          </p:sp>
        </mc:Fallback>
      </mc:AlternateContent>
      <p:cxnSp>
        <p:nvCxnSpPr>
          <p:cNvPr id="7" name="Straight Connector 6"/>
          <p:cNvCxnSpPr/>
          <p:nvPr/>
        </p:nvCxnSpPr>
        <p:spPr>
          <a:xfrm>
            <a:off x="3505200" y="4733330"/>
            <a:ext cx="1450413" cy="0"/>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3886200" y="4742260"/>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3 </m:t>
                      </m:r>
                    </m:oMath>
                  </m:oMathPara>
                </a14:m>
                <a:endParaRPr lang="en-US" sz="5400" dirty="0"/>
              </a:p>
            </p:txBody>
          </p:sp>
        </mc:Choice>
        <mc:Fallback xmlns="">
          <p:sp>
            <p:nvSpPr>
              <p:cNvPr id="8" name="TextBox 7"/>
              <p:cNvSpPr txBox="1">
                <a:spLocks noRot="1" noChangeAspect="1" noMove="1" noResize="1" noEditPoints="1" noAdjustHandles="1" noChangeArrowheads="1" noChangeShapeType="1" noTextEdit="1"/>
              </p:cNvSpPr>
              <p:nvPr/>
            </p:nvSpPr>
            <p:spPr>
              <a:xfrm>
                <a:off x="3886200" y="4742260"/>
                <a:ext cx="893193" cy="92333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659167" y="2932176"/>
                <a:ext cx="65274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 </m:t>
                      </m:r>
                    </m:oMath>
                  </m:oMathPara>
                </a14:m>
                <a:endParaRPr lang="en-US" sz="5400" dirty="0"/>
              </a:p>
            </p:txBody>
          </p:sp>
        </mc:Choice>
        <mc:Fallback xmlns="">
          <p:sp>
            <p:nvSpPr>
              <p:cNvPr id="9" name="TextBox 8"/>
              <p:cNvSpPr txBox="1">
                <a:spLocks noRot="1" noChangeAspect="1" noMove="1" noResize="1" noEditPoints="1" noAdjustHandles="1" noChangeArrowheads="1" noChangeShapeType="1" noTextEdit="1"/>
              </p:cNvSpPr>
              <p:nvPr/>
            </p:nvSpPr>
            <p:spPr>
              <a:xfrm>
                <a:off x="4659167" y="2932176"/>
                <a:ext cx="652743" cy="92333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659167" y="1752600"/>
                <a:ext cx="65274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 </m:t>
                      </m:r>
                    </m:oMath>
                  </m:oMathPara>
                </a14:m>
                <a:endParaRPr lang="en-US" sz="5400" dirty="0"/>
              </a:p>
            </p:txBody>
          </p:sp>
        </mc:Choice>
        <mc:Fallback xmlns="">
          <p:sp>
            <p:nvSpPr>
              <p:cNvPr id="10" name="TextBox 9"/>
              <p:cNvSpPr txBox="1">
                <a:spLocks noRot="1" noChangeAspect="1" noMove="1" noResize="1" noEditPoints="1" noAdjustHandles="1" noChangeArrowheads="1" noChangeShapeType="1" noTextEdit="1"/>
              </p:cNvSpPr>
              <p:nvPr/>
            </p:nvSpPr>
            <p:spPr>
              <a:xfrm>
                <a:off x="4659167" y="1752600"/>
                <a:ext cx="652743" cy="92333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084193" y="2752130"/>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084193" y="2752130"/>
                <a:ext cx="1088007" cy="92333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400800" y="2767567"/>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400800" y="2767567"/>
                <a:ext cx="1088007" cy="923330"/>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772400" y="2782576"/>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7772400" y="2782576"/>
                <a:ext cx="1088007" cy="923330"/>
              </a:xfrm>
              <a:prstGeom prst="rect">
                <a:avLst/>
              </a:prstGeom>
              <a:blipFill rotWithShape="1">
                <a:blip r:embed="rId10"/>
                <a:stretch>
                  <a:fillRect/>
                </a:stretch>
              </a:blipFill>
            </p:spPr>
            <p:txBody>
              <a:bodyPr/>
              <a:lstStyle/>
              <a:p>
                <a:r>
                  <a:rPr lang="en-US">
                    <a:noFill/>
                  </a:rPr>
                  <a:t> </a:t>
                </a:r>
              </a:p>
            </p:txBody>
          </p:sp>
        </mc:Fallback>
      </mc:AlternateContent>
      <p:cxnSp>
        <p:nvCxnSpPr>
          <p:cNvPr id="14" name="Straight Connector 13"/>
          <p:cNvCxnSpPr/>
          <p:nvPr/>
        </p:nvCxnSpPr>
        <p:spPr>
          <a:xfrm flipV="1">
            <a:off x="3771900" y="4268403"/>
            <a:ext cx="266700" cy="3262"/>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5084192" y="4724400"/>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084192" y="4724400"/>
                <a:ext cx="1088007" cy="923330"/>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3231" y="4266524"/>
                <a:ext cx="129540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4 </m:t>
                      </m:r>
                    </m:oMath>
                  </m:oMathPara>
                </a14:m>
                <a:endParaRPr lang="en-US" sz="5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3231" y="4266524"/>
                <a:ext cx="1295400" cy="923330"/>
              </a:xfrm>
              <a:prstGeom prst="rect">
                <a:avLst/>
              </a:prstGeom>
              <a:blipFill rotWithShape="1">
                <a:blip r:embed="rId12"/>
                <a:stretch>
                  <a:fillRect/>
                </a:stretch>
              </a:blipFill>
            </p:spPr>
            <p:txBody>
              <a:bodyPr/>
              <a:lstStyle/>
              <a:p>
                <a:r>
                  <a:rPr lang="en-US">
                    <a:noFill/>
                  </a:rPr>
                  <a:t> </a:t>
                </a:r>
              </a:p>
            </p:txBody>
          </p:sp>
        </mc:Fallback>
      </mc:AlternateContent>
      <p:cxnSp>
        <p:nvCxnSpPr>
          <p:cNvPr id="17" name="Straight Connector 16"/>
          <p:cNvCxnSpPr/>
          <p:nvPr/>
        </p:nvCxnSpPr>
        <p:spPr>
          <a:xfrm>
            <a:off x="838200" y="5032462"/>
            <a:ext cx="381000" cy="0"/>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762000" y="4267200"/>
                <a:ext cx="2171809" cy="923330"/>
              </a:xfrm>
              <a:prstGeom prst="rect">
                <a:avLst/>
              </a:prstGeom>
              <a:noFill/>
            </p:spPr>
            <p:txBody>
              <a:bodyPr wrap="square" rtlCol="0">
                <a:spAutoFit/>
              </a:bodyPr>
              <a:lstStyle/>
              <a:p>
                <a14:m>
                  <m:oMath xmlns:m="http://schemas.openxmlformats.org/officeDocument/2006/math">
                    <m:r>
                      <a:rPr lang="en-US" sz="5400" b="0" i="1" smtClean="0">
                        <a:latin typeface="Cambria Math"/>
                        <a:ea typeface="Cambria Math"/>
                      </a:rPr>
                      <m:t>5×5  </m:t>
                    </m:r>
                  </m:oMath>
                </a14:m>
                <a:r>
                  <a:rPr lang="en-US" sz="5400" dirty="0"/>
                  <a:t>   </a:t>
                </a:r>
              </a:p>
            </p:txBody>
          </p:sp>
        </mc:Choice>
        <mc:Fallback xmlns="">
          <p:sp>
            <p:nvSpPr>
              <p:cNvPr id="18" name="TextBox 17"/>
              <p:cNvSpPr txBox="1">
                <a:spLocks noRot="1" noChangeAspect="1" noMove="1" noResize="1" noEditPoints="1" noAdjustHandles="1" noChangeArrowheads="1" noChangeShapeType="1" noTextEdit="1"/>
              </p:cNvSpPr>
              <p:nvPr/>
            </p:nvSpPr>
            <p:spPr>
              <a:xfrm>
                <a:off x="762000" y="4267200"/>
                <a:ext cx="2171809" cy="923330"/>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084193" y="5483138"/>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2 5</m:t>
                      </m:r>
                    </m:oMath>
                  </m:oMathPara>
                </a14:m>
                <a:endParaRPr lang="en-US" sz="5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5084193" y="5483138"/>
                <a:ext cx="1088007" cy="923330"/>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905250" y="5483138"/>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2 </m:t>
                      </m:r>
                    </m:oMath>
                  </m:oMathPara>
                </a14:m>
                <a:endParaRPr lang="en-US" sz="5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905250" y="5483138"/>
                <a:ext cx="893193" cy="923330"/>
              </a:xfrm>
              <a:prstGeom prst="rect">
                <a:avLst/>
              </a:prstGeom>
              <a:blipFill rotWithShape="1">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0713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2971800" y="2362200"/>
                <a:ext cx="1983813" cy="17340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9600" i="1" smtClean="0">
                              <a:latin typeface="Cambria Math" panose="02040503050406030204" pitchFamily="18" charset="0"/>
                              <a:ea typeface="Cambria Math"/>
                            </a:rPr>
                          </m:ctrlPr>
                        </m:radPr>
                        <m:deg/>
                        <m:e>
                          <m:r>
                            <a:rPr lang="en-US" sz="9600" b="0" i="1" smtClean="0">
                              <a:latin typeface="Cambria Math"/>
                              <a:ea typeface="Cambria Math"/>
                            </a:rPr>
                            <m:t>7</m:t>
                          </m:r>
                        </m:e>
                      </m:rad>
                    </m:oMath>
                  </m:oMathPara>
                </a14:m>
                <a:endParaRPr lang="en-US" sz="9600" dirty="0"/>
              </a:p>
            </p:txBody>
          </p:sp>
        </mc:Choice>
        <mc:Fallback xmlns="">
          <p:sp>
            <p:nvSpPr>
              <p:cNvPr id="4" name="TextBox 3"/>
              <p:cNvSpPr txBox="1">
                <a:spLocks noRot="1" noChangeAspect="1" noMove="1" noResize="1" noEditPoints="1" noAdjustHandles="1" noChangeArrowheads="1" noChangeShapeType="1" noTextEdit="1"/>
              </p:cNvSpPr>
              <p:nvPr/>
            </p:nvSpPr>
            <p:spPr>
              <a:xfrm>
                <a:off x="2971800" y="2362200"/>
                <a:ext cx="1983813" cy="1734064"/>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038600" y="1828800"/>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2 </m:t>
                      </m:r>
                    </m:oMath>
                  </m:oMathPara>
                </a14:m>
                <a:endParaRPr lang="en-US" sz="5400" dirty="0"/>
              </a:p>
            </p:txBody>
          </p:sp>
        </mc:Choice>
        <mc:Fallback xmlns="">
          <p:sp>
            <p:nvSpPr>
              <p:cNvPr id="5" name="TextBox 4"/>
              <p:cNvSpPr txBox="1">
                <a:spLocks noRot="1" noChangeAspect="1" noMove="1" noResize="1" noEditPoints="1" noAdjustHandles="1" noChangeArrowheads="1" noChangeShapeType="1" noTextEdit="1"/>
              </p:cNvSpPr>
              <p:nvPr/>
            </p:nvSpPr>
            <p:spPr>
              <a:xfrm>
                <a:off x="4038600" y="1828800"/>
                <a:ext cx="893193" cy="92333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886200" y="3810000"/>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4 </m:t>
                      </m:r>
                    </m:oMath>
                  </m:oMathPara>
                </a14:m>
                <a:endParaRPr lang="en-US" sz="5400" dirty="0"/>
              </a:p>
            </p:txBody>
          </p:sp>
        </mc:Choice>
        <mc:Fallback xmlns="">
          <p:sp>
            <p:nvSpPr>
              <p:cNvPr id="6" name="TextBox 5"/>
              <p:cNvSpPr txBox="1">
                <a:spLocks noRot="1" noChangeAspect="1" noMove="1" noResize="1" noEditPoints="1" noAdjustHandles="1" noChangeArrowheads="1" noChangeShapeType="1" noTextEdit="1"/>
              </p:cNvSpPr>
              <p:nvPr/>
            </p:nvSpPr>
            <p:spPr>
              <a:xfrm>
                <a:off x="3886200" y="3810000"/>
                <a:ext cx="893193" cy="923330"/>
              </a:xfrm>
              <a:prstGeom prst="rect">
                <a:avLst/>
              </a:prstGeom>
              <a:blipFill rotWithShape="1">
                <a:blip r:embed="rId4"/>
                <a:stretch>
                  <a:fillRect/>
                </a:stretch>
              </a:blipFill>
            </p:spPr>
            <p:txBody>
              <a:bodyPr/>
              <a:lstStyle/>
              <a:p>
                <a:r>
                  <a:rPr lang="en-US">
                    <a:noFill/>
                  </a:rPr>
                  <a:t> </a:t>
                </a:r>
              </a:p>
            </p:txBody>
          </p:sp>
        </mc:Fallback>
      </mc:AlternateContent>
      <p:cxnSp>
        <p:nvCxnSpPr>
          <p:cNvPr id="7" name="Straight Connector 6"/>
          <p:cNvCxnSpPr/>
          <p:nvPr/>
        </p:nvCxnSpPr>
        <p:spPr>
          <a:xfrm>
            <a:off x="3505200" y="4733330"/>
            <a:ext cx="1450413" cy="0"/>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3886200" y="4742260"/>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3 </m:t>
                      </m:r>
                    </m:oMath>
                  </m:oMathPara>
                </a14:m>
                <a:endParaRPr lang="en-US" sz="5400" dirty="0"/>
              </a:p>
            </p:txBody>
          </p:sp>
        </mc:Choice>
        <mc:Fallback xmlns="">
          <p:sp>
            <p:nvSpPr>
              <p:cNvPr id="8" name="TextBox 7"/>
              <p:cNvSpPr txBox="1">
                <a:spLocks noRot="1" noChangeAspect="1" noMove="1" noResize="1" noEditPoints="1" noAdjustHandles="1" noChangeArrowheads="1" noChangeShapeType="1" noTextEdit="1"/>
              </p:cNvSpPr>
              <p:nvPr/>
            </p:nvSpPr>
            <p:spPr>
              <a:xfrm>
                <a:off x="3886200" y="4742260"/>
                <a:ext cx="893193" cy="92333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659167" y="2932176"/>
                <a:ext cx="65274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 </m:t>
                      </m:r>
                    </m:oMath>
                  </m:oMathPara>
                </a14:m>
                <a:endParaRPr lang="en-US" sz="5400" dirty="0"/>
              </a:p>
            </p:txBody>
          </p:sp>
        </mc:Choice>
        <mc:Fallback xmlns="">
          <p:sp>
            <p:nvSpPr>
              <p:cNvPr id="9" name="TextBox 8"/>
              <p:cNvSpPr txBox="1">
                <a:spLocks noRot="1" noChangeAspect="1" noMove="1" noResize="1" noEditPoints="1" noAdjustHandles="1" noChangeArrowheads="1" noChangeShapeType="1" noTextEdit="1"/>
              </p:cNvSpPr>
              <p:nvPr/>
            </p:nvSpPr>
            <p:spPr>
              <a:xfrm>
                <a:off x="4659167" y="2932176"/>
                <a:ext cx="652743" cy="92333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659167" y="1752600"/>
                <a:ext cx="65274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 </m:t>
                      </m:r>
                    </m:oMath>
                  </m:oMathPara>
                </a14:m>
                <a:endParaRPr lang="en-US" sz="5400" dirty="0"/>
              </a:p>
            </p:txBody>
          </p:sp>
        </mc:Choice>
        <mc:Fallback xmlns="">
          <p:sp>
            <p:nvSpPr>
              <p:cNvPr id="10" name="TextBox 9"/>
              <p:cNvSpPr txBox="1">
                <a:spLocks noRot="1" noChangeAspect="1" noMove="1" noResize="1" noEditPoints="1" noAdjustHandles="1" noChangeArrowheads="1" noChangeShapeType="1" noTextEdit="1"/>
              </p:cNvSpPr>
              <p:nvPr/>
            </p:nvSpPr>
            <p:spPr>
              <a:xfrm>
                <a:off x="4659167" y="1752600"/>
                <a:ext cx="652743" cy="92333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084193" y="2752130"/>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084193" y="2752130"/>
                <a:ext cx="1088007" cy="92333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400800" y="2767567"/>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400800" y="2767567"/>
                <a:ext cx="1088007" cy="923330"/>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772400" y="2782576"/>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7772400" y="2782576"/>
                <a:ext cx="1088007" cy="923330"/>
              </a:xfrm>
              <a:prstGeom prst="rect">
                <a:avLst/>
              </a:prstGeom>
              <a:blipFill rotWithShape="1">
                <a:blip r:embed="rId10"/>
                <a:stretch>
                  <a:fillRect/>
                </a:stretch>
              </a:blipFill>
            </p:spPr>
            <p:txBody>
              <a:bodyPr/>
              <a:lstStyle/>
              <a:p>
                <a:r>
                  <a:rPr lang="en-US">
                    <a:noFill/>
                  </a:rPr>
                  <a:t> </a:t>
                </a:r>
              </a:p>
            </p:txBody>
          </p:sp>
        </mc:Fallback>
      </mc:AlternateContent>
      <p:cxnSp>
        <p:nvCxnSpPr>
          <p:cNvPr id="14" name="Straight Connector 13"/>
          <p:cNvCxnSpPr/>
          <p:nvPr/>
        </p:nvCxnSpPr>
        <p:spPr>
          <a:xfrm flipV="1">
            <a:off x="3771900" y="4268403"/>
            <a:ext cx="266700" cy="3262"/>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5084192" y="4724400"/>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084192" y="4724400"/>
                <a:ext cx="1088007" cy="923330"/>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3231" y="4266524"/>
                <a:ext cx="129540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4 </m:t>
                      </m:r>
                    </m:oMath>
                  </m:oMathPara>
                </a14:m>
                <a:endParaRPr lang="en-US" sz="5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3231" y="4266524"/>
                <a:ext cx="1295400" cy="923330"/>
              </a:xfrm>
              <a:prstGeom prst="rect">
                <a:avLst/>
              </a:prstGeom>
              <a:blipFill rotWithShape="1">
                <a:blip r:embed="rId12"/>
                <a:stretch>
                  <a:fillRect/>
                </a:stretch>
              </a:blipFill>
            </p:spPr>
            <p:txBody>
              <a:bodyPr/>
              <a:lstStyle/>
              <a:p>
                <a:r>
                  <a:rPr lang="en-US">
                    <a:noFill/>
                  </a:rPr>
                  <a:t> </a:t>
                </a:r>
              </a:p>
            </p:txBody>
          </p:sp>
        </mc:Fallback>
      </mc:AlternateContent>
      <p:cxnSp>
        <p:nvCxnSpPr>
          <p:cNvPr id="17" name="Straight Connector 16"/>
          <p:cNvCxnSpPr/>
          <p:nvPr/>
        </p:nvCxnSpPr>
        <p:spPr>
          <a:xfrm>
            <a:off x="838200" y="5032462"/>
            <a:ext cx="381000" cy="0"/>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762000" y="4267200"/>
                <a:ext cx="2171809" cy="923330"/>
              </a:xfrm>
              <a:prstGeom prst="rect">
                <a:avLst/>
              </a:prstGeom>
              <a:noFill/>
            </p:spPr>
            <p:txBody>
              <a:bodyPr wrap="square" rtlCol="0">
                <a:spAutoFit/>
              </a:bodyPr>
              <a:lstStyle/>
              <a:p>
                <a14:m>
                  <m:oMath xmlns:m="http://schemas.openxmlformats.org/officeDocument/2006/math">
                    <m:r>
                      <a:rPr lang="en-US" sz="5400" b="0" i="1" smtClean="0">
                        <a:latin typeface="Cambria Math"/>
                        <a:ea typeface="Cambria Math"/>
                      </a:rPr>
                      <m:t>6×6  </m:t>
                    </m:r>
                  </m:oMath>
                </a14:m>
                <a:r>
                  <a:rPr lang="en-US" sz="5400" dirty="0"/>
                  <a:t>   </a:t>
                </a:r>
              </a:p>
            </p:txBody>
          </p:sp>
        </mc:Choice>
        <mc:Fallback xmlns="">
          <p:sp>
            <p:nvSpPr>
              <p:cNvPr id="18" name="TextBox 17"/>
              <p:cNvSpPr txBox="1">
                <a:spLocks noRot="1" noChangeAspect="1" noMove="1" noResize="1" noEditPoints="1" noAdjustHandles="1" noChangeArrowheads="1" noChangeShapeType="1" noTextEdit="1"/>
              </p:cNvSpPr>
              <p:nvPr/>
            </p:nvSpPr>
            <p:spPr>
              <a:xfrm>
                <a:off x="762000" y="4267200"/>
                <a:ext cx="2171809" cy="923330"/>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963706" y="5486400"/>
                <a:ext cx="695461" cy="923330"/>
              </a:xfrm>
              <a:prstGeom prst="rect">
                <a:avLst/>
              </a:prstGeom>
              <a:noFill/>
            </p:spPr>
            <p:txBody>
              <a:bodyPr wrap="square" rtlCol="0">
                <a:spAutoFit/>
              </a:bodyPr>
              <a:lstStyle/>
              <a:p>
                <a14:m>
                  <m:oMath xmlns:m="http://schemas.openxmlformats.org/officeDocument/2006/math">
                    <m:r>
                      <a:rPr lang="en-US" sz="5400" b="0" i="1" smtClean="0">
                        <a:latin typeface="Cambria Math"/>
                        <a:ea typeface="Cambria Math"/>
                      </a:rPr>
                      <m:t>2   </m:t>
                    </m:r>
                  </m:oMath>
                </a14:m>
                <a:r>
                  <a:rPr lang="en-US" sz="5400" dirty="0"/>
                  <a:t>   </a:t>
                </a:r>
              </a:p>
            </p:txBody>
          </p:sp>
        </mc:Choice>
        <mc:Fallback xmlns="">
          <p:sp>
            <p:nvSpPr>
              <p:cNvPr id="19" name="TextBox 18"/>
              <p:cNvSpPr txBox="1">
                <a:spLocks noRot="1" noChangeAspect="1" noMove="1" noResize="1" noEditPoints="1" noAdjustHandles="1" noChangeArrowheads="1" noChangeShapeType="1" noTextEdit="1"/>
              </p:cNvSpPr>
              <p:nvPr/>
            </p:nvSpPr>
            <p:spPr>
              <a:xfrm>
                <a:off x="3963706" y="5486400"/>
                <a:ext cx="695461" cy="923330"/>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084193" y="5483138"/>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7 6</m:t>
                      </m:r>
                    </m:oMath>
                  </m:oMathPara>
                </a14:m>
                <a:endParaRPr lang="en-US" sz="5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5084193" y="5483138"/>
                <a:ext cx="1088007" cy="923330"/>
              </a:xfrm>
              <a:prstGeom prst="rect">
                <a:avLst/>
              </a:prstGeom>
              <a:blipFill rotWithShape="1">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8421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2987040" y="885568"/>
                <a:ext cx="1983813" cy="17340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9600" i="1" smtClean="0">
                              <a:latin typeface="Cambria Math" panose="02040503050406030204" pitchFamily="18" charset="0"/>
                              <a:ea typeface="Cambria Math"/>
                            </a:rPr>
                          </m:ctrlPr>
                        </m:radPr>
                        <m:deg/>
                        <m:e>
                          <m:r>
                            <a:rPr lang="en-US" sz="9600" b="0" i="1" smtClean="0">
                              <a:latin typeface="Cambria Math"/>
                              <a:ea typeface="Cambria Math"/>
                            </a:rPr>
                            <m:t>7</m:t>
                          </m:r>
                        </m:e>
                      </m:rad>
                    </m:oMath>
                  </m:oMathPara>
                </a14:m>
                <a:endParaRPr lang="en-US" sz="9600" dirty="0"/>
              </a:p>
            </p:txBody>
          </p:sp>
        </mc:Choice>
        <mc:Fallback xmlns="">
          <p:sp>
            <p:nvSpPr>
              <p:cNvPr id="4" name="TextBox 3"/>
              <p:cNvSpPr txBox="1">
                <a:spLocks noRot="1" noChangeAspect="1" noMove="1" noResize="1" noEditPoints="1" noAdjustHandles="1" noChangeArrowheads="1" noChangeShapeType="1" noTextEdit="1"/>
              </p:cNvSpPr>
              <p:nvPr/>
            </p:nvSpPr>
            <p:spPr>
              <a:xfrm>
                <a:off x="2987040" y="885568"/>
                <a:ext cx="1983813" cy="1734064"/>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053840" y="352168"/>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2 </m:t>
                      </m:r>
                    </m:oMath>
                  </m:oMathPara>
                </a14:m>
                <a:endParaRPr lang="en-US" sz="5400" dirty="0"/>
              </a:p>
            </p:txBody>
          </p:sp>
        </mc:Choice>
        <mc:Fallback xmlns="">
          <p:sp>
            <p:nvSpPr>
              <p:cNvPr id="5" name="TextBox 4"/>
              <p:cNvSpPr txBox="1">
                <a:spLocks noRot="1" noChangeAspect="1" noMove="1" noResize="1" noEditPoints="1" noAdjustHandles="1" noChangeArrowheads="1" noChangeShapeType="1" noTextEdit="1"/>
              </p:cNvSpPr>
              <p:nvPr/>
            </p:nvSpPr>
            <p:spPr>
              <a:xfrm>
                <a:off x="4053840" y="352168"/>
                <a:ext cx="893193" cy="92333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901440" y="2333368"/>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4 </m:t>
                      </m:r>
                    </m:oMath>
                  </m:oMathPara>
                </a14:m>
                <a:endParaRPr lang="en-US" sz="5400" dirty="0"/>
              </a:p>
            </p:txBody>
          </p:sp>
        </mc:Choice>
        <mc:Fallback xmlns="">
          <p:sp>
            <p:nvSpPr>
              <p:cNvPr id="6" name="TextBox 5"/>
              <p:cNvSpPr txBox="1">
                <a:spLocks noRot="1" noChangeAspect="1" noMove="1" noResize="1" noEditPoints="1" noAdjustHandles="1" noChangeArrowheads="1" noChangeShapeType="1" noTextEdit="1"/>
              </p:cNvSpPr>
              <p:nvPr/>
            </p:nvSpPr>
            <p:spPr>
              <a:xfrm>
                <a:off x="3901440" y="2333368"/>
                <a:ext cx="893193" cy="923330"/>
              </a:xfrm>
              <a:prstGeom prst="rect">
                <a:avLst/>
              </a:prstGeom>
              <a:blipFill rotWithShape="1">
                <a:blip r:embed="rId4"/>
                <a:stretch>
                  <a:fillRect/>
                </a:stretch>
              </a:blipFill>
            </p:spPr>
            <p:txBody>
              <a:bodyPr/>
              <a:lstStyle/>
              <a:p>
                <a:r>
                  <a:rPr lang="en-US">
                    <a:noFill/>
                  </a:rPr>
                  <a:t> </a:t>
                </a:r>
              </a:p>
            </p:txBody>
          </p:sp>
        </mc:Fallback>
      </mc:AlternateContent>
      <p:cxnSp>
        <p:nvCxnSpPr>
          <p:cNvPr id="7" name="Straight Connector 6"/>
          <p:cNvCxnSpPr/>
          <p:nvPr/>
        </p:nvCxnSpPr>
        <p:spPr>
          <a:xfrm>
            <a:off x="3520440" y="3256698"/>
            <a:ext cx="1450413" cy="0"/>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3901440" y="3265628"/>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3 </m:t>
                      </m:r>
                    </m:oMath>
                  </m:oMathPara>
                </a14:m>
                <a:endParaRPr lang="en-US" sz="5400" dirty="0"/>
              </a:p>
            </p:txBody>
          </p:sp>
        </mc:Choice>
        <mc:Fallback xmlns="">
          <p:sp>
            <p:nvSpPr>
              <p:cNvPr id="8" name="TextBox 7"/>
              <p:cNvSpPr txBox="1">
                <a:spLocks noRot="1" noChangeAspect="1" noMove="1" noResize="1" noEditPoints="1" noAdjustHandles="1" noChangeArrowheads="1" noChangeShapeType="1" noTextEdit="1"/>
              </p:cNvSpPr>
              <p:nvPr/>
            </p:nvSpPr>
            <p:spPr>
              <a:xfrm>
                <a:off x="3901440" y="3265628"/>
                <a:ext cx="893193" cy="92333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674407" y="1455544"/>
                <a:ext cx="65274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 </m:t>
                      </m:r>
                    </m:oMath>
                  </m:oMathPara>
                </a14:m>
                <a:endParaRPr lang="en-US" sz="5400" dirty="0"/>
              </a:p>
            </p:txBody>
          </p:sp>
        </mc:Choice>
        <mc:Fallback xmlns="">
          <p:sp>
            <p:nvSpPr>
              <p:cNvPr id="9" name="TextBox 8"/>
              <p:cNvSpPr txBox="1">
                <a:spLocks noRot="1" noChangeAspect="1" noMove="1" noResize="1" noEditPoints="1" noAdjustHandles="1" noChangeArrowheads="1" noChangeShapeType="1" noTextEdit="1"/>
              </p:cNvSpPr>
              <p:nvPr/>
            </p:nvSpPr>
            <p:spPr>
              <a:xfrm>
                <a:off x="4674407" y="1455544"/>
                <a:ext cx="652743" cy="92333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674407" y="275968"/>
                <a:ext cx="65274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 </m:t>
                      </m:r>
                    </m:oMath>
                  </m:oMathPara>
                </a14:m>
                <a:endParaRPr lang="en-US" sz="5400" dirty="0"/>
              </a:p>
            </p:txBody>
          </p:sp>
        </mc:Choice>
        <mc:Fallback xmlns="">
          <p:sp>
            <p:nvSpPr>
              <p:cNvPr id="10" name="TextBox 9"/>
              <p:cNvSpPr txBox="1">
                <a:spLocks noRot="1" noChangeAspect="1" noMove="1" noResize="1" noEditPoints="1" noAdjustHandles="1" noChangeArrowheads="1" noChangeShapeType="1" noTextEdit="1"/>
              </p:cNvSpPr>
              <p:nvPr/>
            </p:nvSpPr>
            <p:spPr>
              <a:xfrm>
                <a:off x="4674407" y="275968"/>
                <a:ext cx="652743" cy="92333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099433" y="1275498"/>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099433" y="1275498"/>
                <a:ext cx="1088007" cy="92333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416040" y="1290935"/>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416040" y="1290935"/>
                <a:ext cx="1088007" cy="923330"/>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787640" y="1305944"/>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7787640" y="1305944"/>
                <a:ext cx="1088007" cy="923330"/>
              </a:xfrm>
              <a:prstGeom prst="rect">
                <a:avLst/>
              </a:prstGeom>
              <a:blipFill rotWithShape="1">
                <a:blip r:embed="rId10"/>
                <a:stretch>
                  <a:fillRect/>
                </a:stretch>
              </a:blipFill>
            </p:spPr>
            <p:txBody>
              <a:bodyPr/>
              <a:lstStyle/>
              <a:p>
                <a:r>
                  <a:rPr lang="en-US">
                    <a:noFill/>
                  </a:rPr>
                  <a:t> </a:t>
                </a:r>
              </a:p>
            </p:txBody>
          </p:sp>
        </mc:Fallback>
      </mc:AlternateContent>
      <p:cxnSp>
        <p:nvCxnSpPr>
          <p:cNvPr id="14" name="Straight Connector 13"/>
          <p:cNvCxnSpPr/>
          <p:nvPr/>
        </p:nvCxnSpPr>
        <p:spPr>
          <a:xfrm flipV="1">
            <a:off x="3787140" y="2791771"/>
            <a:ext cx="266700" cy="3262"/>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5099432" y="3247768"/>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099432" y="3247768"/>
                <a:ext cx="1088007" cy="923330"/>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8471" y="2789892"/>
                <a:ext cx="129540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4 </m:t>
                      </m:r>
                    </m:oMath>
                  </m:oMathPara>
                </a14:m>
                <a:endParaRPr lang="en-US" sz="5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68471" y="2789892"/>
                <a:ext cx="1295400" cy="923330"/>
              </a:xfrm>
              <a:prstGeom prst="rect">
                <a:avLst/>
              </a:prstGeom>
              <a:blipFill rotWithShape="1">
                <a:blip r:embed="rId12"/>
                <a:stretch>
                  <a:fillRect/>
                </a:stretch>
              </a:blipFill>
            </p:spPr>
            <p:txBody>
              <a:bodyPr/>
              <a:lstStyle/>
              <a:p>
                <a:r>
                  <a:rPr lang="en-US">
                    <a:noFill/>
                  </a:rPr>
                  <a:t> </a:t>
                </a:r>
              </a:p>
            </p:txBody>
          </p:sp>
        </mc:Fallback>
      </mc:AlternateContent>
      <p:cxnSp>
        <p:nvCxnSpPr>
          <p:cNvPr id="17" name="Straight Connector 16"/>
          <p:cNvCxnSpPr/>
          <p:nvPr/>
        </p:nvCxnSpPr>
        <p:spPr>
          <a:xfrm>
            <a:off x="853440" y="3555830"/>
            <a:ext cx="381000" cy="0"/>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777240" y="2790568"/>
                <a:ext cx="2171809" cy="923330"/>
              </a:xfrm>
              <a:prstGeom prst="rect">
                <a:avLst/>
              </a:prstGeom>
              <a:noFill/>
            </p:spPr>
            <p:txBody>
              <a:bodyPr wrap="square" rtlCol="0">
                <a:spAutoFit/>
              </a:bodyPr>
              <a:lstStyle/>
              <a:p>
                <a14:m>
                  <m:oMath xmlns:m="http://schemas.openxmlformats.org/officeDocument/2006/math">
                    <m:r>
                      <a:rPr lang="en-US" sz="5400" b="0" i="1" smtClean="0">
                        <a:latin typeface="Cambria Math"/>
                        <a:ea typeface="Cambria Math"/>
                      </a:rPr>
                      <m:t>6×6  </m:t>
                    </m:r>
                  </m:oMath>
                </a14:m>
                <a:r>
                  <a:rPr lang="en-US" sz="5400" dirty="0"/>
                  <a:t>   </a:t>
                </a:r>
              </a:p>
            </p:txBody>
          </p:sp>
        </mc:Choice>
        <mc:Fallback xmlns="">
          <p:sp>
            <p:nvSpPr>
              <p:cNvPr id="18" name="TextBox 17"/>
              <p:cNvSpPr txBox="1">
                <a:spLocks noRot="1" noChangeAspect="1" noMove="1" noResize="1" noEditPoints="1" noAdjustHandles="1" noChangeArrowheads="1" noChangeShapeType="1" noTextEdit="1"/>
              </p:cNvSpPr>
              <p:nvPr/>
            </p:nvSpPr>
            <p:spPr>
              <a:xfrm>
                <a:off x="777240" y="2790568"/>
                <a:ext cx="2171809" cy="923330"/>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978946" y="4009768"/>
                <a:ext cx="695461" cy="923330"/>
              </a:xfrm>
              <a:prstGeom prst="rect">
                <a:avLst/>
              </a:prstGeom>
              <a:noFill/>
            </p:spPr>
            <p:txBody>
              <a:bodyPr wrap="square" rtlCol="0">
                <a:spAutoFit/>
              </a:bodyPr>
              <a:lstStyle/>
              <a:p>
                <a14:m>
                  <m:oMath xmlns:m="http://schemas.openxmlformats.org/officeDocument/2006/math">
                    <m:r>
                      <a:rPr lang="en-US" sz="5400" b="0" i="1" smtClean="0">
                        <a:latin typeface="Cambria Math"/>
                        <a:ea typeface="Cambria Math"/>
                      </a:rPr>
                      <m:t>2   </m:t>
                    </m:r>
                  </m:oMath>
                </a14:m>
                <a:r>
                  <a:rPr lang="en-US" sz="5400" dirty="0"/>
                  <a:t>   </a:t>
                </a:r>
              </a:p>
            </p:txBody>
          </p:sp>
        </mc:Choice>
        <mc:Fallback xmlns="">
          <p:sp>
            <p:nvSpPr>
              <p:cNvPr id="19" name="TextBox 18"/>
              <p:cNvSpPr txBox="1">
                <a:spLocks noRot="1" noChangeAspect="1" noMove="1" noResize="1" noEditPoints="1" noAdjustHandles="1" noChangeArrowheads="1" noChangeShapeType="1" noTextEdit="1"/>
              </p:cNvSpPr>
              <p:nvPr/>
            </p:nvSpPr>
            <p:spPr>
              <a:xfrm>
                <a:off x="3978946" y="4009768"/>
                <a:ext cx="695461" cy="923330"/>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099433" y="4006506"/>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7 6</m:t>
                      </m:r>
                    </m:oMath>
                  </m:oMathPara>
                </a14:m>
                <a:endParaRPr lang="en-US" sz="5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5099433" y="4006506"/>
                <a:ext cx="1088007" cy="923330"/>
              </a:xfrm>
              <a:prstGeom prst="rect">
                <a:avLst/>
              </a:prstGeom>
              <a:blipFill rotWithShape="1">
                <a:blip r:embed="rId15"/>
                <a:stretch>
                  <a:fillRect/>
                </a:stretch>
              </a:blipFill>
            </p:spPr>
            <p:txBody>
              <a:bodyPr/>
              <a:lstStyle/>
              <a:p>
                <a:r>
                  <a:rPr lang="en-US">
                    <a:noFill/>
                  </a:rPr>
                  <a:t> </a:t>
                </a:r>
              </a:p>
            </p:txBody>
          </p:sp>
        </mc:Fallback>
      </mc:AlternateContent>
      <p:cxnSp>
        <p:nvCxnSpPr>
          <p:cNvPr id="21" name="Straight Connector 20"/>
          <p:cNvCxnSpPr/>
          <p:nvPr/>
        </p:nvCxnSpPr>
        <p:spPr>
          <a:xfrm>
            <a:off x="3496620" y="4943890"/>
            <a:ext cx="2827980" cy="0"/>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p:nvCxnSpPr>
        <p:spPr>
          <a:xfrm flipV="1">
            <a:off x="3763320" y="4478963"/>
            <a:ext cx="266700" cy="3262"/>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5289105" y="381000"/>
                <a:ext cx="708660" cy="923330"/>
              </a:xfrm>
              <a:prstGeom prst="rect">
                <a:avLst/>
              </a:prstGeom>
              <a:noFill/>
            </p:spPr>
            <p:txBody>
              <a:bodyPr wrap="square" rtlCol="0">
                <a:spAutoFit/>
              </a:bodyPr>
              <a:lstStyle/>
              <a:p>
                <a14:m>
                  <m:oMath xmlns:m="http://schemas.openxmlformats.org/officeDocument/2006/math">
                    <m:r>
                      <a:rPr lang="en-US" sz="5400" b="0" i="1" smtClean="0">
                        <a:latin typeface="Cambria Math"/>
                        <a:ea typeface="Cambria Math"/>
                      </a:rPr>
                      <m:t>6  </m:t>
                    </m:r>
                  </m:oMath>
                </a14:m>
                <a:r>
                  <a:rPr lang="en-US" sz="5400" dirty="0"/>
                  <a:t>   </a:t>
                </a:r>
              </a:p>
            </p:txBody>
          </p:sp>
        </mc:Choice>
        <mc:Fallback xmlns="">
          <p:sp>
            <p:nvSpPr>
              <p:cNvPr id="25" name="TextBox 24"/>
              <p:cNvSpPr txBox="1">
                <a:spLocks noRot="1" noChangeAspect="1" noMove="1" noResize="1" noEditPoints="1" noAdjustHandles="1" noChangeArrowheads="1" noChangeShapeType="1" noTextEdit="1"/>
              </p:cNvSpPr>
              <p:nvPr/>
            </p:nvSpPr>
            <p:spPr>
              <a:xfrm>
                <a:off x="5289105" y="381000"/>
                <a:ext cx="708660" cy="923330"/>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114673" y="4943890"/>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2 4</m:t>
                      </m:r>
                    </m:oMath>
                  </m:oMathPara>
                </a14:m>
                <a:endParaRPr lang="en-US" sz="5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114673" y="4943890"/>
                <a:ext cx="1088007" cy="923330"/>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6400800" y="1286470"/>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6400800" y="1286470"/>
                <a:ext cx="1088007" cy="923330"/>
              </a:xfrm>
              <a:prstGeom prst="rect">
                <a:avLst/>
              </a:prstGeom>
              <a:blipFill rotWithShape="1">
                <a:blip r:embed="rId1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0559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0" nodeType="clickEffect">
                                  <p:stCondLst>
                                    <p:cond delay="0"/>
                                  </p:stCondLst>
                                  <p:childTnLst>
                                    <p:animMotion origin="layout" path="M 5E-6 4.6531E-6 L -0.00104 0.53353 " pathEditMode="relative" rAng="0" ptsTypes="AA">
                                      <p:cBhvr>
                                        <p:cTn id="24" dur="2000" fill="hold"/>
                                        <p:tgtEl>
                                          <p:spTgt spid="27"/>
                                        </p:tgtEl>
                                        <p:attrNameLst>
                                          <p:attrName>ppt_x</p:attrName>
                                          <p:attrName>ppt_y</p:attrName>
                                        </p:attrNameLst>
                                      </p:cBhvr>
                                      <p:rCtr x="-52" y="266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2987040" y="885568"/>
                <a:ext cx="1983813" cy="17340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9600" i="1" smtClean="0">
                              <a:latin typeface="Cambria Math" panose="02040503050406030204" pitchFamily="18" charset="0"/>
                              <a:ea typeface="Cambria Math"/>
                            </a:rPr>
                          </m:ctrlPr>
                        </m:radPr>
                        <m:deg/>
                        <m:e>
                          <m:r>
                            <a:rPr lang="en-US" sz="9600" b="0" i="1" smtClean="0">
                              <a:latin typeface="Cambria Math"/>
                              <a:ea typeface="Cambria Math"/>
                            </a:rPr>
                            <m:t>7</m:t>
                          </m:r>
                        </m:e>
                      </m:rad>
                    </m:oMath>
                  </m:oMathPara>
                </a14:m>
                <a:endParaRPr lang="en-US" sz="9600" dirty="0"/>
              </a:p>
            </p:txBody>
          </p:sp>
        </mc:Choice>
        <mc:Fallback xmlns="">
          <p:sp>
            <p:nvSpPr>
              <p:cNvPr id="4" name="TextBox 3"/>
              <p:cNvSpPr txBox="1">
                <a:spLocks noRot="1" noChangeAspect="1" noMove="1" noResize="1" noEditPoints="1" noAdjustHandles="1" noChangeArrowheads="1" noChangeShapeType="1" noTextEdit="1"/>
              </p:cNvSpPr>
              <p:nvPr/>
            </p:nvSpPr>
            <p:spPr>
              <a:xfrm>
                <a:off x="2987040" y="885568"/>
                <a:ext cx="1983813" cy="1734064"/>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053840" y="352168"/>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2 </m:t>
                      </m:r>
                    </m:oMath>
                  </m:oMathPara>
                </a14:m>
                <a:endParaRPr lang="en-US" sz="5400" dirty="0"/>
              </a:p>
            </p:txBody>
          </p:sp>
        </mc:Choice>
        <mc:Fallback xmlns="">
          <p:sp>
            <p:nvSpPr>
              <p:cNvPr id="5" name="TextBox 4"/>
              <p:cNvSpPr txBox="1">
                <a:spLocks noRot="1" noChangeAspect="1" noMove="1" noResize="1" noEditPoints="1" noAdjustHandles="1" noChangeArrowheads="1" noChangeShapeType="1" noTextEdit="1"/>
              </p:cNvSpPr>
              <p:nvPr/>
            </p:nvSpPr>
            <p:spPr>
              <a:xfrm>
                <a:off x="4053840" y="352168"/>
                <a:ext cx="893193" cy="92333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901440" y="2333368"/>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4 </m:t>
                      </m:r>
                    </m:oMath>
                  </m:oMathPara>
                </a14:m>
                <a:endParaRPr lang="en-US" sz="5400" dirty="0"/>
              </a:p>
            </p:txBody>
          </p:sp>
        </mc:Choice>
        <mc:Fallback xmlns="">
          <p:sp>
            <p:nvSpPr>
              <p:cNvPr id="6" name="TextBox 5"/>
              <p:cNvSpPr txBox="1">
                <a:spLocks noRot="1" noChangeAspect="1" noMove="1" noResize="1" noEditPoints="1" noAdjustHandles="1" noChangeArrowheads="1" noChangeShapeType="1" noTextEdit="1"/>
              </p:cNvSpPr>
              <p:nvPr/>
            </p:nvSpPr>
            <p:spPr>
              <a:xfrm>
                <a:off x="3901440" y="2333368"/>
                <a:ext cx="893193" cy="923330"/>
              </a:xfrm>
              <a:prstGeom prst="rect">
                <a:avLst/>
              </a:prstGeom>
              <a:blipFill rotWithShape="1">
                <a:blip r:embed="rId4"/>
                <a:stretch>
                  <a:fillRect/>
                </a:stretch>
              </a:blipFill>
            </p:spPr>
            <p:txBody>
              <a:bodyPr/>
              <a:lstStyle/>
              <a:p>
                <a:r>
                  <a:rPr lang="en-US">
                    <a:noFill/>
                  </a:rPr>
                  <a:t> </a:t>
                </a:r>
              </a:p>
            </p:txBody>
          </p:sp>
        </mc:Fallback>
      </mc:AlternateContent>
      <p:cxnSp>
        <p:nvCxnSpPr>
          <p:cNvPr id="7" name="Straight Connector 6"/>
          <p:cNvCxnSpPr/>
          <p:nvPr/>
        </p:nvCxnSpPr>
        <p:spPr>
          <a:xfrm>
            <a:off x="3520440" y="3256698"/>
            <a:ext cx="1450413" cy="0"/>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3901440" y="3265628"/>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3 </m:t>
                      </m:r>
                    </m:oMath>
                  </m:oMathPara>
                </a14:m>
                <a:endParaRPr lang="en-US" sz="5400" dirty="0"/>
              </a:p>
            </p:txBody>
          </p:sp>
        </mc:Choice>
        <mc:Fallback xmlns="">
          <p:sp>
            <p:nvSpPr>
              <p:cNvPr id="8" name="TextBox 7"/>
              <p:cNvSpPr txBox="1">
                <a:spLocks noRot="1" noChangeAspect="1" noMove="1" noResize="1" noEditPoints="1" noAdjustHandles="1" noChangeArrowheads="1" noChangeShapeType="1" noTextEdit="1"/>
              </p:cNvSpPr>
              <p:nvPr/>
            </p:nvSpPr>
            <p:spPr>
              <a:xfrm>
                <a:off x="3901440" y="3265628"/>
                <a:ext cx="893193" cy="92333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674407" y="1455544"/>
                <a:ext cx="65274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 </m:t>
                      </m:r>
                    </m:oMath>
                  </m:oMathPara>
                </a14:m>
                <a:endParaRPr lang="en-US" sz="5400" dirty="0"/>
              </a:p>
            </p:txBody>
          </p:sp>
        </mc:Choice>
        <mc:Fallback xmlns="">
          <p:sp>
            <p:nvSpPr>
              <p:cNvPr id="9" name="TextBox 8"/>
              <p:cNvSpPr txBox="1">
                <a:spLocks noRot="1" noChangeAspect="1" noMove="1" noResize="1" noEditPoints="1" noAdjustHandles="1" noChangeArrowheads="1" noChangeShapeType="1" noTextEdit="1"/>
              </p:cNvSpPr>
              <p:nvPr/>
            </p:nvSpPr>
            <p:spPr>
              <a:xfrm>
                <a:off x="4674407" y="1455544"/>
                <a:ext cx="652743" cy="92333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674407" y="275968"/>
                <a:ext cx="65274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 </m:t>
                      </m:r>
                    </m:oMath>
                  </m:oMathPara>
                </a14:m>
                <a:endParaRPr lang="en-US" sz="5400" dirty="0"/>
              </a:p>
            </p:txBody>
          </p:sp>
        </mc:Choice>
        <mc:Fallback xmlns="">
          <p:sp>
            <p:nvSpPr>
              <p:cNvPr id="10" name="TextBox 9"/>
              <p:cNvSpPr txBox="1">
                <a:spLocks noRot="1" noChangeAspect="1" noMove="1" noResize="1" noEditPoints="1" noAdjustHandles="1" noChangeArrowheads="1" noChangeShapeType="1" noTextEdit="1"/>
              </p:cNvSpPr>
              <p:nvPr/>
            </p:nvSpPr>
            <p:spPr>
              <a:xfrm>
                <a:off x="4674407" y="275968"/>
                <a:ext cx="652743" cy="92333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099433" y="1275498"/>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099433" y="1275498"/>
                <a:ext cx="1088007" cy="92333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416040" y="1290935"/>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416040" y="1290935"/>
                <a:ext cx="1088007" cy="923330"/>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787640" y="1305944"/>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7787640" y="1305944"/>
                <a:ext cx="1088007" cy="923330"/>
              </a:xfrm>
              <a:prstGeom prst="rect">
                <a:avLst/>
              </a:prstGeom>
              <a:blipFill rotWithShape="1">
                <a:blip r:embed="rId10"/>
                <a:stretch>
                  <a:fillRect/>
                </a:stretch>
              </a:blipFill>
            </p:spPr>
            <p:txBody>
              <a:bodyPr/>
              <a:lstStyle/>
              <a:p>
                <a:r>
                  <a:rPr lang="en-US">
                    <a:noFill/>
                  </a:rPr>
                  <a:t> </a:t>
                </a:r>
              </a:p>
            </p:txBody>
          </p:sp>
        </mc:Fallback>
      </mc:AlternateContent>
      <p:cxnSp>
        <p:nvCxnSpPr>
          <p:cNvPr id="14" name="Straight Connector 13"/>
          <p:cNvCxnSpPr/>
          <p:nvPr/>
        </p:nvCxnSpPr>
        <p:spPr>
          <a:xfrm flipV="1">
            <a:off x="3787140" y="2791771"/>
            <a:ext cx="266700" cy="3262"/>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5099432" y="3247768"/>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099432" y="3247768"/>
                <a:ext cx="1088007" cy="923330"/>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8471" y="2789892"/>
                <a:ext cx="129540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4 </m:t>
                      </m:r>
                    </m:oMath>
                  </m:oMathPara>
                </a14:m>
                <a:endParaRPr lang="en-US" sz="5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68471" y="2789892"/>
                <a:ext cx="1295400" cy="923330"/>
              </a:xfrm>
              <a:prstGeom prst="rect">
                <a:avLst/>
              </a:prstGeom>
              <a:blipFill rotWithShape="1">
                <a:blip r:embed="rId12"/>
                <a:stretch>
                  <a:fillRect/>
                </a:stretch>
              </a:blipFill>
            </p:spPr>
            <p:txBody>
              <a:bodyPr/>
              <a:lstStyle/>
              <a:p>
                <a:r>
                  <a:rPr lang="en-US">
                    <a:noFill/>
                  </a:rPr>
                  <a:t> </a:t>
                </a:r>
              </a:p>
            </p:txBody>
          </p:sp>
        </mc:Fallback>
      </mc:AlternateContent>
      <p:cxnSp>
        <p:nvCxnSpPr>
          <p:cNvPr id="17" name="Straight Connector 16"/>
          <p:cNvCxnSpPr/>
          <p:nvPr/>
        </p:nvCxnSpPr>
        <p:spPr>
          <a:xfrm>
            <a:off x="853440" y="3555830"/>
            <a:ext cx="381000" cy="0"/>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777240" y="2790568"/>
                <a:ext cx="2171809" cy="923330"/>
              </a:xfrm>
              <a:prstGeom prst="rect">
                <a:avLst/>
              </a:prstGeom>
              <a:noFill/>
            </p:spPr>
            <p:txBody>
              <a:bodyPr wrap="square" rtlCol="0">
                <a:spAutoFit/>
              </a:bodyPr>
              <a:lstStyle/>
              <a:p>
                <a14:m>
                  <m:oMath xmlns:m="http://schemas.openxmlformats.org/officeDocument/2006/math">
                    <m:r>
                      <a:rPr lang="en-US" sz="5400" b="0" i="1" smtClean="0">
                        <a:latin typeface="Cambria Math"/>
                        <a:ea typeface="Cambria Math"/>
                      </a:rPr>
                      <m:t>6×6  </m:t>
                    </m:r>
                  </m:oMath>
                </a14:m>
                <a:r>
                  <a:rPr lang="en-US" sz="5400" dirty="0"/>
                  <a:t>   </a:t>
                </a:r>
              </a:p>
            </p:txBody>
          </p:sp>
        </mc:Choice>
        <mc:Fallback xmlns="">
          <p:sp>
            <p:nvSpPr>
              <p:cNvPr id="18" name="TextBox 17"/>
              <p:cNvSpPr txBox="1">
                <a:spLocks noRot="1" noChangeAspect="1" noMove="1" noResize="1" noEditPoints="1" noAdjustHandles="1" noChangeArrowheads="1" noChangeShapeType="1" noTextEdit="1"/>
              </p:cNvSpPr>
              <p:nvPr/>
            </p:nvSpPr>
            <p:spPr>
              <a:xfrm>
                <a:off x="777240" y="2790568"/>
                <a:ext cx="2171809" cy="923330"/>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978946" y="4009768"/>
                <a:ext cx="695461" cy="923330"/>
              </a:xfrm>
              <a:prstGeom prst="rect">
                <a:avLst/>
              </a:prstGeom>
              <a:noFill/>
            </p:spPr>
            <p:txBody>
              <a:bodyPr wrap="square" rtlCol="0">
                <a:spAutoFit/>
              </a:bodyPr>
              <a:lstStyle/>
              <a:p>
                <a14:m>
                  <m:oMath xmlns:m="http://schemas.openxmlformats.org/officeDocument/2006/math">
                    <m:r>
                      <a:rPr lang="en-US" sz="5400" b="0" i="1" smtClean="0">
                        <a:latin typeface="Cambria Math"/>
                        <a:ea typeface="Cambria Math"/>
                      </a:rPr>
                      <m:t>2   </m:t>
                    </m:r>
                  </m:oMath>
                </a14:m>
                <a:r>
                  <a:rPr lang="en-US" sz="5400" dirty="0"/>
                  <a:t>   </a:t>
                </a:r>
              </a:p>
            </p:txBody>
          </p:sp>
        </mc:Choice>
        <mc:Fallback xmlns="">
          <p:sp>
            <p:nvSpPr>
              <p:cNvPr id="19" name="TextBox 18"/>
              <p:cNvSpPr txBox="1">
                <a:spLocks noRot="1" noChangeAspect="1" noMove="1" noResize="1" noEditPoints="1" noAdjustHandles="1" noChangeArrowheads="1" noChangeShapeType="1" noTextEdit="1"/>
              </p:cNvSpPr>
              <p:nvPr/>
            </p:nvSpPr>
            <p:spPr>
              <a:xfrm>
                <a:off x="3978946" y="4009768"/>
                <a:ext cx="695461" cy="923330"/>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099433" y="4006506"/>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7 6</m:t>
                      </m:r>
                    </m:oMath>
                  </m:oMathPara>
                </a14:m>
                <a:endParaRPr lang="en-US" sz="5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5099433" y="4006506"/>
                <a:ext cx="1088007" cy="923330"/>
              </a:xfrm>
              <a:prstGeom prst="rect">
                <a:avLst/>
              </a:prstGeom>
              <a:blipFill rotWithShape="1">
                <a:blip r:embed="rId15"/>
                <a:stretch>
                  <a:fillRect/>
                </a:stretch>
              </a:blipFill>
            </p:spPr>
            <p:txBody>
              <a:bodyPr/>
              <a:lstStyle/>
              <a:p>
                <a:r>
                  <a:rPr lang="en-US">
                    <a:noFill/>
                  </a:rPr>
                  <a:t> </a:t>
                </a:r>
              </a:p>
            </p:txBody>
          </p:sp>
        </mc:Fallback>
      </mc:AlternateContent>
      <p:cxnSp>
        <p:nvCxnSpPr>
          <p:cNvPr id="21" name="Straight Connector 20"/>
          <p:cNvCxnSpPr/>
          <p:nvPr/>
        </p:nvCxnSpPr>
        <p:spPr>
          <a:xfrm>
            <a:off x="3496620" y="4943890"/>
            <a:ext cx="2827980" cy="0"/>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p:nvCxnSpPr>
        <p:spPr>
          <a:xfrm flipV="1">
            <a:off x="3763320" y="4478963"/>
            <a:ext cx="266700" cy="3262"/>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5289105" y="381000"/>
                <a:ext cx="708660" cy="923330"/>
              </a:xfrm>
              <a:prstGeom prst="rect">
                <a:avLst/>
              </a:prstGeom>
              <a:noFill/>
            </p:spPr>
            <p:txBody>
              <a:bodyPr wrap="square" rtlCol="0">
                <a:spAutoFit/>
              </a:bodyPr>
              <a:lstStyle/>
              <a:p>
                <a14:m>
                  <m:oMath xmlns:m="http://schemas.openxmlformats.org/officeDocument/2006/math">
                    <m:r>
                      <a:rPr lang="en-US" sz="5400" b="0" i="1" smtClean="0">
                        <a:latin typeface="Cambria Math"/>
                        <a:ea typeface="Cambria Math"/>
                      </a:rPr>
                      <m:t>6  </m:t>
                    </m:r>
                  </m:oMath>
                </a14:m>
                <a:r>
                  <a:rPr lang="en-US" sz="5400" dirty="0"/>
                  <a:t>   </a:t>
                </a:r>
              </a:p>
            </p:txBody>
          </p:sp>
        </mc:Choice>
        <mc:Fallback xmlns="">
          <p:sp>
            <p:nvSpPr>
              <p:cNvPr id="25" name="TextBox 24"/>
              <p:cNvSpPr txBox="1">
                <a:spLocks noRot="1" noChangeAspect="1" noMove="1" noResize="1" noEditPoints="1" noAdjustHandles="1" noChangeArrowheads="1" noChangeShapeType="1" noTextEdit="1"/>
              </p:cNvSpPr>
              <p:nvPr/>
            </p:nvSpPr>
            <p:spPr>
              <a:xfrm>
                <a:off x="5289105" y="381000"/>
                <a:ext cx="708660" cy="923330"/>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114673" y="4943890"/>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2 4</m:t>
                      </m:r>
                    </m:oMath>
                  </m:oMathPara>
                </a14:m>
                <a:endParaRPr lang="en-US" sz="5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114673" y="4943890"/>
                <a:ext cx="1088007" cy="923330"/>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6172200" y="4944070"/>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6172200" y="4944070"/>
                <a:ext cx="1088007" cy="923330"/>
              </a:xfrm>
              <a:prstGeom prst="rect">
                <a:avLst/>
              </a:prstGeom>
              <a:blipFill rotWithShape="1">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20870" y="5104724"/>
                <a:ext cx="129540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52 </m:t>
                      </m:r>
                    </m:oMath>
                  </m:oMathPara>
                </a14:m>
                <a:endParaRPr lang="en-US" sz="5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220870" y="5104724"/>
                <a:ext cx="1295400" cy="923330"/>
              </a:xfrm>
              <a:prstGeom prst="rect">
                <a:avLst/>
              </a:prstGeom>
              <a:blipFill rotWithShape="1">
                <a:blip r:embed="rId19"/>
                <a:stretch>
                  <a:fillRect/>
                </a:stretch>
              </a:blipFill>
            </p:spPr>
            <p:txBody>
              <a:bodyPr/>
              <a:lstStyle/>
              <a:p>
                <a:r>
                  <a:rPr lang="en-US">
                    <a:noFill/>
                  </a:rPr>
                  <a:t> </a:t>
                </a:r>
              </a:p>
            </p:txBody>
          </p:sp>
        </mc:Fallback>
      </mc:AlternateContent>
      <p:cxnSp>
        <p:nvCxnSpPr>
          <p:cNvPr id="28" name="Straight Connector 27"/>
          <p:cNvCxnSpPr/>
          <p:nvPr/>
        </p:nvCxnSpPr>
        <p:spPr>
          <a:xfrm>
            <a:off x="1219200" y="5870662"/>
            <a:ext cx="381000" cy="0"/>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1104790" y="5096470"/>
                <a:ext cx="2171809" cy="923330"/>
              </a:xfrm>
              <a:prstGeom prst="rect">
                <a:avLst/>
              </a:prstGeom>
              <a:noFill/>
            </p:spPr>
            <p:txBody>
              <a:bodyPr wrap="square" rtlCol="0">
                <a:spAutoFit/>
              </a:bodyPr>
              <a:lstStyle/>
              <a:p>
                <a14:m>
                  <m:oMath xmlns:m="http://schemas.openxmlformats.org/officeDocument/2006/math">
                    <m:r>
                      <a:rPr lang="en-US" sz="5400" b="0" i="1" smtClean="0">
                        <a:latin typeface="Cambria Math"/>
                        <a:ea typeface="Cambria Math"/>
                      </a:rPr>
                      <m:t>1×1  </m:t>
                    </m:r>
                  </m:oMath>
                </a14:m>
                <a:r>
                  <a:rPr lang="en-US" sz="5400" dirty="0"/>
                  <a:t>   </a:t>
                </a:r>
              </a:p>
            </p:txBody>
          </p:sp>
        </mc:Choice>
        <mc:Fallback xmlns="">
          <p:sp>
            <p:nvSpPr>
              <p:cNvPr id="29" name="TextBox 28"/>
              <p:cNvSpPr txBox="1">
                <a:spLocks noRot="1" noChangeAspect="1" noMove="1" noResize="1" noEditPoints="1" noAdjustHandles="1" noChangeArrowheads="1" noChangeShapeType="1" noTextEdit="1"/>
              </p:cNvSpPr>
              <p:nvPr/>
            </p:nvSpPr>
            <p:spPr>
              <a:xfrm>
                <a:off x="1104790" y="5096470"/>
                <a:ext cx="2171809" cy="923330"/>
              </a:xfrm>
              <a:prstGeom prst="rect">
                <a:avLst/>
              </a:prstGeom>
              <a:blipFill rotWithShape="1">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5636384" y="5566389"/>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5 2 1</m:t>
                      </m:r>
                    </m:oMath>
                  </m:oMathPara>
                </a14:m>
                <a:endParaRPr lang="en-US" sz="5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5636384" y="5566389"/>
                <a:ext cx="1088007" cy="923330"/>
              </a:xfrm>
              <a:prstGeom prst="rect">
                <a:avLst/>
              </a:prstGeom>
              <a:blipFill rotWithShape="1">
                <a:blip r:embed="rId21"/>
                <a:stretch>
                  <a:fillRect r="-37079"/>
                </a:stretch>
              </a:blipFill>
            </p:spPr>
            <p:txBody>
              <a:bodyPr/>
              <a:lstStyle/>
              <a:p>
                <a:r>
                  <a:rPr lang="en-US">
                    <a:noFill/>
                  </a:rPr>
                  <a:t> </a:t>
                </a:r>
              </a:p>
            </p:txBody>
          </p:sp>
        </mc:Fallback>
      </mc:AlternateContent>
    </p:spTree>
    <p:extLst>
      <p:ext uri="{BB962C8B-B14F-4D97-AF65-F5344CB8AC3E}">
        <p14:creationId xmlns:p14="http://schemas.microsoft.com/office/powerpoint/2010/main" val="212392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2987040" y="885568"/>
                <a:ext cx="1983813" cy="17340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9600" i="1" smtClean="0">
                              <a:latin typeface="Cambria Math" panose="02040503050406030204" pitchFamily="18" charset="0"/>
                              <a:ea typeface="Cambria Math"/>
                            </a:rPr>
                          </m:ctrlPr>
                        </m:radPr>
                        <m:deg/>
                        <m:e>
                          <m:r>
                            <a:rPr lang="en-US" sz="9600" b="0" i="1" smtClean="0">
                              <a:latin typeface="Cambria Math"/>
                              <a:ea typeface="Cambria Math"/>
                            </a:rPr>
                            <m:t>7</m:t>
                          </m:r>
                        </m:e>
                      </m:rad>
                    </m:oMath>
                  </m:oMathPara>
                </a14:m>
                <a:endParaRPr lang="en-US" sz="9600" dirty="0"/>
              </a:p>
            </p:txBody>
          </p:sp>
        </mc:Choice>
        <mc:Fallback xmlns="">
          <p:sp>
            <p:nvSpPr>
              <p:cNvPr id="4" name="TextBox 3"/>
              <p:cNvSpPr txBox="1">
                <a:spLocks noRot="1" noChangeAspect="1" noMove="1" noResize="1" noEditPoints="1" noAdjustHandles="1" noChangeArrowheads="1" noChangeShapeType="1" noTextEdit="1"/>
              </p:cNvSpPr>
              <p:nvPr/>
            </p:nvSpPr>
            <p:spPr>
              <a:xfrm>
                <a:off x="2987040" y="885568"/>
                <a:ext cx="1983813" cy="1734064"/>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053840" y="352168"/>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2 </m:t>
                      </m:r>
                    </m:oMath>
                  </m:oMathPara>
                </a14:m>
                <a:endParaRPr lang="en-US" sz="5400" dirty="0"/>
              </a:p>
            </p:txBody>
          </p:sp>
        </mc:Choice>
        <mc:Fallback xmlns="">
          <p:sp>
            <p:nvSpPr>
              <p:cNvPr id="5" name="TextBox 4"/>
              <p:cNvSpPr txBox="1">
                <a:spLocks noRot="1" noChangeAspect="1" noMove="1" noResize="1" noEditPoints="1" noAdjustHandles="1" noChangeArrowheads="1" noChangeShapeType="1" noTextEdit="1"/>
              </p:cNvSpPr>
              <p:nvPr/>
            </p:nvSpPr>
            <p:spPr>
              <a:xfrm>
                <a:off x="4053840" y="352168"/>
                <a:ext cx="893193" cy="92333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901440" y="2333368"/>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4 </m:t>
                      </m:r>
                    </m:oMath>
                  </m:oMathPara>
                </a14:m>
                <a:endParaRPr lang="en-US" sz="5400" dirty="0"/>
              </a:p>
            </p:txBody>
          </p:sp>
        </mc:Choice>
        <mc:Fallback xmlns="">
          <p:sp>
            <p:nvSpPr>
              <p:cNvPr id="6" name="TextBox 5"/>
              <p:cNvSpPr txBox="1">
                <a:spLocks noRot="1" noChangeAspect="1" noMove="1" noResize="1" noEditPoints="1" noAdjustHandles="1" noChangeArrowheads="1" noChangeShapeType="1" noTextEdit="1"/>
              </p:cNvSpPr>
              <p:nvPr/>
            </p:nvSpPr>
            <p:spPr>
              <a:xfrm>
                <a:off x="3901440" y="2333368"/>
                <a:ext cx="893193" cy="923330"/>
              </a:xfrm>
              <a:prstGeom prst="rect">
                <a:avLst/>
              </a:prstGeom>
              <a:blipFill rotWithShape="1">
                <a:blip r:embed="rId4"/>
                <a:stretch>
                  <a:fillRect/>
                </a:stretch>
              </a:blipFill>
            </p:spPr>
            <p:txBody>
              <a:bodyPr/>
              <a:lstStyle/>
              <a:p>
                <a:r>
                  <a:rPr lang="en-US">
                    <a:noFill/>
                  </a:rPr>
                  <a:t> </a:t>
                </a:r>
              </a:p>
            </p:txBody>
          </p:sp>
        </mc:Fallback>
      </mc:AlternateContent>
      <p:cxnSp>
        <p:nvCxnSpPr>
          <p:cNvPr id="7" name="Straight Connector 6"/>
          <p:cNvCxnSpPr/>
          <p:nvPr/>
        </p:nvCxnSpPr>
        <p:spPr>
          <a:xfrm>
            <a:off x="3520440" y="3256698"/>
            <a:ext cx="1450413" cy="0"/>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3901440" y="3265628"/>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3 </m:t>
                      </m:r>
                    </m:oMath>
                  </m:oMathPara>
                </a14:m>
                <a:endParaRPr lang="en-US" sz="5400" dirty="0"/>
              </a:p>
            </p:txBody>
          </p:sp>
        </mc:Choice>
        <mc:Fallback xmlns="">
          <p:sp>
            <p:nvSpPr>
              <p:cNvPr id="8" name="TextBox 7"/>
              <p:cNvSpPr txBox="1">
                <a:spLocks noRot="1" noChangeAspect="1" noMove="1" noResize="1" noEditPoints="1" noAdjustHandles="1" noChangeArrowheads="1" noChangeShapeType="1" noTextEdit="1"/>
              </p:cNvSpPr>
              <p:nvPr/>
            </p:nvSpPr>
            <p:spPr>
              <a:xfrm>
                <a:off x="3901440" y="3265628"/>
                <a:ext cx="893193" cy="92333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674407" y="1455544"/>
                <a:ext cx="65274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 </m:t>
                      </m:r>
                    </m:oMath>
                  </m:oMathPara>
                </a14:m>
                <a:endParaRPr lang="en-US" sz="5400" dirty="0"/>
              </a:p>
            </p:txBody>
          </p:sp>
        </mc:Choice>
        <mc:Fallback xmlns="">
          <p:sp>
            <p:nvSpPr>
              <p:cNvPr id="9" name="TextBox 8"/>
              <p:cNvSpPr txBox="1">
                <a:spLocks noRot="1" noChangeAspect="1" noMove="1" noResize="1" noEditPoints="1" noAdjustHandles="1" noChangeArrowheads="1" noChangeShapeType="1" noTextEdit="1"/>
              </p:cNvSpPr>
              <p:nvPr/>
            </p:nvSpPr>
            <p:spPr>
              <a:xfrm>
                <a:off x="4674407" y="1455544"/>
                <a:ext cx="652743" cy="92333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674407" y="275968"/>
                <a:ext cx="65274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 </m:t>
                      </m:r>
                    </m:oMath>
                  </m:oMathPara>
                </a14:m>
                <a:endParaRPr lang="en-US" sz="5400" dirty="0"/>
              </a:p>
            </p:txBody>
          </p:sp>
        </mc:Choice>
        <mc:Fallback xmlns="">
          <p:sp>
            <p:nvSpPr>
              <p:cNvPr id="10" name="TextBox 9"/>
              <p:cNvSpPr txBox="1">
                <a:spLocks noRot="1" noChangeAspect="1" noMove="1" noResize="1" noEditPoints="1" noAdjustHandles="1" noChangeArrowheads="1" noChangeShapeType="1" noTextEdit="1"/>
              </p:cNvSpPr>
              <p:nvPr/>
            </p:nvSpPr>
            <p:spPr>
              <a:xfrm>
                <a:off x="4674407" y="275968"/>
                <a:ext cx="652743" cy="92333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099433" y="1275498"/>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099433" y="1275498"/>
                <a:ext cx="1088007" cy="92333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416040" y="1290935"/>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416040" y="1290935"/>
                <a:ext cx="1088007" cy="923330"/>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787640" y="1305944"/>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7787640" y="1305944"/>
                <a:ext cx="1088007" cy="923330"/>
              </a:xfrm>
              <a:prstGeom prst="rect">
                <a:avLst/>
              </a:prstGeom>
              <a:blipFill rotWithShape="1">
                <a:blip r:embed="rId10"/>
                <a:stretch>
                  <a:fillRect/>
                </a:stretch>
              </a:blipFill>
            </p:spPr>
            <p:txBody>
              <a:bodyPr/>
              <a:lstStyle/>
              <a:p>
                <a:r>
                  <a:rPr lang="en-US">
                    <a:noFill/>
                  </a:rPr>
                  <a:t> </a:t>
                </a:r>
              </a:p>
            </p:txBody>
          </p:sp>
        </mc:Fallback>
      </mc:AlternateContent>
      <p:cxnSp>
        <p:nvCxnSpPr>
          <p:cNvPr id="14" name="Straight Connector 13"/>
          <p:cNvCxnSpPr/>
          <p:nvPr/>
        </p:nvCxnSpPr>
        <p:spPr>
          <a:xfrm flipV="1">
            <a:off x="3787140" y="2791771"/>
            <a:ext cx="266700" cy="3262"/>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5099432" y="3247768"/>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099432" y="3247768"/>
                <a:ext cx="1088007" cy="923330"/>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8471" y="2789892"/>
                <a:ext cx="129540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4 </m:t>
                      </m:r>
                    </m:oMath>
                  </m:oMathPara>
                </a14:m>
                <a:endParaRPr lang="en-US" sz="5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68471" y="2789892"/>
                <a:ext cx="1295400" cy="923330"/>
              </a:xfrm>
              <a:prstGeom prst="rect">
                <a:avLst/>
              </a:prstGeom>
              <a:blipFill rotWithShape="1">
                <a:blip r:embed="rId12"/>
                <a:stretch>
                  <a:fillRect/>
                </a:stretch>
              </a:blipFill>
            </p:spPr>
            <p:txBody>
              <a:bodyPr/>
              <a:lstStyle/>
              <a:p>
                <a:r>
                  <a:rPr lang="en-US">
                    <a:noFill/>
                  </a:rPr>
                  <a:t> </a:t>
                </a:r>
              </a:p>
            </p:txBody>
          </p:sp>
        </mc:Fallback>
      </mc:AlternateContent>
      <p:cxnSp>
        <p:nvCxnSpPr>
          <p:cNvPr id="17" name="Straight Connector 16"/>
          <p:cNvCxnSpPr/>
          <p:nvPr/>
        </p:nvCxnSpPr>
        <p:spPr>
          <a:xfrm>
            <a:off x="853440" y="3555830"/>
            <a:ext cx="381000" cy="0"/>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777240" y="2790568"/>
                <a:ext cx="2171809" cy="923330"/>
              </a:xfrm>
              <a:prstGeom prst="rect">
                <a:avLst/>
              </a:prstGeom>
              <a:noFill/>
            </p:spPr>
            <p:txBody>
              <a:bodyPr wrap="square" rtlCol="0">
                <a:spAutoFit/>
              </a:bodyPr>
              <a:lstStyle/>
              <a:p>
                <a14:m>
                  <m:oMath xmlns:m="http://schemas.openxmlformats.org/officeDocument/2006/math">
                    <m:r>
                      <a:rPr lang="en-US" sz="5400" b="0" i="1" smtClean="0">
                        <a:latin typeface="Cambria Math"/>
                        <a:ea typeface="Cambria Math"/>
                      </a:rPr>
                      <m:t>6×6  </m:t>
                    </m:r>
                  </m:oMath>
                </a14:m>
                <a:r>
                  <a:rPr lang="en-US" sz="5400" dirty="0"/>
                  <a:t>   </a:t>
                </a:r>
              </a:p>
            </p:txBody>
          </p:sp>
        </mc:Choice>
        <mc:Fallback xmlns="">
          <p:sp>
            <p:nvSpPr>
              <p:cNvPr id="18" name="TextBox 17"/>
              <p:cNvSpPr txBox="1">
                <a:spLocks noRot="1" noChangeAspect="1" noMove="1" noResize="1" noEditPoints="1" noAdjustHandles="1" noChangeArrowheads="1" noChangeShapeType="1" noTextEdit="1"/>
              </p:cNvSpPr>
              <p:nvPr/>
            </p:nvSpPr>
            <p:spPr>
              <a:xfrm>
                <a:off x="777240" y="2790568"/>
                <a:ext cx="2171809" cy="923330"/>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978946" y="4009768"/>
                <a:ext cx="695461" cy="923330"/>
              </a:xfrm>
              <a:prstGeom prst="rect">
                <a:avLst/>
              </a:prstGeom>
              <a:noFill/>
            </p:spPr>
            <p:txBody>
              <a:bodyPr wrap="square" rtlCol="0">
                <a:spAutoFit/>
              </a:bodyPr>
              <a:lstStyle/>
              <a:p>
                <a14:m>
                  <m:oMath xmlns:m="http://schemas.openxmlformats.org/officeDocument/2006/math">
                    <m:r>
                      <a:rPr lang="en-US" sz="5400" b="0" i="1" smtClean="0">
                        <a:latin typeface="Cambria Math"/>
                        <a:ea typeface="Cambria Math"/>
                      </a:rPr>
                      <m:t>2   </m:t>
                    </m:r>
                  </m:oMath>
                </a14:m>
                <a:r>
                  <a:rPr lang="en-US" sz="5400" dirty="0"/>
                  <a:t>   </a:t>
                </a:r>
              </a:p>
            </p:txBody>
          </p:sp>
        </mc:Choice>
        <mc:Fallback xmlns="">
          <p:sp>
            <p:nvSpPr>
              <p:cNvPr id="19" name="TextBox 18"/>
              <p:cNvSpPr txBox="1">
                <a:spLocks noRot="1" noChangeAspect="1" noMove="1" noResize="1" noEditPoints="1" noAdjustHandles="1" noChangeArrowheads="1" noChangeShapeType="1" noTextEdit="1"/>
              </p:cNvSpPr>
              <p:nvPr/>
            </p:nvSpPr>
            <p:spPr>
              <a:xfrm>
                <a:off x="3978946" y="4009768"/>
                <a:ext cx="695461" cy="923330"/>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099433" y="4006506"/>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7 6</m:t>
                      </m:r>
                    </m:oMath>
                  </m:oMathPara>
                </a14:m>
                <a:endParaRPr lang="en-US" sz="5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5099433" y="4006506"/>
                <a:ext cx="1088007" cy="923330"/>
              </a:xfrm>
              <a:prstGeom prst="rect">
                <a:avLst/>
              </a:prstGeom>
              <a:blipFill rotWithShape="1">
                <a:blip r:embed="rId15"/>
                <a:stretch>
                  <a:fillRect/>
                </a:stretch>
              </a:blipFill>
            </p:spPr>
            <p:txBody>
              <a:bodyPr/>
              <a:lstStyle/>
              <a:p>
                <a:r>
                  <a:rPr lang="en-US">
                    <a:noFill/>
                  </a:rPr>
                  <a:t> </a:t>
                </a:r>
              </a:p>
            </p:txBody>
          </p:sp>
        </mc:Fallback>
      </mc:AlternateContent>
      <p:cxnSp>
        <p:nvCxnSpPr>
          <p:cNvPr id="21" name="Straight Connector 20"/>
          <p:cNvCxnSpPr/>
          <p:nvPr/>
        </p:nvCxnSpPr>
        <p:spPr>
          <a:xfrm>
            <a:off x="3496620" y="4943890"/>
            <a:ext cx="2827980" cy="0"/>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p:nvCxnSpPr>
        <p:spPr>
          <a:xfrm flipV="1">
            <a:off x="3763320" y="4478963"/>
            <a:ext cx="266700" cy="3262"/>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5289105" y="381000"/>
                <a:ext cx="708660" cy="923330"/>
              </a:xfrm>
              <a:prstGeom prst="rect">
                <a:avLst/>
              </a:prstGeom>
              <a:noFill/>
            </p:spPr>
            <p:txBody>
              <a:bodyPr wrap="square" rtlCol="0">
                <a:spAutoFit/>
              </a:bodyPr>
              <a:lstStyle/>
              <a:p>
                <a14:m>
                  <m:oMath xmlns:m="http://schemas.openxmlformats.org/officeDocument/2006/math">
                    <m:r>
                      <a:rPr lang="en-US" sz="5400" b="0" i="1" smtClean="0">
                        <a:latin typeface="Cambria Math"/>
                        <a:ea typeface="Cambria Math"/>
                      </a:rPr>
                      <m:t>6  </m:t>
                    </m:r>
                  </m:oMath>
                </a14:m>
                <a:r>
                  <a:rPr lang="en-US" sz="5400" dirty="0"/>
                  <a:t>   </a:t>
                </a:r>
              </a:p>
            </p:txBody>
          </p:sp>
        </mc:Choice>
        <mc:Fallback xmlns="">
          <p:sp>
            <p:nvSpPr>
              <p:cNvPr id="25" name="TextBox 24"/>
              <p:cNvSpPr txBox="1">
                <a:spLocks noRot="1" noChangeAspect="1" noMove="1" noResize="1" noEditPoints="1" noAdjustHandles="1" noChangeArrowheads="1" noChangeShapeType="1" noTextEdit="1"/>
              </p:cNvSpPr>
              <p:nvPr/>
            </p:nvSpPr>
            <p:spPr>
              <a:xfrm>
                <a:off x="5289105" y="381000"/>
                <a:ext cx="708660" cy="923330"/>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114673" y="4943890"/>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2 4</m:t>
                      </m:r>
                    </m:oMath>
                  </m:oMathPara>
                </a14:m>
                <a:endParaRPr lang="en-US" sz="5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114673" y="4943890"/>
                <a:ext cx="1088007" cy="923330"/>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6172200" y="4944070"/>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6172200" y="4944070"/>
                <a:ext cx="1088007" cy="923330"/>
              </a:xfrm>
              <a:prstGeom prst="rect">
                <a:avLst/>
              </a:prstGeom>
              <a:blipFill rotWithShape="1">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20870" y="5104724"/>
                <a:ext cx="129540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52 </m:t>
                      </m:r>
                    </m:oMath>
                  </m:oMathPara>
                </a14:m>
                <a:endParaRPr lang="en-US" sz="5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220870" y="5104724"/>
                <a:ext cx="1295400" cy="923330"/>
              </a:xfrm>
              <a:prstGeom prst="rect">
                <a:avLst/>
              </a:prstGeom>
              <a:blipFill rotWithShape="1">
                <a:blip r:embed="rId19"/>
                <a:stretch>
                  <a:fillRect/>
                </a:stretch>
              </a:blipFill>
            </p:spPr>
            <p:txBody>
              <a:bodyPr/>
              <a:lstStyle/>
              <a:p>
                <a:r>
                  <a:rPr lang="en-US">
                    <a:noFill/>
                  </a:rPr>
                  <a:t> </a:t>
                </a:r>
              </a:p>
            </p:txBody>
          </p:sp>
        </mc:Fallback>
      </mc:AlternateContent>
      <p:cxnSp>
        <p:nvCxnSpPr>
          <p:cNvPr id="28" name="Straight Connector 27"/>
          <p:cNvCxnSpPr/>
          <p:nvPr/>
        </p:nvCxnSpPr>
        <p:spPr>
          <a:xfrm>
            <a:off x="1219200" y="5870662"/>
            <a:ext cx="381000" cy="0"/>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1104790" y="5096470"/>
                <a:ext cx="2171809" cy="923330"/>
              </a:xfrm>
              <a:prstGeom prst="rect">
                <a:avLst/>
              </a:prstGeom>
              <a:noFill/>
            </p:spPr>
            <p:txBody>
              <a:bodyPr wrap="square" rtlCol="0">
                <a:spAutoFit/>
              </a:bodyPr>
              <a:lstStyle/>
              <a:p>
                <a14:m>
                  <m:oMath xmlns:m="http://schemas.openxmlformats.org/officeDocument/2006/math">
                    <m:r>
                      <a:rPr lang="en-US" sz="5400" b="0" i="1" smtClean="0">
                        <a:latin typeface="Cambria Math"/>
                        <a:ea typeface="Cambria Math"/>
                      </a:rPr>
                      <m:t>2×2  </m:t>
                    </m:r>
                  </m:oMath>
                </a14:m>
                <a:r>
                  <a:rPr lang="en-US" sz="5400" dirty="0"/>
                  <a:t>   </a:t>
                </a:r>
              </a:p>
            </p:txBody>
          </p:sp>
        </mc:Choice>
        <mc:Fallback xmlns="">
          <p:sp>
            <p:nvSpPr>
              <p:cNvPr id="29" name="TextBox 28"/>
              <p:cNvSpPr txBox="1">
                <a:spLocks noRot="1" noChangeAspect="1" noMove="1" noResize="1" noEditPoints="1" noAdjustHandles="1" noChangeArrowheads="1" noChangeShapeType="1" noTextEdit="1"/>
              </p:cNvSpPr>
              <p:nvPr/>
            </p:nvSpPr>
            <p:spPr>
              <a:xfrm>
                <a:off x="1104790" y="5096470"/>
                <a:ext cx="2171809" cy="923330"/>
              </a:xfrm>
              <a:prstGeom prst="rect">
                <a:avLst/>
              </a:prstGeom>
              <a:blipFill rotWithShape="1">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5105400" y="5566389"/>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1 0 4 4</m:t>
                      </m:r>
                    </m:oMath>
                  </m:oMathPara>
                </a14:m>
                <a:endParaRPr lang="en-US" sz="5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5105400" y="5566389"/>
                <a:ext cx="1088007" cy="923330"/>
              </a:xfrm>
              <a:prstGeom prst="rect">
                <a:avLst/>
              </a:prstGeom>
              <a:blipFill rotWithShape="1">
                <a:blip r:embed="rId21"/>
                <a:stretch>
                  <a:fillRect r="-88202"/>
                </a:stretch>
              </a:blipFill>
            </p:spPr>
            <p:txBody>
              <a:bodyPr/>
              <a:lstStyle/>
              <a:p>
                <a:r>
                  <a:rPr lang="en-US">
                    <a:noFill/>
                  </a:rPr>
                  <a:t> </a:t>
                </a:r>
              </a:p>
            </p:txBody>
          </p:sp>
        </mc:Fallback>
      </mc:AlternateContent>
    </p:spTree>
    <p:extLst>
      <p:ext uri="{BB962C8B-B14F-4D97-AF65-F5344CB8AC3E}">
        <p14:creationId xmlns:p14="http://schemas.microsoft.com/office/powerpoint/2010/main" val="368345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2987040" y="885568"/>
                <a:ext cx="1983813" cy="17340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9600" i="1" smtClean="0">
                              <a:latin typeface="Cambria Math" panose="02040503050406030204" pitchFamily="18" charset="0"/>
                              <a:ea typeface="Cambria Math"/>
                            </a:rPr>
                          </m:ctrlPr>
                        </m:radPr>
                        <m:deg/>
                        <m:e>
                          <m:r>
                            <a:rPr lang="en-US" sz="9600" b="0" i="1" smtClean="0">
                              <a:latin typeface="Cambria Math"/>
                              <a:ea typeface="Cambria Math"/>
                            </a:rPr>
                            <m:t>7</m:t>
                          </m:r>
                        </m:e>
                      </m:rad>
                    </m:oMath>
                  </m:oMathPara>
                </a14:m>
                <a:endParaRPr lang="en-US" sz="9600" dirty="0"/>
              </a:p>
            </p:txBody>
          </p:sp>
        </mc:Choice>
        <mc:Fallback xmlns="">
          <p:sp>
            <p:nvSpPr>
              <p:cNvPr id="4" name="TextBox 3"/>
              <p:cNvSpPr txBox="1">
                <a:spLocks noRot="1" noChangeAspect="1" noMove="1" noResize="1" noEditPoints="1" noAdjustHandles="1" noChangeArrowheads="1" noChangeShapeType="1" noTextEdit="1"/>
              </p:cNvSpPr>
              <p:nvPr/>
            </p:nvSpPr>
            <p:spPr>
              <a:xfrm>
                <a:off x="2987040" y="885568"/>
                <a:ext cx="1983813" cy="1734064"/>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053840" y="352168"/>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2 </m:t>
                      </m:r>
                    </m:oMath>
                  </m:oMathPara>
                </a14:m>
                <a:endParaRPr lang="en-US" sz="5400" dirty="0"/>
              </a:p>
            </p:txBody>
          </p:sp>
        </mc:Choice>
        <mc:Fallback xmlns="">
          <p:sp>
            <p:nvSpPr>
              <p:cNvPr id="5" name="TextBox 4"/>
              <p:cNvSpPr txBox="1">
                <a:spLocks noRot="1" noChangeAspect="1" noMove="1" noResize="1" noEditPoints="1" noAdjustHandles="1" noChangeArrowheads="1" noChangeShapeType="1" noTextEdit="1"/>
              </p:cNvSpPr>
              <p:nvPr/>
            </p:nvSpPr>
            <p:spPr>
              <a:xfrm>
                <a:off x="4053840" y="352168"/>
                <a:ext cx="893193" cy="92333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901440" y="2333368"/>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4 </m:t>
                      </m:r>
                    </m:oMath>
                  </m:oMathPara>
                </a14:m>
                <a:endParaRPr lang="en-US" sz="5400" dirty="0"/>
              </a:p>
            </p:txBody>
          </p:sp>
        </mc:Choice>
        <mc:Fallback xmlns="">
          <p:sp>
            <p:nvSpPr>
              <p:cNvPr id="6" name="TextBox 5"/>
              <p:cNvSpPr txBox="1">
                <a:spLocks noRot="1" noChangeAspect="1" noMove="1" noResize="1" noEditPoints="1" noAdjustHandles="1" noChangeArrowheads="1" noChangeShapeType="1" noTextEdit="1"/>
              </p:cNvSpPr>
              <p:nvPr/>
            </p:nvSpPr>
            <p:spPr>
              <a:xfrm>
                <a:off x="3901440" y="2333368"/>
                <a:ext cx="893193" cy="923330"/>
              </a:xfrm>
              <a:prstGeom prst="rect">
                <a:avLst/>
              </a:prstGeom>
              <a:blipFill rotWithShape="1">
                <a:blip r:embed="rId4"/>
                <a:stretch>
                  <a:fillRect/>
                </a:stretch>
              </a:blipFill>
            </p:spPr>
            <p:txBody>
              <a:bodyPr/>
              <a:lstStyle/>
              <a:p>
                <a:r>
                  <a:rPr lang="en-US">
                    <a:noFill/>
                  </a:rPr>
                  <a:t> </a:t>
                </a:r>
              </a:p>
            </p:txBody>
          </p:sp>
        </mc:Fallback>
      </mc:AlternateContent>
      <p:cxnSp>
        <p:nvCxnSpPr>
          <p:cNvPr id="7" name="Straight Connector 6"/>
          <p:cNvCxnSpPr/>
          <p:nvPr/>
        </p:nvCxnSpPr>
        <p:spPr>
          <a:xfrm>
            <a:off x="3520440" y="3256698"/>
            <a:ext cx="1450413" cy="0"/>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3901440" y="3265628"/>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3 </m:t>
                      </m:r>
                    </m:oMath>
                  </m:oMathPara>
                </a14:m>
                <a:endParaRPr lang="en-US" sz="5400" dirty="0"/>
              </a:p>
            </p:txBody>
          </p:sp>
        </mc:Choice>
        <mc:Fallback xmlns="">
          <p:sp>
            <p:nvSpPr>
              <p:cNvPr id="8" name="TextBox 7"/>
              <p:cNvSpPr txBox="1">
                <a:spLocks noRot="1" noChangeAspect="1" noMove="1" noResize="1" noEditPoints="1" noAdjustHandles="1" noChangeArrowheads="1" noChangeShapeType="1" noTextEdit="1"/>
              </p:cNvSpPr>
              <p:nvPr/>
            </p:nvSpPr>
            <p:spPr>
              <a:xfrm>
                <a:off x="3901440" y="3265628"/>
                <a:ext cx="893193" cy="92333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674407" y="1455544"/>
                <a:ext cx="65274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 </m:t>
                      </m:r>
                    </m:oMath>
                  </m:oMathPara>
                </a14:m>
                <a:endParaRPr lang="en-US" sz="5400" dirty="0"/>
              </a:p>
            </p:txBody>
          </p:sp>
        </mc:Choice>
        <mc:Fallback xmlns="">
          <p:sp>
            <p:nvSpPr>
              <p:cNvPr id="9" name="TextBox 8"/>
              <p:cNvSpPr txBox="1">
                <a:spLocks noRot="1" noChangeAspect="1" noMove="1" noResize="1" noEditPoints="1" noAdjustHandles="1" noChangeArrowheads="1" noChangeShapeType="1" noTextEdit="1"/>
              </p:cNvSpPr>
              <p:nvPr/>
            </p:nvSpPr>
            <p:spPr>
              <a:xfrm>
                <a:off x="4674407" y="1455544"/>
                <a:ext cx="652743" cy="92333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674407" y="275968"/>
                <a:ext cx="65274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 </m:t>
                      </m:r>
                    </m:oMath>
                  </m:oMathPara>
                </a14:m>
                <a:endParaRPr lang="en-US" sz="5400" dirty="0"/>
              </a:p>
            </p:txBody>
          </p:sp>
        </mc:Choice>
        <mc:Fallback xmlns="">
          <p:sp>
            <p:nvSpPr>
              <p:cNvPr id="10" name="TextBox 9"/>
              <p:cNvSpPr txBox="1">
                <a:spLocks noRot="1" noChangeAspect="1" noMove="1" noResize="1" noEditPoints="1" noAdjustHandles="1" noChangeArrowheads="1" noChangeShapeType="1" noTextEdit="1"/>
              </p:cNvSpPr>
              <p:nvPr/>
            </p:nvSpPr>
            <p:spPr>
              <a:xfrm>
                <a:off x="4674407" y="275968"/>
                <a:ext cx="652743" cy="92333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099433" y="1275498"/>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099433" y="1275498"/>
                <a:ext cx="1088007" cy="92333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416040" y="1290935"/>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416040" y="1290935"/>
                <a:ext cx="1088007" cy="923330"/>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787640" y="1305944"/>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7787640" y="1305944"/>
                <a:ext cx="1088007" cy="923330"/>
              </a:xfrm>
              <a:prstGeom prst="rect">
                <a:avLst/>
              </a:prstGeom>
              <a:blipFill rotWithShape="1">
                <a:blip r:embed="rId10"/>
                <a:stretch>
                  <a:fillRect/>
                </a:stretch>
              </a:blipFill>
            </p:spPr>
            <p:txBody>
              <a:bodyPr/>
              <a:lstStyle/>
              <a:p>
                <a:r>
                  <a:rPr lang="en-US">
                    <a:noFill/>
                  </a:rPr>
                  <a:t> </a:t>
                </a:r>
              </a:p>
            </p:txBody>
          </p:sp>
        </mc:Fallback>
      </mc:AlternateContent>
      <p:cxnSp>
        <p:nvCxnSpPr>
          <p:cNvPr id="14" name="Straight Connector 13"/>
          <p:cNvCxnSpPr/>
          <p:nvPr/>
        </p:nvCxnSpPr>
        <p:spPr>
          <a:xfrm flipV="1">
            <a:off x="3787140" y="2791771"/>
            <a:ext cx="266700" cy="3262"/>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5099432" y="3247768"/>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099432" y="3247768"/>
                <a:ext cx="1088007" cy="923330"/>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8471" y="2789892"/>
                <a:ext cx="129540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4 </m:t>
                      </m:r>
                    </m:oMath>
                  </m:oMathPara>
                </a14:m>
                <a:endParaRPr lang="en-US" sz="5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68471" y="2789892"/>
                <a:ext cx="1295400" cy="923330"/>
              </a:xfrm>
              <a:prstGeom prst="rect">
                <a:avLst/>
              </a:prstGeom>
              <a:blipFill rotWithShape="1">
                <a:blip r:embed="rId12"/>
                <a:stretch>
                  <a:fillRect/>
                </a:stretch>
              </a:blipFill>
            </p:spPr>
            <p:txBody>
              <a:bodyPr/>
              <a:lstStyle/>
              <a:p>
                <a:r>
                  <a:rPr lang="en-US">
                    <a:noFill/>
                  </a:rPr>
                  <a:t> </a:t>
                </a:r>
              </a:p>
            </p:txBody>
          </p:sp>
        </mc:Fallback>
      </mc:AlternateContent>
      <p:cxnSp>
        <p:nvCxnSpPr>
          <p:cNvPr id="17" name="Straight Connector 16"/>
          <p:cNvCxnSpPr/>
          <p:nvPr/>
        </p:nvCxnSpPr>
        <p:spPr>
          <a:xfrm>
            <a:off x="853440" y="3555830"/>
            <a:ext cx="381000" cy="0"/>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777240" y="2790568"/>
                <a:ext cx="2171809" cy="923330"/>
              </a:xfrm>
              <a:prstGeom prst="rect">
                <a:avLst/>
              </a:prstGeom>
              <a:noFill/>
            </p:spPr>
            <p:txBody>
              <a:bodyPr wrap="square" rtlCol="0">
                <a:spAutoFit/>
              </a:bodyPr>
              <a:lstStyle/>
              <a:p>
                <a14:m>
                  <m:oMath xmlns:m="http://schemas.openxmlformats.org/officeDocument/2006/math">
                    <m:r>
                      <a:rPr lang="en-US" sz="5400" b="0" i="1" smtClean="0">
                        <a:latin typeface="Cambria Math"/>
                        <a:ea typeface="Cambria Math"/>
                      </a:rPr>
                      <m:t>6×6  </m:t>
                    </m:r>
                  </m:oMath>
                </a14:m>
                <a:r>
                  <a:rPr lang="en-US" sz="5400" dirty="0"/>
                  <a:t>   </a:t>
                </a:r>
              </a:p>
            </p:txBody>
          </p:sp>
        </mc:Choice>
        <mc:Fallback xmlns="">
          <p:sp>
            <p:nvSpPr>
              <p:cNvPr id="18" name="TextBox 17"/>
              <p:cNvSpPr txBox="1">
                <a:spLocks noRot="1" noChangeAspect="1" noMove="1" noResize="1" noEditPoints="1" noAdjustHandles="1" noChangeArrowheads="1" noChangeShapeType="1" noTextEdit="1"/>
              </p:cNvSpPr>
              <p:nvPr/>
            </p:nvSpPr>
            <p:spPr>
              <a:xfrm>
                <a:off x="777240" y="2790568"/>
                <a:ext cx="2171809" cy="923330"/>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978946" y="4009768"/>
                <a:ext cx="695461" cy="923330"/>
              </a:xfrm>
              <a:prstGeom prst="rect">
                <a:avLst/>
              </a:prstGeom>
              <a:noFill/>
            </p:spPr>
            <p:txBody>
              <a:bodyPr wrap="square" rtlCol="0">
                <a:spAutoFit/>
              </a:bodyPr>
              <a:lstStyle/>
              <a:p>
                <a14:m>
                  <m:oMath xmlns:m="http://schemas.openxmlformats.org/officeDocument/2006/math">
                    <m:r>
                      <a:rPr lang="en-US" sz="5400" b="0" i="1" smtClean="0">
                        <a:latin typeface="Cambria Math"/>
                        <a:ea typeface="Cambria Math"/>
                      </a:rPr>
                      <m:t>2   </m:t>
                    </m:r>
                  </m:oMath>
                </a14:m>
                <a:r>
                  <a:rPr lang="en-US" sz="5400" dirty="0"/>
                  <a:t>   </a:t>
                </a:r>
              </a:p>
            </p:txBody>
          </p:sp>
        </mc:Choice>
        <mc:Fallback xmlns="">
          <p:sp>
            <p:nvSpPr>
              <p:cNvPr id="19" name="TextBox 18"/>
              <p:cNvSpPr txBox="1">
                <a:spLocks noRot="1" noChangeAspect="1" noMove="1" noResize="1" noEditPoints="1" noAdjustHandles="1" noChangeArrowheads="1" noChangeShapeType="1" noTextEdit="1"/>
              </p:cNvSpPr>
              <p:nvPr/>
            </p:nvSpPr>
            <p:spPr>
              <a:xfrm>
                <a:off x="3978946" y="4009768"/>
                <a:ext cx="695461" cy="923330"/>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099433" y="4006506"/>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7 6</m:t>
                      </m:r>
                    </m:oMath>
                  </m:oMathPara>
                </a14:m>
                <a:endParaRPr lang="en-US" sz="5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5099433" y="4006506"/>
                <a:ext cx="1088007" cy="923330"/>
              </a:xfrm>
              <a:prstGeom prst="rect">
                <a:avLst/>
              </a:prstGeom>
              <a:blipFill rotWithShape="1">
                <a:blip r:embed="rId15"/>
                <a:stretch>
                  <a:fillRect/>
                </a:stretch>
              </a:blipFill>
            </p:spPr>
            <p:txBody>
              <a:bodyPr/>
              <a:lstStyle/>
              <a:p>
                <a:r>
                  <a:rPr lang="en-US">
                    <a:noFill/>
                  </a:rPr>
                  <a:t> </a:t>
                </a:r>
              </a:p>
            </p:txBody>
          </p:sp>
        </mc:Fallback>
      </mc:AlternateContent>
      <p:cxnSp>
        <p:nvCxnSpPr>
          <p:cNvPr id="21" name="Straight Connector 20"/>
          <p:cNvCxnSpPr/>
          <p:nvPr/>
        </p:nvCxnSpPr>
        <p:spPr>
          <a:xfrm>
            <a:off x="3496620" y="4943890"/>
            <a:ext cx="2827980" cy="0"/>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p:nvCxnSpPr>
        <p:spPr>
          <a:xfrm flipV="1">
            <a:off x="3763320" y="4478963"/>
            <a:ext cx="266700" cy="3262"/>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5289105" y="381000"/>
                <a:ext cx="708660" cy="923330"/>
              </a:xfrm>
              <a:prstGeom prst="rect">
                <a:avLst/>
              </a:prstGeom>
              <a:noFill/>
            </p:spPr>
            <p:txBody>
              <a:bodyPr wrap="square" rtlCol="0">
                <a:spAutoFit/>
              </a:bodyPr>
              <a:lstStyle/>
              <a:p>
                <a14:m>
                  <m:oMath xmlns:m="http://schemas.openxmlformats.org/officeDocument/2006/math">
                    <m:r>
                      <a:rPr lang="en-US" sz="5400" b="0" i="1" smtClean="0">
                        <a:latin typeface="Cambria Math"/>
                        <a:ea typeface="Cambria Math"/>
                      </a:rPr>
                      <m:t>6  </m:t>
                    </m:r>
                  </m:oMath>
                </a14:m>
                <a:r>
                  <a:rPr lang="en-US" sz="5400" dirty="0"/>
                  <a:t>   </a:t>
                </a:r>
              </a:p>
            </p:txBody>
          </p:sp>
        </mc:Choice>
        <mc:Fallback xmlns="">
          <p:sp>
            <p:nvSpPr>
              <p:cNvPr id="25" name="TextBox 24"/>
              <p:cNvSpPr txBox="1">
                <a:spLocks noRot="1" noChangeAspect="1" noMove="1" noResize="1" noEditPoints="1" noAdjustHandles="1" noChangeArrowheads="1" noChangeShapeType="1" noTextEdit="1"/>
              </p:cNvSpPr>
              <p:nvPr/>
            </p:nvSpPr>
            <p:spPr>
              <a:xfrm>
                <a:off x="5289105" y="381000"/>
                <a:ext cx="708660" cy="923330"/>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114673" y="4943890"/>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2 4</m:t>
                      </m:r>
                    </m:oMath>
                  </m:oMathPara>
                </a14:m>
                <a:endParaRPr lang="en-US" sz="5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114673" y="4943890"/>
                <a:ext cx="1088007" cy="923330"/>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6172200" y="4944070"/>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6172200" y="4944070"/>
                <a:ext cx="1088007" cy="923330"/>
              </a:xfrm>
              <a:prstGeom prst="rect">
                <a:avLst/>
              </a:prstGeom>
              <a:blipFill rotWithShape="1">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20870" y="5104724"/>
                <a:ext cx="129540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52 </m:t>
                      </m:r>
                    </m:oMath>
                  </m:oMathPara>
                </a14:m>
                <a:endParaRPr lang="en-US" sz="5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220870" y="5104724"/>
                <a:ext cx="1295400" cy="923330"/>
              </a:xfrm>
              <a:prstGeom prst="rect">
                <a:avLst/>
              </a:prstGeom>
              <a:blipFill rotWithShape="1">
                <a:blip r:embed="rId19"/>
                <a:stretch>
                  <a:fillRect/>
                </a:stretch>
              </a:blipFill>
            </p:spPr>
            <p:txBody>
              <a:bodyPr/>
              <a:lstStyle/>
              <a:p>
                <a:r>
                  <a:rPr lang="en-US">
                    <a:noFill/>
                  </a:rPr>
                  <a:t> </a:t>
                </a:r>
              </a:p>
            </p:txBody>
          </p:sp>
        </mc:Fallback>
      </mc:AlternateContent>
      <p:cxnSp>
        <p:nvCxnSpPr>
          <p:cNvPr id="28" name="Straight Connector 27"/>
          <p:cNvCxnSpPr/>
          <p:nvPr/>
        </p:nvCxnSpPr>
        <p:spPr>
          <a:xfrm>
            <a:off x="1219200" y="5870662"/>
            <a:ext cx="381000" cy="0"/>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1104790" y="5096470"/>
                <a:ext cx="2171809" cy="923330"/>
              </a:xfrm>
              <a:prstGeom prst="rect">
                <a:avLst/>
              </a:prstGeom>
              <a:noFill/>
            </p:spPr>
            <p:txBody>
              <a:bodyPr wrap="square" rtlCol="0">
                <a:spAutoFit/>
              </a:bodyPr>
              <a:lstStyle/>
              <a:p>
                <a14:m>
                  <m:oMath xmlns:m="http://schemas.openxmlformats.org/officeDocument/2006/math">
                    <m:r>
                      <a:rPr lang="en-US" sz="5400" b="0" i="1" smtClean="0">
                        <a:latin typeface="Cambria Math"/>
                        <a:ea typeface="Cambria Math"/>
                      </a:rPr>
                      <m:t>3×3  </m:t>
                    </m:r>
                  </m:oMath>
                </a14:m>
                <a:r>
                  <a:rPr lang="en-US" sz="5400" dirty="0"/>
                  <a:t>   </a:t>
                </a:r>
              </a:p>
            </p:txBody>
          </p:sp>
        </mc:Choice>
        <mc:Fallback xmlns="">
          <p:sp>
            <p:nvSpPr>
              <p:cNvPr id="29" name="TextBox 28"/>
              <p:cNvSpPr txBox="1">
                <a:spLocks noRot="1" noChangeAspect="1" noMove="1" noResize="1" noEditPoints="1" noAdjustHandles="1" noChangeArrowheads="1" noChangeShapeType="1" noTextEdit="1"/>
              </p:cNvSpPr>
              <p:nvPr/>
            </p:nvSpPr>
            <p:spPr>
              <a:xfrm>
                <a:off x="1104790" y="5096470"/>
                <a:ext cx="2171809" cy="923330"/>
              </a:xfrm>
              <a:prstGeom prst="rect">
                <a:avLst/>
              </a:prstGeom>
              <a:blipFill rotWithShape="1">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5248971" y="5566389"/>
                <a:ext cx="2151258" cy="923330"/>
              </a:xfrm>
              <a:prstGeom prst="rect">
                <a:avLst/>
              </a:prstGeom>
              <a:noFill/>
            </p:spPr>
            <p:txBody>
              <a:bodyPr wrap="square" rtlCol="0">
                <a:spAutoFit/>
              </a:bodyPr>
              <a:lstStyle/>
              <a:p>
                <a:r>
                  <a:rPr lang="en-US" sz="5400" b="0" dirty="0">
                    <a:ea typeface="Cambria Math"/>
                  </a:rPr>
                  <a:t>1 </a:t>
                </a:r>
                <a14:m>
                  <m:oMath xmlns:m="http://schemas.openxmlformats.org/officeDocument/2006/math">
                    <m:r>
                      <a:rPr lang="en-US" sz="5400" b="0" i="1" smtClean="0">
                        <a:latin typeface="Cambria Math"/>
                        <a:ea typeface="Cambria Math"/>
                      </a:rPr>
                      <m:t>5 6 9</m:t>
                    </m:r>
                  </m:oMath>
                </a14:m>
                <a:endParaRPr lang="en-US" sz="5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5248971" y="5566389"/>
                <a:ext cx="2151258" cy="923330"/>
              </a:xfrm>
              <a:prstGeom prst="rect">
                <a:avLst/>
              </a:prstGeom>
              <a:blipFill rotWithShape="1">
                <a:blip r:embed="rId21"/>
                <a:stretch>
                  <a:fillRect l="-15014" t="-17763" b="-39474"/>
                </a:stretch>
              </a:blipFill>
            </p:spPr>
            <p:txBody>
              <a:bodyPr/>
              <a:lstStyle/>
              <a:p>
                <a:r>
                  <a:rPr lang="en-US">
                    <a:noFill/>
                  </a:rPr>
                  <a:t> </a:t>
                </a:r>
              </a:p>
            </p:txBody>
          </p:sp>
        </mc:Fallback>
      </mc:AlternateContent>
    </p:spTree>
    <p:extLst>
      <p:ext uri="{BB962C8B-B14F-4D97-AF65-F5344CB8AC3E}">
        <p14:creationId xmlns:p14="http://schemas.microsoft.com/office/powerpoint/2010/main" val="368345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2987040" y="885568"/>
                <a:ext cx="1983813" cy="17340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9600" i="1" smtClean="0">
                              <a:latin typeface="Cambria Math" panose="02040503050406030204" pitchFamily="18" charset="0"/>
                              <a:ea typeface="Cambria Math"/>
                            </a:rPr>
                          </m:ctrlPr>
                        </m:radPr>
                        <m:deg/>
                        <m:e>
                          <m:r>
                            <a:rPr lang="en-US" sz="9600" b="0" i="1" smtClean="0">
                              <a:latin typeface="Cambria Math"/>
                              <a:ea typeface="Cambria Math"/>
                            </a:rPr>
                            <m:t>7</m:t>
                          </m:r>
                        </m:e>
                      </m:rad>
                    </m:oMath>
                  </m:oMathPara>
                </a14:m>
                <a:endParaRPr lang="en-US" sz="9600" dirty="0"/>
              </a:p>
            </p:txBody>
          </p:sp>
        </mc:Choice>
        <mc:Fallback xmlns="">
          <p:sp>
            <p:nvSpPr>
              <p:cNvPr id="4" name="TextBox 3"/>
              <p:cNvSpPr txBox="1">
                <a:spLocks noRot="1" noChangeAspect="1" noMove="1" noResize="1" noEditPoints="1" noAdjustHandles="1" noChangeArrowheads="1" noChangeShapeType="1" noTextEdit="1"/>
              </p:cNvSpPr>
              <p:nvPr/>
            </p:nvSpPr>
            <p:spPr>
              <a:xfrm>
                <a:off x="2987040" y="885568"/>
                <a:ext cx="1983813" cy="1734064"/>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053840" y="352168"/>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2 </m:t>
                      </m:r>
                    </m:oMath>
                  </m:oMathPara>
                </a14:m>
                <a:endParaRPr lang="en-US" sz="5400" dirty="0"/>
              </a:p>
            </p:txBody>
          </p:sp>
        </mc:Choice>
        <mc:Fallback xmlns="">
          <p:sp>
            <p:nvSpPr>
              <p:cNvPr id="5" name="TextBox 4"/>
              <p:cNvSpPr txBox="1">
                <a:spLocks noRot="1" noChangeAspect="1" noMove="1" noResize="1" noEditPoints="1" noAdjustHandles="1" noChangeArrowheads="1" noChangeShapeType="1" noTextEdit="1"/>
              </p:cNvSpPr>
              <p:nvPr/>
            </p:nvSpPr>
            <p:spPr>
              <a:xfrm>
                <a:off x="4053840" y="352168"/>
                <a:ext cx="893193" cy="92333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901440" y="2333368"/>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4 </m:t>
                      </m:r>
                    </m:oMath>
                  </m:oMathPara>
                </a14:m>
                <a:endParaRPr lang="en-US" sz="5400" dirty="0"/>
              </a:p>
            </p:txBody>
          </p:sp>
        </mc:Choice>
        <mc:Fallback xmlns="">
          <p:sp>
            <p:nvSpPr>
              <p:cNvPr id="6" name="TextBox 5"/>
              <p:cNvSpPr txBox="1">
                <a:spLocks noRot="1" noChangeAspect="1" noMove="1" noResize="1" noEditPoints="1" noAdjustHandles="1" noChangeArrowheads="1" noChangeShapeType="1" noTextEdit="1"/>
              </p:cNvSpPr>
              <p:nvPr/>
            </p:nvSpPr>
            <p:spPr>
              <a:xfrm>
                <a:off x="3901440" y="2333368"/>
                <a:ext cx="893193" cy="923330"/>
              </a:xfrm>
              <a:prstGeom prst="rect">
                <a:avLst/>
              </a:prstGeom>
              <a:blipFill rotWithShape="1">
                <a:blip r:embed="rId4"/>
                <a:stretch>
                  <a:fillRect/>
                </a:stretch>
              </a:blipFill>
            </p:spPr>
            <p:txBody>
              <a:bodyPr/>
              <a:lstStyle/>
              <a:p>
                <a:r>
                  <a:rPr lang="en-US">
                    <a:noFill/>
                  </a:rPr>
                  <a:t> </a:t>
                </a:r>
              </a:p>
            </p:txBody>
          </p:sp>
        </mc:Fallback>
      </mc:AlternateContent>
      <p:cxnSp>
        <p:nvCxnSpPr>
          <p:cNvPr id="7" name="Straight Connector 6"/>
          <p:cNvCxnSpPr/>
          <p:nvPr/>
        </p:nvCxnSpPr>
        <p:spPr>
          <a:xfrm>
            <a:off x="3520440" y="3256698"/>
            <a:ext cx="1450413" cy="0"/>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3901440" y="3265628"/>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3 </m:t>
                      </m:r>
                    </m:oMath>
                  </m:oMathPara>
                </a14:m>
                <a:endParaRPr lang="en-US" sz="5400" dirty="0"/>
              </a:p>
            </p:txBody>
          </p:sp>
        </mc:Choice>
        <mc:Fallback xmlns="">
          <p:sp>
            <p:nvSpPr>
              <p:cNvPr id="8" name="TextBox 7"/>
              <p:cNvSpPr txBox="1">
                <a:spLocks noRot="1" noChangeAspect="1" noMove="1" noResize="1" noEditPoints="1" noAdjustHandles="1" noChangeArrowheads="1" noChangeShapeType="1" noTextEdit="1"/>
              </p:cNvSpPr>
              <p:nvPr/>
            </p:nvSpPr>
            <p:spPr>
              <a:xfrm>
                <a:off x="3901440" y="3265628"/>
                <a:ext cx="893193" cy="92333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674407" y="1455544"/>
                <a:ext cx="65274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 </m:t>
                      </m:r>
                    </m:oMath>
                  </m:oMathPara>
                </a14:m>
                <a:endParaRPr lang="en-US" sz="5400" dirty="0"/>
              </a:p>
            </p:txBody>
          </p:sp>
        </mc:Choice>
        <mc:Fallback xmlns="">
          <p:sp>
            <p:nvSpPr>
              <p:cNvPr id="9" name="TextBox 8"/>
              <p:cNvSpPr txBox="1">
                <a:spLocks noRot="1" noChangeAspect="1" noMove="1" noResize="1" noEditPoints="1" noAdjustHandles="1" noChangeArrowheads="1" noChangeShapeType="1" noTextEdit="1"/>
              </p:cNvSpPr>
              <p:nvPr/>
            </p:nvSpPr>
            <p:spPr>
              <a:xfrm>
                <a:off x="4674407" y="1455544"/>
                <a:ext cx="652743" cy="92333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674407" y="275968"/>
                <a:ext cx="65274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 </m:t>
                      </m:r>
                    </m:oMath>
                  </m:oMathPara>
                </a14:m>
                <a:endParaRPr lang="en-US" sz="5400" dirty="0"/>
              </a:p>
            </p:txBody>
          </p:sp>
        </mc:Choice>
        <mc:Fallback xmlns="">
          <p:sp>
            <p:nvSpPr>
              <p:cNvPr id="10" name="TextBox 9"/>
              <p:cNvSpPr txBox="1">
                <a:spLocks noRot="1" noChangeAspect="1" noMove="1" noResize="1" noEditPoints="1" noAdjustHandles="1" noChangeArrowheads="1" noChangeShapeType="1" noTextEdit="1"/>
              </p:cNvSpPr>
              <p:nvPr/>
            </p:nvSpPr>
            <p:spPr>
              <a:xfrm>
                <a:off x="4674407" y="275968"/>
                <a:ext cx="652743" cy="92333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099433" y="1275498"/>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099433" y="1275498"/>
                <a:ext cx="1088007" cy="92333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416040" y="1290935"/>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416040" y="1290935"/>
                <a:ext cx="1088007" cy="923330"/>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787640" y="1305944"/>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7787640" y="1305944"/>
                <a:ext cx="1088007" cy="923330"/>
              </a:xfrm>
              <a:prstGeom prst="rect">
                <a:avLst/>
              </a:prstGeom>
              <a:blipFill rotWithShape="1">
                <a:blip r:embed="rId10"/>
                <a:stretch>
                  <a:fillRect/>
                </a:stretch>
              </a:blipFill>
            </p:spPr>
            <p:txBody>
              <a:bodyPr/>
              <a:lstStyle/>
              <a:p>
                <a:r>
                  <a:rPr lang="en-US">
                    <a:noFill/>
                  </a:rPr>
                  <a:t> </a:t>
                </a:r>
              </a:p>
            </p:txBody>
          </p:sp>
        </mc:Fallback>
      </mc:AlternateContent>
      <p:cxnSp>
        <p:nvCxnSpPr>
          <p:cNvPr id="14" name="Straight Connector 13"/>
          <p:cNvCxnSpPr/>
          <p:nvPr/>
        </p:nvCxnSpPr>
        <p:spPr>
          <a:xfrm flipV="1">
            <a:off x="3787140" y="2791771"/>
            <a:ext cx="266700" cy="3262"/>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5099432" y="3247768"/>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099432" y="3247768"/>
                <a:ext cx="1088007" cy="923330"/>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8471" y="2789892"/>
                <a:ext cx="129540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4 </m:t>
                      </m:r>
                    </m:oMath>
                  </m:oMathPara>
                </a14:m>
                <a:endParaRPr lang="en-US" sz="5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68471" y="2789892"/>
                <a:ext cx="1295400" cy="923330"/>
              </a:xfrm>
              <a:prstGeom prst="rect">
                <a:avLst/>
              </a:prstGeom>
              <a:blipFill rotWithShape="1">
                <a:blip r:embed="rId12"/>
                <a:stretch>
                  <a:fillRect/>
                </a:stretch>
              </a:blipFill>
            </p:spPr>
            <p:txBody>
              <a:bodyPr/>
              <a:lstStyle/>
              <a:p>
                <a:r>
                  <a:rPr lang="en-US">
                    <a:noFill/>
                  </a:rPr>
                  <a:t> </a:t>
                </a:r>
              </a:p>
            </p:txBody>
          </p:sp>
        </mc:Fallback>
      </mc:AlternateContent>
      <p:cxnSp>
        <p:nvCxnSpPr>
          <p:cNvPr id="17" name="Straight Connector 16"/>
          <p:cNvCxnSpPr/>
          <p:nvPr/>
        </p:nvCxnSpPr>
        <p:spPr>
          <a:xfrm>
            <a:off x="853440" y="3555830"/>
            <a:ext cx="381000" cy="0"/>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777240" y="2790568"/>
                <a:ext cx="2171809" cy="923330"/>
              </a:xfrm>
              <a:prstGeom prst="rect">
                <a:avLst/>
              </a:prstGeom>
              <a:noFill/>
            </p:spPr>
            <p:txBody>
              <a:bodyPr wrap="square" rtlCol="0">
                <a:spAutoFit/>
              </a:bodyPr>
              <a:lstStyle/>
              <a:p>
                <a14:m>
                  <m:oMath xmlns:m="http://schemas.openxmlformats.org/officeDocument/2006/math">
                    <m:r>
                      <a:rPr lang="en-US" sz="5400" b="0" i="1" smtClean="0">
                        <a:latin typeface="Cambria Math"/>
                        <a:ea typeface="Cambria Math"/>
                      </a:rPr>
                      <m:t>6×6  </m:t>
                    </m:r>
                  </m:oMath>
                </a14:m>
                <a:r>
                  <a:rPr lang="en-US" sz="5400" dirty="0"/>
                  <a:t>   </a:t>
                </a:r>
              </a:p>
            </p:txBody>
          </p:sp>
        </mc:Choice>
        <mc:Fallback xmlns="">
          <p:sp>
            <p:nvSpPr>
              <p:cNvPr id="18" name="TextBox 17"/>
              <p:cNvSpPr txBox="1">
                <a:spLocks noRot="1" noChangeAspect="1" noMove="1" noResize="1" noEditPoints="1" noAdjustHandles="1" noChangeArrowheads="1" noChangeShapeType="1" noTextEdit="1"/>
              </p:cNvSpPr>
              <p:nvPr/>
            </p:nvSpPr>
            <p:spPr>
              <a:xfrm>
                <a:off x="777240" y="2790568"/>
                <a:ext cx="2171809" cy="923330"/>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978946" y="4009768"/>
                <a:ext cx="695461" cy="923330"/>
              </a:xfrm>
              <a:prstGeom prst="rect">
                <a:avLst/>
              </a:prstGeom>
              <a:noFill/>
            </p:spPr>
            <p:txBody>
              <a:bodyPr wrap="square" rtlCol="0">
                <a:spAutoFit/>
              </a:bodyPr>
              <a:lstStyle/>
              <a:p>
                <a14:m>
                  <m:oMath xmlns:m="http://schemas.openxmlformats.org/officeDocument/2006/math">
                    <m:r>
                      <a:rPr lang="en-US" sz="5400" b="0" i="1" smtClean="0">
                        <a:latin typeface="Cambria Math"/>
                        <a:ea typeface="Cambria Math"/>
                      </a:rPr>
                      <m:t>2   </m:t>
                    </m:r>
                  </m:oMath>
                </a14:m>
                <a:r>
                  <a:rPr lang="en-US" sz="5400" dirty="0"/>
                  <a:t>   </a:t>
                </a:r>
              </a:p>
            </p:txBody>
          </p:sp>
        </mc:Choice>
        <mc:Fallback xmlns="">
          <p:sp>
            <p:nvSpPr>
              <p:cNvPr id="19" name="TextBox 18"/>
              <p:cNvSpPr txBox="1">
                <a:spLocks noRot="1" noChangeAspect="1" noMove="1" noResize="1" noEditPoints="1" noAdjustHandles="1" noChangeArrowheads="1" noChangeShapeType="1" noTextEdit="1"/>
              </p:cNvSpPr>
              <p:nvPr/>
            </p:nvSpPr>
            <p:spPr>
              <a:xfrm>
                <a:off x="3978946" y="4009768"/>
                <a:ext cx="695461" cy="923330"/>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099433" y="4006506"/>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7 6</m:t>
                      </m:r>
                    </m:oMath>
                  </m:oMathPara>
                </a14:m>
                <a:endParaRPr lang="en-US" sz="5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5099433" y="4006506"/>
                <a:ext cx="1088007" cy="923330"/>
              </a:xfrm>
              <a:prstGeom prst="rect">
                <a:avLst/>
              </a:prstGeom>
              <a:blipFill rotWithShape="1">
                <a:blip r:embed="rId15"/>
                <a:stretch>
                  <a:fillRect/>
                </a:stretch>
              </a:blipFill>
            </p:spPr>
            <p:txBody>
              <a:bodyPr/>
              <a:lstStyle/>
              <a:p>
                <a:r>
                  <a:rPr lang="en-US">
                    <a:noFill/>
                  </a:rPr>
                  <a:t> </a:t>
                </a:r>
              </a:p>
            </p:txBody>
          </p:sp>
        </mc:Fallback>
      </mc:AlternateContent>
      <p:cxnSp>
        <p:nvCxnSpPr>
          <p:cNvPr id="21" name="Straight Connector 20"/>
          <p:cNvCxnSpPr/>
          <p:nvPr/>
        </p:nvCxnSpPr>
        <p:spPr>
          <a:xfrm>
            <a:off x="3496620" y="4943890"/>
            <a:ext cx="2827980" cy="0"/>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p:nvCxnSpPr>
        <p:spPr>
          <a:xfrm flipV="1">
            <a:off x="3763320" y="4478963"/>
            <a:ext cx="266700" cy="3262"/>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5289105" y="381000"/>
                <a:ext cx="708660" cy="923330"/>
              </a:xfrm>
              <a:prstGeom prst="rect">
                <a:avLst/>
              </a:prstGeom>
              <a:noFill/>
            </p:spPr>
            <p:txBody>
              <a:bodyPr wrap="square" rtlCol="0">
                <a:spAutoFit/>
              </a:bodyPr>
              <a:lstStyle/>
              <a:p>
                <a14:m>
                  <m:oMath xmlns:m="http://schemas.openxmlformats.org/officeDocument/2006/math">
                    <m:r>
                      <a:rPr lang="en-US" sz="5400" b="0" i="1" smtClean="0">
                        <a:latin typeface="Cambria Math"/>
                        <a:ea typeface="Cambria Math"/>
                      </a:rPr>
                      <m:t>6  </m:t>
                    </m:r>
                  </m:oMath>
                </a14:m>
                <a:r>
                  <a:rPr lang="en-US" sz="5400" dirty="0"/>
                  <a:t>   </a:t>
                </a:r>
              </a:p>
            </p:txBody>
          </p:sp>
        </mc:Choice>
        <mc:Fallback xmlns="">
          <p:sp>
            <p:nvSpPr>
              <p:cNvPr id="25" name="TextBox 24"/>
              <p:cNvSpPr txBox="1">
                <a:spLocks noRot="1" noChangeAspect="1" noMove="1" noResize="1" noEditPoints="1" noAdjustHandles="1" noChangeArrowheads="1" noChangeShapeType="1" noTextEdit="1"/>
              </p:cNvSpPr>
              <p:nvPr/>
            </p:nvSpPr>
            <p:spPr>
              <a:xfrm>
                <a:off x="5289105" y="381000"/>
                <a:ext cx="708660" cy="923330"/>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114673" y="4943890"/>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2 4</m:t>
                      </m:r>
                    </m:oMath>
                  </m:oMathPara>
                </a14:m>
                <a:endParaRPr lang="en-US" sz="5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114673" y="4943890"/>
                <a:ext cx="1088007" cy="923330"/>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6172200" y="4944070"/>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6172200" y="4944070"/>
                <a:ext cx="1088007" cy="923330"/>
              </a:xfrm>
              <a:prstGeom prst="rect">
                <a:avLst/>
              </a:prstGeom>
              <a:blipFill rotWithShape="1">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20870" y="5104724"/>
                <a:ext cx="129540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52 </m:t>
                      </m:r>
                    </m:oMath>
                  </m:oMathPara>
                </a14:m>
                <a:endParaRPr lang="en-US" sz="5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220870" y="5104724"/>
                <a:ext cx="1295400" cy="923330"/>
              </a:xfrm>
              <a:prstGeom prst="rect">
                <a:avLst/>
              </a:prstGeom>
              <a:blipFill rotWithShape="1">
                <a:blip r:embed="rId19"/>
                <a:stretch>
                  <a:fillRect/>
                </a:stretch>
              </a:blipFill>
            </p:spPr>
            <p:txBody>
              <a:bodyPr/>
              <a:lstStyle/>
              <a:p>
                <a:r>
                  <a:rPr lang="en-US">
                    <a:noFill/>
                  </a:rPr>
                  <a:t> </a:t>
                </a:r>
              </a:p>
            </p:txBody>
          </p:sp>
        </mc:Fallback>
      </mc:AlternateContent>
      <p:cxnSp>
        <p:nvCxnSpPr>
          <p:cNvPr id="28" name="Straight Connector 27"/>
          <p:cNvCxnSpPr/>
          <p:nvPr/>
        </p:nvCxnSpPr>
        <p:spPr>
          <a:xfrm>
            <a:off x="1219200" y="5870662"/>
            <a:ext cx="381000" cy="0"/>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1104790" y="5096470"/>
                <a:ext cx="2171809" cy="923330"/>
              </a:xfrm>
              <a:prstGeom prst="rect">
                <a:avLst/>
              </a:prstGeom>
              <a:noFill/>
            </p:spPr>
            <p:txBody>
              <a:bodyPr wrap="square" rtlCol="0">
                <a:spAutoFit/>
              </a:bodyPr>
              <a:lstStyle/>
              <a:p>
                <a14:m>
                  <m:oMath xmlns:m="http://schemas.openxmlformats.org/officeDocument/2006/math">
                    <m:r>
                      <a:rPr lang="en-US" sz="5400" b="0" i="1" smtClean="0">
                        <a:latin typeface="Cambria Math"/>
                        <a:ea typeface="Cambria Math"/>
                      </a:rPr>
                      <m:t>4×4  </m:t>
                    </m:r>
                  </m:oMath>
                </a14:m>
                <a:r>
                  <a:rPr lang="en-US" sz="5400" dirty="0"/>
                  <a:t>   </a:t>
                </a:r>
              </a:p>
            </p:txBody>
          </p:sp>
        </mc:Choice>
        <mc:Fallback xmlns="">
          <p:sp>
            <p:nvSpPr>
              <p:cNvPr id="29" name="TextBox 28"/>
              <p:cNvSpPr txBox="1">
                <a:spLocks noRot="1" noChangeAspect="1" noMove="1" noResize="1" noEditPoints="1" noAdjustHandles="1" noChangeArrowheads="1" noChangeShapeType="1" noTextEdit="1"/>
              </p:cNvSpPr>
              <p:nvPr/>
            </p:nvSpPr>
            <p:spPr>
              <a:xfrm>
                <a:off x="1104790" y="5096470"/>
                <a:ext cx="2171809" cy="923330"/>
              </a:xfrm>
              <a:prstGeom prst="rect">
                <a:avLst/>
              </a:prstGeom>
              <a:blipFill rotWithShape="1">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5105400" y="5638800"/>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2 0 9 6</m:t>
                      </m:r>
                    </m:oMath>
                  </m:oMathPara>
                </a14:m>
                <a:endParaRPr lang="en-US" sz="5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5105400" y="5638800"/>
                <a:ext cx="1088007" cy="923330"/>
              </a:xfrm>
              <a:prstGeom prst="rect">
                <a:avLst/>
              </a:prstGeom>
              <a:blipFill rotWithShape="1">
                <a:blip r:embed="rId21"/>
                <a:stretch>
                  <a:fillRect r="-87640"/>
                </a:stretch>
              </a:blipFill>
            </p:spPr>
            <p:txBody>
              <a:bodyPr/>
              <a:lstStyle/>
              <a:p>
                <a:r>
                  <a:rPr lang="en-US">
                    <a:noFill/>
                  </a:rPr>
                  <a:t> </a:t>
                </a:r>
              </a:p>
            </p:txBody>
          </p:sp>
        </mc:Fallback>
      </mc:AlternateContent>
    </p:spTree>
    <p:extLst>
      <p:ext uri="{BB962C8B-B14F-4D97-AF65-F5344CB8AC3E}">
        <p14:creationId xmlns:p14="http://schemas.microsoft.com/office/powerpoint/2010/main" val="368345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Square Roots</a:t>
            </a:r>
          </a:p>
        </p:txBody>
      </p:sp>
      <mc:AlternateContent xmlns:mc="http://schemas.openxmlformats.org/markup-compatibility/2006" xmlns:a14="http://schemas.microsoft.com/office/drawing/2010/main">
        <mc:Choice Requires="a14">
          <p:sp>
            <p:nvSpPr>
              <p:cNvPr id="4" name="TextBox 3"/>
              <p:cNvSpPr txBox="1"/>
              <p:nvPr/>
            </p:nvSpPr>
            <p:spPr>
              <a:xfrm>
                <a:off x="2360789" y="1676400"/>
                <a:ext cx="1983813" cy="17436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9600" i="1" smtClean="0">
                              <a:latin typeface="Cambria Math" panose="02040503050406030204" pitchFamily="18" charset="0"/>
                              <a:ea typeface="Cambria Math"/>
                            </a:rPr>
                          </m:ctrlPr>
                        </m:radPr>
                        <m:deg/>
                        <m:e>
                          <m:r>
                            <a:rPr lang="en-US" sz="9600" b="0" i="1" smtClean="0">
                              <a:latin typeface="Cambria Math"/>
                              <a:ea typeface="Cambria Math"/>
                            </a:rPr>
                            <m:t>9</m:t>
                          </m:r>
                        </m:e>
                      </m:rad>
                    </m:oMath>
                  </m:oMathPara>
                </a14:m>
                <a:endParaRPr lang="en-US" sz="9600" dirty="0"/>
              </a:p>
            </p:txBody>
          </p:sp>
        </mc:Choice>
        <mc:Fallback xmlns="">
          <p:sp>
            <p:nvSpPr>
              <p:cNvPr id="4" name="TextBox 3"/>
              <p:cNvSpPr txBox="1">
                <a:spLocks noRot="1" noChangeAspect="1" noMove="1" noResize="1" noEditPoints="1" noAdjustHandles="1" noChangeArrowheads="1" noChangeShapeType="1" noTextEdit="1"/>
              </p:cNvSpPr>
              <p:nvPr/>
            </p:nvSpPr>
            <p:spPr>
              <a:xfrm>
                <a:off x="2360789" y="1676400"/>
                <a:ext cx="1983813" cy="174368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722989" y="1828800"/>
                <a:ext cx="2437399" cy="15696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9600" i="1" smtClean="0">
                          <a:latin typeface="Cambria Math"/>
                          <a:ea typeface="Cambria Math"/>
                        </a:rPr>
                        <m:t>=</m:t>
                      </m:r>
                      <m:r>
                        <a:rPr lang="en-US" sz="9600" b="0" i="1" smtClean="0">
                          <a:latin typeface="Cambria Math"/>
                          <a:ea typeface="Cambria Math"/>
                        </a:rPr>
                        <m:t>3</m:t>
                      </m:r>
                    </m:oMath>
                  </m:oMathPara>
                </a14:m>
                <a:endParaRPr lang="en-US" sz="9600" dirty="0"/>
              </a:p>
            </p:txBody>
          </p:sp>
        </mc:Choice>
        <mc:Fallback xmlns="">
          <p:sp>
            <p:nvSpPr>
              <p:cNvPr id="5" name="TextBox 4"/>
              <p:cNvSpPr txBox="1">
                <a:spLocks noRot="1" noChangeAspect="1" noMove="1" noResize="1" noEditPoints="1" noAdjustHandles="1" noChangeArrowheads="1" noChangeShapeType="1" noTextEdit="1"/>
              </p:cNvSpPr>
              <p:nvPr/>
            </p:nvSpPr>
            <p:spPr>
              <a:xfrm>
                <a:off x="4722989" y="1828800"/>
                <a:ext cx="2437399" cy="1569660"/>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703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2987040" y="885568"/>
                <a:ext cx="1983813" cy="17340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9600" i="1" smtClean="0">
                              <a:latin typeface="Cambria Math" panose="02040503050406030204" pitchFamily="18" charset="0"/>
                              <a:ea typeface="Cambria Math"/>
                            </a:rPr>
                          </m:ctrlPr>
                        </m:radPr>
                        <m:deg/>
                        <m:e>
                          <m:r>
                            <a:rPr lang="en-US" sz="9600" b="0" i="1" smtClean="0">
                              <a:latin typeface="Cambria Math"/>
                              <a:ea typeface="Cambria Math"/>
                            </a:rPr>
                            <m:t>7</m:t>
                          </m:r>
                        </m:e>
                      </m:rad>
                    </m:oMath>
                  </m:oMathPara>
                </a14:m>
                <a:endParaRPr lang="en-US" sz="9600" dirty="0"/>
              </a:p>
            </p:txBody>
          </p:sp>
        </mc:Choice>
        <mc:Fallback xmlns="">
          <p:sp>
            <p:nvSpPr>
              <p:cNvPr id="4" name="TextBox 3"/>
              <p:cNvSpPr txBox="1">
                <a:spLocks noRot="1" noChangeAspect="1" noMove="1" noResize="1" noEditPoints="1" noAdjustHandles="1" noChangeArrowheads="1" noChangeShapeType="1" noTextEdit="1"/>
              </p:cNvSpPr>
              <p:nvPr/>
            </p:nvSpPr>
            <p:spPr>
              <a:xfrm>
                <a:off x="2987040" y="885568"/>
                <a:ext cx="1983813" cy="1734064"/>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053840" y="352168"/>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2 </m:t>
                      </m:r>
                    </m:oMath>
                  </m:oMathPara>
                </a14:m>
                <a:endParaRPr lang="en-US" sz="5400" dirty="0"/>
              </a:p>
            </p:txBody>
          </p:sp>
        </mc:Choice>
        <mc:Fallback xmlns="">
          <p:sp>
            <p:nvSpPr>
              <p:cNvPr id="5" name="TextBox 4"/>
              <p:cNvSpPr txBox="1">
                <a:spLocks noRot="1" noChangeAspect="1" noMove="1" noResize="1" noEditPoints="1" noAdjustHandles="1" noChangeArrowheads="1" noChangeShapeType="1" noTextEdit="1"/>
              </p:cNvSpPr>
              <p:nvPr/>
            </p:nvSpPr>
            <p:spPr>
              <a:xfrm>
                <a:off x="4053840" y="352168"/>
                <a:ext cx="893193" cy="92333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901440" y="2333368"/>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4 </m:t>
                      </m:r>
                    </m:oMath>
                  </m:oMathPara>
                </a14:m>
                <a:endParaRPr lang="en-US" sz="5400" dirty="0"/>
              </a:p>
            </p:txBody>
          </p:sp>
        </mc:Choice>
        <mc:Fallback xmlns="">
          <p:sp>
            <p:nvSpPr>
              <p:cNvPr id="6" name="TextBox 5"/>
              <p:cNvSpPr txBox="1">
                <a:spLocks noRot="1" noChangeAspect="1" noMove="1" noResize="1" noEditPoints="1" noAdjustHandles="1" noChangeArrowheads="1" noChangeShapeType="1" noTextEdit="1"/>
              </p:cNvSpPr>
              <p:nvPr/>
            </p:nvSpPr>
            <p:spPr>
              <a:xfrm>
                <a:off x="3901440" y="2333368"/>
                <a:ext cx="893193" cy="923330"/>
              </a:xfrm>
              <a:prstGeom prst="rect">
                <a:avLst/>
              </a:prstGeom>
              <a:blipFill rotWithShape="1">
                <a:blip r:embed="rId4"/>
                <a:stretch>
                  <a:fillRect/>
                </a:stretch>
              </a:blipFill>
            </p:spPr>
            <p:txBody>
              <a:bodyPr/>
              <a:lstStyle/>
              <a:p>
                <a:r>
                  <a:rPr lang="en-US">
                    <a:noFill/>
                  </a:rPr>
                  <a:t> </a:t>
                </a:r>
              </a:p>
            </p:txBody>
          </p:sp>
        </mc:Fallback>
      </mc:AlternateContent>
      <p:cxnSp>
        <p:nvCxnSpPr>
          <p:cNvPr id="7" name="Straight Connector 6"/>
          <p:cNvCxnSpPr/>
          <p:nvPr/>
        </p:nvCxnSpPr>
        <p:spPr>
          <a:xfrm>
            <a:off x="3520440" y="3256698"/>
            <a:ext cx="1450413" cy="0"/>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3901440" y="3265628"/>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3 </m:t>
                      </m:r>
                    </m:oMath>
                  </m:oMathPara>
                </a14:m>
                <a:endParaRPr lang="en-US" sz="5400" dirty="0"/>
              </a:p>
            </p:txBody>
          </p:sp>
        </mc:Choice>
        <mc:Fallback xmlns="">
          <p:sp>
            <p:nvSpPr>
              <p:cNvPr id="8" name="TextBox 7"/>
              <p:cNvSpPr txBox="1">
                <a:spLocks noRot="1" noChangeAspect="1" noMove="1" noResize="1" noEditPoints="1" noAdjustHandles="1" noChangeArrowheads="1" noChangeShapeType="1" noTextEdit="1"/>
              </p:cNvSpPr>
              <p:nvPr/>
            </p:nvSpPr>
            <p:spPr>
              <a:xfrm>
                <a:off x="3901440" y="3265628"/>
                <a:ext cx="893193" cy="92333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674407" y="1455544"/>
                <a:ext cx="65274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 </m:t>
                      </m:r>
                    </m:oMath>
                  </m:oMathPara>
                </a14:m>
                <a:endParaRPr lang="en-US" sz="5400" dirty="0"/>
              </a:p>
            </p:txBody>
          </p:sp>
        </mc:Choice>
        <mc:Fallback xmlns="">
          <p:sp>
            <p:nvSpPr>
              <p:cNvPr id="9" name="TextBox 8"/>
              <p:cNvSpPr txBox="1">
                <a:spLocks noRot="1" noChangeAspect="1" noMove="1" noResize="1" noEditPoints="1" noAdjustHandles="1" noChangeArrowheads="1" noChangeShapeType="1" noTextEdit="1"/>
              </p:cNvSpPr>
              <p:nvPr/>
            </p:nvSpPr>
            <p:spPr>
              <a:xfrm>
                <a:off x="4674407" y="1455544"/>
                <a:ext cx="652743" cy="92333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674407" y="275968"/>
                <a:ext cx="65274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 </m:t>
                      </m:r>
                    </m:oMath>
                  </m:oMathPara>
                </a14:m>
                <a:endParaRPr lang="en-US" sz="5400" dirty="0"/>
              </a:p>
            </p:txBody>
          </p:sp>
        </mc:Choice>
        <mc:Fallback xmlns="">
          <p:sp>
            <p:nvSpPr>
              <p:cNvPr id="10" name="TextBox 9"/>
              <p:cNvSpPr txBox="1">
                <a:spLocks noRot="1" noChangeAspect="1" noMove="1" noResize="1" noEditPoints="1" noAdjustHandles="1" noChangeArrowheads="1" noChangeShapeType="1" noTextEdit="1"/>
              </p:cNvSpPr>
              <p:nvPr/>
            </p:nvSpPr>
            <p:spPr>
              <a:xfrm>
                <a:off x="4674407" y="275968"/>
                <a:ext cx="652743" cy="92333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099433" y="1275498"/>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099433" y="1275498"/>
                <a:ext cx="1088007" cy="92333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416040" y="1290935"/>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416040" y="1290935"/>
                <a:ext cx="1088007" cy="923330"/>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787640" y="1305944"/>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7787640" y="1305944"/>
                <a:ext cx="1088007" cy="923330"/>
              </a:xfrm>
              <a:prstGeom prst="rect">
                <a:avLst/>
              </a:prstGeom>
              <a:blipFill rotWithShape="1">
                <a:blip r:embed="rId10"/>
                <a:stretch>
                  <a:fillRect/>
                </a:stretch>
              </a:blipFill>
            </p:spPr>
            <p:txBody>
              <a:bodyPr/>
              <a:lstStyle/>
              <a:p>
                <a:r>
                  <a:rPr lang="en-US">
                    <a:noFill/>
                  </a:rPr>
                  <a:t> </a:t>
                </a:r>
              </a:p>
            </p:txBody>
          </p:sp>
        </mc:Fallback>
      </mc:AlternateContent>
      <p:cxnSp>
        <p:nvCxnSpPr>
          <p:cNvPr id="14" name="Straight Connector 13"/>
          <p:cNvCxnSpPr/>
          <p:nvPr/>
        </p:nvCxnSpPr>
        <p:spPr>
          <a:xfrm flipV="1">
            <a:off x="3787140" y="2791771"/>
            <a:ext cx="266700" cy="3262"/>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5099432" y="3247768"/>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099432" y="3247768"/>
                <a:ext cx="1088007" cy="923330"/>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8471" y="2789892"/>
                <a:ext cx="129540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4 </m:t>
                      </m:r>
                    </m:oMath>
                  </m:oMathPara>
                </a14:m>
                <a:endParaRPr lang="en-US" sz="5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68471" y="2789892"/>
                <a:ext cx="1295400" cy="923330"/>
              </a:xfrm>
              <a:prstGeom prst="rect">
                <a:avLst/>
              </a:prstGeom>
              <a:blipFill rotWithShape="1">
                <a:blip r:embed="rId12"/>
                <a:stretch>
                  <a:fillRect/>
                </a:stretch>
              </a:blipFill>
            </p:spPr>
            <p:txBody>
              <a:bodyPr/>
              <a:lstStyle/>
              <a:p>
                <a:r>
                  <a:rPr lang="en-US">
                    <a:noFill/>
                  </a:rPr>
                  <a:t> </a:t>
                </a:r>
              </a:p>
            </p:txBody>
          </p:sp>
        </mc:Fallback>
      </mc:AlternateContent>
      <p:cxnSp>
        <p:nvCxnSpPr>
          <p:cNvPr id="17" name="Straight Connector 16"/>
          <p:cNvCxnSpPr/>
          <p:nvPr/>
        </p:nvCxnSpPr>
        <p:spPr>
          <a:xfrm>
            <a:off x="853440" y="3555830"/>
            <a:ext cx="381000" cy="0"/>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777240" y="2790568"/>
                <a:ext cx="2171809" cy="923330"/>
              </a:xfrm>
              <a:prstGeom prst="rect">
                <a:avLst/>
              </a:prstGeom>
              <a:noFill/>
            </p:spPr>
            <p:txBody>
              <a:bodyPr wrap="square" rtlCol="0">
                <a:spAutoFit/>
              </a:bodyPr>
              <a:lstStyle/>
              <a:p>
                <a14:m>
                  <m:oMath xmlns:m="http://schemas.openxmlformats.org/officeDocument/2006/math">
                    <m:r>
                      <a:rPr lang="en-US" sz="5400" b="0" i="1" smtClean="0">
                        <a:latin typeface="Cambria Math"/>
                        <a:ea typeface="Cambria Math"/>
                      </a:rPr>
                      <m:t>6×6  </m:t>
                    </m:r>
                  </m:oMath>
                </a14:m>
                <a:r>
                  <a:rPr lang="en-US" sz="5400" dirty="0"/>
                  <a:t>   </a:t>
                </a:r>
              </a:p>
            </p:txBody>
          </p:sp>
        </mc:Choice>
        <mc:Fallback xmlns="">
          <p:sp>
            <p:nvSpPr>
              <p:cNvPr id="18" name="TextBox 17"/>
              <p:cNvSpPr txBox="1">
                <a:spLocks noRot="1" noChangeAspect="1" noMove="1" noResize="1" noEditPoints="1" noAdjustHandles="1" noChangeArrowheads="1" noChangeShapeType="1" noTextEdit="1"/>
              </p:cNvSpPr>
              <p:nvPr/>
            </p:nvSpPr>
            <p:spPr>
              <a:xfrm>
                <a:off x="777240" y="2790568"/>
                <a:ext cx="2171809" cy="923330"/>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978946" y="4009768"/>
                <a:ext cx="695461" cy="923330"/>
              </a:xfrm>
              <a:prstGeom prst="rect">
                <a:avLst/>
              </a:prstGeom>
              <a:noFill/>
            </p:spPr>
            <p:txBody>
              <a:bodyPr wrap="square" rtlCol="0">
                <a:spAutoFit/>
              </a:bodyPr>
              <a:lstStyle/>
              <a:p>
                <a14:m>
                  <m:oMath xmlns:m="http://schemas.openxmlformats.org/officeDocument/2006/math">
                    <m:r>
                      <a:rPr lang="en-US" sz="5400" b="0" i="1" smtClean="0">
                        <a:latin typeface="Cambria Math"/>
                        <a:ea typeface="Cambria Math"/>
                      </a:rPr>
                      <m:t>2   </m:t>
                    </m:r>
                  </m:oMath>
                </a14:m>
                <a:r>
                  <a:rPr lang="en-US" sz="5400" dirty="0"/>
                  <a:t>   </a:t>
                </a:r>
              </a:p>
            </p:txBody>
          </p:sp>
        </mc:Choice>
        <mc:Fallback xmlns="">
          <p:sp>
            <p:nvSpPr>
              <p:cNvPr id="19" name="TextBox 18"/>
              <p:cNvSpPr txBox="1">
                <a:spLocks noRot="1" noChangeAspect="1" noMove="1" noResize="1" noEditPoints="1" noAdjustHandles="1" noChangeArrowheads="1" noChangeShapeType="1" noTextEdit="1"/>
              </p:cNvSpPr>
              <p:nvPr/>
            </p:nvSpPr>
            <p:spPr>
              <a:xfrm>
                <a:off x="3978946" y="4009768"/>
                <a:ext cx="695461" cy="923330"/>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099433" y="4006506"/>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7 6</m:t>
                      </m:r>
                    </m:oMath>
                  </m:oMathPara>
                </a14:m>
                <a:endParaRPr lang="en-US" sz="5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5099433" y="4006506"/>
                <a:ext cx="1088007" cy="923330"/>
              </a:xfrm>
              <a:prstGeom prst="rect">
                <a:avLst/>
              </a:prstGeom>
              <a:blipFill rotWithShape="1">
                <a:blip r:embed="rId15"/>
                <a:stretch>
                  <a:fillRect/>
                </a:stretch>
              </a:blipFill>
            </p:spPr>
            <p:txBody>
              <a:bodyPr/>
              <a:lstStyle/>
              <a:p>
                <a:r>
                  <a:rPr lang="en-US">
                    <a:noFill/>
                  </a:rPr>
                  <a:t> </a:t>
                </a:r>
              </a:p>
            </p:txBody>
          </p:sp>
        </mc:Fallback>
      </mc:AlternateContent>
      <p:cxnSp>
        <p:nvCxnSpPr>
          <p:cNvPr id="21" name="Straight Connector 20"/>
          <p:cNvCxnSpPr/>
          <p:nvPr/>
        </p:nvCxnSpPr>
        <p:spPr>
          <a:xfrm>
            <a:off x="3496620" y="4943890"/>
            <a:ext cx="2827980" cy="0"/>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p:nvCxnSpPr>
        <p:spPr>
          <a:xfrm flipV="1">
            <a:off x="3763320" y="4478963"/>
            <a:ext cx="266700" cy="3262"/>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5289105" y="381000"/>
                <a:ext cx="708660" cy="923330"/>
              </a:xfrm>
              <a:prstGeom prst="rect">
                <a:avLst/>
              </a:prstGeom>
              <a:noFill/>
            </p:spPr>
            <p:txBody>
              <a:bodyPr wrap="square" rtlCol="0">
                <a:spAutoFit/>
              </a:bodyPr>
              <a:lstStyle/>
              <a:p>
                <a14:m>
                  <m:oMath xmlns:m="http://schemas.openxmlformats.org/officeDocument/2006/math">
                    <m:r>
                      <a:rPr lang="en-US" sz="5400" b="0" i="1" smtClean="0">
                        <a:latin typeface="Cambria Math"/>
                        <a:ea typeface="Cambria Math"/>
                      </a:rPr>
                      <m:t>6  </m:t>
                    </m:r>
                  </m:oMath>
                </a14:m>
                <a:r>
                  <a:rPr lang="en-US" sz="5400" dirty="0"/>
                  <a:t>   </a:t>
                </a:r>
              </a:p>
            </p:txBody>
          </p:sp>
        </mc:Choice>
        <mc:Fallback xmlns="">
          <p:sp>
            <p:nvSpPr>
              <p:cNvPr id="25" name="TextBox 24"/>
              <p:cNvSpPr txBox="1">
                <a:spLocks noRot="1" noChangeAspect="1" noMove="1" noResize="1" noEditPoints="1" noAdjustHandles="1" noChangeArrowheads="1" noChangeShapeType="1" noTextEdit="1"/>
              </p:cNvSpPr>
              <p:nvPr/>
            </p:nvSpPr>
            <p:spPr>
              <a:xfrm>
                <a:off x="5289105" y="381000"/>
                <a:ext cx="708660" cy="923330"/>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114673" y="4943890"/>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2 4</m:t>
                      </m:r>
                    </m:oMath>
                  </m:oMathPara>
                </a14:m>
                <a:endParaRPr lang="en-US" sz="5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114673" y="4943890"/>
                <a:ext cx="1088007" cy="923330"/>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6172200" y="4944070"/>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6172200" y="4944070"/>
                <a:ext cx="1088007" cy="923330"/>
              </a:xfrm>
              <a:prstGeom prst="rect">
                <a:avLst/>
              </a:prstGeom>
              <a:blipFill rotWithShape="1">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20870" y="5104724"/>
                <a:ext cx="129540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52 </m:t>
                      </m:r>
                    </m:oMath>
                  </m:oMathPara>
                </a14:m>
                <a:endParaRPr lang="en-US" sz="5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220870" y="5104724"/>
                <a:ext cx="1295400" cy="923330"/>
              </a:xfrm>
              <a:prstGeom prst="rect">
                <a:avLst/>
              </a:prstGeom>
              <a:blipFill rotWithShape="1">
                <a:blip r:embed="rId19"/>
                <a:stretch>
                  <a:fillRect/>
                </a:stretch>
              </a:blipFill>
            </p:spPr>
            <p:txBody>
              <a:bodyPr/>
              <a:lstStyle/>
              <a:p>
                <a:r>
                  <a:rPr lang="en-US">
                    <a:noFill/>
                  </a:rPr>
                  <a:t> </a:t>
                </a:r>
              </a:p>
            </p:txBody>
          </p:sp>
        </mc:Fallback>
      </mc:AlternateContent>
      <p:cxnSp>
        <p:nvCxnSpPr>
          <p:cNvPr id="28" name="Straight Connector 27"/>
          <p:cNvCxnSpPr/>
          <p:nvPr/>
        </p:nvCxnSpPr>
        <p:spPr>
          <a:xfrm>
            <a:off x="1219200" y="5870662"/>
            <a:ext cx="381000" cy="0"/>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1104790" y="5096470"/>
                <a:ext cx="2171809" cy="923330"/>
              </a:xfrm>
              <a:prstGeom prst="rect">
                <a:avLst/>
              </a:prstGeom>
              <a:noFill/>
            </p:spPr>
            <p:txBody>
              <a:bodyPr wrap="square" rtlCol="0">
                <a:spAutoFit/>
              </a:bodyPr>
              <a:lstStyle/>
              <a:p>
                <a14:m>
                  <m:oMath xmlns:m="http://schemas.openxmlformats.org/officeDocument/2006/math">
                    <m:r>
                      <a:rPr lang="en-US" sz="5400" b="0" i="1" smtClean="0">
                        <a:latin typeface="Cambria Math"/>
                        <a:ea typeface="Cambria Math"/>
                      </a:rPr>
                      <m:t>4×4  </m:t>
                    </m:r>
                  </m:oMath>
                </a14:m>
                <a:r>
                  <a:rPr lang="en-US" sz="5400" dirty="0"/>
                  <a:t>   </a:t>
                </a:r>
              </a:p>
            </p:txBody>
          </p:sp>
        </mc:Choice>
        <mc:Fallback xmlns="">
          <p:sp>
            <p:nvSpPr>
              <p:cNvPr id="29" name="TextBox 28"/>
              <p:cNvSpPr txBox="1">
                <a:spLocks noRot="1" noChangeAspect="1" noMove="1" noResize="1" noEditPoints="1" noAdjustHandles="1" noChangeArrowheads="1" noChangeShapeType="1" noTextEdit="1"/>
              </p:cNvSpPr>
              <p:nvPr/>
            </p:nvSpPr>
            <p:spPr>
              <a:xfrm>
                <a:off x="1104790" y="5096470"/>
                <a:ext cx="2171809" cy="923330"/>
              </a:xfrm>
              <a:prstGeom prst="rect">
                <a:avLst/>
              </a:prstGeom>
              <a:blipFill rotWithShape="1">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5105400" y="5638800"/>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2 0 9 6</m:t>
                      </m:r>
                    </m:oMath>
                  </m:oMathPara>
                </a14:m>
                <a:endParaRPr lang="en-US" sz="5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5105400" y="5638800"/>
                <a:ext cx="1088007" cy="923330"/>
              </a:xfrm>
              <a:prstGeom prst="rect">
                <a:avLst/>
              </a:prstGeom>
              <a:blipFill rotWithShape="1">
                <a:blip r:embed="rId21"/>
                <a:stretch>
                  <a:fillRect r="-876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6551547" y="381000"/>
                <a:ext cx="708660" cy="923330"/>
              </a:xfrm>
              <a:prstGeom prst="rect">
                <a:avLst/>
              </a:prstGeom>
              <a:noFill/>
            </p:spPr>
            <p:txBody>
              <a:bodyPr wrap="square" rtlCol="0">
                <a:spAutoFit/>
              </a:bodyPr>
              <a:lstStyle/>
              <a:p>
                <a14:m>
                  <m:oMath xmlns:m="http://schemas.openxmlformats.org/officeDocument/2006/math">
                    <m:r>
                      <a:rPr lang="en-US" sz="5400" b="0" i="1" smtClean="0">
                        <a:latin typeface="Cambria Math"/>
                        <a:ea typeface="Cambria Math"/>
                      </a:rPr>
                      <m:t>4  </m:t>
                    </m:r>
                  </m:oMath>
                </a14:m>
                <a:r>
                  <a:rPr lang="en-US" sz="5400" dirty="0"/>
                  <a:t>   </a:t>
                </a:r>
              </a:p>
            </p:txBody>
          </p:sp>
        </mc:Choice>
        <mc:Fallback xmlns="">
          <p:sp>
            <p:nvSpPr>
              <p:cNvPr id="31" name="TextBox 30"/>
              <p:cNvSpPr txBox="1">
                <a:spLocks noRot="1" noChangeAspect="1" noMove="1" noResize="1" noEditPoints="1" noAdjustHandles="1" noChangeArrowheads="1" noChangeShapeType="1" noTextEdit="1"/>
              </p:cNvSpPr>
              <p:nvPr/>
            </p:nvSpPr>
            <p:spPr>
              <a:xfrm>
                <a:off x="6551547" y="381000"/>
                <a:ext cx="708660" cy="923330"/>
              </a:xfrm>
              <a:prstGeom prst="rect">
                <a:avLst/>
              </a:prstGeom>
              <a:blipFill rotWithShape="1">
                <a:blip r:embed="rId2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32166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a:bodyPr>
              <a:lstStyle/>
              <a:p>
                <a:pPr marL="0" indent="0">
                  <a:buNone/>
                </a:pPr>
                <a:r>
                  <a:rPr lang="en-US" sz="4800" dirty="0"/>
                  <a:t>Calculate, to the nearest thousandths place, </a:t>
                </a:r>
                <a14:m>
                  <m:oMath xmlns:m="http://schemas.openxmlformats.org/officeDocument/2006/math">
                    <m:rad>
                      <m:radPr>
                        <m:degHide m:val="on"/>
                        <m:ctrlPr>
                          <a:rPr lang="en-US" sz="4800" i="1" smtClean="0">
                            <a:latin typeface="Cambria Math" panose="02040503050406030204" pitchFamily="18" charset="0"/>
                          </a:rPr>
                        </m:ctrlPr>
                      </m:radPr>
                      <m:deg/>
                      <m:e>
                        <m:r>
                          <a:rPr lang="en-US" sz="4800" b="0" i="1" smtClean="0">
                            <a:latin typeface="Cambria Math" panose="02040503050406030204" pitchFamily="18" charset="0"/>
                          </a:rPr>
                          <m:t>29</m:t>
                        </m:r>
                      </m:e>
                    </m:rad>
                  </m:oMath>
                </a14:m>
                <a:r>
                  <a:rPr lang="en-US" sz="4800" dirty="0"/>
                  <a:t>. Check your work with your shoulder partner.</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a:blip r:embed="rId2"/>
                <a:stretch>
                  <a:fillRect l="-3333" t="-2933"/>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We do…</a:t>
            </a:r>
          </a:p>
        </p:txBody>
      </p:sp>
    </p:spTree>
    <p:extLst>
      <p:ext uri="{BB962C8B-B14F-4D97-AF65-F5344CB8AC3E}">
        <p14:creationId xmlns:p14="http://schemas.microsoft.com/office/powerpoint/2010/main" val="4158042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You do…</a:t>
            </a:r>
          </a:p>
        </p:txBody>
      </p:sp>
      <p:pic>
        <p:nvPicPr>
          <p:cNvPr id="5" name="Picture 4"/>
          <p:cNvPicPr>
            <a:picLocks noChangeAspect="1"/>
          </p:cNvPicPr>
          <p:nvPr/>
        </p:nvPicPr>
        <p:blipFill>
          <a:blip r:embed="rId2"/>
          <a:stretch>
            <a:fillRect/>
          </a:stretch>
        </p:blipFill>
        <p:spPr>
          <a:xfrm>
            <a:off x="2819400" y="533400"/>
            <a:ext cx="4725883" cy="5867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8295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US" dirty="0"/>
              <a:t>Fluently includes engaging efficiently, accurately, flexibly, and appropriately. </a:t>
            </a:r>
          </a:p>
          <a:p>
            <a:pPr marL="0" indent="0">
              <a:buNone/>
            </a:pPr>
            <a:r>
              <a:rPr lang="en-US" dirty="0"/>
              <a:t>Students are able to choose flexibly among methods and strategies to solve contextual and mathematical problems, they understand and are able to explain their approaches, and they are able to produce accurate answers efficiently.</a:t>
            </a:r>
          </a:p>
          <a:p>
            <a:r>
              <a:rPr lang="en-US" dirty="0"/>
              <a:t>Efficiency—carries out easily, keeps track of sub-problems, and makes use of intermediate results to solve the problem. </a:t>
            </a:r>
          </a:p>
          <a:p>
            <a:r>
              <a:rPr lang="en-US" dirty="0"/>
              <a:t>Accuracy—reliably produces the correct answer. </a:t>
            </a:r>
          </a:p>
          <a:p>
            <a:r>
              <a:rPr lang="en-US" dirty="0"/>
              <a:t>Flexibility—knows more than one approach, chooses a viable strategy, and uses one method to solve and another method to double-check.</a:t>
            </a:r>
          </a:p>
          <a:p>
            <a:r>
              <a:rPr lang="en-US" dirty="0"/>
              <a:t>Appropriately—knows when to apply a particular procedure. </a:t>
            </a:r>
          </a:p>
        </p:txBody>
      </p:sp>
      <p:sp>
        <p:nvSpPr>
          <p:cNvPr id="3" name="Title 2"/>
          <p:cNvSpPr>
            <a:spLocks noGrp="1"/>
          </p:cNvSpPr>
          <p:nvPr>
            <p:ph type="title"/>
          </p:nvPr>
        </p:nvSpPr>
        <p:spPr/>
        <p:txBody>
          <a:bodyPr/>
          <a:lstStyle/>
          <a:p>
            <a:r>
              <a:rPr lang="en-US" dirty="0"/>
              <a:t>Fluency</a:t>
            </a:r>
          </a:p>
        </p:txBody>
      </p:sp>
    </p:spTree>
    <p:extLst>
      <p:ext uri="{BB962C8B-B14F-4D97-AF65-F5344CB8AC3E}">
        <p14:creationId xmlns:p14="http://schemas.microsoft.com/office/powerpoint/2010/main" val="2842768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Reflect on your experience with the square root algorithm and the definition of fluency. How could fluency be developed?</a:t>
            </a:r>
          </a:p>
        </p:txBody>
      </p:sp>
      <p:sp>
        <p:nvSpPr>
          <p:cNvPr id="3" name="Title 2"/>
          <p:cNvSpPr>
            <a:spLocks noGrp="1"/>
          </p:cNvSpPr>
          <p:nvPr>
            <p:ph type="title"/>
          </p:nvPr>
        </p:nvSpPr>
        <p:spPr/>
        <p:txBody>
          <a:bodyPr/>
          <a:lstStyle/>
          <a:p>
            <a:r>
              <a:rPr lang="en-US" dirty="0"/>
              <a:t>Reflect </a:t>
            </a:r>
          </a:p>
        </p:txBody>
      </p:sp>
      <p:sp>
        <p:nvSpPr>
          <p:cNvPr id="4" name="Rectangle 3"/>
          <p:cNvSpPr/>
          <p:nvPr/>
        </p:nvSpPr>
        <p:spPr>
          <a:xfrm>
            <a:off x="762000" y="3200400"/>
            <a:ext cx="7391400" cy="2585323"/>
          </a:xfrm>
          <a:prstGeom prst="rect">
            <a:avLst/>
          </a:prstGeom>
        </p:spPr>
        <p:txBody>
          <a:bodyPr wrap="square">
            <a:spAutoFit/>
          </a:bodyPr>
          <a:lstStyle/>
          <a:p>
            <a:r>
              <a:rPr lang="en-US" b="1" dirty="0"/>
              <a:t>Efficiency</a:t>
            </a:r>
            <a:r>
              <a:rPr lang="en-US" dirty="0"/>
              <a:t>—carries out easily, keeps track of sub-problems, and makes use of intermediate results to solve the problem. </a:t>
            </a:r>
          </a:p>
          <a:p>
            <a:endParaRPr lang="en-US" dirty="0"/>
          </a:p>
          <a:p>
            <a:r>
              <a:rPr lang="en-US" b="1" dirty="0"/>
              <a:t>Accuracy</a:t>
            </a:r>
            <a:r>
              <a:rPr lang="en-US" dirty="0"/>
              <a:t>—reliably produces the correct answer. </a:t>
            </a:r>
          </a:p>
          <a:p>
            <a:endParaRPr lang="en-US" dirty="0"/>
          </a:p>
          <a:p>
            <a:r>
              <a:rPr lang="en-US" b="1" dirty="0"/>
              <a:t>Flexibility</a:t>
            </a:r>
            <a:r>
              <a:rPr lang="en-US" dirty="0"/>
              <a:t>—knows more than one approach, chooses a viable strategy, and uses one method to solve and another method to double-check.</a:t>
            </a:r>
          </a:p>
          <a:p>
            <a:endParaRPr lang="en-US" dirty="0"/>
          </a:p>
          <a:p>
            <a:r>
              <a:rPr lang="en-US" b="1" dirty="0"/>
              <a:t>Appropriately</a:t>
            </a:r>
            <a:r>
              <a:rPr lang="en-US" dirty="0"/>
              <a:t>—knows when to apply a particular procedure. </a:t>
            </a:r>
          </a:p>
        </p:txBody>
      </p:sp>
    </p:spTree>
    <p:extLst>
      <p:ext uri="{BB962C8B-B14F-4D97-AF65-F5344CB8AC3E}">
        <p14:creationId xmlns:p14="http://schemas.microsoft.com/office/powerpoint/2010/main" val="2750643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1970’s – Table in the back of the book</a:t>
            </a:r>
          </a:p>
          <a:p>
            <a:r>
              <a:rPr lang="en-US" dirty="0"/>
              <a:t>1990’s – Calculators</a:t>
            </a:r>
          </a:p>
          <a:p>
            <a:r>
              <a:rPr lang="en-US" dirty="0"/>
              <a:t>2000’s – Ask Siri</a:t>
            </a:r>
          </a:p>
          <a:p>
            <a:endParaRPr lang="en-US" dirty="0"/>
          </a:p>
          <a:p>
            <a:endParaRPr lang="en-US" dirty="0"/>
          </a:p>
        </p:txBody>
      </p:sp>
      <p:sp>
        <p:nvSpPr>
          <p:cNvPr id="3" name="Title 2"/>
          <p:cNvSpPr>
            <a:spLocks noGrp="1"/>
          </p:cNvSpPr>
          <p:nvPr>
            <p:ph type="title"/>
          </p:nvPr>
        </p:nvSpPr>
        <p:spPr/>
        <p:txBody>
          <a:bodyPr>
            <a:normAutofit/>
          </a:bodyPr>
          <a:lstStyle/>
          <a:p>
            <a:r>
              <a:rPr lang="en-US" sz="3400" dirty="0"/>
              <a:t>What happened to the square root algorithm?</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971800"/>
            <a:ext cx="2286000" cy="3594735"/>
          </a:xfrm>
          <a:prstGeom prst="rect">
            <a:avLst/>
          </a:prstGeom>
        </p:spPr>
      </p:pic>
      <p:grpSp>
        <p:nvGrpSpPr>
          <p:cNvPr id="12" name="Group 11"/>
          <p:cNvGrpSpPr/>
          <p:nvPr/>
        </p:nvGrpSpPr>
        <p:grpSpPr>
          <a:xfrm>
            <a:off x="3043451" y="3349275"/>
            <a:ext cx="3868914" cy="2839783"/>
            <a:chOff x="3043451" y="3349275"/>
            <a:chExt cx="3868914" cy="2839783"/>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3451" y="3349275"/>
              <a:ext cx="3868914" cy="2839783"/>
            </a:xfrm>
            <a:prstGeom prst="rect">
              <a:avLst/>
            </a:prstGeom>
            <a:ln>
              <a:noFill/>
            </a:ln>
            <a:effectLst>
              <a:softEdge rad="112500"/>
            </a:effectLst>
          </p:spPr>
        </p:pic>
        <p:sp>
          <p:nvSpPr>
            <p:cNvPr id="11" name="Rectangle 10"/>
            <p:cNvSpPr/>
            <p:nvPr/>
          </p:nvSpPr>
          <p:spPr>
            <a:xfrm>
              <a:off x="5181600" y="5726668"/>
              <a:ext cx="1524585" cy="369332"/>
            </a:xfrm>
            <a:prstGeom prst="rect">
              <a:avLst/>
            </a:prstGeom>
          </p:spPr>
          <p:txBody>
            <a:bodyPr wrap="none">
              <a:spAutoFit/>
            </a:bodyPr>
            <a:lstStyle/>
            <a:p>
              <a:r>
                <a:rPr lang="en-US" b="1" dirty="0">
                  <a:solidFill>
                    <a:srgbClr val="FF0000"/>
                  </a:solidFill>
                </a:rPr>
                <a:t>ANITA </a:t>
              </a:r>
              <a:r>
                <a:rPr lang="en-US" b="1" i="1" dirty="0">
                  <a:solidFill>
                    <a:srgbClr val="FF0000"/>
                  </a:solidFill>
                </a:rPr>
                <a:t>1233D</a:t>
              </a:r>
              <a:endParaRPr lang="en-US" dirty="0"/>
            </a:p>
          </p:txBody>
        </p:sp>
      </p:gr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7075" y="2976043"/>
            <a:ext cx="1757576" cy="3119957"/>
          </a:xfrm>
          <a:prstGeom prst="rect">
            <a:avLst/>
          </a:prstGeom>
        </p:spPr>
      </p:pic>
    </p:spTree>
    <p:extLst>
      <p:ext uri="{BB962C8B-B14F-4D97-AF65-F5344CB8AC3E}">
        <p14:creationId xmlns:p14="http://schemas.microsoft.com/office/powerpoint/2010/main" val="319975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3" y="1954213"/>
            <a:ext cx="9144000" cy="1371600"/>
          </a:xfrm>
        </p:spPr>
        <p:txBody>
          <a:bodyPr/>
          <a:lstStyle/>
          <a:p>
            <a:pPr eaLnBrk="1" fontAlgn="auto" hangingPunct="1">
              <a:spcAft>
                <a:spcPts val="0"/>
              </a:spcAft>
              <a:defRPr/>
            </a:pPr>
            <a:r>
              <a:rPr lang="en-US" sz="5200" dirty="0"/>
              <a:t>Building Procedural Fluency of Subtraction Algorithms from Conceptual Understanding</a:t>
            </a:r>
            <a:endParaRPr sz="5200" dirty="0"/>
          </a:p>
        </p:txBody>
      </p:sp>
    </p:spTree>
    <p:extLst>
      <p:ext uri="{BB962C8B-B14F-4D97-AF65-F5344CB8AC3E}">
        <p14:creationId xmlns:p14="http://schemas.microsoft.com/office/powerpoint/2010/main" val="2619982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Does Subtraction Mean?</a:t>
            </a:r>
          </a:p>
        </p:txBody>
      </p:sp>
      <p:pic>
        <p:nvPicPr>
          <p:cNvPr id="5" name="Picture 4"/>
          <p:cNvPicPr/>
          <p:nvPr/>
        </p:nvPicPr>
        <p:blipFill>
          <a:blip r:embed="rId2"/>
          <a:stretch>
            <a:fillRect/>
          </a:stretch>
        </p:blipFill>
        <p:spPr>
          <a:xfrm>
            <a:off x="1049179" y="1371600"/>
            <a:ext cx="7045642" cy="5031740"/>
          </a:xfrm>
          <a:prstGeom prst="rect">
            <a:avLst/>
          </a:prstGeom>
        </p:spPr>
      </p:pic>
      <p:sp>
        <p:nvSpPr>
          <p:cNvPr id="6" name="Right Arrow 5"/>
          <p:cNvSpPr/>
          <p:nvPr/>
        </p:nvSpPr>
        <p:spPr>
          <a:xfrm>
            <a:off x="585951" y="2805430"/>
            <a:ext cx="685800" cy="304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585951" y="3719830"/>
            <a:ext cx="685800" cy="304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85951" y="5050656"/>
            <a:ext cx="685800" cy="304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593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 have $76 and you have $90. How much more money do you have than I have?</a:t>
            </a:r>
          </a:p>
          <a:p>
            <a:pPr lvl="1"/>
            <a:r>
              <a:rPr lang="en-US" dirty="0"/>
              <a:t>Share strategies</a:t>
            </a:r>
          </a:p>
          <a:p>
            <a:r>
              <a:rPr lang="en-US" dirty="0"/>
              <a:t>You saved $3200 to buy new furniture. You buy furniture for a total cost of $2998. How much money do you have remaining from your savings?</a:t>
            </a:r>
          </a:p>
          <a:p>
            <a:pPr lvl="1"/>
            <a:r>
              <a:rPr lang="en-US" dirty="0"/>
              <a:t>Share strategies</a:t>
            </a:r>
          </a:p>
          <a:p>
            <a:endParaRPr lang="en-US" dirty="0"/>
          </a:p>
          <a:p>
            <a:endParaRPr lang="en-US" dirty="0"/>
          </a:p>
        </p:txBody>
      </p:sp>
      <p:sp>
        <p:nvSpPr>
          <p:cNvPr id="3" name="Title 2"/>
          <p:cNvSpPr>
            <a:spLocks noGrp="1"/>
          </p:cNvSpPr>
          <p:nvPr>
            <p:ph type="title"/>
          </p:nvPr>
        </p:nvSpPr>
        <p:spPr/>
        <p:txBody>
          <a:bodyPr/>
          <a:lstStyle/>
          <a:p>
            <a:r>
              <a:rPr lang="en-US" dirty="0"/>
              <a:t>Consider…</a:t>
            </a:r>
          </a:p>
        </p:txBody>
      </p:sp>
      <p:pic>
        <p:nvPicPr>
          <p:cNvPr id="3074" name="Picture 2" descr="Image result for think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4343400"/>
            <a:ext cx="2547938"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4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bwMode="auto">
          <a:ln w="9525"/>
        </p:spPr>
        <p:txBody>
          <a:bodyPr wrap="square" lIns="91440" tIns="45720" rIns="91440" bIns="45720" numCol="1" compatLnSpc="1">
            <a:prstTxWarp prst="textNoShape">
              <a:avLst/>
            </a:prstTxWarp>
          </a:bodyPr>
          <a:lstStyle/>
          <a:p>
            <a:pPr>
              <a:defRPr/>
            </a:pPr>
            <a:r>
              <a:rPr>
                <a:ln>
                  <a:noFill/>
                </a:ln>
                <a:effectLst/>
              </a:rPr>
              <a:t>Subtraction Algorithm</a:t>
            </a:r>
          </a:p>
        </p:txBody>
      </p:sp>
      <p:sp>
        <p:nvSpPr>
          <p:cNvPr id="30722" name="Rectangle 3"/>
          <p:cNvSpPr>
            <a:spLocks noGrp="1"/>
          </p:cNvSpPr>
          <p:nvPr>
            <p:ph type="body" idx="1"/>
          </p:nvPr>
        </p:nvSpPr>
        <p:spPr>
          <a:xfrm>
            <a:off x="457200" y="1447800"/>
            <a:ext cx="8229600" cy="4953000"/>
          </a:xfrm>
        </p:spPr>
        <p:txBody>
          <a:bodyPr/>
          <a:lstStyle/>
          <a:p>
            <a:pPr>
              <a:lnSpc>
                <a:spcPct val="90000"/>
              </a:lnSpc>
            </a:pPr>
            <a:r>
              <a:rPr lang="en-US" dirty="0"/>
              <a:t>What shall we mean by “subtraction?”</a:t>
            </a:r>
          </a:p>
          <a:p>
            <a:pPr>
              <a:lnSpc>
                <a:spcPct val="90000"/>
              </a:lnSpc>
            </a:pPr>
            <a:r>
              <a:rPr lang="en-US" dirty="0"/>
              <a:t>Andrew had 332 baseball cards. He gave 157 of them to his little brother, Zachary. How many baseball cards does he have left? </a:t>
            </a:r>
          </a:p>
          <a:p>
            <a:pPr lvl="1"/>
            <a:r>
              <a:rPr lang="en-US" dirty="0"/>
              <a:t>Use the base 10 blocks to represent this problem</a:t>
            </a:r>
          </a:p>
          <a:p>
            <a:pPr lvl="1"/>
            <a:r>
              <a:rPr lang="en-US" dirty="0"/>
              <a:t>Model the problem pictorially. Use </a:t>
            </a:r>
            <a:r>
              <a:rPr lang="en-US" dirty="0">
                <a:sym typeface="Wingdings" pitchFamily="2" charset="2"/>
              </a:rPr>
              <a:t></a:t>
            </a:r>
            <a:r>
              <a:rPr lang="en-US" dirty="0"/>
              <a:t> to represent “hundreds”, </a:t>
            </a:r>
            <a:r>
              <a:rPr lang="en-US" dirty="0">
                <a:latin typeface="Lucida Grande"/>
                <a:ea typeface="Lucida Grande"/>
                <a:cs typeface="Lucida Grande"/>
                <a:sym typeface="Wingdings" pitchFamily="2" charset="2"/>
              </a:rPr>
              <a:t>Ι</a:t>
            </a:r>
            <a:r>
              <a:rPr lang="en-US" dirty="0"/>
              <a:t> to represent “tens” and </a:t>
            </a:r>
            <a:r>
              <a:rPr lang="en-US" dirty="0">
                <a:sym typeface="Wingdings" pitchFamily="2" charset="2"/>
              </a:rPr>
              <a:t></a:t>
            </a:r>
            <a:r>
              <a:rPr lang="en-US" dirty="0"/>
              <a:t> to represent “ones”. </a:t>
            </a:r>
          </a:p>
          <a:p>
            <a:pPr lvl="1"/>
            <a:r>
              <a:rPr lang="en-US" dirty="0"/>
              <a:t>Record on paper your work with the base 10 blocks</a:t>
            </a:r>
          </a:p>
          <a:p>
            <a:pPr lvl="1"/>
            <a:r>
              <a:rPr lang="en-US" dirty="0"/>
              <a:t>Share </a:t>
            </a:r>
          </a:p>
        </p:txBody>
      </p:sp>
    </p:spTree>
    <p:extLst>
      <p:ext uri="{BB962C8B-B14F-4D97-AF65-F5344CB8AC3E}">
        <p14:creationId xmlns:p14="http://schemas.microsoft.com/office/powerpoint/2010/main" val="3713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Square Roots</a:t>
            </a:r>
          </a:p>
        </p:txBody>
      </p:sp>
      <mc:AlternateContent xmlns:mc="http://schemas.openxmlformats.org/markup-compatibility/2006" xmlns:a14="http://schemas.microsoft.com/office/drawing/2010/main">
        <mc:Choice Requires="a14">
          <p:sp>
            <p:nvSpPr>
              <p:cNvPr id="4" name="TextBox 3"/>
              <p:cNvSpPr txBox="1"/>
              <p:nvPr/>
            </p:nvSpPr>
            <p:spPr>
              <a:xfrm>
                <a:off x="2360789" y="1676400"/>
                <a:ext cx="2665089" cy="17436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9600" i="1" smtClean="0">
                              <a:latin typeface="Cambria Math" panose="02040503050406030204" pitchFamily="18" charset="0"/>
                              <a:ea typeface="Cambria Math"/>
                            </a:rPr>
                          </m:ctrlPr>
                        </m:radPr>
                        <m:deg/>
                        <m:e>
                          <m:r>
                            <a:rPr lang="en-US" sz="9600" b="0" i="1" smtClean="0">
                              <a:latin typeface="Cambria Math"/>
                              <a:ea typeface="Cambria Math"/>
                            </a:rPr>
                            <m:t>36</m:t>
                          </m:r>
                        </m:e>
                      </m:rad>
                    </m:oMath>
                  </m:oMathPara>
                </a14:m>
                <a:endParaRPr lang="en-US" sz="9600" dirty="0"/>
              </a:p>
            </p:txBody>
          </p:sp>
        </mc:Choice>
        <mc:Fallback xmlns="">
          <p:sp>
            <p:nvSpPr>
              <p:cNvPr id="4" name="TextBox 3"/>
              <p:cNvSpPr txBox="1">
                <a:spLocks noRot="1" noChangeAspect="1" noMove="1" noResize="1" noEditPoints="1" noAdjustHandles="1" noChangeArrowheads="1" noChangeShapeType="1" noTextEdit="1"/>
              </p:cNvSpPr>
              <p:nvPr/>
            </p:nvSpPr>
            <p:spPr>
              <a:xfrm>
                <a:off x="2360789" y="1676400"/>
                <a:ext cx="2665089" cy="174368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722989" y="1828800"/>
                <a:ext cx="2437399" cy="15696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9600" i="1" smtClean="0">
                          <a:latin typeface="Cambria Math"/>
                          <a:ea typeface="Cambria Math"/>
                        </a:rPr>
                        <m:t>=</m:t>
                      </m:r>
                      <m:r>
                        <a:rPr lang="en-US" sz="9600" b="0" i="1" smtClean="0">
                          <a:latin typeface="Cambria Math"/>
                          <a:ea typeface="Cambria Math"/>
                        </a:rPr>
                        <m:t>6</m:t>
                      </m:r>
                    </m:oMath>
                  </m:oMathPara>
                </a14:m>
                <a:endParaRPr lang="en-US" sz="9600" dirty="0"/>
              </a:p>
            </p:txBody>
          </p:sp>
        </mc:Choice>
        <mc:Fallback xmlns="">
          <p:sp>
            <p:nvSpPr>
              <p:cNvPr id="5" name="TextBox 4"/>
              <p:cNvSpPr txBox="1">
                <a:spLocks noRot="1" noChangeAspect="1" noMove="1" noResize="1" noEditPoints="1" noAdjustHandles="1" noChangeArrowheads="1" noChangeShapeType="1" noTextEdit="1"/>
              </p:cNvSpPr>
              <p:nvPr/>
            </p:nvSpPr>
            <p:spPr>
              <a:xfrm>
                <a:off x="4722989" y="1828800"/>
                <a:ext cx="2437399" cy="1569660"/>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5298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85800" y="1600200"/>
            <a:ext cx="1323975" cy="1333500"/>
          </a:xfrm>
          <a:prstGeom prst="rect">
            <a:avLst/>
          </a:prstGeom>
        </p:spPr>
      </p:pic>
      <p:sp>
        <p:nvSpPr>
          <p:cNvPr id="3" name="Title 2"/>
          <p:cNvSpPr>
            <a:spLocks noGrp="1"/>
          </p:cNvSpPr>
          <p:nvPr>
            <p:ph type="title"/>
          </p:nvPr>
        </p:nvSpPr>
        <p:spPr/>
        <p:txBody>
          <a:bodyPr/>
          <a:lstStyle/>
          <a:p>
            <a:r>
              <a:rPr lang="en-US" dirty="0"/>
              <a:t>Base-10 Blocks</a:t>
            </a:r>
          </a:p>
        </p:txBody>
      </p:sp>
      <p:pic>
        <p:nvPicPr>
          <p:cNvPr id="5" name="Picture 4"/>
          <p:cNvPicPr>
            <a:picLocks noChangeAspect="1"/>
          </p:cNvPicPr>
          <p:nvPr/>
        </p:nvPicPr>
        <p:blipFill>
          <a:blip r:embed="rId2"/>
          <a:stretch>
            <a:fillRect/>
          </a:stretch>
        </p:blipFill>
        <p:spPr>
          <a:xfrm>
            <a:off x="1066800" y="1828800"/>
            <a:ext cx="1323975" cy="1333500"/>
          </a:xfrm>
          <a:prstGeom prst="rect">
            <a:avLst/>
          </a:prstGeom>
        </p:spPr>
      </p:pic>
      <p:pic>
        <p:nvPicPr>
          <p:cNvPr id="6" name="Picture 5"/>
          <p:cNvPicPr>
            <a:picLocks noChangeAspect="1"/>
          </p:cNvPicPr>
          <p:nvPr/>
        </p:nvPicPr>
        <p:blipFill>
          <a:blip r:embed="rId2"/>
          <a:stretch>
            <a:fillRect/>
          </a:stretch>
        </p:blipFill>
        <p:spPr>
          <a:xfrm>
            <a:off x="1538288" y="2081719"/>
            <a:ext cx="1323975" cy="1333500"/>
          </a:xfrm>
          <a:prstGeom prst="rect">
            <a:avLst/>
          </a:prstGeom>
        </p:spPr>
      </p:pic>
      <p:pic>
        <p:nvPicPr>
          <p:cNvPr id="7" name="Picture 6"/>
          <p:cNvPicPr>
            <a:picLocks noChangeAspect="1"/>
          </p:cNvPicPr>
          <p:nvPr/>
        </p:nvPicPr>
        <p:blipFill>
          <a:blip r:embed="rId3"/>
          <a:stretch>
            <a:fillRect/>
          </a:stretch>
        </p:blipFill>
        <p:spPr>
          <a:xfrm>
            <a:off x="3526631" y="1828800"/>
            <a:ext cx="152400" cy="1333500"/>
          </a:xfrm>
          <a:prstGeom prst="rect">
            <a:avLst/>
          </a:prstGeom>
        </p:spPr>
      </p:pic>
      <p:pic>
        <p:nvPicPr>
          <p:cNvPr id="8" name="Picture 7"/>
          <p:cNvPicPr>
            <a:picLocks noChangeAspect="1"/>
          </p:cNvPicPr>
          <p:nvPr/>
        </p:nvPicPr>
        <p:blipFill>
          <a:blip r:embed="rId3"/>
          <a:stretch>
            <a:fillRect/>
          </a:stretch>
        </p:blipFill>
        <p:spPr>
          <a:xfrm>
            <a:off x="3704971" y="2245873"/>
            <a:ext cx="152400" cy="1333500"/>
          </a:xfrm>
          <a:prstGeom prst="rect">
            <a:avLst/>
          </a:prstGeom>
        </p:spPr>
      </p:pic>
      <p:pic>
        <p:nvPicPr>
          <p:cNvPr id="9" name="Picture 8"/>
          <p:cNvPicPr>
            <a:picLocks noChangeAspect="1"/>
          </p:cNvPicPr>
          <p:nvPr/>
        </p:nvPicPr>
        <p:blipFill>
          <a:blip r:embed="rId3"/>
          <a:stretch>
            <a:fillRect/>
          </a:stretch>
        </p:blipFill>
        <p:spPr>
          <a:xfrm>
            <a:off x="3883311" y="2535271"/>
            <a:ext cx="152400" cy="1333500"/>
          </a:xfrm>
          <a:prstGeom prst="rect">
            <a:avLst/>
          </a:prstGeom>
        </p:spPr>
      </p:pic>
      <p:pic>
        <p:nvPicPr>
          <p:cNvPr id="10" name="Picture 9"/>
          <p:cNvPicPr>
            <a:picLocks noChangeAspect="1"/>
          </p:cNvPicPr>
          <p:nvPr/>
        </p:nvPicPr>
        <p:blipFill>
          <a:blip r:embed="rId4"/>
          <a:stretch>
            <a:fillRect/>
          </a:stretch>
        </p:blipFill>
        <p:spPr>
          <a:xfrm>
            <a:off x="4953000" y="2352675"/>
            <a:ext cx="152400" cy="142875"/>
          </a:xfrm>
          <a:prstGeom prst="rect">
            <a:avLst/>
          </a:prstGeom>
        </p:spPr>
      </p:pic>
      <p:pic>
        <p:nvPicPr>
          <p:cNvPr id="11" name="Picture 10"/>
          <p:cNvPicPr>
            <a:picLocks noChangeAspect="1"/>
          </p:cNvPicPr>
          <p:nvPr/>
        </p:nvPicPr>
        <p:blipFill>
          <a:blip r:embed="rId4"/>
          <a:stretch>
            <a:fillRect/>
          </a:stretch>
        </p:blipFill>
        <p:spPr>
          <a:xfrm>
            <a:off x="5155659" y="2463833"/>
            <a:ext cx="152400" cy="142875"/>
          </a:xfrm>
          <a:prstGeom prst="rect">
            <a:avLst/>
          </a:prstGeom>
        </p:spPr>
      </p:pic>
      <p:pic>
        <p:nvPicPr>
          <p:cNvPr id="12" name="Picture 11"/>
          <p:cNvPicPr>
            <a:picLocks noChangeAspect="1"/>
          </p:cNvPicPr>
          <p:nvPr/>
        </p:nvPicPr>
        <p:blipFill>
          <a:blip r:embed="rId2"/>
          <a:stretch>
            <a:fillRect/>
          </a:stretch>
        </p:blipFill>
        <p:spPr>
          <a:xfrm>
            <a:off x="1143000" y="4572000"/>
            <a:ext cx="1323975" cy="1333500"/>
          </a:xfrm>
          <a:prstGeom prst="rect">
            <a:avLst/>
          </a:prstGeom>
        </p:spPr>
      </p:pic>
      <p:pic>
        <p:nvPicPr>
          <p:cNvPr id="13" name="Picture 12"/>
          <p:cNvPicPr>
            <a:picLocks noChangeAspect="1"/>
          </p:cNvPicPr>
          <p:nvPr/>
        </p:nvPicPr>
        <p:blipFill>
          <a:blip r:embed="rId3"/>
          <a:stretch>
            <a:fillRect/>
          </a:stretch>
        </p:blipFill>
        <p:spPr>
          <a:xfrm>
            <a:off x="3246151" y="4009011"/>
            <a:ext cx="152400" cy="1333500"/>
          </a:xfrm>
          <a:prstGeom prst="rect">
            <a:avLst/>
          </a:prstGeom>
        </p:spPr>
      </p:pic>
      <p:pic>
        <p:nvPicPr>
          <p:cNvPr id="14" name="Picture 13"/>
          <p:cNvPicPr>
            <a:picLocks noChangeAspect="1"/>
          </p:cNvPicPr>
          <p:nvPr/>
        </p:nvPicPr>
        <p:blipFill>
          <a:blip r:embed="rId3"/>
          <a:stretch>
            <a:fillRect/>
          </a:stretch>
        </p:blipFill>
        <p:spPr>
          <a:xfrm>
            <a:off x="3424491" y="4426084"/>
            <a:ext cx="152400" cy="1333500"/>
          </a:xfrm>
          <a:prstGeom prst="rect">
            <a:avLst/>
          </a:prstGeom>
        </p:spPr>
      </p:pic>
      <p:pic>
        <p:nvPicPr>
          <p:cNvPr id="15" name="Picture 14"/>
          <p:cNvPicPr>
            <a:picLocks noChangeAspect="1"/>
          </p:cNvPicPr>
          <p:nvPr/>
        </p:nvPicPr>
        <p:blipFill>
          <a:blip r:embed="rId3"/>
          <a:stretch>
            <a:fillRect/>
          </a:stretch>
        </p:blipFill>
        <p:spPr>
          <a:xfrm>
            <a:off x="3602831" y="4715482"/>
            <a:ext cx="152400" cy="1333500"/>
          </a:xfrm>
          <a:prstGeom prst="rect">
            <a:avLst/>
          </a:prstGeom>
        </p:spPr>
      </p:pic>
      <p:pic>
        <p:nvPicPr>
          <p:cNvPr id="16" name="Picture 15"/>
          <p:cNvPicPr>
            <a:picLocks noChangeAspect="1"/>
          </p:cNvPicPr>
          <p:nvPr/>
        </p:nvPicPr>
        <p:blipFill>
          <a:blip r:embed="rId3"/>
          <a:stretch>
            <a:fillRect/>
          </a:stretch>
        </p:blipFill>
        <p:spPr>
          <a:xfrm>
            <a:off x="3781348" y="4876800"/>
            <a:ext cx="152400" cy="1333500"/>
          </a:xfrm>
          <a:prstGeom prst="rect">
            <a:avLst/>
          </a:prstGeom>
        </p:spPr>
      </p:pic>
      <p:pic>
        <p:nvPicPr>
          <p:cNvPr id="17" name="Picture 16"/>
          <p:cNvPicPr>
            <a:picLocks noChangeAspect="1"/>
          </p:cNvPicPr>
          <p:nvPr/>
        </p:nvPicPr>
        <p:blipFill>
          <a:blip r:embed="rId3"/>
          <a:stretch>
            <a:fillRect/>
          </a:stretch>
        </p:blipFill>
        <p:spPr>
          <a:xfrm>
            <a:off x="4011089" y="4715482"/>
            <a:ext cx="152400" cy="1333500"/>
          </a:xfrm>
          <a:prstGeom prst="rect">
            <a:avLst/>
          </a:prstGeom>
        </p:spPr>
      </p:pic>
      <p:grpSp>
        <p:nvGrpSpPr>
          <p:cNvPr id="25" name="Group 24"/>
          <p:cNvGrpSpPr/>
          <p:nvPr/>
        </p:nvGrpSpPr>
        <p:grpSpPr>
          <a:xfrm>
            <a:off x="4800600" y="4805362"/>
            <a:ext cx="710118" cy="648307"/>
            <a:chOff x="4800600" y="4805362"/>
            <a:chExt cx="710118" cy="648307"/>
          </a:xfrm>
        </p:grpSpPr>
        <p:pic>
          <p:nvPicPr>
            <p:cNvPr id="18" name="Picture 17"/>
            <p:cNvPicPr>
              <a:picLocks noChangeAspect="1"/>
            </p:cNvPicPr>
            <p:nvPr/>
          </p:nvPicPr>
          <p:blipFill>
            <a:blip r:embed="rId4"/>
            <a:stretch>
              <a:fillRect/>
            </a:stretch>
          </p:blipFill>
          <p:spPr>
            <a:xfrm>
              <a:off x="4800600" y="4876800"/>
              <a:ext cx="152400" cy="142875"/>
            </a:xfrm>
            <a:prstGeom prst="rect">
              <a:avLst/>
            </a:prstGeom>
          </p:spPr>
        </p:pic>
        <p:pic>
          <p:nvPicPr>
            <p:cNvPr id="19" name="Picture 18"/>
            <p:cNvPicPr>
              <a:picLocks noChangeAspect="1"/>
            </p:cNvPicPr>
            <p:nvPr/>
          </p:nvPicPr>
          <p:blipFill>
            <a:blip r:embed="rId4"/>
            <a:stretch>
              <a:fillRect/>
            </a:stretch>
          </p:blipFill>
          <p:spPr>
            <a:xfrm>
              <a:off x="5003259" y="4987958"/>
              <a:ext cx="152400" cy="142875"/>
            </a:xfrm>
            <a:prstGeom prst="rect">
              <a:avLst/>
            </a:prstGeom>
          </p:spPr>
        </p:pic>
        <p:pic>
          <p:nvPicPr>
            <p:cNvPr id="20" name="Picture 19"/>
            <p:cNvPicPr>
              <a:picLocks noChangeAspect="1"/>
            </p:cNvPicPr>
            <p:nvPr/>
          </p:nvPicPr>
          <p:blipFill>
            <a:blip r:embed="rId4"/>
            <a:stretch>
              <a:fillRect/>
            </a:stretch>
          </p:blipFill>
          <p:spPr>
            <a:xfrm>
              <a:off x="5029200" y="4805362"/>
              <a:ext cx="152400" cy="142875"/>
            </a:xfrm>
            <a:prstGeom prst="rect">
              <a:avLst/>
            </a:prstGeom>
          </p:spPr>
        </p:pic>
        <p:pic>
          <p:nvPicPr>
            <p:cNvPr id="21" name="Picture 20"/>
            <p:cNvPicPr>
              <a:picLocks noChangeAspect="1"/>
            </p:cNvPicPr>
            <p:nvPr/>
          </p:nvPicPr>
          <p:blipFill>
            <a:blip r:embed="rId4"/>
            <a:stretch>
              <a:fillRect/>
            </a:stretch>
          </p:blipFill>
          <p:spPr>
            <a:xfrm>
              <a:off x="5231859" y="4916520"/>
              <a:ext cx="152400" cy="142875"/>
            </a:xfrm>
            <a:prstGeom prst="rect">
              <a:avLst/>
            </a:prstGeom>
          </p:spPr>
        </p:pic>
        <p:pic>
          <p:nvPicPr>
            <p:cNvPr id="22" name="Picture 21"/>
            <p:cNvPicPr>
              <a:picLocks noChangeAspect="1"/>
            </p:cNvPicPr>
            <p:nvPr/>
          </p:nvPicPr>
          <p:blipFill>
            <a:blip r:embed="rId4"/>
            <a:stretch>
              <a:fillRect/>
            </a:stretch>
          </p:blipFill>
          <p:spPr>
            <a:xfrm>
              <a:off x="5079459" y="5199636"/>
              <a:ext cx="152400" cy="142875"/>
            </a:xfrm>
            <a:prstGeom prst="rect">
              <a:avLst/>
            </a:prstGeom>
          </p:spPr>
        </p:pic>
        <p:pic>
          <p:nvPicPr>
            <p:cNvPr id="23" name="Picture 22"/>
            <p:cNvPicPr>
              <a:picLocks noChangeAspect="1"/>
            </p:cNvPicPr>
            <p:nvPr/>
          </p:nvPicPr>
          <p:blipFill>
            <a:blip r:embed="rId4"/>
            <a:stretch>
              <a:fillRect/>
            </a:stretch>
          </p:blipFill>
          <p:spPr>
            <a:xfrm>
              <a:off x="5282118" y="5310794"/>
              <a:ext cx="152400" cy="142875"/>
            </a:xfrm>
            <a:prstGeom prst="rect">
              <a:avLst/>
            </a:prstGeom>
          </p:spPr>
        </p:pic>
        <p:pic>
          <p:nvPicPr>
            <p:cNvPr id="24" name="Picture 23"/>
            <p:cNvPicPr>
              <a:picLocks noChangeAspect="1"/>
            </p:cNvPicPr>
            <p:nvPr/>
          </p:nvPicPr>
          <p:blipFill>
            <a:blip r:embed="rId4"/>
            <a:stretch>
              <a:fillRect/>
            </a:stretch>
          </p:blipFill>
          <p:spPr>
            <a:xfrm>
              <a:off x="5358318" y="5105144"/>
              <a:ext cx="152400" cy="142875"/>
            </a:xfrm>
            <a:prstGeom prst="rect">
              <a:avLst/>
            </a:prstGeom>
          </p:spPr>
        </p:pic>
      </p:grpSp>
    </p:spTree>
    <p:extLst>
      <p:ext uri="{BB962C8B-B14F-4D97-AF65-F5344CB8AC3E}">
        <p14:creationId xmlns:p14="http://schemas.microsoft.com/office/powerpoint/2010/main" val="233455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85800" y="1600200"/>
            <a:ext cx="1323975" cy="1333500"/>
          </a:xfrm>
          <a:prstGeom prst="rect">
            <a:avLst/>
          </a:prstGeom>
        </p:spPr>
      </p:pic>
      <p:sp>
        <p:nvSpPr>
          <p:cNvPr id="3" name="Title 2"/>
          <p:cNvSpPr>
            <a:spLocks noGrp="1"/>
          </p:cNvSpPr>
          <p:nvPr>
            <p:ph type="title"/>
          </p:nvPr>
        </p:nvSpPr>
        <p:spPr/>
        <p:txBody>
          <a:bodyPr/>
          <a:lstStyle/>
          <a:p>
            <a:r>
              <a:rPr lang="en-US" dirty="0"/>
              <a:t>Base-10 Blocks</a:t>
            </a:r>
          </a:p>
        </p:txBody>
      </p:sp>
      <p:pic>
        <p:nvPicPr>
          <p:cNvPr id="5" name="Picture 4"/>
          <p:cNvPicPr>
            <a:picLocks noChangeAspect="1"/>
          </p:cNvPicPr>
          <p:nvPr/>
        </p:nvPicPr>
        <p:blipFill>
          <a:blip r:embed="rId2"/>
          <a:stretch>
            <a:fillRect/>
          </a:stretch>
        </p:blipFill>
        <p:spPr>
          <a:xfrm>
            <a:off x="1066800" y="1828800"/>
            <a:ext cx="1323975" cy="1333500"/>
          </a:xfrm>
          <a:prstGeom prst="rect">
            <a:avLst/>
          </a:prstGeom>
        </p:spPr>
      </p:pic>
      <p:pic>
        <p:nvPicPr>
          <p:cNvPr id="6" name="Picture 5"/>
          <p:cNvPicPr>
            <a:picLocks noChangeAspect="1"/>
          </p:cNvPicPr>
          <p:nvPr/>
        </p:nvPicPr>
        <p:blipFill>
          <a:blip r:embed="rId2"/>
          <a:stretch>
            <a:fillRect/>
          </a:stretch>
        </p:blipFill>
        <p:spPr>
          <a:xfrm>
            <a:off x="1538288" y="2081719"/>
            <a:ext cx="1323975" cy="1333500"/>
          </a:xfrm>
          <a:prstGeom prst="rect">
            <a:avLst/>
          </a:prstGeom>
        </p:spPr>
      </p:pic>
      <p:pic>
        <p:nvPicPr>
          <p:cNvPr id="7" name="Picture 6"/>
          <p:cNvPicPr>
            <a:picLocks noChangeAspect="1"/>
          </p:cNvPicPr>
          <p:nvPr/>
        </p:nvPicPr>
        <p:blipFill>
          <a:blip r:embed="rId3"/>
          <a:stretch>
            <a:fillRect/>
          </a:stretch>
        </p:blipFill>
        <p:spPr>
          <a:xfrm>
            <a:off x="3526631" y="1828800"/>
            <a:ext cx="152400" cy="1333500"/>
          </a:xfrm>
          <a:prstGeom prst="rect">
            <a:avLst/>
          </a:prstGeom>
        </p:spPr>
      </p:pic>
      <p:pic>
        <p:nvPicPr>
          <p:cNvPr id="8" name="Picture 7"/>
          <p:cNvPicPr>
            <a:picLocks noChangeAspect="1"/>
          </p:cNvPicPr>
          <p:nvPr/>
        </p:nvPicPr>
        <p:blipFill>
          <a:blip r:embed="rId3"/>
          <a:stretch>
            <a:fillRect/>
          </a:stretch>
        </p:blipFill>
        <p:spPr>
          <a:xfrm>
            <a:off x="3704971" y="2245873"/>
            <a:ext cx="152400" cy="1333500"/>
          </a:xfrm>
          <a:prstGeom prst="rect">
            <a:avLst/>
          </a:prstGeom>
        </p:spPr>
      </p:pic>
      <p:pic>
        <p:nvPicPr>
          <p:cNvPr id="9" name="Picture 8"/>
          <p:cNvPicPr>
            <a:picLocks noChangeAspect="1"/>
          </p:cNvPicPr>
          <p:nvPr/>
        </p:nvPicPr>
        <p:blipFill>
          <a:blip r:embed="rId3"/>
          <a:stretch>
            <a:fillRect/>
          </a:stretch>
        </p:blipFill>
        <p:spPr>
          <a:xfrm>
            <a:off x="3883311" y="2535271"/>
            <a:ext cx="152400" cy="1333500"/>
          </a:xfrm>
          <a:prstGeom prst="rect">
            <a:avLst/>
          </a:prstGeom>
        </p:spPr>
      </p:pic>
      <p:pic>
        <p:nvPicPr>
          <p:cNvPr id="10" name="Picture 9"/>
          <p:cNvPicPr>
            <a:picLocks noChangeAspect="1"/>
          </p:cNvPicPr>
          <p:nvPr/>
        </p:nvPicPr>
        <p:blipFill>
          <a:blip r:embed="rId4"/>
          <a:stretch>
            <a:fillRect/>
          </a:stretch>
        </p:blipFill>
        <p:spPr>
          <a:xfrm>
            <a:off x="4953000" y="2352675"/>
            <a:ext cx="152400" cy="142875"/>
          </a:xfrm>
          <a:prstGeom prst="rect">
            <a:avLst/>
          </a:prstGeom>
        </p:spPr>
      </p:pic>
      <p:pic>
        <p:nvPicPr>
          <p:cNvPr id="11" name="Picture 10"/>
          <p:cNvPicPr>
            <a:picLocks noChangeAspect="1"/>
          </p:cNvPicPr>
          <p:nvPr/>
        </p:nvPicPr>
        <p:blipFill>
          <a:blip r:embed="rId4"/>
          <a:stretch>
            <a:fillRect/>
          </a:stretch>
        </p:blipFill>
        <p:spPr>
          <a:xfrm>
            <a:off x="5155659" y="2463833"/>
            <a:ext cx="152400" cy="142875"/>
          </a:xfrm>
          <a:prstGeom prst="rect">
            <a:avLst/>
          </a:prstGeom>
        </p:spPr>
      </p:pic>
    </p:spTree>
    <p:extLst>
      <p:ext uri="{BB962C8B-B14F-4D97-AF65-F5344CB8AC3E}">
        <p14:creationId xmlns:p14="http://schemas.microsoft.com/office/powerpoint/2010/main" val="279546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85800" y="1600200"/>
            <a:ext cx="1323975" cy="1333500"/>
          </a:xfrm>
          <a:prstGeom prst="rect">
            <a:avLst/>
          </a:prstGeom>
        </p:spPr>
      </p:pic>
      <p:sp>
        <p:nvSpPr>
          <p:cNvPr id="3" name="Title 2"/>
          <p:cNvSpPr>
            <a:spLocks noGrp="1"/>
          </p:cNvSpPr>
          <p:nvPr>
            <p:ph type="title"/>
          </p:nvPr>
        </p:nvSpPr>
        <p:spPr/>
        <p:txBody>
          <a:bodyPr/>
          <a:lstStyle/>
          <a:p>
            <a:r>
              <a:rPr lang="en-US" dirty="0"/>
              <a:t>Base-10 Blocks</a:t>
            </a:r>
          </a:p>
        </p:txBody>
      </p:sp>
      <p:pic>
        <p:nvPicPr>
          <p:cNvPr id="5" name="Picture 4"/>
          <p:cNvPicPr>
            <a:picLocks noChangeAspect="1"/>
          </p:cNvPicPr>
          <p:nvPr/>
        </p:nvPicPr>
        <p:blipFill>
          <a:blip r:embed="rId2"/>
          <a:stretch>
            <a:fillRect/>
          </a:stretch>
        </p:blipFill>
        <p:spPr>
          <a:xfrm>
            <a:off x="1066800" y="1828800"/>
            <a:ext cx="1323975" cy="1333500"/>
          </a:xfrm>
          <a:prstGeom prst="rect">
            <a:avLst/>
          </a:prstGeom>
        </p:spPr>
      </p:pic>
      <p:pic>
        <p:nvPicPr>
          <p:cNvPr id="6" name="Picture 5"/>
          <p:cNvPicPr>
            <a:picLocks noChangeAspect="1"/>
          </p:cNvPicPr>
          <p:nvPr/>
        </p:nvPicPr>
        <p:blipFill>
          <a:blip r:embed="rId2"/>
          <a:stretch>
            <a:fillRect/>
          </a:stretch>
        </p:blipFill>
        <p:spPr>
          <a:xfrm>
            <a:off x="1538288" y="2081719"/>
            <a:ext cx="1323975" cy="1333500"/>
          </a:xfrm>
          <a:prstGeom prst="rect">
            <a:avLst/>
          </a:prstGeom>
        </p:spPr>
      </p:pic>
      <p:pic>
        <p:nvPicPr>
          <p:cNvPr id="7" name="Picture 6"/>
          <p:cNvPicPr>
            <a:picLocks noChangeAspect="1"/>
          </p:cNvPicPr>
          <p:nvPr/>
        </p:nvPicPr>
        <p:blipFill>
          <a:blip r:embed="rId3"/>
          <a:stretch>
            <a:fillRect/>
          </a:stretch>
        </p:blipFill>
        <p:spPr>
          <a:xfrm>
            <a:off x="3526631" y="1828800"/>
            <a:ext cx="152400" cy="1333500"/>
          </a:xfrm>
          <a:prstGeom prst="rect">
            <a:avLst/>
          </a:prstGeom>
        </p:spPr>
      </p:pic>
      <p:pic>
        <p:nvPicPr>
          <p:cNvPr id="8" name="Picture 7"/>
          <p:cNvPicPr>
            <a:picLocks noChangeAspect="1"/>
          </p:cNvPicPr>
          <p:nvPr/>
        </p:nvPicPr>
        <p:blipFill>
          <a:blip r:embed="rId3"/>
          <a:stretch>
            <a:fillRect/>
          </a:stretch>
        </p:blipFill>
        <p:spPr>
          <a:xfrm>
            <a:off x="3704971" y="2245873"/>
            <a:ext cx="152400" cy="1333500"/>
          </a:xfrm>
          <a:prstGeom prst="rect">
            <a:avLst/>
          </a:prstGeom>
        </p:spPr>
      </p:pic>
      <p:pic>
        <p:nvPicPr>
          <p:cNvPr id="9" name="Picture 8"/>
          <p:cNvPicPr>
            <a:picLocks noChangeAspect="1"/>
          </p:cNvPicPr>
          <p:nvPr/>
        </p:nvPicPr>
        <p:blipFill>
          <a:blip r:embed="rId3"/>
          <a:stretch>
            <a:fillRect/>
          </a:stretch>
        </p:blipFill>
        <p:spPr>
          <a:xfrm>
            <a:off x="3883311" y="2535271"/>
            <a:ext cx="152400" cy="1333500"/>
          </a:xfrm>
          <a:prstGeom prst="rect">
            <a:avLst/>
          </a:prstGeom>
        </p:spPr>
      </p:pic>
      <p:pic>
        <p:nvPicPr>
          <p:cNvPr id="10" name="Picture 9"/>
          <p:cNvPicPr>
            <a:picLocks noChangeAspect="1"/>
          </p:cNvPicPr>
          <p:nvPr/>
        </p:nvPicPr>
        <p:blipFill>
          <a:blip r:embed="rId4"/>
          <a:stretch>
            <a:fillRect/>
          </a:stretch>
        </p:blipFill>
        <p:spPr>
          <a:xfrm>
            <a:off x="4953000" y="2352675"/>
            <a:ext cx="152400" cy="142875"/>
          </a:xfrm>
          <a:prstGeom prst="rect">
            <a:avLst/>
          </a:prstGeom>
        </p:spPr>
      </p:pic>
      <p:pic>
        <p:nvPicPr>
          <p:cNvPr id="11" name="Picture 10"/>
          <p:cNvPicPr>
            <a:picLocks noChangeAspect="1"/>
          </p:cNvPicPr>
          <p:nvPr/>
        </p:nvPicPr>
        <p:blipFill>
          <a:blip r:embed="rId4"/>
          <a:stretch>
            <a:fillRect/>
          </a:stretch>
        </p:blipFill>
        <p:spPr>
          <a:xfrm>
            <a:off x="5155659" y="2463833"/>
            <a:ext cx="152400" cy="142875"/>
          </a:xfrm>
          <a:prstGeom prst="rect">
            <a:avLst/>
          </a:prstGeom>
        </p:spPr>
      </p:pic>
    </p:spTree>
    <p:extLst>
      <p:ext uri="{BB962C8B-B14F-4D97-AF65-F5344CB8AC3E}">
        <p14:creationId xmlns:p14="http://schemas.microsoft.com/office/powerpoint/2010/main" val="40249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85800" y="1600200"/>
            <a:ext cx="1323975" cy="1333500"/>
          </a:xfrm>
          <a:prstGeom prst="rect">
            <a:avLst/>
          </a:prstGeom>
        </p:spPr>
      </p:pic>
      <p:sp>
        <p:nvSpPr>
          <p:cNvPr id="3" name="Title 2"/>
          <p:cNvSpPr>
            <a:spLocks noGrp="1"/>
          </p:cNvSpPr>
          <p:nvPr>
            <p:ph type="title"/>
          </p:nvPr>
        </p:nvSpPr>
        <p:spPr/>
        <p:txBody>
          <a:bodyPr/>
          <a:lstStyle/>
          <a:p>
            <a:r>
              <a:rPr lang="en-US" dirty="0"/>
              <a:t>Base-10 Blocks</a:t>
            </a:r>
          </a:p>
        </p:txBody>
      </p:sp>
      <p:pic>
        <p:nvPicPr>
          <p:cNvPr id="5" name="Picture 4"/>
          <p:cNvPicPr>
            <a:picLocks noChangeAspect="1"/>
          </p:cNvPicPr>
          <p:nvPr/>
        </p:nvPicPr>
        <p:blipFill>
          <a:blip r:embed="rId2"/>
          <a:stretch>
            <a:fillRect/>
          </a:stretch>
        </p:blipFill>
        <p:spPr>
          <a:xfrm>
            <a:off x="1066800" y="1828800"/>
            <a:ext cx="1323975" cy="1333500"/>
          </a:xfrm>
          <a:prstGeom prst="rect">
            <a:avLst/>
          </a:prstGeom>
        </p:spPr>
      </p:pic>
      <p:pic>
        <p:nvPicPr>
          <p:cNvPr id="7" name="Picture 6"/>
          <p:cNvPicPr>
            <a:picLocks noChangeAspect="1"/>
          </p:cNvPicPr>
          <p:nvPr/>
        </p:nvPicPr>
        <p:blipFill>
          <a:blip r:embed="rId3"/>
          <a:stretch>
            <a:fillRect/>
          </a:stretch>
        </p:blipFill>
        <p:spPr>
          <a:xfrm>
            <a:off x="3526631" y="1828800"/>
            <a:ext cx="152400" cy="1333500"/>
          </a:xfrm>
          <a:prstGeom prst="rect">
            <a:avLst/>
          </a:prstGeom>
        </p:spPr>
      </p:pic>
      <p:pic>
        <p:nvPicPr>
          <p:cNvPr id="8" name="Picture 7"/>
          <p:cNvPicPr>
            <a:picLocks noChangeAspect="1"/>
          </p:cNvPicPr>
          <p:nvPr/>
        </p:nvPicPr>
        <p:blipFill>
          <a:blip r:embed="rId3"/>
          <a:stretch>
            <a:fillRect/>
          </a:stretch>
        </p:blipFill>
        <p:spPr>
          <a:xfrm>
            <a:off x="3704971" y="2245873"/>
            <a:ext cx="152400" cy="1333500"/>
          </a:xfrm>
          <a:prstGeom prst="rect">
            <a:avLst/>
          </a:prstGeom>
        </p:spPr>
      </p:pic>
      <p:pic>
        <p:nvPicPr>
          <p:cNvPr id="9" name="Picture 8"/>
          <p:cNvPicPr>
            <a:picLocks noChangeAspect="1"/>
          </p:cNvPicPr>
          <p:nvPr/>
        </p:nvPicPr>
        <p:blipFill>
          <a:blip r:embed="rId3"/>
          <a:stretch>
            <a:fillRect/>
          </a:stretch>
        </p:blipFill>
        <p:spPr>
          <a:xfrm>
            <a:off x="3883311" y="2535271"/>
            <a:ext cx="152400" cy="1333500"/>
          </a:xfrm>
          <a:prstGeom prst="rect">
            <a:avLst/>
          </a:prstGeom>
        </p:spPr>
      </p:pic>
      <p:pic>
        <p:nvPicPr>
          <p:cNvPr id="10" name="Picture 9"/>
          <p:cNvPicPr>
            <a:picLocks noChangeAspect="1"/>
          </p:cNvPicPr>
          <p:nvPr/>
        </p:nvPicPr>
        <p:blipFill>
          <a:blip r:embed="rId4"/>
          <a:stretch>
            <a:fillRect/>
          </a:stretch>
        </p:blipFill>
        <p:spPr>
          <a:xfrm>
            <a:off x="4953000" y="2352675"/>
            <a:ext cx="152400" cy="142875"/>
          </a:xfrm>
          <a:prstGeom prst="rect">
            <a:avLst/>
          </a:prstGeom>
        </p:spPr>
      </p:pic>
      <p:pic>
        <p:nvPicPr>
          <p:cNvPr id="11" name="Picture 10"/>
          <p:cNvPicPr>
            <a:picLocks noChangeAspect="1"/>
          </p:cNvPicPr>
          <p:nvPr/>
        </p:nvPicPr>
        <p:blipFill>
          <a:blip r:embed="rId4"/>
          <a:stretch>
            <a:fillRect/>
          </a:stretch>
        </p:blipFill>
        <p:spPr>
          <a:xfrm>
            <a:off x="5155659" y="2463833"/>
            <a:ext cx="152400" cy="142875"/>
          </a:xfrm>
          <a:prstGeom prst="rect">
            <a:avLst/>
          </a:prstGeom>
        </p:spPr>
      </p:pic>
      <p:pic>
        <p:nvPicPr>
          <p:cNvPr id="12" name="Picture 11"/>
          <p:cNvPicPr>
            <a:picLocks noChangeAspect="1"/>
          </p:cNvPicPr>
          <p:nvPr/>
        </p:nvPicPr>
        <p:blipFill>
          <a:blip r:embed="rId3"/>
          <a:stretch>
            <a:fillRect/>
          </a:stretch>
        </p:blipFill>
        <p:spPr>
          <a:xfrm>
            <a:off x="1347787" y="3733800"/>
            <a:ext cx="152400" cy="1333500"/>
          </a:xfrm>
          <a:prstGeom prst="rect">
            <a:avLst/>
          </a:prstGeom>
        </p:spPr>
      </p:pic>
      <p:pic>
        <p:nvPicPr>
          <p:cNvPr id="13" name="Picture 12"/>
          <p:cNvPicPr>
            <a:picLocks noChangeAspect="1"/>
          </p:cNvPicPr>
          <p:nvPr/>
        </p:nvPicPr>
        <p:blipFill>
          <a:blip r:embed="rId3"/>
          <a:stretch>
            <a:fillRect/>
          </a:stretch>
        </p:blipFill>
        <p:spPr>
          <a:xfrm>
            <a:off x="3136742" y="3729567"/>
            <a:ext cx="152400" cy="1333500"/>
          </a:xfrm>
          <a:prstGeom prst="rect">
            <a:avLst/>
          </a:prstGeom>
        </p:spPr>
      </p:pic>
      <p:pic>
        <p:nvPicPr>
          <p:cNvPr id="14" name="Picture 13"/>
          <p:cNvPicPr>
            <a:picLocks noChangeAspect="1"/>
          </p:cNvPicPr>
          <p:nvPr/>
        </p:nvPicPr>
        <p:blipFill>
          <a:blip r:embed="rId3"/>
          <a:stretch>
            <a:fillRect/>
          </a:stretch>
        </p:blipFill>
        <p:spPr>
          <a:xfrm>
            <a:off x="2951595" y="3738033"/>
            <a:ext cx="152400" cy="1333500"/>
          </a:xfrm>
          <a:prstGeom prst="rect">
            <a:avLst/>
          </a:prstGeom>
        </p:spPr>
      </p:pic>
      <p:pic>
        <p:nvPicPr>
          <p:cNvPr id="15" name="Picture 14"/>
          <p:cNvPicPr>
            <a:picLocks noChangeAspect="1"/>
          </p:cNvPicPr>
          <p:nvPr/>
        </p:nvPicPr>
        <p:blipFill>
          <a:blip r:embed="rId3"/>
          <a:stretch>
            <a:fillRect/>
          </a:stretch>
        </p:blipFill>
        <p:spPr>
          <a:xfrm>
            <a:off x="2766448" y="3702756"/>
            <a:ext cx="152400" cy="1333500"/>
          </a:xfrm>
          <a:prstGeom prst="rect">
            <a:avLst/>
          </a:prstGeom>
        </p:spPr>
      </p:pic>
      <p:pic>
        <p:nvPicPr>
          <p:cNvPr id="16" name="Picture 15"/>
          <p:cNvPicPr>
            <a:picLocks noChangeAspect="1"/>
          </p:cNvPicPr>
          <p:nvPr/>
        </p:nvPicPr>
        <p:blipFill>
          <a:blip r:embed="rId3"/>
          <a:stretch>
            <a:fillRect/>
          </a:stretch>
        </p:blipFill>
        <p:spPr>
          <a:xfrm>
            <a:off x="2580304" y="3738033"/>
            <a:ext cx="152400" cy="1333500"/>
          </a:xfrm>
          <a:prstGeom prst="rect">
            <a:avLst/>
          </a:prstGeom>
        </p:spPr>
      </p:pic>
      <p:pic>
        <p:nvPicPr>
          <p:cNvPr id="17" name="Picture 16"/>
          <p:cNvPicPr>
            <a:picLocks noChangeAspect="1"/>
          </p:cNvPicPr>
          <p:nvPr/>
        </p:nvPicPr>
        <p:blipFill>
          <a:blip r:embed="rId3"/>
          <a:stretch>
            <a:fillRect/>
          </a:stretch>
        </p:blipFill>
        <p:spPr>
          <a:xfrm>
            <a:off x="2388094" y="3729567"/>
            <a:ext cx="152400" cy="1333500"/>
          </a:xfrm>
          <a:prstGeom prst="rect">
            <a:avLst/>
          </a:prstGeom>
        </p:spPr>
      </p:pic>
      <p:pic>
        <p:nvPicPr>
          <p:cNvPr id="18" name="Picture 17"/>
          <p:cNvPicPr>
            <a:picLocks noChangeAspect="1"/>
          </p:cNvPicPr>
          <p:nvPr/>
        </p:nvPicPr>
        <p:blipFill>
          <a:blip r:embed="rId3"/>
          <a:stretch>
            <a:fillRect/>
          </a:stretch>
        </p:blipFill>
        <p:spPr>
          <a:xfrm>
            <a:off x="2191145" y="3729567"/>
            <a:ext cx="152400" cy="1333500"/>
          </a:xfrm>
          <a:prstGeom prst="rect">
            <a:avLst/>
          </a:prstGeom>
        </p:spPr>
      </p:pic>
      <p:pic>
        <p:nvPicPr>
          <p:cNvPr id="19" name="Picture 18"/>
          <p:cNvPicPr>
            <a:picLocks noChangeAspect="1"/>
          </p:cNvPicPr>
          <p:nvPr/>
        </p:nvPicPr>
        <p:blipFill>
          <a:blip r:embed="rId3"/>
          <a:stretch>
            <a:fillRect/>
          </a:stretch>
        </p:blipFill>
        <p:spPr>
          <a:xfrm>
            <a:off x="1985096" y="3729567"/>
            <a:ext cx="152400" cy="1333500"/>
          </a:xfrm>
          <a:prstGeom prst="rect">
            <a:avLst/>
          </a:prstGeom>
        </p:spPr>
      </p:pic>
      <p:pic>
        <p:nvPicPr>
          <p:cNvPr id="20" name="Picture 19"/>
          <p:cNvPicPr>
            <a:picLocks noChangeAspect="1"/>
          </p:cNvPicPr>
          <p:nvPr/>
        </p:nvPicPr>
        <p:blipFill>
          <a:blip r:embed="rId3"/>
          <a:stretch>
            <a:fillRect/>
          </a:stretch>
        </p:blipFill>
        <p:spPr>
          <a:xfrm>
            <a:off x="1779047" y="3729567"/>
            <a:ext cx="152400" cy="1333500"/>
          </a:xfrm>
          <a:prstGeom prst="rect">
            <a:avLst/>
          </a:prstGeom>
        </p:spPr>
      </p:pic>
      <p:pic>
        <p:nvPicPr>
          <p:cNvPr id="21" name="Picture 20"/>
          <p:cNvPicPr>
            <a:picLocks noChangeAspect="1"/>
          </p:cNvPicPr>
          <p:nvPr/>
        </p:nvPicPr>
        <p:blipFill>
          <a:blip r:embed="rId3"/>
          <a:stretch>
            <a:fillRect/>
          </a:stretch>
        </p:blipFill>
        <p:spPr>
          <a:xfrm>
            <a:off x="1550447" y="3738033"/>
            <a:ext cx="152400" cy="1333500"/>
          </a:xfrm>
          <a:prstGeom prst="rect">
            <a:avLst/>
          </a:prstGeom>
        </p:spPr>
      </p:pic>
    </p:spTree>
    <p:extLst>
      <p:ext uri="{BB962C8B-B14F-4D97-AF65-F5344CB8AC3E}">
        <p14:creationId xmlns:p14="http://schemas.microsoft.com/office/powerpoint/2010/main" val="39285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2000"/>
                            </p:stCondLst>
                            <p:childTnLst>
                              <p:par>
                                <p:cTn id="23" presetID="1"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par>
                          <p:cTn id="31" fill="hold">
                            <p:stCondLst>
                              <p:cond delay="2000"/>
                            </p:stCondLst>
                            <p:childTnLst>
                              <p:par>
                                <p:cTn id="32" presetID="1" presetClass="entr" presetSubtype="0"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par>
                          <p:cTn id="34" fill="hold">
                            <p:stCondLst>
                              <p:cond delay="2000"/>
                            </p:stCondLst>
                            <p:childTnLst>
                              <p:par>
                                <p:cTn id="35" presetID="1" presetClass="entr" presetSubtype="0"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par>
                          <p:cTn id="37" fill="hold">
                            <p:stCondLst>
                              <p:cond delay="2000"/>
                            </p:stCondLst>
                            <p:childTnLst>
                              <p:par>
                                <p:cTn id="38" presetID="1" presetClass="entr" presetSubtype="0"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85800" y="1600200"/>
            <a:ext cx="1323975" cy="1333500"/>
          </a:xfrm>
          <a:prstGeom prst="rect">
            <a:avLst/>
          </a:prstGeom>
        </p:spPr>
      </p:pic>
      <p:sp>
        <p:nvSpPr>
          <p:cNvPr id="3" name="Title 2"/>
          <p:cNvSpPr>
            <a:spLocks noGrp="1"/>
          </p:cNvSpPr>
          <p:nvPr>
            <p:ph type="title"/>
          </p:nvPr>
        </p:nvSpPr>
        <p:spPr/>
        <p:txBody>
          <a:bodyPr/>
          <a:lstStyle/>
          <a:p>
            <a:r>
              <a:rPr lang="en-US" dirty="0"/>
              <a:t>Base-10 Blocks</a:t>
            </a:r>
          </a:p>
        </p:txBody>
      </p:sp>
      <p:pic>
        <p:nvPicPr>
          <p:cNvPr id="7" name="Picture 6"/>
          <p:cNvPicPr>
            <a:picLocks noChangeAspect="1"/>
          </p:cNvPicPr>
          <p:nvPr/>
        </p:nvPicPr>
        <p:blipFill>
          <a:blip r:embed="rId3"/>
          <a:stretch>
            <a:fillRect/>
          </a:stretch>
        </p:blipFill>
        <p:spPr>
          <a:xfrm>
            <a:off x="3526631" y="1828800"/>
            <a:ext cx="152400" cy="1333500"/>
          </a:xfrm>
          <a:prstGeom prst="rect">
            <a:avLst/>
          </a:prstGeom>
        </p:spPr>
      </p:pic>
      <p:pic>
        <p:nvPicPr>
          <p:cNvPr id="8" name="Picture 7"/>
          <p:cNvPicPr>
            <a:picLocks noChangeAspect="1"/>
          </p:cNvPicPr>
          <p:nvPr/>
        </p:nvPicPr>
        <p:blipFill>
          <a:blip r:embed="rId3"/>
          <a:stretch>
            <a:fillRect/>
          </a:stretch>
        </p:blipFill>
        <p:spPr>
          <a:xfrm>
            <a:off x="3704971" y="2245873"/>
            <a:ext cx="152400" cy="1333500"/>
          </a:xfrm>
          <a:prstGeom prst="rect">
            <a:avLst/>
          </a:prstGeom>
        </p:spPr>
      </p:pic>
      <p:pic>
        <p:nvPicPr>
          <p:cNvPr id="9" name="Picture 8"/>
          <p:cNvPicPr>
            <a:picLocks noChangeAspect="1"/>
          </p:cNvPicPr>
          <p:nvPr/>
        </p:nvPicPr>
        <p:blipFill>
          <a:blip r:embed="rId3"/>
          <a:stretch>
            <a:fillRect/>
          </a:stretch>
        </p:blipFill>
        <p:spPr>
          <a:xfrm>
            <a:off x="3883311" y="2535271"/>
            <a:ext cx="152400" cy="1333500"/>
          </a:xfrm>
          <a:prstGeom prst="rect">
            <a:avLst/>
          </a:prstGeom>
        </p:spPr>
      </p:pic>
      <p:pic>
        <p:nvPicPr>
          <p:cNvPr id="10" name="Picture 9"/>
          <p:cNvPicPr>
            <a:picLocks noChangeAspect="1"/>
          </p:cNvPicPr>
          <p:nvPr/>
        </p:nvPicPr>
        <p:blipFill>
          <a:blip r:embed="rId4"/>
          <a:stretch>
            <a:fillRect/>
          </a:stretch>
        </p:blipFill>
        <p:spPr>
          <a:xfrm>
            <a:off x="4953000" y="2352675"/>
            <a:ext cx="152400" cy="142875"/>
          </a:xfrm>
          <a:prstGeom prst="rect">
            <a:avLst/>
          </a:prstGeom>
        </p:spPr>
      </p:pic>
      <p:pic>
        <p:nvPicPr>
          <p:cNvPr id="11" name="Picture 10"/>
          <p:cNvPicPr>
            <a:picLocks noChangeAspect="1"/>
          </p:cNvPicPr>
          <p:nvPr/>
        </p:nvPicPr>
        <p:blipFill>
          <a:blip r:embed="rId4"/>
          <a:stretch>
            <a:fillRect/>
          </a:stretch>
        </p:blipFill>
        <p:spPr>
          <a:xfrm>
            <a:off x="5155659" y="2463833"/>
            <a:ext cx="152400" cy="142875"/>
          </a:xfrm>
          <a:prstGeom prst="rect">
            <a:avLst/>
          </a:prstGeom>
        </p:spPr>
      </p:pic>
      <p:pic>
        <p:nvPicPr>
          <p:cNvPr id="12" name="Picture 11"/>
          <p:cNvPicPr>
            <a:picLocks noChangeAspect="1"/>
          </p:cNvPicPr>
          <p:nvPr/>
        </p:nvPicPr>
        <p:blipFill>
          <a:blip r:embed="rId3"/>
          <a:stretch>
            <a:fillRect/>
          </a:stretch>
        </p:blipFill>
        <p:spPr>
          <a:xfrm>
            <a:off x="1347787" y="3733800"/>
            <a:ext cx="152400" cy="1333500"/>
          </a:xfrm>
          <a:prstGeom prst="rect">
            <a:avLst/>
          </a:prstGeom>
        </p:spPr>
      </p:pic>
      <p:pic>
        <p:nvPicPr>
          <p:cNvPr id="13" name="Picture 12"/>
          <p:cNvPicPr>
            <a:picLocks noChangeAspect="1"/>
          </p:cNvPicPr>
          <p:nvPr/>
        </p:nvPicPr>
        <p:blipFill>
          <a:blip r:embed="rId3"/>
          <a:stretch>
            <a:fillRect/>
          </a:stretch>
        </p:blipFill>
        <p:spPr>
          <a:xfrm>
            <a:off x="3136742" y="3729567"/>
            <a:ext cx="152400" cy="1333500"/>
          </a:xfrm>
          <a:prstGeom prst="rect">
            <a:avLst/>
          </a:prstGeom>
        </p:spPr>
      </p:pic>
      <p:pic>
        <p:nvPicPr>
          <p:cNvPr id="14" name="Picture 13"/>
          <p:cNvPicPr>
            <a:picLocks noChangeAspect="1"/>
          </p:cNvPicPr>
          <p:nvPr/>
        </p:nvPicPr>
        <p:blipFill>
          <a:blip r:embed="rId3"/>
          <a:stretch>
            <a:fillRect/>
          </a:stretch>
        </p:blipFill>
        <p:spPr>
          <a:xfrm>
            <a:off x="2951595" y="3738033"/>
            <a:ext cx="152400" cy="1333500"/>
          </a:xfrm>
          <a:prstGeom prst="rect">
            <a:avLst/>
          </a:prstGeom>
        </p:spPr>
      </p:pic>
      <p:pic>
        <p:nvPicPr>
          <p:cNvPr id="15" name="Picture 14"/>
          <p:cNvPicPr>
            <a:picLocks noChangeAspect="1"/>
          </p:cNvPicPr>
          <p:nvPr/>
        </p:nvPicPr>
        <p:blipFill>
          <a:blip r:embed="rId3"/>
          <a:stretch>
            <a:fillRect/>
          </a:stretch>
        </p:blipFill>
        <p:spPr>
          <a:xfrm>
            <a:off x="2766448" y="3702756"/>
            <a:ext cx="152400" cy="1333500"/>
          </a:xfrm>
          <a:prstGeom prst="rect">
            <a:avLst/>
          </a:prstGeom>
        </p:spPr>
      </p:pic>
      <p:pic>
        <p:nvPicPr>
          <p:cNvPr id="16" name="Picture 15"/>
          <p:cNvPicPr>
            <a:picLocks noChangeAspect="1"/>
          </p:cNvPicPr>
          <p:nvPr/>
        </p:nvPicPr>
        <p:blipFill>
          <a:blip r:embed="rId3"/>
          <a:stretch>
            <a:fillRect/>
          </a:stretch>
        </p:blipFill>
        <p:spPr>
          <a:xfrm>
            <a:off x="2580304" y="3738033"/>
            <a:ext cx="152400" cy="1333500"/>
          </a:xfrm>
          <a:prstGeom prst="rect">
            <a:avLst/>
          </a:prstGeom>
        </p:spPr>
      </p:pic>
      <p:pic>
        <p:nvPicPr>
          <p:cNvPr id="17" name="Picture 16"/>
          <p:cNvPicPr>
            <a:picLocks noChangeAspect="1"/>
          </p:cNvPicPr>
          <p:nvPr/>
        </p:nvPicPr>
        <p:blipFill>
          <a:blip r:embed="rId3"/>
          <a:stretch>
            <a:fillRect/>
          </a:stretch>
        </p:blipFill>
        <p:spPr>
          <a:xfrm>
            <a:off x="2388094" y="3729567"/>
            <a:ext cx="152400" cy="1333500"/>
          </a:xfrm>
          <a:prstGeom prst="rect">
            <a:avLst/>
          </a:prstGeom>
        </p:spPr>
      </p:pic>
      <p:pic>
        <p:nvPicPr>
          <p:cNvPr id="18" name="Picture 17"/>
          <p:cNvPicPr>
            <a:picLocks noChangeAspect="1"/>
          </p:cNvPicPr>
          <p:nvPr/>
        </p:nvPicPr>
        <p:blipFill>
          <a:blip r:embed="rId3"/>
          <a:stretch>
            <a:fillRect/>
          </a:stretch>
        </p:blipFill>
        <p:spPr>
          <a:xfrm>
            <a:off x="2191145" y="3729567"/>
            <a:ext cx="152400" cy="1333500"/>
          </a:xfrm>
          <a:prstGeom prst="rect">
            <a:avLst/>
          </a:prstGeom>
        </p:spPr>
      </p:pic>
      <p:pic>
        <p:nvPicPr>
          <p:cNvPr id="19" name="Picture 18"/>
          <p:cNvPicPr>
            <a:picLocks noChangeAspect="1"/>
          </p:cNvPicPr>
          <p:nvPr/>
        </p:nvPicPr>
        <p:blipFill>
          <a:blip r:embed="rId3"/>
          <a:stretch>
            <a:fillRect/>
          </a:stretch>
        </p:blipFill>
        <p:spPr>
          <a:xfrm>
            <a:off x="1985096" y="3729567"/>
            <a:ext cx="152400" cy="1333500"/>
          </a:xfrm>
          <a:prstGeom prst="rect">
            <a:avLst/>
          </a:prstGeom>
        </p:spPr>
      </p:pic>
      <p:pic>
        <p:nvPicPr>
          <p:cNvPr id="20" name="Picture 19"/>
          <p:cNvPicPr>
            <a:picLocks noChangeAspect="1"/>
          </p:cNvPicPr>
          <p:nvPr/>
        </p:nvPicPr>
        <p:blipFill>
          <a:blip r:embed="rId3"/>
          <a:stretch>
            <a:fillRect/>
          </a:stretch>
        </p:blipFill>
        <p:spPr>
          <a:xfrm>
            <a:off x="1779047" y="3729567"/>
            <a:ext cx="152400" cy="1333500"/>
          </a:xfrm>
          <a:prstGeom prst="rect">
            <a:avLst/>
          </a:prstGeom>
        </p:spPr>
      </p:pic>
      <p:pic>
        <p:nvPicPr>
          <p:cNvPr id="21" name="Picture 20"/>
          <p:cNvPicPr>
            <a:picLocks noChangeAspect="1"/>
          </p:cNvPicPr>
          <p:nvPr/>
        </p:nvPicPr>
        <p:blipFill>
          <a:blip r:embed="rId3"/>
          <a:stretch>
            <a:fillRect/>
          </a:stretch>
        </p:blipFill>
        <p:spPr>
          <a:xfrm>
            <a:off x="1550447" y="3738033"/>
            <a:ext cx="152400" cy="1333500"/>
          </a:xfrm>
          <a:prstGeom prst="rect">
            <a:avLst/>
          </a:prstGeom>
        </p:spPr>
      </p:pic>
    </p:spTree>
    <p:extLst>
      <p:ext uri="{BB962C8B-B14F-4D97-AF65-F5344CB8AC3E}">
        <p14:creationId xmlns:p14="http://schemas.microsoft.com/office/powerpoint/2010/main" val="393017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ppt_x"/>
                                          </p:val>
                                        </p:tav>
                                      </p:tavLst>
                                    </p:anim>
                                    <p:anim calcmode="lin" valueType="num">
                                      <p:cBhvr additive="base">
                                        <p:cTn id="7" dur="500"/>
                                        <p:tgtEl>
                                          <p:spTgt spid="12"/>
                                        </p:tgtEl>
                                        <p:attrNameLst>
                                          <p:attrName>ppt_y</p:attrName>
                                        </p:attrNameLst>
                                      </p:cBhvr>
                                      <p:tavLst>
                                        <p:tav tm="0">
                                          <p:val>
                                            <p:strVal val="ppt_y"/>
                                          </p:val>
                                        </p:tav>
                                        <p:tav tm="100000">
                                          <p:val>
                                            <p:strVal val="1+ppt_h/2"/>
                                          </p:val>
                                        </p:tav>
                                      </p:tavLst>
                                    </p:anim>
                                    <p:set>
                                      <p:cBhvr>
                                        <p:cTn id="8" dur="1" fill="hold">
                                          <p:stCondLst>
                                            <p:cond delay="499"/>
                                          </p:stCondLst>
                                        </p:cTn>
                                        <p:tgtEl>
                                          <p:spTgt spid="1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1"/>
                                        </p:tgtEl>
                                        <p:attrNameLst>
                                          <p:attrName>ppt_x</p:attrName>
                                        </p:attrNameLst>
                                      </p:cBhvr>
                                      <p:tavLst>
                                        <p:tav tm="0">
                                          <p:val>
                                            <p:strVal val="ppt_x"/>
                                          </p:val>
                                        </p:tav>
                                        <p:tav tm="100000">
                                          <p:val>
                                            <p:strVal val="ppt_x"/>
                                          </p:val>
                                        </p:tav>
                                      </p:tavLst>
                                    </p:anim>
                                    <p:anim calcmode="lin" valueType="num">
                                      <p:cBhvr additive="base">
                                        <p:cTn id="13" dur="500"/>
                                        <p:tgtEl>
                                          <p:spTgt spid="21"/>
                                        </p:tgtEl>
                                        <p:attrNameLst>
                                          <p:attrName>ppt_y</p:attrName>
                                        </p:attrNameLst>
                                      </p:cBhvr>
                                      <p:tavLst>
                                        <p:tav tm="0">
                                          <p:val>
                                            <p:strVal val="ppt_y"/>
                                          </p:val>
                                        </p:tav>
                                        <p:tav tm="100000">
                                          <p:val>
                                            <p:strVal val="1+ppt_h/2"/>
                                          </p:val>
                                        </p:tav>
                                      </p:tavLst>
                                    </p:anim>
                                    <p:set>
                                      <p:cBhvr>
                                        <p:cTn id="14" dur="1" fill="hold">
                                          <p:stCondLst>
                                            <p:cond delay="499"/>
                                          </p:stCondLst>
                                        </p:cTn>
                                        <p:tgtEl>
                                          <p:spTgt spid="2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20"/>
                                        </p:tgtEl>
                                        <p:attrNameLst>
                                          <p:attrName>ppt_x</p:attrName>
                                        </p:attrNameLst>
                                      </p:cBhvr>
                                      <p:tavLst>
                                        <p:tav tm="0">
                                          <p:val>
                                            <p:strVal val="ppt_x"/>
                                          </p:val>
                                        </p:tav>
                                        <p:tav tm="100000">
                                          <p:val>
                                            <p:strVal val="ppt_x"/>
                                          </p:val>
                                        </p:tav>
                                      </p:tavLst>
                                    </p:anim>
                                    <p:anim calcmode="lin" valueType="num">
                                      <p:cBhvr additive="base">
                                        <p:cTn id="19" dur="500"/>
                                        <p:tgtEl>
                                          <p:spTgt spid="20"/>
                                        </p:tgtEl>
                                        <p:attrNameLst>
                                          <p:attrName>ppt_y</p:attrName>
                                        </p:attrNameLst>
                                      </p:cBhvr>
                                      <p:tavLst>
                                        <p:tav tm="0">
                                          <p:val>
                                            <p:strVal val="ppt_y"/>
                                          </p:val>
                                        </p:tav>
                                        <p:tav tm="100000">
                                          <p:val>
                                            <p:strVal val="1+ppt_h/2"/>
                                          </p:val>
                                        </p:tav>
                                      </p:tavLst>
                                    </p:anim>
                                    <p:set>
                                      <p:cBhvr>
                                        <p:cTn id="20" dur="1" fill="hold">
                                          <p:stCondLst>
                                            <p:cond delay="499"/>
                                          </p:stCondLst>
                                        </p:cTn>
                                        <p:tgtEl>
                                          <p:spTgt spid="2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9"/>
                                        </p:tgtEl>
                                        <p:attrNameLst>
                                          <p:attrName>ppt_x</p:attrName>
                                        </p:attrNameLst>
                                      </p:cBhvr>
                                      <p:tavLst>
                                        <p:tav tm="0">
                                          <p:val>
                                            <p:strVal val="ppt_x"/>
                                          </p:val>
                                        </p:tav>
                                        <p:tav tm="100000">
                                          <p:val>
                                            <p:strVal val="ppt_x"/>
                                          </p:val>
                                        </p:tav>
                                      </p:tavLst>
                                    </p:anim>
                                    <p:anim calcmode="lin" valueType="num">
                                      <p:cBhvr additive="base">
                                        <p:cTn id="25" dur="500"/>
                                        <p:tgtEl>
                                          <p:spTgt spid="19"/>
                                        </p:tgtEl>
                                        <p:attrNameLst>
                                          <p:attrName>ppt_y</p:attrName>
                                        </p:attrNameLst>
                                      </p:cBhvr>
                                      <p:tavLst>
                                        <p:tav tm="0">
                                          <p:val>
                                            <p:strVal val="ppt_y"/>
                                          </p:val>
                                        </p:tav>
                                        <p:tav tm="100000">
                                          <p:val>
                                            <p:strVal val="1+ppt_h/2"/>
                                          </p:val>
                                        </p:tav>
                                      </p:tavLst>
                                    </p:anim>
                                    <p:set>
                                      <p:cBhvr>
                                        <p:cTn id="26" dur="1" fill="hold">
                                          <p:stCondLst>
                                            <p:cond delay="499"/>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8"/>
                                        </p:tgtEl>
                                        <p:attrNameLst>
                                          <p:attrName>ppt_x</p:attrName>
                                        </p:attrNameLst>
                                      </p:cBhvr>
                                      <p:tavLst>
                                        <p:tav tm="0">
                                          <p:val>
                                            <p:strVal val="ppt_x"/>
                                          </p:val>
                                        </p:tav>
                                        <p:tav tm="100000">
                                          <p:val>
                                            <p:strVal val="ppt_x"/>
                                          </p:val>
                                        </p:tav>
                                      </p:tavLst>
                                    </p:anim>
                                    <p:anim calcmode="lin" valueType="num">
                                      <p:cBhvr additive="base">
                                        <p:cTn id="31" dur="500"/>
                                        <p:tgtEl>
                                          <p:spTgt spid="18"/>
                                        </p:tgtEl>
                                        <p:attrNameLst>
                                          <p:attrName>ppt_y</p:attrName>
                                        </p:attrNameLst>
                                      </p:cBhvr>
                                      <p:tavLst>
                                        <p:tav tm="0">
                                          <p:val>
                                            <p:strVal val="ppt_y"/>
                                          </p:val>
                                        </p:tav>
                                        <p:tav tm="100000">
                                          <p:val>
                                            <p:strVal val="1+ppt_h/2"/>
                                          </p:val>
                                        </p:tav>
                                      </p:tavLst>
                                    </p:anim>
                                    <p:set>
                                      <p:cBhvr>
                                        <p:cTn id="32"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85800" y="1600200"/>
            <a:ext cx="1323975" cy="1333500"/>
          </a:xfrm>
          <a:prstGeom prst="rect">
            <a:avLst/>
          </a:prstGeom>
        </p:spPr>
      </p:pic>
      <p:sp>
        <p:nvSpPr>
          <p:cNvPr id="3" name="Title 2"/>
          <p:cNvSpPr>
            <a:spLocks noGrp="1"/>
          </p:cNvSpPr>
          <p:nvPr>
            <p:ph type="title"/>
          </p:nvPr>
        </p:nvSpPr>
        <p:spPr/>
        <p:txBody>
          <a:bodyPr/>
          <a:lstStyle/>
          <a:p>
            <a:r>
              <a:rPr lang="en-US" dirty="0"/>
              <a:t>Base-10 Blocks</a:t>
            </a:r>
          </a:p>
        </p:txBody>
      </p:sp>
      <p:pic>
        <p:nvPicPr>
          <p:cNvPr id="7" name="Picture 6"/>
          <p:cNvPicPr>
            <a:picLocks noChangeAspect="1"/>
          </p:cNvPicPr>
          <p:nvPr/>
        </p:nvPicPr>
        <p:blipFill>
          <a:blip r:embed="rId3"/>
          <a:stretch>
            <a:fillRect/>
          </a:stretch>
        </p:blipFill>
        <p:spPr>
          <a:xfrm>
            <a:off x="3526631" y="1828800"/>
            <a:ext cx="152400" cy="1333500"/>
          </a:xfrm>
          <a:prstGeom prst="rect">
            <a:avLst/>
          </a:prstGeom>
        </p:spPr>
      </p:pic>
      <p:pic>
        <p:nvPicPr>
          <p:cNvPr id="8" name="Picture 7"/>
          <p:cNvPicPr>
            <a:picLocks noChangeAspect="1"/>
          </p:cNvPicPr>
          <p:nvPr/>
        </p:nvPicPr>
        <p:blipFill>
          <a:blip r:embed="rId3"/>
          <a:stretch>
            <a:fillRect/>
          </a:stretch>
        </p:blipFill>
        <p:spPr>
          <a:xfrm>
            <a:off x="3704971" y="2245873"/>
            <a:ext cx="152400" cy="1333500"/>
          </a:xfrm>
          <a:prstGeom prst="rect">
            <a:avLst/>
          </a:prstGeom>
        </p:spPr>
      </p:pic>
      <p:pic>
        <p:nvPicPr>
          <p:cNvPr id="9" name="Picture 8"/>
          <p:cNvPicPr>
            <a:picLocks noChangeAspect="1"/>
          </p:cNvPicPr>
          <p:nvPr/>
        </p:nvPicPr>
        <p:blipFill>
          <a:blip r:embed="rId3"/>
          <a:stretch>
            <a:fillRect/>
          </a:stretch>
        </p:blipFill>
        <p:spPr>
          <a:xfrm>
            <a:off x="3883311" y="2535271"/>
            <a:ext cx="152400" cy="1333500"/>
          </a:xfrm>
          <a:prstGeom prst="rect">
            <a:avLst/>
          </a:prstGeom>
        </p:spPr>
      </p:pic>
      <p:pic>
        <p:nvPicPr>
          <p:cNvPr id="10" name="Picture 9"/>
          <p:cNvPicPr>
            <a:picLocks noChangeAspect="1"/>
          </p:cNvPicPr>
          <p:nvPr/>
        </p:nvPicPr>
        <p:blipFill>
          <a:blip r:embed="rId4"/>
          <a:stretch>
            <a:fillRect/>
          </a:stretch>
        </p:blipFill>
        <p:spPr>
          <a:xfrm>
            <a:off x="4953000" y="2352675"/>
            <a:ext cx="152400" cy="142875"/>
          </a:xfrm>
          <a:prstGeom prst="rect">
            <a:avLst/>
          </a:prstGeom>
        </p:spPr>
      </p:pic>
      <p:pic>
        <p:nvPicPr>
          <p:cNvPr id="11" name="Picture 10"/>
          <p:cNvPicPr>
            <a:picLocks noChangeAspect="1"/>
          </p:cNvPicPr>
          <p:nvPr/>
        </p:nvPicPr>
        <p:blipFill>
          <a:blip r:embed="rId4"/>
          <a:stretch>
            <a:fillRect/>
          </a:stretch>
        </p:blipFill>
        <p:spPr>
          <a:xfrm>
            <a:off x="5155659" y="2463833"/>
            <a:ext cx="152400" cy="142875"/>
          </a:xfrm>
          <a:prstGeom prst="rect">
            <a:avLst/>
          </a:prstGeom>
        </p:spPr>
      </p:pic>
      <p:pic>
        <p:nvPicPr>
          <p:cNvPr id="13" name="Picture 12"/>
          <p:cNvPicPr>
            <a:picLocks noChangeAspect="1"/>
          </p:cNvPicPr>
          <p:nvPr/>
        </p:nvPicPr>
        <p:blipFill>
          <a:blip r:embed="rId3"/>
          <a:stretch>
            <a:fillRect/>
          </a:stretch>
        </p:blipFill>
        <p:spPr>
          <a:xfrm>
            <a:off x="3136742" y="3729567"/>
            <a:ext cx="152400" cy="1333500"/>
          </a:xfrm>
          <a:prstGeom prst="rect">
            <a:avLst/>
          </a:prstGeom>
        </p:spPr>
      </p:pic>
      <p:pic>
        <p:nvPicPr>
          <p:cNvPr id="14" name="Picture 13"/>
          <p:cNvPicPr>
            <a:picLocks noChangeAspect="1"/>
          </p:cNvPicPr>
          <p:nvPr/>
        </p:nvPicPr>
        <p:blipFill>
          <a:blip r:embed="rId3"/>
          <a:stretch>
            <a:fillRect/>
          </a:stretch>
        </p:blipFill>
        <p:spPr>
          <a:xfrm>
            <a:off x="2951595" y="3738033"/>
            <a:ext cx="152400" cy="1333500"/>
          </a:xfrm>
          <a:prstGeom prst="rect">
            <a:avLst/>
          </a:prstGeom>
        </p:spPr>
      </p:pic>
      <p:pic>
        <p:nvPicPr>
          <p:cNvPr id="15" name="Picture 14"/>
          <p:cNvPicPr>
            <a:picLocks noChangeAspect="1"/>
          </p:cNvPicPr>
          <p:nvPr/>
        </p:nvPicPr>
        <p:blipFill>
          <a:blip r:embed="rId3"/>
          <a:stretch>
            <a:fillRect/>
          </a:stretch>
        </p:blipFill>
        <p:spPr>
          <a:xfrm>
            <a:off x="2766448" y="3702756"/>
            <a:ext cx="152400" cy="1333500"/>
          </a:xfrm>
          <a:prstGeom prst="rect">
            <a:avLst/>
          </a:prstGeom>
        </p:spPr>
      </p:pic>
      <p:pic>
        <p:nvPicPr>
          <p:cNvPr id="16" name="Picture 15"/>
          <p:cNvPicPr>
            <a:picLocks noChangeAspect="1"/>
          </p:cNvPicPr>
          <p:nvPr/>
        </p:nvPicPr>
        <p:blipFill>
          <a:blip r:embed="rId3"/>
          <a:stretch>
            <a:fillRect/>
          </a:stretch>
        </p:blipFill>
        <p:spPr>
          <a:xfrm>
            <a:off x="2580304" y="3738033"/>
            <a:ext cx="152400" cy="1333500"/>
          </a:xfrm>
          <a:prstGeom prst="rect">
            <a:avLst/>
          </a:prstGeom>
        </p:spPr>
      </p:pic>
      <p:pic>
        <p:nvPicPr>
          <p:cNvPr id="17" name="Picture 16"/>
          <p:cNvPicPr>
            <a:picLocks noChangeAspect="1"/>
          </p:cNvPicPr>
          <p:nvPr/>
        </p:nvPicPr>
        <p:blipFill>
          <a:blip r:embed="rId3"/>
          <a:stretch>
            <a:fillRect/>
          </a:stretch>
        </p:blipFill>
        <p:spPr>
          <a:xfrm>
            <a:off x="2388094" y="3729567"/>
            <a:ext cx="152400" cy="1333500"/>
          </a:xfrm>
          <a:prstGeom prst="rect">
            <a:avLst/>
          </a:prstGeom>
        </p:spPr>
      </p:pic>
      <p:pic>
        <p:nvPicPr>
          <p:cNvPr id="22" name="Picture 21"/>
          <p:cNvPicPr>
            <a:picLocks noChangeAspect="1"/>
          </p:cNvPicPr>
          <p:nvPr/>
        </p:nvPicPr>
        <p:blipFill>
          <a:blip r:embed="rId4"/>
          <a:stretch>
            <a:fillRect/>
          </a:stretch>
        </p:blipFill>
        <p:spPr>
          <a:xfrm>
            <a:off x="3883311" y="4267200"/>
            <a:ext cx="152400" cy="142875"/>
          </a:xfrm>
          <a:prstGeom prst="rect">
            <a:avLst/>
          </a:prstGeom>
        </p:spPr>
      </p:pic>
      <p:pic>
        <p:nvPicPr>
          <p:cNvPr id="23" name="Picture 22"/>
          <p:cNvPicPr>
            <a:picLocks noChangeAspect="1"/>
          </p:cNvPicPr>
          <p:nvPr/>
        </p:nvPicPr>
        <p:blipFill>
          <a:blip r:embed="rId4"/>
          <a:stretch>
            <a:fillRect/>
          </a:stretch>
        </p:blipFill>
        <p:spPr>
          <a:xfrm>
            <a:off x="4085970" y="4378358"/>
            <a:ext cx="152400" cy="142875"/>
          </a:xfrm>
          <a:prstGeom prst="rect">
            <a:avLst/>
          </a:prstGeom>
        </p:spPr>
      </p:pic>
      <p:pic>
        <p:nvPicPr>
          <p:cNvPr id="24" name="Picture 23"/>
          <p:cNvPicPr>
            <a:picLocks noChangeAspect="1"/>
          </p:cNvPicPr>
          <p:nvPr/>
        </p:nvPicPr>
        <p:blipFill>
          <a:blip r:embed="rId4"/>
          <a:stretch>
            <a:fillRect/>
          </a:stretch>
        </p:blipFill>
        <p:spPr>
          <a:xfrm>
            <a:off x="3883311" y="4665629"/>
            <a:ext cx="152400" cy="142875"/>
          </a:xfrm>
          <a:prstGeom prst="rect">
            <a:avLst/>
          </a:prstGeom>
        </p:spPr>
      </p:pic>
      <p:pic>
        <p:nvPicPr>
          <p:cNvPr id="25" name="Picture 24"/>
          <p:cNvPicPr>
            <a:picLocks noChangeAspect="1"/>
          </p:cNvPicPr>
          <p:nvPr/>
        </p:nvPicPr>
        <p:blipFill>
          <a:blip r:embed="rId4"/>
          <a:stretch>
            <a:fillRect/>
          </a:stretch>
        </p:blipFill>
        <p:spPr>
          <a:xfrm>
            <a:off x="4085970" y="4776787"/>
            <a:ext cx="152400" cy="142875"/>
          </a:xfrm>
          <a:prstGeom prst="rect">
            <a:avLst/>
          </a:prstGeom>
        </p:spPr>
      </p:pic>
      <p:pic>
        <p:nvPicPr>
          <p:cNvPr id="26" name="Picture 25"/>
          <p:cNvPicPr>
            <a:picLocks noChangeAspect="1"/>
          </p:cNvPicPr>
          <p:nvPr/>
        </p:nvPicPr>
        <p:blipFill>
          <a:blip r:embed="rId4"/>
          <a:stretch>
            <a:fillRect/>
          </a:stretch>
        </p:blipFill>
        <p:spPr>
          <a:xfrm>
            <a:off x="4175673" y="4589429"/>
            <a:ext cx="162560" cy="152400"/>
          </a:xfrm>
          <a:prstGeom prst="rect">
            <a:avLst/>
          </a:prstGeom>
        </p:spPr>
      </p:pic>
      <p:pic>
        <p:nvPicPr>
          <p:cNvPr id="27" name="Picture 26"/>
          <p:cNvPicPr>
            <a:picLocks noChangeAspect="1"/>
          </p:cNvPicPr>
          <p:nvPr/>
        </p:nvPicPr>
        <p:blipFill>
          <a:blip r:embed="rId4"/>
          <a:stretch>
            <a:fillRect/>
          </a:stretch>
        </p:blipFill>
        <p:spPr>
          <a:xfrm>
            <a:off x="4378332" y="4700587"/>
            <a:ext cx="162560" cy="152400"/>
          </a:xfrm>
          <a:prstGeom prst="rect">
            <a:avLst/>
          </a:prstGeom>
        </p:spPr>
      </p:pic>
      <p:pic>
        <p:nvPicPr>
          <p:cNvPr id="28" name="Picture 27"/>
          <p:cNvPicPr>
            <a:picLocks noChangeAspect="1"/>
          </p:cNvPicPr>
          <p:nvPr/>
        </p:nvPicPr>
        <p:blipFill>
          <a:blip r:embed="rId4"/>
          <a:stretch>
            <a:fillRect/>
          </a:stretch>
        </p:blipFill>
        <p:spPr>
          <a:xfrm>
            <a:off x="4338233" y="4390219"/>
            <a:ext cx="162560" cy="152400"/>
          </a:xfrm>
          <a:prstGeom prst="rect">
            <a:avLst/>
          </a:prstGeom>
        </p:spPr>
      </p:pic>
      <p:pic>
        <p:nvPicPr>
          <p:cNvPr id="29" name="Picture 28"/>
          <p:cNvPicPr>
            <a:picLocks noChangeAspect="1"/>
          </p:cNvPicPr>
          <p:nvPr/>
        </p:nvPicPr>
        <p:blipFill>
          <a:blip r:embed="rId4"/>
          <a:stretch>
            <a:fillRect/>
          </a:stretch>
        </p:blipFill>
        <p:spPr>
          <a:xfrm>
            <a:off x="4540892" y="4501377"/>
            <a:ext cx="162560" cy="152400"/>
          </a:xfrm>
          <a:prstGeom prst="rect">
            <a:avLst/>
          </a:prstGeom>
        </p:spPr>
      </p:pic>
      <p:pic>
        <p:nvPicPr>
          <p:cNvPr id="30" name="Picture 29"/>
          <p:cNvPicPr>
            <a:picLocks noChangeAspect="1"/>
          </p:cNvPicPr>
          <p:nvPr/>
        </p:nvPicPr>
        <p:blipFill>
          <a:blip r:embed="rId4"/>
          <a:stretch>
            <a:fillRect/>
          </a:stretch>
        </p:blipFill>
        <p:spPr>
          <a:xfrm>
            <a:off x="3891734" y="4936528"/>
            <a:ext cx="162560" cy="152400"/>
          </a:xfrm>
          <a:prstGeom prst="rect">
            <a:avLst/>
          </a:prstGeom>
        </p:spPr>
      </p:pic>
      <p:pic>
        <p:nvPicPr>
          <p:cNvPr id="31" name="Picture 30"/>
          <p:cNvPicPr>
            <a:picLocks noChangeAspect="1"/>
          </p:cNvPicPr>
          <p:nvPr/>
        </p:nvPicPr>
        <p:blipFill>
          <a:blip r:embed="rId4"/>
          <a:stretch>
            <a:fillRect/>
          </a:stretch>
        </p:blipFill>
        <p:spPr>
          <a:xfrm>
            <a:off x="4094393" y="5047686"/>
            <a:ext cx="162560" cy="152400"/>
          </a:xfrm>
          <a:prstGeom prst="rect">
            <a:avLst/>
          </a:prstGeom>
        </p:spPr>
      </p:pic>
    </p:spTree>
    <p:extLst>
      <p:ext uri="{BB962C8B-B14F-4D97-AF65-F5344CB8AC3E}">
        <p14:creationId xmlns:p14="http://schemas.microsoft.com/office/powerpoint/2010/main" val="415348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3"/>
                                        </p:tgtEl>
                                        <p:attrNameLst>
                                          <p:attrName>ppt_w</p:attrName>
                                        </p:attrNameLst>
                                      </p:cBhvr>
                                      <p:tavLst>
                                        <p:tav tm="0">
                                          <p:val>
                                            <p:strVal val="ppt_w"/>
                                          </p:val>
                                        </p:tav>
                                        <p:tav tm="100000">
                                          <p:val>
                                            <p:fltVal val="0"/>
                                          </p:val>
                                        </p:tav>
                                      </p:tavLst>
                                    </p:anim>
                                    <p:anim calcmode="lin" valueType="num">
                                      <p:cBhvr>
                                        <p:cTn id="7" dur="1000"/>
                                        <p:tgtEl>
                                          <p:spTgt spid="13"/>
                                        </p:tgtEl>
                                        <p:attrNameLst>
                                          <p:attrName>ppt_h</p:attrName>
                                        </p:attrNameLst>
                                      </p:cBhvr>
                                      <p:tavLst>
                                        <p:tav tm="0">
                                          <p:val>
                                            <p:strVal val="ppt_h"/>
                                          </p:val>
                                        </p:tav>
                                        <p:tav tm="100000">
                                          <p:val>
                                            <p:fltVal val="0"/>
                                          </p:val>
                                        </p:tav>
                                      </p:tavLst>
                                    </p:anim>
                                    <p:anim calcmode="lin" valueType="num">
                                      <p:cBhvr>
                                        <p:cTn id="8" dur="1000"/>
                                        <p:tgtEl>
                                          <p:spTgt spid="13"/>
                                        </p:tgtEl>
                                        <p:attrNameLst>
                                          <p:attrName>style.rotation</p:attrName>
                                        </p:attrNameLst>
                                      </p:cBhvr>
                                      <p:tavLst>
                                        <p:tav tm="0">
                                          <p:val>
                                            <p:fltVal val="0"/>
                                          </p:val>
                                        </p:tav>
                                        <p:tav tm="100000">
                                          <p:val>
                                            <p:fltVal val="90"/>
                                          </p:val>
                                        </p:tav>
                                      </p:tavLst>
                                    </p:anim>
                                    <p:animEffect transition="out" filter="fade">
                                      <p:cBhvr>
                                        <p:cTn id="9" dur="1000"/>
                                        <p:tgtEl>
                                          <p:spTgt spid="13"/>
                                        </p:tgtEl>
                                      </p:cBhvr>
                                    </p:animEffect>
                                    <p:set>
                                      <p:cBhvr>
                                        <p:cTn id="10" dur="1" fill="hold">
                                          <p:stCondLst>
                                            <p:cond delay="999"/>
                                          </p:stCondLst>
                                        </p:cTn>
                                        <p:tgtEl>
                                          <p:spTgt spid="13"/>
                                        </p:tgtEl>
                                        <p:attrNameLst>
                                          <p:attrName>style.visibility</p:attrName>
                                        </p:attrNameLst>
                                      </p:cBhvr>
                                      <p:to>
                                        <p:strVal val="hidden"/>
                                      </p:to>
                                    </p:se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ppt_x"/>
                                          </p:val>
                                        </p:tav>
                                        <p:tav tm="100000">
                                          <p:val>
                                            <p:strVal val="#ppt_x"/>
                                          </p:val>
                                        </p:tav>
                                      </p:tavLst>
                                    </p:anim>
                                    <p:anim calcmode="lin" valueType="num">
                                      <p:cBhvr additive="base">
                                        <p:cTn id="15" dur="500" fill="hold"/>
                                        <p:tgtEl>
                                          <p:spTgt spid="22"/>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4"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ppt_x"/>
                                          </p:val>
                                        </p:tav>
                                        <p:tav tm="100000">
                                          <p:val>
                                            <p:strVal val="#ppt_x"/>
                                          </p:val>
                                        </p:tav>
                                      </p:tavLst>
                                    </p:anim>
                                    <p:anim calcmode="lin" valueType="num">
                                      <p:cBhvr additive="base">
                                        <p:cTn id="35" dur="500" fill="hold"/>
                                        <p:tgtEl>
                                          <p:spTgt spid="26"/>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2" presetClass="entr" presetSubtype="4"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500" fill="hold"/>
                                        <p:tgtEl>
                                          <p:spTgt spid="28"/>
                                        </p:tgtEl>
                                        <p:attrNameLst>
                                          <p:attrName>ppt_x</p:attrName>
                                        </p:attrNameLst>
                                      </p:cBhvr>
                                      <p:tavLst>
                                        <p:tav tm="0">
                                          <p:val>
                                            <p:strVal val="#ppt_x"/>
                                          </p:val>
                                        </p:tav>
                                        <p:tav tm="100000">
                                          <p:val>
                                            <p:strVal val="#ppt_x"/>
                                          </p:val>
                                        </p:tav>
                                      </p:tavLst>
                                    </p:anim>
                                    <p:anim calcmode="lin" valueType="num">
                                      <p:cBhvr additive="base">
                                        <p:cTn id="45" dur="500" fill="hold"/>
                                        <p:tgtEl>
                                          <p:spTgt spid="28"/>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 presetClass="entr" presetSubtype="4" fill="hold" nodeType="after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500"/>
                            </p:stCondLst>
                            <p:childTnLst>
                              <p:par>
                                <p:cTn id="57" presetID="2" presetClass="entr" presetSubtype="4" fill="hold"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ppt_x"/>
                                          </p:val>
                                        </p:tav>
                                        <p:tav tm="100000">
                                          <p:val>
                                            <p:strVal val="#ppt_x"/>
                                          </p:val>
                                        </p:tav>
                                      </p:tavLst>
                                    </p:anim>
                                    <p:anim calcmode="lin" valueType="num">
                                      <p:cBhvr additive="base">
                                        <p:cTn id="6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85800" y="1600200"/>
            <a:ext cx="1323975" cy="1333500"/>
          </a:xfrm>
          <a:prstGeom prst="rect">
            <a:avLst/>
          </a:prstGeom>
        </p:spPr>
      </p:pic>
      <p:sp>
        <p:nvSpPr>
          <p:cNvPr id="3" name="Title 2"/>
          <p:cNvSpPr>
            <a:spLocks noGrp="1"/>
          </p:cNvSpPr>
          <p:nvPr>
            <p:ph type="title"/>
          </p:nvPr>
        </p:nvSpPr>
        <p:spPr/>
        <p:txBody>
          <a:bodyPr/>
          <a:lstStyle/>
          <a:p>
            <a:r>
              <a:rPr lang="en-US" dirty="0"/>
              <a:t>Base-10 Blocks</a:t>
            </a:r>
          </a:p>
        </p:txBody>
      </p:sp>
      <p:pic>
        <p:nvPicPr>
          <p:cNvPr id="7" name="Picture 6"/>
          <p:cNvPicPr>
            <a:picLocks noChangeAspect="1"/>
          </p:cNvPicPr>
          <p:nvPr/>
        </p:nvPicPr>
        <p:blipFill>
          <a:blip r:embed="rId3"/>
          <a:stretch>
            <a:fillRect/>
          </a:stretch>
        </p:blipFill>
        <p:spPr>
          <a:xfrm>
            <a:off x="3526631" y="1828800"/>
            <a:ext cx="152400" cy="1333500"/>
          </a:xfrm>
          <a:prstGeom prst="rect">
            <a:avLst/>
          </a:prstGeom>
        </p:spPr>
      </p:pic>
      <p:pic>
        <p:nvPicPr>
          <p:cNvPr id="8" name="Picture 7"/>
          <p:cNvPicPr>
            <a:picLocks noChangeAspect="1"/>
          </p:cNvPicPr>
          <p:nvPr/>
        </p:nvPicPr>
        <p:blipFill>
          <a:blip r:embed="rId3"/>
          <a:stretch>
            <a:fillRect/>
          </a:stretch>
        </p:blipFill>
        <p:spPr>
          <a:xfrm>
            <a:off x="3704971" y="2245873"/>
            <a:ext cx="152400" cy="1333500"/>
          </a:xfrm>
          <a:prstGeom prst="rect">
            <a:avLst/>
          </a:prstGeom>
        </p:spPr>
      </p:pic>
      <p:pic>
        <p:nvPicPr>
          <p:cNvPr id="9" name="Picture 8"/>
          <p:cNvPicPr>
            <a:picLocks noChangeAspect="1"/>
          </p:cNvPicPr>
          <p:nvPr/>
        </p:nvPicPr>
        <p:blipFill>
          <a:blip r:embed="rId3"/>
          <a:stretch>
            <a:fillRect/>
          </a:stretch>
        </p:blipFill>
        <p:spPr>
          <a:xfrm>
            <a:off x="3883311" y="2535271"/>
            <a:ext cx="152400" cy="1333500"/>
          </a:xfrm>
          <a:prstGeom prst="rect">
            <a:avLst/>
          </a:prstGeom>
        </p:spPr>
      </p:pic>
      <p:pic>
        <p:nvPicPr>
          <p:cNvPr id="10" name="Picture 9"/>
          <p:cNvPicPr>
            <a:picLocks noChangeAspect="1"/>
          </p:cNvPicPr>
          <p:nvPr/>
        </p:nvPicPr>
        <p:blipFill>
          <a:blip r:embed="rId4"/>
          <a:stretch>
            <a:fillRect/>
          </a:stretch>
        </p:blipFill>
        <p:spPr>
          <a:xfrm>
            <a:off x="4953000" y="2352675"/>
            <a:ext cx="152400" cy="142875"/>
          </a:xfrm>
          <a:prstGeom prst="rect">
            <a:avLst/>
          </a:prstGeom>
        </p:spPr>
      </p:pic>
      <p:pic>
        <p:nvPicPr>
          <p:cNvPr id="11" name="Picture 10"/>
          <p:cNvPicPr>
            <a:picLocks noChangeAspect="1"/>
          </p:cNvPicPr>
          <p:nvPr/>
        </p:nvPicPr>
        <p:blipFill>
          <a:blip r:embed="rId4"/>
          <a:stretch>
            <a:fillRect/>
          </a:stretch>
        </p:blipFill>
        <p:spPr>
          <a:xfrm>
            <a:off x="5155659" y="2463833"/>
            <a:ext cx="152400" cy="142875"/>
          </a:xfrm>
          <a:prstGeom prst="rect">
            <a:avLst/>
          </a:prstGeom>
        </p:spPr>
      </p:pic>
      <p:pic>
        <p:nvPicPr>
          <p:cNvPr id="14" name="Picture 13"/>
          <p:cNvPicPr>
            <a:picLocks noChangeAspect="1"/>
          </p:cNvPicPr>
          <p:nvPr/>
        </p:nvPicPr>
        <p:blipFill>
          <a:blip r:embed="rId3"/>
          <a:stretch>
            <a:fillRect/>
          </a:stretch>
        </p:blipFill>
        <p:spPr>
          <a:xfrm>
            <a:off x="2951595" y="3738033"/>
            <a:ext cx="152400" cy="1333500"/>
          </a:xfrm>
          <a:prstGeom prst="rect">
            <a:avLst/>
          </a:prstGeom>
        </p:spPr>
      </p:pic>
      <p:pic>
        <p:nvPicPr>
          <p:cNvPr id="15" name="Picture 14"/>
          <p:cNvPicPr>
            <a:picLocks noChangeAspect="1"/>
          </p:cNvPicPr>
          <p:nvPr/>
        </p:nvPicPr>
        <p:blipFill>
          <a:blip r:embed="rId3"/>
          <a:stretch>
            <a:fillRect/>
          </a:stretch>
        </p:blipFill>
        <p:spPr>
          <a:xfrm>
            <a:off x="2766448" y="3702756"/>
            <a:ext cx="152400" cy="1333500"/>
          </a:xfrm>
          <a:prstGeom prst="rect">
            <a:avLst/>
          </a:prstGeom>
        </p:spPr>
      </p:pic>
      <p:pic>
        <p:nvPicPr>
          <p:cNvPr id="16" name="Picture 15"/>
          <p:cNvPicPr>
            <a:picLocks noChangeAspect="1"/>
          </p:cNvPicPr>
          <p:nvPr/>
        </p:nvPicPr>
        <p:blipFill>
          <a:blip r:embed="rId3"/>
          <a:stretch>
            <a:fillRect/>
          </a:stretch>
        </p:blipFill>
        <p:spPr>
          <a:xfrm>
            <a:off x="2580304" y="3738033"/>
            <a:ext cx="152400" cy="1333500"/>
          </a:xfrm>
          <a:prstGeom prst="rect">
            <a:avLst/>
          </a:prstGeom>
        </p:spPr>
      </p:pic>
      <p:pic>
        <p:nvPicPr>
          <p:cNvPr id="17" name="Picture 16"/>
          <p:cNvPicPr>
            <a:picLocks noChangeAspect="1"/>
          </p:cNvPicPr>
          <p:nvPr/>
        </p:nvPicPr>
        <p:blipFill>
          <a:blip r:embed="rId3"/>
          <a:stretch>
            <a:fillRect/>
          </a:stretch>
        </p:blipFill>
        <p:spPr>
          <a:xfrm>
            <a:off x="2388094" y="3729567"/>
            <a:ext cx="152400" cy="1333500"/>
          </a:xfrm>
          <a:prstGeom prst="rect">
            <a:avLst/>
          </a:prstGeom>
        </p:spPr>
      </p:pic>
      <p:pic>
        <p:nvPicPr>
          <p:cNvPr id="18" name="Picture 17"/>
          <p:cNvPicPr>
            <a:picLocks noChangeAspect="1"/>
          </p:cNvPicPr>
          <p:nvPr/>
        </p:nvPicPr>
        <p:blipFill>
          <a:blip r:embed="rId4"/>
          <a:stretch>
            <a:fillRect/>
          </a:stretch>
        </p:blipFill>
        <p:spPr>
          <a:xfrm>
            <a:off x="3883311" y="4267200"/>
            <a:ext cx="152400" cy="142875"/>
          </a:xfrm>
          <a:prstGeom prst="rect">
            <a:avLst/>
          </a:prstGeom>
        </p:spPr>
      </p:pic>
      <p:pic>
        <p:nvPicPr>
          <p:cNvPr id="19" name="Picture 18"/>
          <p:cNvPicPr>
            <a:picLocks noChangeAspect="1"/>
          </p:cNvPicPr>
          <p:nvPr/>
        </p:nvPicPr>
        <p:blipFill>
          <a:blip r:embed="rId4"/>
          <a:stretch>
            <a:fillRect/>
          </a:stretch>
        </p:blipFill>
        <p:spPr>
          <a:xfrm>
            <a:off x="4085970" y="4378358"/>
            <a:ext cx="152400" cy="142875"/>
          </a:xfrm>
          <a:prstGeom prst="rect">
            <a:avLst/>
          </a:prstGeom>
        </p:spPr>
      </p:pic>
      <p:pic>
        <p:nvPicPr>
          <p:cNvPr id="20" name="Picture 19"/>
          <p:cNvPicPr>
            <a:picLocks noChangeAspect="1"/>
          </p:cNvPicPr>
          <p:nvPr/>
        </p:nvPicPr>
        <p:blipFill>
          <a:blip r:embed="rId4"/>
          <a:stretch>
            <a:fillRect/>
          </a:stretch>
        </p:blipFill>
        <p:spPr>
          <a:xfrm>
            <a:off x="3883311" y="4665629"/>
            <a:ext cx="152400" cy="142875"/>
          </a:xfrm>
          <a:prstGeom prst="rect">
            <a:avLst/>
          </a:prstGeom>
        </p:spPr>
      </p:pic>
      <p:pic>
        <p:nvPicPr>
          <p:cNvPr id="21" name="Picture 20"/>
          <p:cNvPicPr>
            <a:picLocks noChangeAspect="1"/>
          </p:cNvPicPr>
          <p:nvPr/>
        </p:nvPicPr>
        <p:blipFill>
          <a:blip r:embed="rId4"/>
          <a:stretch>
            <a:fillRect/>
          </a:stretch>
        </p:blipFill>
        <p:spPr>
          <a:xfrm>
            <a:off x="4085970" y="4776787"/>
            <a:ext cx="152400" cy="142875"/>
          </a:xfrm>
          <a:prstGeom prst="rect">
            <a:avLst/>
          </a:prstGeom>
        </p:spPr>
      </p:pic>
      <p:pic>
        <p:nvPicPr>
          <p:cNvPr id="22" name="Picture 21"/>
          <p:cNvPicPr>
            <a:picLocks noChangeAspect="1"/>
          </p:cNvPicPr>
          <p:nvPr/>
        </p:nvPicPr>
        <p:blipFill>
          <a:blip r:embed="rId4"/>
          <a:stretch>
            <a:fillRect/>
          </a:stretch>
        </p:blipFill>
        <p:spPr>
          <a:xfrm>
            <a:off x="4175673" y="4589429"/>
            <a:ext cx="162560" cy="152400"/>
          </a:xfrm>
          <a:prstGeom prst="rect">
            <a:avLst/>
          </a:prstGeom>
        </p:spPr>
      </p:pic>
      <p:pic>
        <p:nvPicPr>
          <p:cNvPr id="23" name="Picture 22"/>
          <p:cNvPicPr>
            <a:picLocks noChangeAspect="1"/>
          </p:cNvPicPr>
          <p:nvPr/>
        </p:nvPicPr>
        <p:blipFill>
          <a:blip r:embed="rId4"/>
          <a:stretch>
            <a:fillRect/>
          </a:stretch>
        </p:blipFill>
        <p:spPr>
          <a:xfrm>
            <a:off x="4378332" y="4700587"/>
            <a:ext cx="162560" cy="152400"/>
          </a:xfrm>
          <a:prstGeom prst="rect">
            <a:avLst/>
          </a:prstGeom>
        </p:spPr>
      </p:pic>
      <p:pic>
        <p:nvPicPr>
          <p:cNvPr id="24" name="Picture 23"/>
          <p:cNvPicPr>
            <a:picLocks noChangeAspect="1"/>
          </p:cNvPicPr>
          <p:nvPr/>
        </p:nvPicPr>
        <p:blipFill>
          <a:blip r:embed="rId4"/>
          <a:stretch>
            <a:fillRect/>
          </a:stretch>
        </p:blipFill>
        <p:spPr>
          <a:xfrm>
            <a:off x="4338233" y="4390219"/>
            <a:ext cx="162560" cy="152400"/>
          </a:xfrm>
          <a:prstGeom prst="rect">
            <a:avLst/>
          </a:prstGeom>
        </p:spPr>
      </p:pic>
      <p:pic>
        <p:nvPicPr>
          <p:cNvPr id="25" name="Picture 24"/>
          <p:cNvPicPr>
            <a:picLocks noChangeAspect="1"/>
          </p:cNvPicPr>
          <p:nvPr/>
        </p:nvPicPr>
        <p:blipFill>
          <a:blip r:embed="rId4"/>
          <a:stretch>
            <a:fillRect/>
          </a:stretch>
        </p:blipFill>
        <p:spPr>
          <a:xfrm>
            <a:off x="4540892" y="4501377"/>
            <a:ext cx="162560" cy="152400"/>
          </a:xfrm>
          <a:prstGeom prst="rect">
            <a:avLst/>
          </a:prstGeom>
        </p:spPr>
      </p:pic>
      <p:pic>
        <p:nvPicPr>
          <p:cNvPr id="26" name="Picture 25"/>
          <p:cNvPicPr>
            <a:picLocks noChangeAspect="1"/>
          </p:cNvPicPr>
          <p:nvPr/>
        </p:nvPicPr>
        <p:blipFill>
          <a:blip r:embed="rId4"/>
          <a:stretch>
            <a:fillRect/>
          </a:stretch>
        </p:blipFill>
        <p:spPr>
          <a:xfrm>
            <a:off x="3891734" y="4936528"/>
            <a:ext cx="162560" cy="152400"/>
          </a:xfrm>
          <a:prstGeom prst="rect">
            <a:avLst/>
          </a:prstGeom>
        </p:spPr>
      </p:pic>
      <p:pic>
        <p:nvPicPr>
          <p:cNvPr id="27" name="Picture 26"/>
          <p:cNvPicPr>
            <a:picLocks noChangeAspect="1"/>
          </p:cNvPicPr>
          <p:nvPr/>
        </p:nvPicPr>
        <p:blipFill>
          <a:blip r:embed="rId4"/>
          <a:stretch>
            <a:fillRect/>
          </a:stretch>
        </p:blipFill>
        <p:spPr>
          <a:xfrm>
            <a:off x="4094393" y="5047686"/>
            <a:ext cx="162560" cy="152400"/>
          </a:xfrm>
          <a:prstGeom prst="rect">
            <a:avLst/>
          </a:prstGeom>
        </p:spPr>
      </p:pic>
    </p:spTree>
    <p:extLst>
      <p:ext uri="{BB962C8B-B14F-4D97-AF65-F5344CB8AC3E}">
        <p14:creationId xmlns:p14="http://schemas.microsoft.com/office/powerpoint/2010/main" val="2768979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85800" y="1600200"/>
            <a:ext cx="1323975" cy="1333500"/>
          </a:xfrm>
          <a:prstGeom prst="rect">
            <a:avLst/>
          </a:prstGeom>
        </p:spPr>
      </p:pic>
      <p:sp>
        <p:nvSpPr>
          <p:cNvPr id="3" name="Title 2"/>
          <p:cNvSpPr>
            <a:spLocks noGrp="1"/>
          </p:cNvSpPr>
          <p:nvPr>
            <p:ph type="title"/>
          </p:nvPr>
        </p:nvSpPr>
        <p:spPr/>
        <p:txBody>
          <a:bodyPr/>
          <a:lstStyle/>
          <a:p>
            <a:r>
              <a:rPr lang="en-US" dirty="0"/>
              <a:t>Base-10 Blocks</a:t>
            </a:r>
          </a:p>
        </p:txBody>
      </p:sp>
      <p:pic>
        <p:nvPicPr>
          <p:cNvPr id="7" name="Picture 6"/>
          <p:cNvPicPr>
            <a:picLocks noChangeAspect="1"/>
          </p:cNvPicPr>
          <p:nvPr/>
        </p:nvPicPr>
        <p:blipFill>
          <a:blip r:embed="rId3"/>
          <a:stretch>
            <a:fillRect/>
          </a:stretch>
        </p:blipFill>
        <p:spPr>
          <a:xfrm>
            <a:off x="3526631" y="1828800"/>
            <a:ext cx="152400" cy="1333500"/>
          </a:xfrm>
          <a:prstGeom prst="rect">
            <a:avLst/>
          </a:prstGeom>
        </p:spPr>
      </p:pic>
      <p:pic>
        <p:nvPicPr>
          <p:cNvPr id="8" name="Picture 7"/>
          <p:cNvPicPr>
            <a:picLocks noChangeAspect="1"/>
          </p:cNvPicPr>
          <p:nvPr/>
        </p:nvPicPr>
        <p:blipFill>
          <a:blip r:embed="rId3"/>
          <a:stretch>
            <a:fillRect/>
          </a:stretch>
        </p:blipFill>
        <p:spPr>
          <a:xfrm>
            <a:off x="3704971" y="2245873"/>
            <a:ext cx="152400" cy="1333500"/>
          </a:xfrm>
          <a:prstGeom prst="rect">
            <a:avLst/>
          </a:prstGeom>
        </p:spPr>
      </p:pic>
      <p:pic>
        <p:nvPicPr>
          <p:cNvPr id="9" name="Picture 8"/>
          <p:cNvPicPr>
            <a:picLocks noChangeAspect="1"/>
          </p:cNvPicPr>
          <p:nvPr/>
        </p:nvPicPr>
        <p:blipFill>
          <a:blip r:embed="rId3"/>
          <a:stretch>
            <a:fillRect/>
          </a:stretch>
        </p:blipFill>
        <p:spPr>
          <a:xfrm>
            <a:off x="3883311" y="2535271"/>
            <a:ext cx="152400" cy="1333500"/>
          </a:xfrm>
          <a:prstGeom prst="rect">
            <a:avLst/>
          </a:prstGeom>
        </p:spPr>
      </p:pic>
      <p:pic>
        <p:nvPicPr>
          <p:cNvPr id="10" name="Picture 9"/>
          <p:cNvPicPr>
            <a:picLocks noChangeAspect="1"/>
          </p:cNvPicPr>
          <p:nvPr/>
        </p:nvPicPr>
        <p:blipFill>
          <a:blip r:embed="rId4"/>
          <a:stretch>
            <a:fillRect/>
          </a:stretch>
        </p:blipFill>
        <p:spPr>
          <a:xfrm>
            <a:off x="4953000" y="2352675"/>
            <a:ext cx="152400" cy="142875"/>
          </a:xfrm>
          <a:prstGeom prst="rect">
            <a:avLst/>
          </a:prstGeom>
        </p:spPr>
      </p:pic>
      <p:pic>
        <p:nvPicPr>
          <p:cNvPr id="11" name="Picture 10"/>
          <p:cNvPicPr>
            <a:picLocks noChangeAspect="1"/>
          </p:cNvPicPr>
          <p:nvPr/>
        </p:nvPicPr>
        <p:blipFill>
          <a:blip r:embed="rId4"/>
          <a:stretch>
            <a:fillRect/>
          </a:stretch>
        </p:blipFill>
        <p:spPr>
          <a:xfrm>
            <a:off x="5155659" y="2463833"/>
            <a:ext cx="152400" cy="142875"/>
          </a:xfrm>
          <a:prstGeom prst="rect">
            <a:avLst/>
          </a:prstGeom>
        </p:spPr>
      </p:pic>
      <p:pic>
        <p:nvPicPr>
          <p:cNvPr id="14" name="Picture 13"/>
          <p:cNvPicPr>
            <a:picLocks noChangeAspect="1"/>
          </p:cNvPicPr>
          <p:nvPr/>
        </p:nvPicPr>
        <p:blipFill>
          <a:blip r:embed="rId3"/>
          <a:stretch>
            <a:fillRect/>
          </a:stretch>
        </p:blipFill>
        <p:spPr>
          <a:xfrm>
            <a:off x="2951595" y="3738033"/>
            <a:ext cx="152400" cy="1333500"/>
          </a:xfrm>
          <a:prstGeom prst="rect">
            <a:avLst/>
          </a:prstGeom>
        </p:spPr>
      </p:pic>
      <p:pic>
        <p:nvPicPr>
          <p:cNvPr id="15" name="Picture 14"/>
          <p:cNvPicPr>
            <a:picLocks noChangeAspect="1"/>
          </p:cNvPicPr>
          <p:nvPr/>
        </p:nvPicPr>
        <p:blipFill>
          <a:blip r:embed="rId3"/>
          <a:stretch>
            <a:fillRect/>
          </a:stretch>
        </p:blipFill>
        <p:spPr>
          <a:xfrm>
            <a:off x="2766448" y="3702756"/>
            <a:ext cx="152400" cy="1333500"/>
          </a:xfrm>
          <a:prstGeom prst="rect">
            <a:avLst/>
          </a:prstGeom>
        </p:spPr>
      </p:pic>
      <p:pic>
        <p:nvPicPr>
          <p:cNvPr id="16" name="Picture 15"/>
          <p:cNvPicPr>
            <a:picLocks noChangeAspect="1"/>
          </p:cNvPicPr>
          <p:nvPr/>
        </p:nvPicPr>
        <p:blipFill>
          <a:blip r:embed="rId3"/>
          <a:stretch>
            <a:fillRect/>
          </a:stretch>
        </p:blipFill>
        <p:spPr>
          <a:xfrm>
            <a:off x="2580304" y="3738033"/>
            <a:ext cx="152400" cy="1333500"/>
          </a:xfrm>
          <a:prstGeom prst="rect">
            <a:avLst/>
          </a:prstGeom>
        </p:spPr>
      </p:pic>
      <p:pic>
        <p:nvPicPr>
          <p:cNvPr id="17" name="Picture 16"/>
          <p:cNvPicPr>
            <a:picLocks noChangeAspect="1"/>
          </p:cNvPicPr>
          <p:nvPr/>
        </p:nvPicPr>
        <p:blipFill>
          <a:blip r:embed="rId3"/>
          <a:stretch>
            <a:fillRect/>
          </a:stretch>
        </p:blipFill>
        <p:spPr>
          <a:xfrm>
            <a:off x="2388094" y="3729567"/>
            <a:ext cx="152400" cy="1333500"/>
          </a:xfrm>
          <a:prstGeom prst="rect">
            <a:avLst/>
          </a:prstGeom>
        </p:spPr>
      </p:pic>
      <p:pic>
        <p:nvPicPr>
          <p:cNvPr id="18" name="Picture 17"/>
          <p:cNvPicPr>
            <a:picLocks noChangeAspect="1"/>
          </p:cNvPicPr>
          <p:nvPr/>
        </p:nvPicPr>
        <p:blipFill>
          <a:blip r:embed="rId4"/>
          <a:stretch>
            <a:fillRect/>
          </a:stretch>
        </p:blipFill>
        <p:spPr>
          <a:xfrm>
            <a:off x="3883311" y="4267200"/>
            <a:ext cx="152400" cy="142875"/>
          </a:xfrm>
          <a:prstGeom prst="rect">
            <a:avLst/>
          </a:prstGeom>
        </p:spPr>
      </p:pic>
      <p:pic>
        <p:nvPicPr>
          <p:cNvPr id="19" name="Picture 18"/>
          <p:cNvPicPr>
            <a:picLocks noChangeAspect="1"/>
          </p:cNvPicPr>
          <p:nvPr/>
        </p:nvPicPr>
        <p:blipFill>
          <a:blip r:embed="rId4"/>
          <a:stretch>
            <a:fillRect/>
          </a:stretch>
        </p:blipFill>
        <p:spPr>
          <a:xfrm>
            <a:off x="4085970" y="4343400"/>
            <a:ext cx="152400" cy="142875"/>
          </a:xfrm>
          <a:prstGeom prst="rect">
            <a:avLst/>
          </a:prstGeom>
        </p:spPr>
      </p:pic>
      <p:pic>
        <p:nvPicPr>
          <p:cNvPr id="20" name="Picture 19"/>
          <p:cNvPicPr>
            <a:picLocks noChangeAspect="1"/>
          </p:cNvPicPr>
          <p:nvPr/>
        </p:nvPicPr>
        <p:blipFill>
          <a:blip r:embed="rId4"/>
          <a:stretch>
            <a:fillRect/>
          </a:stretch>
        </p:blipFill>
        <p:spPr>
          <a:xfrm>
            <a:off x="3883311" y="4665629"/>
            <a:ext cx="152400" cy="142875"/>
          </a:xfrm>
          <a:prstGeom prst="rect">
            <a:avLst/>
          </a:prstGeom>
        </p:spPr>
      </p:pic>
      <p:pic>
        <p:nvPicPr>
          <p:cNvPr id="21" name="Picture 20"/>
          <p:cNvPicPr>
            <a:picLocks noChangeAspect="1"/>
          </p:cNvPicPr>
          <p:nvPr/>
        </p:nvPicPr>
        <p:blipFill>
          <a:blip r:embed="rId4"/>
          <a:stretch>
            <a:fillRect/>
          </a:stretch>
        </p:blipFill>
        <p:spPr>
          <a:xfrm>
            <a:off x="4085970" y="4776787"/>
            <a:ext cx="152400" cy="142875"/>
          </a:xfrm>
          <a:prstGeom prst="rect">
            <a:avLst/>
          </a:prstGeom>
        </p:spPr>
      </p:pic>
      <p:pic>
        <p:nvPicPr>
          <p:cNvPr id="22" name="Picture 21"/>
          <p:cNvPicPr>
            <a:picLocks noChangeAspect="1"/>
          </p:cNvPicPr>
          <p:nvPr/>
        </p:nvPicPr>
        <p:blipFill>
          <a:blip r:embed="rId4"/>
          <a:stretch>
            <a:fillRect/>
          </a:stretch>
        </p:blipFill>
        <p:spPr>
          <a:xfrm>
            <a:off x="4175673" y="4589429"/>
            <a:ext cx="162560" cy="152400"/>
          </a:xfrm>
          <a:prstGeom prst="rect">
            <a:avLst/>
          </a:prstGeom>
        </p:spPr>
      </p:pic>
      <p:pic>
        <p:nvPicPr>
          <p:cNvPr id="23" name="Picture 22"/>
          <p:cNvPicPr>
            <a:picLocks noChangeAspect="1"/>
          </p:cNvPicPr>
          <p:nvPr/>
        </p:nvPicPr>
        <p:blipFill>
          <a:blip r:embed="rId4"/>
          <a:stretch>
            <a:fillRect/>
          </a:stretch>
        </p:blipFill>
        <p:spPr>
          <a:xfrm>
            <a:off x="4378332" y="4700587"/>
            <a:ext cx="162560" cy="152400"/>
          </a:xfrm>
          <a:prstGeom prst="rect">
            <a:avLst/>
          </a:prstGeom>
        </p:spPr>
      </p:pic>
      <p:pic>
        <p:nvPicPr>
          <p:cNvPr id="24" name="Picture 23"/>
          <p:cNvPicPr>
            <a:picLocks noChangeAspect="1"/>
          </p:cNvPicPr>
          <p:nvPr/>
        </p:nvPicPr>
        <p:blipFill>
          <a:blip r:embed="rId4"/>
          <a:stretch>
            <a:fillRect/>
          </a:stretch>
        </p:blipFill>
        <p:spPr>
          <a:xfrm>
            <a:off x="4338233" y="4390219"/>
            <a:ext cx="162560" cy="152400"/>
          </a:xfrm>
          <a:prstGeom prst="rect">
            <a:avLst/>
          </a:prstGeom>
        </p:spPr>
      </p:pic>
      <p:pic>
        <p:nvPicPr>
          <p:cNvPr id="25" name="Picture 24"/>
          <p:cNvPicPr>
            <a:picLocks noChangeAspect="1"/>
          </p:cNvPicPr>
          <p:nvPr/>
        </p:nvPicPr>
        <p:blipFill>
          <a:blip r:embed="rId4"/>
          <a:stretch>
            <a:fillRect/>
          </a:stretch>
        </p:blipFill>
        <p:spPr>
          <a:xfrm>
            <a:off x="4540892" y="4501377"/>
            <a:ext cx="162560" cy="152400"/>
          </a:xfrm>
          <a:prstGeom prst="rect">
            <a:avLst/>
          </a:prstGeom>
        </p:spPr>
      </p:pic>
      <p:pic>
        <p:nvPicPr>
          <p:cNvPr id="26" name="Picture 25"/>
          <p:cNvPicPr>
            <a:picLocks noChangeAspect="1"/>
          </p:cNvPicPr>
          <p:nvPr/>
        </p:nvPicPr>
        <p:blipFill>
          <a:blip r:embed="rId4"/>
          <a:stretch>
            <a:fillRect/>
          </a:stretch>
        </p:blipFill>
        <p:spPr>
          <a:xfrm>
            <a:off x="3891734" y="4936528"/>
            <a:ext cx="162560" cy="152400"/>
          </a:xfrm>
          <a:prstGeom prst="rect">
            <a:avLst/>
          </a:prstGeom>
        </p:spPr>
      </p:pic>
      <p:pic>
        <p:nvPicPr>
          <p:cNvPr id="27" name="Picture 26"/>
          <p:cNvPicPr>
            <a:picLocks noChangeAspect="1"/>
          </p:cNvPicPr>
          <p:nvPr/>
        </p:nvPicPr>
        <p:blipFill>
          <a:blip r:embed="rId4"/>
          <a:stretch>
            <a:fillRect/>
          </a:stretch>
        </p:blipFill>
        <p:spPr>
          <a:xfrm>
            <a:off x="4094393" y="5047686"/>
            <a:ext cx="162560" cy="152400"/>
          </a:xfrm>
          <a:prstGeom prst="rect">
            <a:avLst/>
          </a:prstGeom>
        </p:spPr>
      </p:pic>
    </p:spTree>
    <p:extLst>
      <p:ext uri="{BB962C8B-B14F-4D97-AF65-F5344CB8AC3E}">
        <p14:creationId xmlns:p14="http://schemas.microsoft.com/office/powerpoint/2010/main" val="48473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6"/>
                                        </p:tgtEl>
                                        <p:attrNameLst>
                                          <p:attrName>ppt_x</p:attrName>
                                        </p:attrNameLst>
                                      </p:cBhvr>
                                      <p:tavLst>
                                        <p:tav tm="0">
                                          <p:val>
                                            <p:strVal val="ppt_x"/>
                                          </p:val>
                                        </p:tav>
                                        <p:tav tm="100000">
                                          <p:val>
                                            <p:strVal val="ppt_x"/>
                                          </p:val>
                                        </p:tav>
                                      </p:tavLst>
                                    </p:anim>
                                    <p:anim calcmode="lin" valueType="num">
                                      <p:cBhvr additive="base">
                                        <p:cTn id="7" dur="500"/>
                                        <p:tgtEl>
                                          <p:spTgt spid="26"/>
                                        </p:tgtEl>
                                        <p:attrNameLst>
                                          <p:attrName>ppt_y</p:attrName>
                                        </p:attrNameLst>
                                      </p:cBhvr>
                                      <p:tavLst>
                                        <p:tav tm="0">
                                          <p:val>
                                            <p:strVal val="ppt_y"/>
                                          </p:val>
                                        </p:tav>
                                        <p:tav tm="100000">
                                          <p:val>
                                            <p:strVal val="1+ppt_h/2"/>
                                          </p:val>
                                        </p:tav>
                                      </p:tavLst>
                                    </p:anim>
                                    <p:set>
                                      <p:cBhvr>
                                        <p:cTn id="8" dur="1" fill="hold">
                                          <p:stCondLst>
                                            <p:cond delay="499"/>
                                          </p:stCondLst>
                                        </p:cTn>
                                        <p:tgtEl>
                                          <p:spTgt spid="26"/>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27"/>
                                        </p:tgtEl>
                                        <p:attrNameLst>
                                          <p:attrName>ppt_x</p:attrName>
                                        </p:attrNameLst>
                                      </p:cBhvr>
                                      <p:tavLst>
                                        <p:tav tm="0">
                                          <p:val>
                                            <p:strVal val="ppt_x"/>
                                          </p:val>
                                        </p:tav>
                                        <p:tav tm="100000">
                                          <p:val>
                                            <p:strVal val="ppt_x"/>
                                          </p:val>
                                        </p:tav>
                                      </p:tavLst>
                                    </p:anim>
                                    <p:anim calcmode="lin" valueType="num">
                                      <p:cBhvr additive="base">
                                        <p:cTn id="11" dur="500"/>
                                        <p:tgtEl>
                                          <p:spTgt spid="27"/>
                                        </p:tgtEl>
                                        <p:attrNameLst>
                                          <p:attrName>ppt_y</p:attrName>
                                        </p:attrNameLst>
                                      </p:cBhvr>
                                      <p:tavLst>
                                        <p:tav tm="0">
                                          <p:val>
                                            <p:strVal val="ppt_y"/>
                                          </p:val>
                                        </p:tav>
                                        <p:tav tm="100000">
                                          <p:val>
                                            <p:strVal val="1+ppt_h/2"/>
                                          </p:val>
                                        </p:tav>
                                      </p:tavLst>
                                    </p:anim>
                                    <p:set>
                                      <p:cBhvr>
                                        <p:cTn id="12" dur="1" fill="hold">
                                          <p:stCondLst>
                                            <p:cond delay="499"/>
                                          </p:stCondLst>
                                        </p:cTn>
                                        <p:tgtEl>
                                          <p:spTgt spid="27"/>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21"/>
                                        </p:tgtEl>
                                        <p:attrNameLst>
                                          <p:attrName>ppt_x</p:attrName>
                                        </p:attrNameLst>
                                      </p:cBhvr>
                                      <p:tavLst>
                                        <p:tav tm="0">
                                          <p:val>
                                            <p:strVal val="ppt_x"/>
                                          </p:val>
                                        </p:tav>
                                        <p:tav tm="100000">
                                          <p:val>
                                            <p:strVal val="ppt_x"/>
                                          </p:val>
                                        </p:tav>
                                      </p:tavLst>
                                    </p:anim>
                                    <p:anim calcmode="lin" valueType="num">
                                      <p:cBhvr additive="base">
                                        <p:cTn id="15" dur="500"/>
                                        <p:tgtEl>
                                          <p:spTgt spid="21"/>
                                        </p:tgtEl>
                                        <p:attrNameLst>
                                          <p:attrName>ppt_y</p:attrName>
                                        </p:attrNameLst>
                                      </p:cBhvr>
                                      <p:tavLst>
                                        <p:tav tm="0">
                                          <p:val>
                                            <p:strVal val="ppt_y"/>
                                          </p:val>
                                        </p:tav>
                                        <p:tav tm="100000">
                                          <p:val>
                                            <p:strVal val="1+ppt_h/2"/>
                                          </p:val>
                                        </p:tav>
                                      </p:tavLst>
                                    </p:anim>
                                    <p:set>
                                      <p:cBhvr>
                                        <p:cTn id="16" dur="1" fill="hold">
                                          <p:stCondLst>
                                            <p:cond delay="499"/>
                                          </p:stCondLst>
                                        </p:cTn>
                                        <p:tgtEl>
                                          <p:spTgt spid="21"/>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20"/>
                                        </p:tgtEl>
                                        <p:attrNameLst>
                                          <p:attrName>ppt_x</p:attrName>
                                        </p:attrNameLst>
                                      </p:cBhvr>
                                      <p:tavLst>
                                        <p:tav tm="0">
                                          <p:val>
                                            <p:strVal val="ppt_x"/>
                                          </p:val>
                                        </p:tav>
                                        <p:tav tm="100000">
                                          <p:val>
                                            <p:strVal val="ppt_x"/>
                                          </p:val>
                                        </p:tav>
                                      </p:tavLst>
                                    </p:anim>
                                    <p:anim calcmode="lin" valueType="num">
                                      <p:cBhvr additive="base">
                                        <p:cTn id="19" dur="500"/>
                                        <p:tgtEl>
                                          <p:spTgt spid="20"/>
                                        </p:tgtEl>
                                        <p:attrNameLst>
                                          <p:attrName>ppt_y</p:attrName>
                                        </p:attrNameLst>
                                      </p:cBhvr>
                                      <p:tavLst>
                                        <p:tav tm="0">
                                          <p:val>
                                            <p:strVal val="ppt_y"/>
                                          </p:val>
                                        </p:tav>
                                        <p:tav tm="100000">
                                          <p:val>
                                            <p:strVal val="1+ppt_h/2"/>
                                          </p:val>
                                        </p:tav>
                                      </p:tavLst>
                                    </p:anim>
                                    <p:set>
                                      <p:cBhvr>
                                        <p:cTn id="20" dur="1" fill="hold">
                                          <p:stCondLst>
                                            <p:cond delay="499"/>
                                          </p:stCondLst>
                                        </p:cTn>
                                        <p:tgtEl>
                                          <p:spTgt spid="20"/>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18"/>
                                        </p:tgtEl>
                                        <p:attrNameLst>
                                          <p:attrName>ppt_x</p:attrName>
                                        </p:attrNameLst>
                                      </p:cBhvr>
                                      <p:tavLst>
                                        <p:tav tm="0">
                                          <p:val>
                                            <p:strVal val="ppt_x"/>
                                          </p:val>
                                        </p:tav>
                                        <p:tav tm="100000">
                                          <p:val>
                                            <p:strVal val="ppt_x"/>
                                          </p:val>
                                        </p:tav>
                                      </p:tavLst>
                                    </p:anim>
                                    <p:anim calcmode="lin" valueType="num">
                                      <p:cBhvr additive="base">
                                        <p:cTn id="23" dur="500"/>
                                        <p:tgtEl>
                                          <p:spTgt spid="18"/>
                                        </p:tgtEl>
                                        <p:attrNameLst>
                                          <p:attrName>ppt_y</p:attrName>
                                        </p:attrNameLst>
                                      </p:cBhvr>
                                      <p:tavLst>
                                        <p:tav tm="0">
                                          <p:val>
                                            <p:strVal val="ppt_y"/>
                                          </p:val>
                                        </p:tav>
                                        <p:tav tm="100000">
                                          <p:val>
                                            <p:strVal val="1+ppt_h/2"/>
                                          </p:val>
                                        </p:tav>
                                      </p:tavLst>
                                    </p:anim>
                                    <p:set>
                                      <p:cBhvr>
                                        <p:cTn id="24" dur="1" fill="hold">
                                          <p:stCondLst>
                                            <p:cond delay="499"/>
                                          </p:stCondLst>
                                        </p:cTn>
                                        <p:tgtEl>
                                          <p:spTgt spid="18"/>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19"/>
                                        </p:tgtEl>
                                        <p:attrNameLst>
                                          <p:attrName>ppt_x</p:attrName>
                                        </p:attrNameLst>
                                      </p:cBhvr>
                                      <p:tavLst>
                                        <p:tav tm="0">
                                          <p:val>
                                            <p:strVal val="ppt_x"/>
                                          </p:val>
                                        </p:tav>
                                        <p:tav tm="100000">
                                          <p:val>
                                            <p:strVal val="ppt_x"/>
                                          </p:val>
                                        </p:tav>
                                      </p:tavLst>
                                    </p:anim>
                                    <p:anim calcmode="lin" valueType="num">
                                      <p:cBhvr additive="base">
                                        <p:cTn id="27" dur="500"/>
                                        <p:tgtEl>
                                          <p:spTgt spid="19"/>
                                        </p:tgtEl>
                                        <p:attrNameLst>
                                          <p:attrName>ppt_y</p:attrName>
                                        </p:attrNameLst>
                                      </p:cBhvr>
                                      <p:tavLst>
                                        <p:tav tm="0">
                                          <p:val>
                                            <p:strVal val="ppt_y"/>
                                          </p:val>
                                        </p:tav>
                                        <p:tav tm="100000">
                                          <p:val>
                                            <p:strVal val="1+ppt_h/2"/>
                                          </p:val>
                                        </p:tav>
                                      </p:tavLst>
                                    </p:anim>
                                    <p:set>
                                      <p:cBhvr>
                                        <p:cTn id="28" dur="1" fill="hold">
                                          <p:stCondLst>
                                            <p:cond delay="499"/>
                                          </p:stCondLst>
                                        </p:cTn>
                                        <p:tgtEl>
                                          <p:spTgt spid="19"/>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24"/>
                                        </p:tgtEl>
                                        <p:attrNameLst>
                                          <p:attrName>ppt_x</p:attrName>
                                        </p:attrNameLst>
                                      </p:cBhvr>
                                      <p:tavLst>
                                        <p:tav tm="0">
                                          <p:val>
                                            <p:strVal val="ppt_x"/>
                                          </p:val>
                                        </p:tav>
                                        <p:tav tm="100000">
                                          <p:val>
                                            <p:strVal val="ppt_x"/>
                                          </p:val>
                                        </p:tav>
                                      </p:tavLst>
                                    </p:anim>
                                    <p:anim calcmode="lin" valueType="num">
                                      <p:cBhvr additive="base">
                                        <p:cTn id="31" dur="500"/>
                                        <p:tgtEl>
                                          <p:spTgt spid="24"/>
                                        </p:tgtEl>
                                        <p:attrNameLst>
                                          <p:attrName>ppt_y</p:attrName>
                                        </p:attrNameLst>
                                      </p:cBhvr>
                                      <p:tavLst>
                                        <p:tav tm="0">
                                          <p:val>
                                            <p:strVal val="ppt_y"/>
                                          </p:val>
                                        </p:tav>
                                        <p:tav tm="100000">
                                          <p:val>
                                            <p:strVal val="1+ppt_h/2"/>
                                          </p:val>
                                        </p:tav>
                                      </p:tavLst>
                                    </p:anim>
                                    <p:set>
                                      <p:cBhvr>
                                        <p:cTn id="32"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85800" y="1600200"/>
            <a:ext cx="1323975" cy="1333500"/>
          </a:xfrm>
          <a:prstGeom prst="rect">
            <a:avLst/>
          </a:prstGeom>
        </p:spPr>
      </p:pic>
      <p:sp>
        <p:nvSpPr>
          <p:cNvPr id="3" name="Title 2"/>
          <p:cNvSpPr>
            <a:spLocks noGrp="1"/>
          </p:cNvSpPr>
          <p:nvPr>
            <p:ph type="title"/>
          </p:nvPr>
        </p:nvSpPr>
        <p:spPr/>
        <p:txBody>
          <a:bodyPr/>
          <a:lstStyle/>
          <a:p>
            <a:r>
              <a:rPr lang="en-US" dirty="0"/>
              <a:t>Base-10 Blocks</a:t>
            </a:r>
          </a:p>
        </p:txBody>
      </p:sp>
      <p:pic>
        <p:nvPicPr>
          <p:cNvPr id="7" name="Picture 6"/>
          <p:cNvPicPr>
            <a:picLocks noChangeAspect="1"/>
          </p:cNvPicPr>
          <p:nvPr/>
        </p:nvPicPr>
        <p:blipFill>
          <a:blip r:embed="rId3"/>
          <a:stretch>
            <a:fillRect/>
          </a:stretch>
        </p:blipFill>
        <p:spPr>
          <a:xfrm>
            <a:off x="3526631" y="1828800"/>
            <a:ext cx="152400" cy="1333500"/>
          </a:xfrm>
          <a:prstGeom prst="rect">
            <a:avLst/>
          </a:prstGeom>
        </p:spPr>
      </p:pic>
      <p:pic>
        <p:nvPicPr>
          <p:cNvPr id="8" name="Picture 7"/>
          <p:cNvPicPr>
            <a:picLocks noChangeAspect="1"/>
          </p:cNvPicPr>
          <p:nvPr/>
        </p:nvPicPr>
        <p:blipFill>
          <a:blip r:embed="rId3"/>
          <a:stretch>
            <a:fillRect/>
          </a:stretch>
        </p:blipFill>
        <p:spPr>
          <a:xfrm>
            <a:off x="3704971" y="2245873"/>
            <a:ext cx="152400" cy="1333500"/>
          </a:xfrm>
          <a:prstGeom prst="rect">
            <a:avLst/>
          </a:prstGeom>
        </p:spPr>
      </p:pic>
      <p:pic>
        <p:nvPicPr>
          <p:cNvPr id="9" name="Picture 8"/>
          <p:cNvPicPr>
            <a:picLocks noChangeAspect="1"/>
          </p:cNvPicPr>
          <p:nvPr/>
        </p:nvPicPr>
        <p:blipFill>
          <a:blip r:embed="rId3"/>
          <a:stretch>
            <a:fillRect/>
          </a:stretch>
        </p:blipFill>
        <p:spPr>
          <a:xfrm>
            <a:off x="3883311" y="2535271"/>
            <a:ext cx="152400" cy="1333500"/>
          </a:xfrm>
          <a:prstGeom prst="rect">
            <a:avLst/>
          </a:prstGeom>
        </p:spPr>
      </p:pic>
      <p:pic>
        <p:nvPicPr>
          <p:cNvPr id="10" name="Picture 9"/>
          <p:cNvPicPr>
            <a:picLocks noChangeAspect="1"/>
          </p:cNvPicPr>
          <p:nvPr/>
        </p:nvPicPr>
        <p:blipFill>
          <a:blip r:embed="rId4"/>
          <a:stretch>
            <a:fillRect/>
          </a:stretch>
        </p:blipFill>
        <p:spPr>
          <a:xfrm>
            <a:off x="4953000" y="2352675"/>
            <a:ext cx="152400" cy="142875"/>
          </a:xfrm>
          <a:prstGeom prst="rect">
            <a:avLst/>
          </a:prstGeom>
        </p:spPr>
      </p:pic>
      <p:pic>
        <p:nvPicPr>
          <p:cNvPr id="11" name="Picture 10"/>
          <p:cNvPicPr>
            <a:picLocks noChangeAspect="1"/>
          </p:cNvPicPr>
          <p:nvPr/>
        </p:nvPicPr>
        <p:blipFill>
          <a:blip r:embed="rId4"/>
          <a:stretch>
            <a:fillRect/>
          </a:stretch>
        </p:blipFill>
        <p:spPr>
          <a:xfrm>
            <a:off x="5155659" y="2463833"/>
            <a:ext cx="152400" cy="142875"/>
          </a:xfrm>
          <a:prstGeom prst="rect">
            <a:avLst/>
          </a:prstGeom>
        </p:spPr>
      </p:pic>
      <p:pic>
        <p:nvPicPr>
          <p:cNvPr id="14" name="Picture 13"/>
          <p:cNvPicPr>
            <a:picLocks noChangeAspect="1"/>
          </p:cNvPicPr>
          <p:nvPr/>
        </p:nvPicPr>
        <p:blipFill>
          <a:blip r:embed="rId3"/>
          <a:stretch>
            <a:fillRect/>
          </a:stretch>
        </p:blipFill>
        <p:spPr>
          <a:xfrm>
            <a:off x="2951595" y="3738033"/>
            <a:ext cx="152400" cy="1333500"/>
          </a:xfrm>
          <a:prstGeom prst="rect">
            <a:avLst/>
          </a:prstGeom>
        </p:spPr>
      </p:pic>
      <p:pic>
        <p:nvPicPr>
          <p:cNvPr id="15" name="Picture 14"/>
          <p:cNvPicPr>
            <a:picLocks noChangeAspect="1"/>
          </p:cNvPicPr>
          <p:nvPr/>
        </p:nvPicPr>
        <p:blipFill>
          <a:blip r:embed="rId3"/>
          <a:stretch>
            <a:fillRect/>
          </a:stretch>
        </p:blipFill>
        <p:spPr>
          <a:xfrm>
            <a:off x="2766448" y="3702756"/>
            <a:ext cx="152400" cy="1333500"/>
          </a:xfrm>
          <a:prstGeom prst="rect">
            <a:avLst/>
          </a:prstGeom>
        </p:spPr>
      </p:pic>
      <p:pic>
        <p:nvPicPr>
          <p:cNvPr id="16" name="Picture 15"/>
          <p:cNvPicPr>
            <a:picLocks noChangeAspect="1"/>
          </p:cNvPicPr>
          <p:nvPr/>
        </p:nvPicPr>
        <p:blipFill>
          <a:blip r:embed="rId3"/>
          <a:stretch>
            <a:fillRect/>
          </a:stretch>
        </p:blipFill>
        <p:spPr>
          <a:xfrm>
            <a:off x="2580304" y="3738033"/>
            <a:ext cx="152400" cy="1333500"/>
          </a:xfrm>
          <a:prstGeom prst="rect">
            <a:avLst/>
          </a:prstGeom>
        </p:spPr>
      </p:pic>
      <p:pic>
        <p:nvPicPr>
          <p:cNvPr id="17" name="Picture 16"/>
          <p:cNvPicPr>
            <a:picLocks noChangeAspect="1"/>
          </p:cNvPicPr>
          <p:nvPr/>
        </p:nvPicPr>
        <p:blipFill>
          <a:blip r:embed="rId3"/>
          <a:stretch>
            <a:fillRect/>
          </a:stretch>
        </p:blipFill>
        <p:spPr>
          <a:xfrm>
            <a:off x="2388094" y="3729567"/>
            <a:ext cx="152400" cy="1333500"/>
          </a:xfrm>
          <a:prstGeom prst="rect">
            <a:avLst/>
          </a:prstGeom>
        </p:spPr>
      </p:pic>
      <p:pic>
        <p:nvPicPr>
          <p:cNvPr id="23" name="Picture 22"/>
          <p:cNvPicPr>
            <a:picLocks noChangeAspect="1"/>
          </p:cNvPicPr>
          <p:nvPr/>
        </p:nvPicPr>
        <p:blipFill>
          <a:blip r:embed="rId4"/>
          <a:stretch>
            <a:fillRect/>
          </a:stretch>
        </p:blipFill>
        <p:spPr>
          <a:xfrm>
            <a:off x="4378332" y="4700587"/>
            <a:ext cx="162560" cy="152400"/>
          </a:xfrm>
          <a:prstGeom prst="rect">
            <a:avLst/>
          </a:prstGeom>
        </p:spPr>
      </p:pic>
      <p:pic>
        <p:nvPicPr>
          <p:cNvPr id="24" name="Picture 23"/>
          <p:cNvPicPr>
            <a:picLocks noChangeAspect="1"/>
          </p:cNvPicPr>
          <p:nvPr/>
        </p:nvPicPr>
        <p:blipFill>
          <a:blip r:embed="rId4"/>
          <a:stretch>
            <a:fillRect/>
          </a:stretch>
        </p:blipFill>
        <p:spPr>
          <a:xfrm>
            <a:off x="4338233" y="4390219"/>
            <a:ext cx="162560" cy="152400"/>
          </a:xfrm>
          <a:prstGeom prst="rect">
            <a:avLst/>
          </a:prstGeom>
        </p:spPr>
      </p:pic>
      <p:pic>
        <p:nvPicPr>
          <p:cNvPr id="25" name="Picture 24"/>
          <p:cNvPicPr>
            <a:picLocks noChangeAspect="1"/>
          </p:cNvPicPr>
          <p:nvPr/>
        </p:nvPicPr>
        <p:blipFill>
          <a:blip r:embed="rId4"/>
          <a:stretch>
            <a:fillRect/>
          </a:stretch>
        </p:blipFill>
        <p:spPr>
          <a:xfrm>
            <a:off x="4540892" y="4501377"/>
            <a:ext cx="162560" cy="152400"/>
          </a:xfrm>
          <a:prstGeom prst="rect">
            <a:avLst/>
          </a:prstGeom>
        </p:spPr>
      </p:pic>
      <p:sp>
        <p:nvSpPr>
          <p:cNvPr id="5" name="Rectangle 4"/>
          <p:cNvSpPr/>
          <p:nvPr/>
        </p:nvSpPr>
        <p:spPr>
          <a:xfrm>
            <a:off x="685800" y="1805285"/>
            <a:ext cx="133882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100</a:t>
            </a:r>
          </a:p>
        </p:txBody>
      </p:sp>
      <p:sp>
        <p:nvSpPr>
          <p:cNvPr id="28" name="Rectangle 27"/>
          <p:cNvSpPr/>
          <p:nvPr/>
        </p:nvSpPr>
        <p:spPr>
          <a:xfrm rot="19474439">
            <a:off x="2800746" y="3021293"/>
            <a:ext cx="954107"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70</a:t>
            </a:r>
          </a:p>
        </p:txBody>
      </p:sp>
      <p:sp>
        <p:nvSpPr>
          <p:cNvPr id="29" name="Rectangle 28"/>
          <p:cNvSpPr/>
          <p:nvPr/>
        </p:nvSpPr>
        <p:spPr>
          <a:xfrm rot="19474439">
            <a:off x="4428995" y="3264321"/>
            <a:ext cx="569387"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5</a:t>
            </a:r>
          </a:p>
        </p:txBody>
      </p:sp>
    </p:spTree>
    <p:extLst>
      <p:ext uri="{BB962C8B-B14F-4D97-AF65-F5344CB8AC3E}">
        <p14:creationId xmlns:p14="http://schemas.microsoft.com/office/powerpoint/2010/main" val="251099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p:bldP spid="2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Suppose students used the manipulatives as shown…</a:t>
            </a:r>
          </a:p>
          <a:p>
            <a:r>
              <a:rPr lang="en-US" dirty="0"/>
              <a:t>Capture what actually happened using numerical symbols.</a:t>
            </a:r>
          </a:p>
          <a:p>
            <a:r>
              <a:rPr lang="en-US" dirty="0"/>
              <a:t>Now, work to capture what actually happened in the most efficient way that you can!</a:t>
            </a:r>
          </a:p>
        </p:txBody>
      </p:sp>
      <p:sp>
        <p:nvSpPr>
          <p:cNvPr id="3" name="Title 2"/>
          <p:cNvSpPr>
            <a:spLocks noGrp="1"/>
          </p:cNvSpPr>
          <p:nvPr>
            <p:ph type="title"/>
          </p:nvPr>
        </p:nvSpPr>
        <p:spPr/>
        <p:txBody>
          <a:bodyPr/>
          <a:lstStyle/>
          <a:p>
            <a:r>
              <a:rPr lang="en-US" dirty="0"/>
              <a:t>Base-10 Blocks</a:t>
            </a:r>
          </a:p>
        </p:txBody>
      </p:sp>
    </p:spTree>
    <p:extLst>
      <p:ext uri="{BB962C8B-B14F-4D97-AF65-F5344CB8AC3E}">
        <p14:creationId xmlns:p14="http://schemas.microsoft.com/office/powerpoint/2010/main" val="406293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Square Roots</a:t>
            </a:r>
          </a:p>
        </p:txBody>
      </p:sp>
      <mc:AlternateContent xmlns:mc="http://schemas.openxmlformats.org/markup-compatibility/2006" xmlns:a14="http://schemas.microsoft.com/office/drawing/2010/main">
        <mc:Choice Requires="a14">
          <p:sp>
            <p:nvSpPr>
              <p:cNvPr id="4" name="TextBox 3"/>
              <p:cNvSpPr txBox="1"/>
              <p:nvPr/>
            </p:nvSpPr>
            <p:spPr>
              <a:xfrm>
                <a:off x="1981200" y="1676400"/>
                <a:ext cx="3346365" cy="17436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9600" i="1" smtClean="0">
                              <a:latin typeface="Cambria Math" panose="02040503050406030204" pitchFamily="18" charset="0"/>
                              <a:ea typeface="Cambria Math"/>
                            </a:rPr>
                          </m:ctrlPr>
                        </m:radPr>
                        <m:deg/>
                        <m:e>
                          <m:r>
                            <a:rPr lang="en-US" sz="9600" b="0" i="1" smtClean="0">
                              <a:latin typeface="Cambria Math"/>
                              <a:ea typeface="Cambria Math"/>
                            </a:rPr>
                            <m:t>121</m:t>
                          </m:r>
                        </m:e>
                      </m:rad>
                    </m:oMath>
                  </m:oMathPara>
                </a14:m>
                <a:endParaRPr lang="en-US" sz="9600" dirty="0"/>
              </a:p>
            </p:txBody>
          </p:sp>
        </mc:Choice>
        <mc:Fallback xmlns="">
          <p:sp>
            <p:nvSpPr>
              <p:cNvPr id="4" name="TextBox 3"/>
              <p:cNvSpPr txBox="1">
                <a:spLocks noRot="1" noChangeAspect="1" noMove="1" noResize="1" noEditPoints="1" noAdjustHandles="1" noChangeArrowheads="1" noChangeShapeType="1" noTextEdit="1"/>
              </p:cNvSpPr>
              <p:nvPr/>
            </p:nvSpPr>
            <p:spPr>
              <a:xfrm>
                <a:off x="1981200" y="1676400"/>
                <a:ext cx="3346365" cy="174368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36169" y="1828800"/>
                <a:ext cx="1874231" cy="1569660"/>
              </a:xfrm>
              <a:prstGeom prst="rect">
                <a:avLst/>
              </a:prstGeom>
              <a:noFill/>
            </p:spPr>
            <p:txBody>
              <a:bodyPr wrap="none" rtlCol="0">
                <a:spAutoFit/>
              </a:bodyPr>
              <a:lstStyle/>
              <a:p>
                <a14:m>
                  <m:oMath xmlns:m="http://schemas.openxmlformats.org/officeDocument/2006/math">
                    <m:r>
                      <a:rPr lang="en-US" sz="9600" i="1" smtClean="0">
                        <a:latin typeface="Cambria Math"/>
                        <a:ea typeface="Cambria Math"/>
                      </a:rPr>
                      <m:t>=</m:t>
                    </m:r>
                  </m:oMath>
                </a14:m>
                <a:r>
                  <a:rPr lang="en-US" sz="9600" dirty="0"/>
                  <a:t>11</a:t>
                </a:r>
              </a:p>
            </p:txBody>
          </p:sp>
        </mc:Choice>
        <mc:Fallback xmlns="">
          <p:sp>
            <p:nvSpPr>
              <p:cNvPr id="5" name="TextBox 4"/>
              <p:cNvSpPr txBox="1">
                <a:spLocks noRot="1" noChangeAspect="1" noMove="1" noResize="1" noEditPoints="1" noAdjustHandles="1" noChangeArrowheads="1" noChangeShapeType="1" noTextEdit="1"/>
              </p:cNvSpPr>
              <p:nvPr/>
            </p:nvSpPr>
            <p:spPr>
              <a:xfrm>
                <a:off x="5136169" y="1828800"/>
                <a:ext cx="1874231" cy="1569660"/>
              </a:xfrm>
              <a:prstGeom prst="rect">
                <a:avLst/>
              </a:prstGeom>
              <a:blipFill rotWithShape="1">
                <a:blip r:embed="rId3"/>
                <a:stretch>
                  <a:fillRect t="-20233" r="-33550" b="-43580"/>
                </a:stretch>
              </a:blipFill>
            </p:spPr>
            <p:txBody>
              <a:bodyPr/>
              <a:lstStyle/>
              <a:p>
                <a:r>
                  <a:rPr lang="en-US">
                    <a:noFill/>
                  </a:rPr>
                  <a:t> </a:t>
                </a:r>
              </a:p>
            </p:txBody>
          </p:sp>
        </mc:Fallback>
      </mc:AlternateContent>
    </p:spTree>
    <p:extLst>
      <p:ext uri="{BB962C8B-B14F-4D97-AF65-F5344CB8AC3E}">
        <p14:creationId xmlns:p14="http://schemas.microsoft.com/office/powerpoint/2010/main" val="203587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bwMode="auto">
          <a:ln w="9525"/>
        </p:spPr>
        <p:txBody>
          <a:bodyPr wrap="square" lIns="91440" tIns="45720" rIns="91440" bIns="45720" numCol="1" compatLnSpc="1">
            <a:prstTxWarp prst="textNoShape">
              <a:avLst/>
            </a:prstTxWarp>
          </a:bodyPr>
          <a:lstStyle/>
          <a:p>
            <a:pPr>
              <a:defRPr/>
            </a:pPr>
            <a:r>
              <a:rPr>
                <a:ln>
                  <a:noFill/>
                </a:ln>
                <a:effectLst/>
              </a:rPr>
              <a:t>Subtraction Algorithm</a:t>
            </a:r>
          </a:p>
        </p:txBody>
      </p:sp>
      <p:sp>
        <p:nvSpPr>
          <p:cNvPr id="30722" name="Rectangle 3"/>
          <p:cNvSpPr>
            <a:spLocks noGrp="1"/>
          </p:cNvSpPr>
          <p:nvPr>
            <p:ph type="body" idx="1"/>
          </p:nvPr>
        </p:nvSpPr>
        <p:spPr>
          <a:xfrm>
            <a:off x="457200" y="1447800"/>
            <a:ext cx="8229600" cy="4953000"/>
          </a:xfrm>
        </p:spPr>
        <p:txBody>
          <a:bodyPr/>
          <a:lstStyle/>
          <a:p>
            <a:pPr>
              <a:lnSpc>
                <a:spcPct val="90000"/>
              </a:lnSpc>
            </a:pPr>
            <a:r>
              <a:rPr lang="en-US" dirty="0"/>
              <a:t>What shall we mean by “subtraction?”</a:t>
            </a:r>
          </a:p>
          <a:p>
            <a:pPr>
              <a:lnSpc>
                <a:spcPct val="90000"/>
              </a:lnSpc>
            </a:pPr>
            <a:r>
              <a:rPr lang="en-US" dirty="0"/>
              <a:t>Andrew had 332 baseball cards. He gave 157 of them to his little brother, Zachary. How many baseball cards does he have left? </a:t>
            </a:r>
          </a:p>
          <a:p>
            <a:pPr lvl="1">
              <a:lnSpc>
                <a:spcPct val="90000"/>
              </a:lnSpc>
            </a:pPr>
            <a:r>
              <a:rPr lang="en-US" dirty="0"/>
              <a:t>Make sense of what the student did to answer the question.</a:t>
            </a:r>
          </a:p>
          <a:p>
            <a:pPr lvl="1">
              <a:lnSpc>
                <a:spcPct val="90000"/>
              </a:lnSpc>
            </a:pPr>
            <a:r>
              <a:rPr lang="en-US" dirty="0"/>
              <a:t>Discuss the advantages to using the alternative algorithm.</a:t>
            </a:r>
          </a:p>
        </p:txBody>
      </p:sp>
    </p:spTree>
    <p:extLst>
      <p:ext uri="{BB962C8B-B14F-4D97-AF65-F5344CB8AC3E}">
        <p14:creationId xmlns:p14="http://schemas.microsoft.com/office/powerpoint/2010/main" val="387495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5"/>
          <p:cNvPicPr>
            <a:picLocks noChangeAspect="1" noChangeArrowheads="1"/>
          </p:cNvPicPr>
          <p:nvPr/>
        </p:nvPicPr>
        <p:blipFill>
          <a:blip r:embed="rId2" cstate="print"/>
          <a:srcRect/>
          <a:stretch>
            <a:fillRect/>
          </a:stretch>
        </p:blipFill>
        <p:spPr bwMode="auto">
          <a:xfrm>
            <a:off x="762000" y="457200"/>
            <a:ext cx="3700463" cy="5867400"/>
          </a:xfrm>
          <a:prstGeom prst="rect">
            <a:avLst/>
          </a:prstGeom>
          <a:noFill/>
          <a:ln w="9525">
            <a:noFill/>
            <a:miter lim="800000"/>
            <a:headEnd/>
            <a:tailEnd/>
          </a:ln>
        </p:spPr>
      </p:pic>
      <p:pic>
        <p:nvPicPr>
          <p:cNvPr id="31746" name="Picture 6"/>
          <p:cNvPicPr>
            <a:picLocks noChangeAspect="1" noChangeArrowheads="1"/>
          </p:cNvPicPr>
          <p:nvPr/>
        </p:nvPicPr>
        <p:blipFill>
          <a:blip r:embed="rId3" cstate="print"/>
          <a:srcRect/>
          <a:stretch>
            <a:fillRect/>
          </a:stretch>
        </p:blipFill>
        <p:spPr bwMode="auto">
          <a:xfrm>
            <a:off x="5257800" y="533400"/>
            <a:ext cx="3148013" cy="5867400"/>
          </a:xfrm>
          <a:prstGeom prst="rect">
            <a:avLst/>
          </a:prstGeom>
          <a:noFill/>
          <a:ln w="9525">
            <a:noFill/>
            <a:miter lim="800000"/>
            <a:headEnd/>
            <a:tailEnd/>
          </a:ln>
        </p:spPr>
      </p:pic>
    </p:spTree>
    <p:extLst>
      <p:ext uri="{BB962C8B-B14F-4D97-AF65-F5344CB8AC3E}">
        <p14:creationId xmlns:p14="http://schemas.microsoft.com/office/powerpoint/2010/main" val="309086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p:cNvPicPr>
            <a:picLocks noChangeAspect="1" noChangeArrowheads="1"/>
          </p:cNvPicPr>
          <p:nvPr/>
        </p:nvPicPr>
        <p:blipFill>
          <a:blip r:embed="rId2" cstate="print"/>
          <a:srcRect/>
          <a:stretch>
            <a:fillRect/>
          </a:stretch>
        </p:blipFill>
        <p:spPr bwMode="auto">
          <a:xfrm>
            <a:off x="3429000" y="323850"/>
            <a:ext cx="2366963" cy="6229350"/>
          </a:xfrm>
          <a:prstGeom prst="rect">
            <a:avLst/>
          </a:prstGeom>
          <a:noFill/>
          <a:ln w="9525">
            <a:noFill/>
            <a:miter lim="800000"/>
            <a:headEnd/>
            <a:tailEnd/>
          </a:ln>
        </p:spPr>
      </p:pic>
    </p:spTree>
    <p:extLst>
      <p:ext uri="{BB962C8B-B14F-4D97-AF65-F5344CB8AC3E}">
        <p14:creationId xmlns:p14="http://schemas.microsoft.com/office/powerpoint/2010/main" val="21066097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412" y="6282154"/>
            <a:ext cx="8610600" cy="338554"/>
          </a:xfrm>
          <a:prstGeom prst="rect">
            <a:avLst/>
          </a:prstGeom>
        </p:spPr>
        <p:txBody>
          <a:bodyPr wrap="square">
            <a:spAutoFit/>
          </a:bodyPr>
          <a:lstStyle/>
          <a:p>
            <a:r>
              <a:rPr lang="en-US" sz="1600" dirty="0"/>
              <a:t>go to http://www.sci.sdsu.edu/CRMSE/IMAP/overview.html for information about this video</a:t>
            </a:r>
          </a:p>
        </p:txBody>
      </p:sp>
      <p:sp>
        <p:nvSpPr>
          <p:cNvPr id="4" name="Rectangle 3"/>
          <p:cNvSpPr/>
          <p:nvPr/>
        </p:nvSpPr>
        <p:spPr>
          <a:xfrm>
            <a:off x="1946027" y="2967335"/>
            <a:ext cx="5251951"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Gretchen Video</a:t>
            </a:r>
          </a:p>
        </p:txBody>
      </p:sp>
    </p:spTree>
    <p:extLst>
      <p:ext uri="{BB962C8B-B14F-4D97-AF65-F5344CB8AC3E}">
        <p14:creationId xmlns:p14="http://schemas.microsoft.com/office/powerpoint/2010/main" val="29702794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381000"/>
            <a:ext cx="5266494" cy="6020774"/>
          </a:xfrm>
          <a:prstGeom prst="rect">
            <a:avLst/>
          </a:prstGeom>
        </p:spPr>
      </p:pic>
    </p:spTree>
    <p:extLst>
      <p:ext uri="{BB962C8B-B14F-4D97-AF65-F5344CB8AC3E}">
        <p14:creationId xmlns:p14="http://schemas.microsoft.com/office/powerpoint/2010/main" val="11757750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Vertical Alignment</a:t>
            </a:r>
          </a:p>
        </p:txBody>
      </p:sp>
      <p:pic>
        <p:nvPicPr>
          <p:cNvPr id="5" name="Picture 4"/>
          <p:cNvPicPr>
            <a:picLocks noChangeAspect="1"/>
          </p:cNvPicPr>
          <p:nvPr/>
        </p:nvPicPr>
        <p:blipFill>
          <a:blip r:embed="rId2"/>
          <a:stretch>
            <a:fillRect/>
          </a:stretch>
        </p:blipFill>
        <p:spPr>
          <a:xfrm rot="1140533">
            <a:off x="965588" y="1998658"/>
            <a:ext cx="3024554" cy="36576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stretch>
            <a:fillRect/>
          </a:stretch>
        </p:blipFill>
        <p:spPr>
          <a:xfrm rot="20604410">
            <a:off x="5250744" y="1881613"/>
            <a:ext cx="3152792" cy="3584300"/>
          </a:xfrm>
          <a:prstGeom prst="rect">
            <a:avLst/>
          </a:prstGeom>
          <a:ln>
            <a:noFill/>
          </a:ln>
          <a:effectLst>
            <a:outerShdw blurRad="292100" dist="139700" dir="2700000" algn="tl" rotWithShape="0">
              <a:srgbClr val="333333">
                <a:alpha val="65000"/>
              </a:srgbClr>
            </a:outerShdw>
          </a:effectLst>
        </p:spPr>
      </p:pic>
      <p:grpSp>
        <p:nvGrpSpPr>
          <p:cNvPr id="11" name="Group 10"/>
          <p:cNvGrpSpPr/>
          <p:nvPr/>
        </p:nvGrpSpPr>
        <p:grpSpPr>
          <a:xfrm>
            <a:off x="2590800" y="1602502"/>
            <a:ext cx="3741342" cy="4446599"/>
            <a:chOff x="2819400" y="2895600"/>
            <a:chExt cx="3034030" cy="3492122"/>
          </a:xfrm>
        </p:grpSpPr>
        <p:pic>
          <p:nvPicPr>
            <p:cNvPr id="8" name="Picture 7"/>
            <p:cNvPicPr/>
            <p:nvPr/>
          </p:nvPicPr>
          <p:blipFill>
            <a:blip r:embed="rId4"/>
            <a:stretch>
              <a:fillRect/>
            </a:stretch>
          </p:blipFill>
          <p:spPr>
            <a:xfrm>
              <a:off x="2819400" y="2895600"/>
              <a:ext cx="3034030" cy="3492122"/>
            </a:xfrm>
            <a:prstGeom prst="rect">
              <a:avLst/>
            </a:prstGeom>
            <a:ln>
              <a:solidFill>
                <a:schemeClr val="bg1"/>
              </a:solidFill>
            </a:ln>
            <a:effectLst>
              <a:outerShdw blurRad="292100" dist="139700" dir="2700000" algn="tl" rotWithShape="0">
                <a:srgbClr val="333333">
                  <a:alpha val="65000"/>
                </a:srgbClr>
              </a:outerShdw>
            </a:effectLst>
          </p:spPr>
        </p:pic>
        <p:cxnSp>
          <p:nvCxnSpPr>
            <p:cNvPr id="10" name="Straight Connector 9"/>
            <p:cNvCxnSpPr>
              <a:endCxn id="8" idx="2"/>
            </p:cNvCxnSpPr>
            <p:nvPr/>
          </p:nvCxnSpPr>
          <p:spPr>
            <a:xfrm flipH="1">
              <a:off x="4336415" y="3124200"/>
              <a:ext cx="6985" cy="3263522"/>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56316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387 + 132</a:t>
            </a:r>
          </a:p>
          <a:p>
            <a:r>
              <a:rPr lang="en-US" dirty="0"/>
              <a:t>387 – 132</a:t>
            </a:r>
          </a:p>
          <a:p>
            <a:r>
              <a:rPr lang="en-US" dirty="0"/>
              <a:t>332 – 187 </a:t>
            </a:r>
          </a:p>
          <a:p>
            <a:r>
              <a:rPr lang="en-US" dirty="0"/>
              <a:t>12 – 8</a:t>
            </a:r>
          </a:p>
          <a:p>
            <a:r>
              <a:rPr lang="en-US" dirty="0"/>
              <a:t>-12 – (-8) </a:t>
            </a:r>
          </a:p>
          <a:p>
            <a:r>
              <a:rPr lang="en-US" dirty="0"/>
              <a:t>-8 – (-12)</a:t>
            </a:r>
          </a:p>
        </p:txBody>
      </p:sp>
      <p:sp>
        <p:nvSpPr>
          <p:cNvPr id="3" name="Title 2"/>
          <p:cNvSpPr>
            <a:spLocks noGrp="1"/>
          </p:cNvSpPr>
          <p:nvPr>
            <p:ph type="title"/>
          </p:nvPr>
        </p:nvSpPr>
        <p:spPr/>
        <p:txBody>
          <a:bodyPr/>
          <a:lstStyle/>
          <a:p>
            <a:r>
              <a:rPr lang="en-US" dirty="0"/>
              <a:t>Vertical Alignment Example</a:t>
            </a:r>
          </a:p>
        </p:txBody>
      </p:sp>
    </p:spTree>
    <p:extLst>
      <p:ext uri="{BB962C8B-B14F-4D97-AF65-F5344CB8AC3E}">
        <p14:creationId xmlns:p14="http://schemas.microsoft.com/office/powerpoint/2010/main" val="11288826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Addition – left to right???</a:t>
            </a:r>
          </a:p>
        </p:txBody>
      </p:sp>
      <p:sp>
        <p:nvSpPr>
          <p:cNvPr id="4" name="Rectangle 3"/>
          <p:cNvSpPr/>
          <p:nvPr/>
        </p:nvSpPr>
        <p:spPr>
          <a:xfrm>
            <a:off x="3549119" y="1066800"/>
            <a:ext cx="1418081"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387</a:t>
            </a:r>
          </a:p>
        </p:txBody>
      </p:sp>
      <p:sp>
        <p:nvSpPr>
          <p:cNvPr id="5" name="Rectangle 4"/>
          <p:cNvSpPr/>
          <p:nvPr/>
        </p:nvSpPr>
        <p:spPr>
          <a:xfrm>
            <a:off x="3007336" y="1990130"/>
            <a:ext cx="1955022"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+ 132</a:t>
            </a:r>
          </a:p>
        </p:txBody>
      </p:sp>
      <p:cxnSp>
        <p:nvCxnSpPr>
          <p:cNvPr id="7" name="Straight Connector 6"/>
          <p:cNvCxnSpPr/>
          <p:nvPr/>
        </p:nvCxnSpPr>
        <p:spPr>
          <a:xfrm>
            <a:off x="2792230" y="3100532"/>
            <a:ext cx="2670376" cy="0"/>
          </a:xfrm>
          <a:prstGeom prst="line">
            <a:avLst/>
          </a:prstGeom>
          <a:ln w="57150">
            <a:solidFill>
              <a:schemeClr val="tx2">
                <a:lumMod val="50000"/>
              </a:schemeClr>
            </a:solidFill>
          </a:ln>
        </p:spPr>
        <p:style>
          <a:lnRef idx="1">
            <a:schemeClr val="accent3"/>
          </a:lnRef>
          <a:fillRef idx="0">
            <a:schemeClr val="accent3"/>
          </a:fillRef>
          <a:effectRef idx="0">
            <a:schemeClr val="accent3"/>
          </a:effectRef>
          <a:fontRef idx="minor">
            <a:schemeClr val="tx1"/>
          </a:fontRef>
        </p:style>
      </p:cxnSp>
      <p:sp>
        <p:nvSpPr>
          <p:cNvPr id="9" name="Rectangle 8"/>
          <p:cNvSpPr/>
          <p:nvPr/>
        </p:nvSpPr>
        <p:spPr>
          <a:xfrm>
            <a:off x="3429000" y="2895600"/>
            <a:ext cx="1604927"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400</a:t>
            </a:r>
          </a:p>
        </p:txBody>
      </p:sp>
      <p:sp>
        <p:nvSpPr>
          <p:cNvPr id="10" name="Rectangle 9"/>
          <p:cNvSpPr/>
          <p:nvPr/>
        </p:nvSpPr>
        <p:spPr>
          <a:xfrm>
            <a:off x="3585293" y="3777916"/>
            <a:ext cx="1292340"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110</a:t>
            </a:r>
          </a:p>
        </p:txBody>
      </p:sp>
      <p:sp>
        <p:nvSpPr>
          <p:cNvPr id="11" name="Rectangle 10"/>
          <p:cNvSpPr/>
          <p:nvPr/>
        </p:nvSpPr>
        <p:spPr>
          <a:xfrm>
            <a:off x="4281156" y="4417246"/>
            <a:ext cx="646331"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9</a:t>
            </a:r>
          </a:p>
        </p:txBody>
      </p:sp>
      <p:cxnSp>
        <p:nvCxnSpPr>
          <p:cNvPr id="12" name="Straight Connector 11"/>
          <p:cNvCxnSpPr/>
          <p:nvPr/>
        </p:nvCxnSpPr>
        <p:spPr>
          <a:xfrm>
            <a:off x="2945968" y="5638800"/>
            <a:ext cx="2670376" cy="0"/>
          </a:xfrm>
          <a:prstGeom prst="line">
            <a:avLst/>
          </a:prstGeom>
          <a:ln w="57150">
            <a:solidFill>
              <a:schemeClr val="tx2">
                <a:lumMod val="50000"/>
              </a:schemeClr>
            </a:solidFill>
          </a:ln>
        </p:spPr>
        <p:style>
          <a:lnRef idx="1">
            <a:schemeClr val="accent3"/>
          </a:lnRef>
          <a:fillRef idx="0">
            <a:schemeClr val="accent3"/>
          </a:fillRef>
          <a:effectRef idx="0">
            <a:schemeClr val="accent3"/>
          </a:effectRef>
          <a:fontRef idx="minor">
            <a:schemeClr val="tx1"/>
          </a:fontRef>
        </p:style>
      </p:cxnSp>
      <p:sp>
        <p:nvSpPr>
          <p:cNvPr id="13" name="Rectangle 12"/>
          <p:cNvSpPr/>
          <p:nvPr/>
        </p:nvSpPr>
        <p:spPr>
          <a:xfrm>
            <a:off x="3577972" y="5384894"/>
            <a:ext cx="1360373"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519</a:t>
            </a:r>
          </a:p>
        </p:txBody>
      </p:sp>
    </p:spTree>
    <p:extLst>
      <p:ext uri="{BB962C8B-B14F-4D97-AF65-F5344CB8AC3E}">
        <p14:creationId xmlns:p14="http://schemas.microsoft.com/office/powerpoint/2010/main" val="315843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Addition – left to right???</a:t>
            </a:r>
          </a:p>
        </p:txBody>
      </p:sp>
      <p:sp>
        <p:nvSpPr>
          <p:cNvPr id="4" name="Rectangle 3"/>
          <p:cNvSpPr/>
          <p:nvPr/>
        </p:nvSpPr>
        <p:spPr>
          <a:xfrm>
            <a:off x="3549119" y="1066800"/>
            <a:ext cx="1418081"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387</a:t>
            </a:r>
          </a:p>
        </p:txBody>
      </p:sp>
      <p:sp>
        <p:nvSpPr>
          <p:cNvPr id="5" name="Rectangle 4"/>
          <p:cNvSpPr/>
          <p:nvPr/>
        </p:nvSpPr>
        <p:spPr>
          <a:xfrm>
            <a:off x="3007336" y="1990130"/>
            <a:ext cx="1955022"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+ 132</a:t>
            </a:r>
          </a:p>
        </p:txBody>
      </p:sp>
      <p:cxnSp>
        <p:nvCxnSpPr>
          <p:cNvPr id="7" name="Straight Connector 6"/>
          <p:cNvCxnSpPr/>
          <p:nvPr/>
        </p:nvCxnSpPr>
        <p:spPr>
          <a:xfrm>
            <a:off x="2792230" y="3100532"/>
            <a:ext cx="2670376" cy="0"/>
          </a:xfrm>
          <a:prstGeom prst="line">
            <a:avLst/>
          </a:prstGeom>
          <a:ln w="57150">
            <a:solidFill>
              <a:schemeClr val="tx2">
                <a:lumMod val="50000"/>
              </a:schemeClr>
            </a:solidFill>
          </a:ln>
        </p:spPr>
        <p:style>
          <a:lnRef idx="1">
            <a:schemeClr val="accent3"/>
          </a:lnRef>
          <a:fillRef idx="0">
            <a:schemeClr val="accent3"/>
          </a:fillRef>
          <a:effectRef idx="0">
            <a:schemeClr val="accent3"/>
          </a:effectRef>
          <a:fontRef idx="minor">
            <a:schemeClr val="tx1"/>
          </a:fontRef>
        </p:style>
      </p:cxnSp>
      <p:sp>
        <p:nvSpPr>
          <p:cNvPr id="14" name="Rectangle 13"/>
          <p:cNvSpPr/>
          <p:nvPr/>
        </p:nvSpPr>
        <p:spPr>
          <a:xfrm>
            <a:off x="3357752" y="2895600"/>
            <a:ext cx="627095"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4</a:t>
            </a:r>
          </a:p>
        </p:txBody>
      </p:sp>
      <p:sp>
        <p:nvSpPr>
          <p:cNvPr id="15" name="Rectangle 14"/>
          <p:cNvSpPr/>
          <p:nvPr/>
        </p:nvSpPr>
        <p:spPr>
          <a:xfrm>
            <a:off x="3885300" y="3045700"/>
            <a:ext cx="745717"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cap="none" spc="0" dirty="0">
                <a:ln/>
                <a:solidFill>
                  <a:schemeClr val="accent3"/>
                </a:solidFill>
                <a:effectLst/>
              </a:rPr>
              <a:t>11</a:t>
            </a:r>
          </a:p>
        </p:txBody>
      </p:sp>
      <p:sp>
        <p:nvSpPr>
          <p:cNvPr id="16" name="Rectangle 15"/>
          <p:cNvSpPr/>
          <p:nvPr/>
        </p:nvSpPr>
        <p:spPr>
          <a:xfrm>
            <a:off x="4576081" y="2903198"/>
            <a:ext cx="646331"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9</a:t>
            </a:r>
          </a:p>
        </p:txBody>
      </p:sp>
    </p:spTree>
    <p:extLst>
      <p:ext uri="{BB962C8B-B14F-4D97-AF65-F5344CB8AC3E}">
        <p14:creationId xmlns:p14="http://schemas.microsoft.com/office/powerpoint/2010/main" val="113440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Addition – left to right???</a:t>
            </a:r>
          </a:p>
        </p:txBody>
      </p:sp>
      <p:sp>
        <p:nvSpPr>
          <p:cNvPr id="4" name="Rectangle 3"/>
          <p:cNvSpPr/>
          <p:nvPr/>
        </p:nvSpPr>
        <p:spPr>
          <a:xfrm>
            <a:off x="3549119" y="1066800"/>
            <a:ext cx="1418081"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387</a:t>
            </a:r>
          </a:p>
        </p:txBody>
      </p:sp>
      <p:sp>
        <p:nvSpPr>
          <p:cNvPr id="5" name="Rectangle 4"/>
          <p:cNvSpPr/>
          <p:nvPr/>
        </p:nvSpPr>
        <p:spPr>
          <a:xfrm>
            <a:off x="3007336" y="1990130"/>
            <a:ext cx="1955022"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+ 132</a:t>
            </a:r>
          </a:p>
        </p:txBody>
      </p:sp>
      <p:cxnSp>
        <p:nvCxnSpPr>
          <p:cNvPr id="7" name="Straight Connector 6"/>
          <p:cNvCxnSpPr/>
          <p:nvPr/>
        </p:nvCxnSpPr>
        <p:spPr>
          <a:xfrm>
            <a:off x="2792230" y="3100532"/>
            <a:ext cx="2670376" cy="0"/>
          </a:xfrm>
          <a:prstGeom prst="line">
            <a:avLst/>
          </a:prstGeom>
          <a:ln w="57150">
            <a:solidFill>
              <a:schemeClr val="tx2">
                <a:lumMod val="50000"/>
              </a:schemeClr>
            </a:solidFill>
          </a:ln>
        </p:spPr>
        <p:style>
          <a:lnRef idx="1">
            <a:schemeClr val="accent3"/>
          </a:lnRef>
          <a:fillRef idx="0">
            <a:schemeClr val="accent3"/>
          </a:fillRef>
          <a:effectRef idx="0">
            <a:schemeClr val="accent3"/>
          </a:effectRef>
          <a:fontRef idx="minor">
            <a:schemeClr val="tx1"/>
          </a:fontRef>
        </p:style>
      </p:cxnSp>
      <p:sp>
        <p:nvSpPr>
          <p:cNvPr id="9" name="Rectangle 8"/>
          <p:cNvSpPr/>
          <p:nvPr/>
        </p:nvSpPr>
        <p:spPr>
          <a:xfrm>
            <a:off x="3601985" y="2903198"/>
            <a:ext cx="1360373"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519</a:t>
            </a:r>
          </a:p>
        </p:txBody>
      </p:sp>
      <p:sp>
        <p:nvSpPr>
          <p:cNvPr id="10" name="Rectangle 9"/>
          <p:cNvSpPr/>
          <p:nvPr/>
        </p:nvSpPr>
        <p:spPr>
          <a:xfrm>
            <a:off x="3357752" y="2895600"/>
            <a:ext cx="627095"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4</a:t>
            </a:r>
          </a:p>
        </p:txBody>
      </p:sp>
      <p:sp>
        <p:nvSpPr>
          <p:cNvPr id="11" name="Rectangle 10"/>
          <p:cNvSpPr/>
          <p:nvPr/>
        </p:nvSpPr>
        <p:spPr>
          <a:xfrm>
            <a:off x="3885300" y="3045700"/>
            <a:ext cx="745717"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cap="none" spc="0" dirty="0">
                <a:ln/>
                <a:solidFill>
                  <a:schemeClr val="accent3"/>
                </a:solidFill>
                <a:effectLst/>
              </a:rPr>
              <a:t>11</a:t>
            </a:r>
          </a:p>
        </p:txBody>
      </p:sp>
      <p:sp>
        <p:nvSpPr>
          <p:cNvPr id="12" name="Rectangle 11"/>
          <p:cNvSpPr/>
          <p:nvPr/>
        </p:nvSpPr>
        <p:spPr>
          <a:xfrm>
            <a:off x="4576081" y="2903198"/>
            <a:ext cx="646331"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9</a:t>
            </a:r>
          </a:p>
        </p:txBody>
      </p:sp>
    </p:spTree>
    <p:extLst>
      <p:ext uri="{BB962C8B-B14F-4D97-AF65-F5344CB8AC3E}">
        <p14:creationId xmlns:p14="http://schemas.microsoft.com/office/powerpoint/2010/main" val="153103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Square Roots</a:t>
            </a:r>
          </a:p>
        </p:txBody>
      </p:sp>
      <mc:AlternateContent xmlns:mc="http://schemas.openxmlformats.org/markup-compatibility/2006" xmlns:a14="http://schemas.microsoft.com/office/drawing/2010/main">
        <mc:Choice Requires="a14">
          <p:sp>
            <p:nvSpPr>
              <p:cNvPr id="4" name="TextBox 3"/>
              <p:cNvSpPr txBox="1"/>
              <p:nvPr/>
            </p:nvSpPr>
            <p:spPr>
              <a:xfrm>
                <a:off x="2360789" y="1676400"/>
                <a:ext cx="1983813" cy="17340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9600" i="1" smtClean="0">
                              <a:latin typeface="Cambria Math" panose="02040503050406030204" pitchFamily="18" charset="0"/>
                              <a:ea typeface="Cambria Math"/>
                            </a:rPr>
                          </m:ctrlPr>
                        </m:radPr>
                        <m:deg/>
                        <m:e>
                          <m:r>
                            <a:rPr lang="en-US" sz="9600" b="0" i="1" smtClean="0">
                              <a:latin typeface="Cambria Math"/>
                              <a:ea typeface="Cambria Math"/>
                            </a:rPr>
                            <m:t>7</m:t>
                          </m:r>
                        </m:e>
                      </m:rad>
                    </m:oMath>
                  </m:oMathPara>
                </a14:m>
                <a:endParaRPr lang="en-US" sz="9600" dirty="0"/>
              </a:p>
            </p:txBody>
          </p:sp>
        </mc:Choice>
        <mc:Fallback xmlns="">
          <p:sp>
            <p:nvSpPr>
              <p:cNvPr id="4" name="TextBox 3"/>
              <p:cNvSpPr txBox="1">
                <a:spLocks noRot="1" noChangeAspect="1" noMove="1" noResize="1" noEditPoints="1" noAdjustHandles="1" noChangeArrowheads="1" noChangeShapeType="1" noTextEdit="1"/>
              </p:cNvSpPr>
              <p:nvPr/>
            </p:nvSpPr>
            <p:spPr>
              <a:xfrm>
                <a:off x="2360789" y="1676400"/>
                <a:ext cx="1983813" cy="1734064"/>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722989" y="1828800"/>
                <a:ext cx="4633512" cy="15696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9600" i="1" smtClean="0">
                          <a:latin typeface="Cambria Math"/>
                          <a:ea typeface="Cambria Math"/>
                        </a:rPr>
                        <m:t>=</m:t>
                      </m:r>
                      <m:r>
                        <a:rPr lang="en-US" sz="9600" b="0" i="1" smtClean="0">
                          <a:latin typeface="Cambria Math"/>
                          <a:ea typeface="Cambria Math"/>
                        </a:rPr>
                        <m:t>2?3? </m:t>
                      </m:r>
                    </m:oMath>
                  </m:oMathPara>
                </a14:m>
                <a:endParaRPr lang="en-US" sz="9600" dirty="0"/>
              </a:p>
            </p:txBody>
          </p:sp>
        </mc:Choice>
        <mc:Fallback xmlns="">
          <p:sp>
            <p:nvSpPr>
              <p:cNvPr id="5" name="TextBox 4"/>
              <p:cNvSpPr txBox="1">
                <a:spLocks noRot="1" noChangeAspect="1" noMove="1" noResize="1" noEditPoints="1" noAdjustHandles="1" noChangeArrowheads="1" noChangeShapeType="1" noTextEdit="1"/>
              </p:cNvSpPr>
              <p:nvPr/>
            </p:nvSpPr>
            <p:spPr>
              <a:xfrm>
                <a:off x="4722989" y="1828800"/>
                <a:ext cx="4633512" cy="1569660"/>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7674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Subtraction – left to right???</a:t>
            </a:r>
          </a:p>
        </p:txBody>
      </p:sp>
      <p:sp>
        <p:nvSpPr>
          <p:cNvPr id="4" name="Rectangle 3"/>
          <p:cNvSpPr/>
          <p:nvPr/>
        </p:nvSpPr>
        <p:spPr>
          <a:xfrm>
            <a:off x="3549119" y="1066800"/>
            <a:ext cx="1418081"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387</a:t>
            </a:r>
          </a:p>
        </p:txBody>
      </p:sp>
      <p:sp>
        <p:nvSpPr>
          <p:cNvPr id="5" name="Rectangle 4"/>
          <p:cNvSpPr/>
          <p:nvPr/>
        </p:nvSpPr>
        <p:spPr>
          <a:xfrm>
            <a:off x="3092295" y="1990130"/>
            <a:ext cx="1785104"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- 132</a:t>
            </a:r>
          </a:p>
        </p:txBody>
      </p:sp>
      <p:cxnSp>
        <p:nvCxnSpPr>
          <p:cNvPr id="7" name="Straight Connector 6"/>
          <p:cNvCxnSpPr/>
          <p:nvPr/>
        </p:nvCxnSpPr>
        <p:spPr>
          <a:xfrm>
            <a:off x="2792230" y="3100532"/>
            <a:ext cx="2670376" cy="0"/>
          </a:xfrm>
          <a:prstGeom prst="line">
            <a:avLst/>
          </a:prstGeom>
          <a:ln w="57150">
            <a:solidFill>
              <a:schemeClr val="tx2">
                <a:lumMod val="50000"/>
              </a:schemeClr>
            </a:solidFill>
          </a:ln>
        </p:spPr>
        <p:style>
          <a:lnRef idx="1">
            <a:schemeClr val="accent3"/>
          </a:lnRef>
          <a:fillRef idx="0">
            <a:schemeClr val="accent3"/>
          </a:fillRef>
          <a:effectRef idx="0">
            <a:schemeClr val="accent3"/>
          </a:effectRef>
          <a:fontRef idx="minor">
            <a:schemeClr val="tx1"/>
          </a:fontRef>
        </p:style>
      </p:cxnSp>
      <p:sp>
        <p:nvSpPr>
          <p:cNvPr id="23" name="Rectangle 22"/>
          <p:cNvSpPr/>
          <p:nvPr/>
        </p:nvSpPr>
        <p:spPr>
          <a:xfrm>
            <a:off x="3429000" y="2895600"/>
            <a:ext cx="1604927"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200</a:t>
            </a:r>
          </a:p>
        </p:txBody>
      </p:sp>
      <p:sp>
        <p:nvSpPr>
          <p:cNvPr id="24" name="Rectangle 23"/>
          <p:cNvSpPr/>
          <p:nvPr/>
        </p:nvSpPr>
        <p:spPr>
          <a:xfrm>
            <a:off x="3897675" y="3595947"/>
            <a:ext cx="1069525"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50</a:t>
            </a:r>
          </a:p>
        </p:txBody>
      </p:sp>
      <p:sp>
        <p:nvSpPr>
          <p:cNvPr id="25" name="Rectangle 24"/>
          <p:cNvSpPr/>
          <p:nvPr/>
        </p:nvSpPr>
        <p:spPr>
          <a:xfrm>
            <a:off x="4296791" y="4429009"/>
            <a:ext cx="580608"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5</a:t>
            </a:r>
          </a:p>
        </p:txBody>
      </p:sp>
      <p:cxnSp>
        <p:nvCxnSpPr>
          <p:cNvPr id="26" name="Straight Connector 25"/>
          <p:cNvCxnSpPr/>
          <p:nvPr/>
        </p:nvCxnSpPr>
        <p:spPr>
          <a:xfrm>
            <a:off x="2945968" y="5638800"/>
            <a:ext cx="2670376" cy="0"/>
          </a:xfrm>
          <a:prstGeom prst="line">
            <a:avLst/>
          </a:prstGeom>
          <a:ln w="57150">
            <a:solidFill>
              <a:schemeClr val="tx2">
                <a:lumMod val="50000"/>
              </a:schemeClr>
            </a:solidFill>
          </a:ln>
        </p:spPr>
        <p:style>
          <a:lnRef idx="1">
            <a:schemeClr val="accent3"/>
          </a:lnRef>
          <a:fillRef idx="0">
            <a:schemeClr val="accent3"/>
          </a:fillRef>
          <a:effectRef idx="0">
            <a:schemeClr val="accent3"/>
          </a:effectRef>
          <a:fontRef idx="minor">
            <a:schemeClr val="tx1"/>
          </a:fontRef>
        </p:style>
      </p:cxnSp>
      <p:sp>
        <p:nvSpPr>
          <p:cNvPr id="27" name="Rectangle 26"/>
          <p:cNvSpPr/>
          <p:nvPr/>
        </p:nvSpPr>
        <p:spPr>
          <a:xfrm>
            <a:off x="3573997" y="5384894"/>
            <a:ext cx="1368323"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255</a:t>
            </a:r>
          </a:p>
        </p:txBody>
      </p:sp>
    </p:spTree>
    <p:extLst>
      <p:ext uri="{BB962C8B-B14F-4D97-AF65-F5344CB8AC3E}">
        <p14:creationId xmlns:p14="http://schemas.microsoft.com/office/powerpoint/2010/main" val="357608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Subtraction – left to right???</a:t>
            </a:r>
          </a:p>
        </p:txBody>
      </p:sp>
      <p:sp>
        <p:nvSpPr>
          <p:cNvPr id="4" name="Rectangle 3"/>
          <p:cNvSpPr/>
          <p:nvPr/>
        </p:nvSpPr>
        <p:spPr>
          <a:xfrm>
            <a:off x="3575152" y="1066800"/>
            <a:ext cx="1366015"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332</a:t>
            </a:r>
          </a:p>
        </p:txBody>
      </p:sp>
      <p:sp>
        <p:nvSpPr>
          <p:cNvPr id="5" name="Rectangle 4"/>
          <p:cNvSpPr/>
          <p:nvPr/>
        </p:nvSpPr>
        <p:spPr>
          <a:xfrm>
            <a:off x="3065012" y="1990130"/>
            <a:ext cx="1839671"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- 187</a:t>
            </a:r>
          </a:p>
        </p:txBody>
      </p:sp>
      <p:cxnSp>
        <p:nvCxnSpPr>
          <p:cNvPr id="7" name="Straight Connector 6"/>
          <p:cNvCxnSpPr/>
          <p:nvPr/>
        </p:nvCxnSpPr>
        <p:spPr>
          <a:xfrm>
            <a:off x="2792230" y="3100532"/>
            <a:ext cx="2670376" cy="0"/>
          </a:xfrm>
          <a:prstGeom prst="line">
            <a:avLst/>
          </a:prstGeom>
          <a:ln w="57150">
            <a:solidFill>
              <a:schemeClr val="tx2">
                <a:lumMod val="50000"/>
              </a:schemeClr>
            </a:solidFill>
          </a:ln>
        </p:spPr>
        <p:style>
          <a:lnRef idx="1">
            <a:schemeClr val="accent3"/>
          </a:lnRef>
          <a:fillRef idx="0">
            <a:schemeClr val="accent3"/>
          </a:fillRef>
          <a:effectRef idx="0">
            <a:schemeClr val="accent3"/>
          </a:effectRef>
          <a:fontRef idx="minor">
            <a:schemeClr val="tx1"/>
          </a:fontRef>
        </p:style>
      </p:cxnSp>
      <p:sp>
        <p:nvSpPr>
          <p:cNvPr id="23" name="Rectangle 22"/>
          <p:cNvSpPr/>
          <p:nvPr/>
        </p:nvSpPr>
        <p:spPr>
          <a:xfrm>
            <a:off x="3429000" y="2895600"/>
            <a:ext cx="1604927"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200</a:t>
            </a:r>
          </a:p>
        </p:txBody>
      </p:sp>
      <p:cxnSp>
        <p:nvCxnSpPr>
          <p:cNvPr id="6" name="Straight Connector 5"/>
          <p:cNvCxnSpPr/>
          <p:nvPr/>
        </p:nvCxnSpPr>
        <p:spPr>
          <a:xfrm flipV="1">
            <a:off x="3429000" y="3352800"/>
            <a:ext cx="457200" cy="304800"/>
          </a:xfrm>
          <a:prstGeom prst="line">
            <a:avLst/>
          </a:prstGeom>
          <a:ln w="571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255187" y="2895600"/>
            <a:ext cx="409086"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dirty="0">
                <a:ln/>
                <a:solidFill>
                  <a:schemeClr val="accent3"/>
                </a:solidFill>
              </a:rPr>
              <a:t>1</a:t>
            </a:r>
            <a:endParaRPr lang="en-US" sz="4800" b="1" cap="none" spc="0" dirty="0">
              <a:ln/>
              <a:solidFill>
                <a:schemeClr val="accent3"/>
              </a:solidFill>
              <a:effectLst/>
            </a:endParaRPr>
          </a:p>
        </p:txBody>
      </p:sp>
      <p:sp>
        <p:nvSpPr>
          <p:cNvPr id="14" name="Rectangle 13"/>
          <p:cNvSpPr/>
          <p:nvPr/>
        </p:nvSpPr>
        <p:spPr>
          <a:xfrm>
            <a:off x="3874968" y="980144"/>
            <a:ext cx="372218"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chemeClr val="accent3"/>
                </a:solidFill>
              </a:rPr>
              <a:t>1</a:t>
            </a:r>
            <a:endParaRPr lang="en-US" sz="4000" b="1" cap="none" spc="0" dirty="0">
              <a:ln/>
              <a:solidFill>
                <a:schemeClr val="accent3"/>
              </a:solidFill>
              <a:effectLst/>
            </a:endParaRPr>
          </a:p>
        </p:txBody>
      </p:sp>
      <p:sp>
        <p:nvSpPr>
          <p:cNvPr id="15" name="Rectangle 14"/>
          <p:cNvSpPr/>
          <p:nvPr/>
        </p:nvSpPr>
        <p:spPr>
          <a:xfrm>
            <a:off x="3960927" y="3505200"/>
            <a:ext cx="1069524"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50</a:t>
            </a:r>
          </a:p>
        </p:txBody>
      </p:sp>
      <p:cxnSp>
        <p:nvCxnSpPr>
          <p:cNvPr id="16" name="Straight Connector 15"/>
          <p:cNvCxnSpPr/>
          <p:nvPr/>
        </p:nvCxnSpPr>
        <p:spPr>
          <a:xfrm flipV="1">
            <a:off x="3898818" y="4090185"/>
            <a:ext cx="457200" cy="304800"/>
          </a:xfrm>
          <a:prstGeom prst="line">
            <a:avLst/>
          </a:prstGeom>
          <a:ln w="571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09327" y="3558050"/>
            <a:ext cx="426720"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solidFill>
                  <a:schemeClr val="accent3"/>
                </a:solidFill>
              </a:rPr>
              <a:t>4</a:t>
            </a:r>
            <a:endParaRPr lang="en-US" sz="3600" b="1" cap="none" spc="0" dirty="0">
              <a:ln/>
              <a:solidFill>
                <a:schemeClr val="accent3"/>
              </a:solidFill>
              <a:effectLst/>
            </a:endParaRPr>
          </a:p>
        </p:txBody>
      </p:sp>
      <p:sp>
        <p:nvSpPr>
          <p:cNvPr id="18" name="Rectangle 17"/>
          <p:cNvSpPr/>
          <p:nvPr/>
        </p:nvSpPr>
        <p:spPr>
          <a:xfrm>
            <a:off x="4245660" y="978391"/>
            <a:ext cx="372218"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chemeClr val="accent3"/>
                </a:solidFill>
              </a:rPr>
              <a:t>1</a:t>
            </a:r>
            <a:endParaRPr lang="en-US" sz="4000" b="1" cap="none" spc="0" dirty="0">
              <a:ln/>
              <a:solidFill>
                <a:schemeClr val="accent3"/>
              </a:solidFill>
              <a:effectLst/>
            </a:endParaRPr>
          </a:p>
        </p:txBody>
      </p:sp>
      <p:sp>
        <p:nvSpPr>
          <p:cNvPr id="19" name="Rectangle 18"/>
          <p:cNvSpPr/>
          <p:nvPr/>
        </p:nvSpPr>
        <p:spPr>
          <a:xfrm>
            <a:off x="4384378" y="4204381"/>
            <a:ext cx="580608"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5</a:t>
            </a:r>
          </a:p>
        </p:txBody>
      </p:sp>
      <p:cxnSp>
        <p:nvCxnSpPr>
          <p:cNvPr id="20" name="Straight Connector 19"/>
          <p:cNvCxnSpPr/>
          <p:nvPr/>
        </p:nvCxnSpPr>
        <p:spPr>
          <a:xfrm>
            <a:off x="2896275" y="5562600"/>
            <a:ext cx="2670376" cy="0"/>
          </a:xfrm>
          <a:prstGeom prst="line">
            <a:avLst/>
          </a:prstGeom>
          <a:ln w="57150">
            <a:solidFill>
              <a:schemeClr val="tx2">
                <a:lumMod val="50000"/>
              </a:schemeClr>
            </a:solidFill>
          </a:ln>
        </p:spPr>
        <p:style>
          <a:lnRef idx="1">
            <a:schemeClr val="accent3"/>
          </a:lnRef>
          <a:fillRef idx="0">
            <a:schemeClr val="accent3"/>
          </a:fillRef>
          <a:effectRef idx="0">
            <a:schemeClr val="accent3"/>
          </a:effectRef>
          <a:fontRef idx="minor">
            <a:schemeClr val="tx1"/>
          </a:fontRef>
        </p:style>
      </p:cxnSp>
      <p:sp>
        <p:nvSpPr>
          <p:cNvPr id="21" name="Rectangle 20"/>
          <p:cNvSpPr/>
          <p:nvPr/>
        </p:nvSpPr>
        <p:spPr>
          <a:xfrm>
            <a:off x="3606116" y="5316260"/>
            <a:ext cx="1312155"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145</a:t>
            </a:r>
          </a:p>
        </p:txBody>
      </p:sp>
    </p:spTree>
    <p:extLst>
      <p:ext uri="{BB962C8B-B14F-4D97-AF65-F5344CB8AC3E}">
        <p14:creationId xmlns:p14="http://schemas.microsoft.com/office/powerpoint/2010/main" val="109626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3" grpId="0"/>
      <p:bldP spid="14" grpId="0"/>
      <p:bldP spid="15" grpId="0"/>
      <p:bldP spid="17" grpId="0"/>
      <p:bldP spid="18" grpId="0"/>
      <p:bldP spid="19"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Algorithmic Danger</a:t>
            </a:r>
          </a:p>
        </p:txBody>
      </p:sp>
      <p:sp>
        <p:nvSpPr>
          <p:cNvPr id="4" name="Rectangle 3"/>
          <p:cNvSpPr/>
          <p:nvPr/>
        </p:nvSpPr>
        <p:spPr>
          <a:xfrm>
            <a:off x="4119681" y="1636207"/>
            <a:ext cx="904415"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12</a:t>
            </a:r>
          </a:p>
        </p:txBody>
      </p:sp>
      <p:sp>
        <p:nvSpPr>
          <p:cNvPr id="5" name="Rectangle 4"/>
          <p:cNvSpPr/>
          <p:nvPr/>
        </p:nvSpPr>
        <p:spPr>
          <a:xfrm>
            <a:off x="3857676" y="2549604"/>
            <a:ext cx="1135247"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- 8</a:t>
            </a:r>
          </a:p>
        </p:txBody>
      </p:sp>
      <p:cxnSp>
        <p:nvCxnSpPr>
          <p:cNvPr id="16" name="Straight Connector 15"/>
          <p:cNvCxnSpPr/>
          <p:nvPr/>
        </p:nvCxnSpPr>
        <p:spPr>
          <a:xfrm>
            <a:off x="3124200" y="3657600"/>
            <a:ext cx="2670376" cy="0"/>
          </a:xfrm>
          <a:prstGeom prst="line">
            <a:avLst/>
          </a:prstGeom>
          <a:ln w="57150">
            <a:solidFill>
              <a:schemeClr val="tx2">
                <a:lumMod val="50000"/>
              </a:schemeClr>
            </a:solidFill>
          </a:ln>
        </p:spPr>
        <p:style>
          <a:lnRef idx="1">
            <a:schemeClr val="accent3"/>
          </a:lnRef>
          <a:fillRef idx="0">
            <a:schemeClr val="accent3"/>
          </a:fillRef>
          <a:effectRef idx="0">
            <a:schemeClr val="accent3"/>
          </a:effectRef>
          <a:fontRef idx="minor">
            <a:schemeClr val="tx1"/>
          </a:fontRef>
        </p:style>
      </p:cxnSp>
      <p:cxnSp>
        <p:nvCxnSpPr>
          <p:cNvPr id="17" name="Straight Connector 16"/>
          <p:cNvCxnSpPr/>
          <p:nvPr/>
        </p:nvCxnSpPr>
        <p:spPr>
          <a:xfrm flipV="1">
            <a:off x="4030887" y="2112501"/>
            <a:ext cx="457200" cy="304800"/>
          </a:xfrm>
          <a:prstGeom prst="line">
            <a:avLst/>
          </a:prstGeom>
          <a:ln w="571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377874" y="1520411"/>
            <a:ext cx="372218"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chemeClr val="accent3"/>
                </a:solidFill>
              </a:rPr>
              <a:t>1</a:t>
            </a:r>
            <a:endParaRPr lang="en-US" sz="4000" b="1" cap="none" spc="0" dirty="0">
              <a:ln/>
              <a:solidFill>
                <a:schemeClr val="accent3"/>
              </a:solidFill>
              <a:effectLst/>
            </a:endParaRPr>
          </a:p>
        </p:txBody>
      </p:sp>
      <p:sp>
        <p:nvSpPr>
          <p:cNvPr id="19" name="Rectangle 18"/>
          <p:cNvSpPr/>
          <p:nvPr/>
        </p:nvSpPr>
        <p:spPr>
          <a:xfrm>
            <a:off x="4348041" y="3463001"/>
            <a:ext cx="627096"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4</a:t>
            </a:r>
          </a:p>
        </p:txBody>
      </p:sp>
    </p:spTree>
    <p:extLst>
      <p:ext uri="{BB962C8B-B14F-4D97-AF65-F5344CB8AC3E}">
        <p14:creationId xmlns:p14="http://schemas.microsoft.com/office/powerpoint/2010/main" val="62487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Vertical Alignment</a:t>
            </a:r>
          </a:p>
        </p:txBody>
      </p:sp>
      <p:sp>
        <p:nvSpPr>
          <p:cNvPr id="6" name="Rectangle 5"/>
          <p:cNvSpPr/>
          <p:nvPr/>
        </p:nvSpPr>
        <p:spPr>
          <a:xfrm>
            <a:off x="2856626" y="2819400"/>
            <a:ext cx="3430747"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-12 – (-8)</a:t>
            </a:r>
          </a:p>
        </p:txBody>
      </p:sp>
      <p:sp>
        <p:nvSpPr>
          <p:cNvPr id="7" name="Rectangle 6"/>
          <p:cNvSpPr/>
          <p:nvPr/>
        </p:nvSpPr>
        <p:spPr>
          <a:xfrm>
            <a:off x="3200400" y="2357735"/>
            <a:ext cx="69121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K</a:t>
            </a:r>
          </a:p>
        </p:txBody>
      </p:sp>
      <p:sp>
        <p:nvSpPr>
          <p:cNvPr id="8" name="Rectangle 7"/>
          <p:cNvSpPr/>
          <p:nvPr/>
        </p:nvSpPr>
        <p:spPr>
          <a:xfrm>
            <a:off x="4066632" y="2357735"/>
            <a:ext cx="641522"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9" name="Rectangle 8"/>
          <p:cNvSpPr/>
          <p:nvPr/>
        </p:nvSpPr>
        <p:spPr>
          <a:xfrm>
            <a:off x="5155664" y="2340912"/>
            <a:ext cx="641522"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1" name="Rectangle 10"/>
          <p:cNvSpPr/>
          <p:nvPr/>
        </p:nvSpPr>
        <p:spPr>
          <a:xfrm>
            <a:off x="2895600" y="3618407"/>
            <a:ext cx="1200970"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-12</a:t>
            </a:r>
          </a:p>
        </p:txBody>
      </p:sp>
      <p:sp>
        <p:nvSpPr>
          <p:cNvPr id="12" name="Rectangle 11"/>
          <p:cNvSpPr/>
          <p:nvPr/>
        </p:nvSpPr>
        <p:spPr>
          <a:xfrm>
            <a:off x="4096570" y="3618407"/>
            <a:ext cx="651140"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dirty="0">
                <a:ln/>
                <a:solidFill>
                  <a:schemeClr val="accent3"/>
                </a:solidFill>
              </a:rPr>
              <a:t>+</a:t>
            </a:r>
            <a:endParaRPr lang="en-US" sz="6600" b="1" cap="none" spc="0" dirty="0">
              <a:ln/>
              <a:solidFill>
                <a:schemeClr val="accent3"/>
              </a:solidFill>
              <a:effectLst/>
            </a:endParaRPr>
          </a:p>
        </p:txBody>
      </p:sp>
      <p:sp>
        <p:nvSpPr>
          <p:cNvPr id="13" name="Rectangle 12"/>
          <p:cNvSpPr/>
          <p:nvPr/>
        </p:nvSpPr>
        <p:spPr>
          <a:xfrm>
            <a:off x="5084415" y="3604046"/>
            <a:ext cx="636713"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8</a:t>
            </a:r>
          </a:p>
        </p:txBody>
      </p:sp>
    </p:spTree>
    <p:extLst>
      <p:ext uri="{BB962C8B-B14F-4D97-AF65-F5344CB8AC3E}">
        <p14:creationId xmlns:p14="http://schemas.microsoft.com/office/powerpoint/2010/main" val="191522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Vertical Alignment</a:t>
            </a:r>
          </a:p>
        </p:txBody>
      </p:sp>
      <p:sp>
        <p:nvSpPr>
          <p:cNvPr id="6" name="Rectangle 5"/>
          <p:cNvSpPr/>
          <p:nvPr/>
        </p:nvSpPr>
        <p:spPr>
          <a:xfrm>
            <a:off x="2830593" y="2895738"/>
            <a:ext cx="2991525"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dirty="0">
                <a:ln/>
                <a:solidFill>
                  <a:schemeClr val="accent3"/>
                </a:solidFill>
              </a:rPr>
              <a:t> </a:t>
            </a:r>
            <a:r>
              <a:rPr lang="en-US" sz="6600" b="1" cap="none" spc="0" dirty="0">
                <a:ln/>
                <a:solidFill>
                  <a:schemeClr val="accent3"/>
                </a:solidFill>
                <a:effectLst/>
              </a:rPr>
              <a:t>12  –   8</a:t>
            </a:r>
          </a:p>
        </p:txBody>
      </p:sp>
      <p:sp>
        <p:nvSpPr>
          <p:cNvPr id="7" name="Rectangle 6"/>
          <p:cNvSpPr/>
          <p:nvPr/>
        </p:nvSpPr>
        <p:spPr>
          <a:xfrm>
            <a:off x="3200400" y="2357735"/>
            <a:ext cx="69121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K</a:t>
            </a:r>
          </a:p>
        </p:txBody>
      </p:sp>
      <p:sp>
        <p:nvSpPr>
          <p:cNvPr id="8" name="Rectangle 7"/>
          <p:cNvSpPr/>
          <p:nvPr/>
        </p:nvSpPr>
        <p:spPr>
          <a:xfrm>
            <a:off x="4066632" y="2357735"/>
            <a:ext cx="641522"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9" name="Rectangle 8"/>
          <p:cNvSpPr/>
          <p:nvPr/>
        </p:nvSpPr>
        <p:spPr>
          <a:xfrm>
            <a:off x="5155664" y="2340912"/>
            <a:ext cx="641522"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1" name="Rectangle 10"/>
          <p:cNvSpPr/>
          <p:nvPr/>
        </p:nvSpPr>
        <p:spPr>
          <a:xfrm>
            <a:off x="3043877" y="3618407"/>
            <a:ext cx="904415"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12</a:t>
            </a:r>
          </a:p>
        </p:txBody>
      </p:sp>
      <p:sp>
        <p:nvSpPr>
          <p:cNvPr id="12" name="Rectangle 11"/>
          <p:cNvSpPr/>
          <p:nvPr/>
        </p:nvSpPr>
        <p:spPr>
          <a:xfrm>
            <a:off x="4096570" y="3618407"/>
            <a:ext cx="651140"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dirty="0">
                <a:ln/>
                <a:solidFill>
                  <a:schemeClr val="accent3"/>
                </a:solidFill>
              </a:rPr>
              <a:t>+</a:t>
            </a:r>
            <a:endParaRPr lang="en-US" sz="6600" b="1" cap="none" spc="0" dirty="0">
              <a:ln/>
              <a:solidFill>
                <a:schemeClr val="accent3"/>
              </a:solidFill>
              <a:effectLst/>
            </a:endParaRPr>
          </a:p>
        </p:txBody>
      </p:sp>
      <p:sp>
        <p:nvSpPr>
          <p:cNvPr id="13" name="Rectangle 12"/>
          <p:cNvSpPr/>
          <p:nvPr/>
        </p:nvSpPr>
        <p:spPr>
          <a:xfrm>
            <a:off x="4936137" y="3604046"/>
            <a:ext cx="933269"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-8</a:t>
            </a:r>
          </a:p>
        </p:txBody>
      </p:sp>
    </p:spTree>
    <p:extLst>
      <p:ext uri="{BB962C8B-B14F-4D97-AF65-F5344CB8AC3E}">
        <p14:creationId xmlns:p14="http://schemas.microsoft.com/office/powerpoint/2010/main" val="393935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Vertical Alignment</a:t>
            </a:r>
          </a:p>
        </p:txBody>
      </p:sp>
      <p:sp>
        <p:nvSpPr>
          <p:cNvPr id="6" name="Rectangle 5"/>
          <p:cNvSpPr/>
          <p:nvPr/>
        </p:nvSpPr>
        <p:spPr>
          <a:xfrm>
            <a:off x="2856626" y="1371600"/>
            <a:ext cx="3430747"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-12 – (-8)</a:t>
            </a:r>
          </a:p>
        </p:txBody>
      </p:sp>
      <p:pic>
        <p:nvPicPr>
          <p:cNvPr id="1028"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513" y="245782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6913" y="247959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1313" y="247959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4943" y="248714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8573" y="250620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2203" y="253860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513" y="36109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362285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58759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362929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360503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3629297"/>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21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Vertical Alignment</a:t>
            </a:r>
          </a:p>
        </p:txBody>
      </p:sp>
      <p:sp>
        <p:nvSpPr>
          <p:cNvPr id="6" name="Rectangle 5"/>
          <p:cNvSpPr/>
          <p:nvPr/>
        </p:nvSpPr>
        <p:spPr>
          <a:xfrm>
            <a:off x="2856626" y="1371600"/>
            <a:ext cx="3430747"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-12 – (-8)</a:t>
            </a:r>
          </a:p>
        </p:txBody>
      </p:sp>
      <p:pic>
        <p:nvPicPr>
          <p:cNvPr id="1028"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513" y="245782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6913" y="247959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1313" y="247959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4943" y="248714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8573" y="250620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2203" y="253860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513" y="36109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362285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58759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362929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360503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3629297"/>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84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18"/>
                                        </p:tgtEl>
                                      </p:cBhvr>
                                    </p:animEffect>
                                    <p:anim calcmode="lin" valueType="num">
                                      <p:cBhvr>
                                        <p:cTn id="7" dur="1822" tmFilter="0,0; 0.14,0.31; 0.43,0.73; 0.71,0.91; 1.0,1.0">
                                          <p:stCondLst>
                                            <p:cond delay="0"/>
                                          </p:stCondLst>
                                        </p:cTn>
                                        <p:tgtEl>
                                          <p:spTgt spid="18"/>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18"/>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1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18"/>
                                        </p:tgtEl>
                                        <p:attrNameLst>
                                          <p:attrName>ppt_y</p:attrName>
                                        </p:attrNameLst>
                                      </p:cBhvr>
                                      <p:tavLst>
                                        <p:tav tm="0">
                                          <p:val>
                                            <p:strVal val="ppt_y"/>
                                          </p:val>
                                        </p:tav>
                                        <p:tav tm="100000">
                                          <p:val>
                                            <p:strVal val="ppt_y+ppt_h"/>
                                          </p:val>
                                        </p:tav>
                                      </p:tavLst>
                                    </p:anim>
                                    <p:animScale>
                                      <p:cBhvr>
                                        <p:cTn id="14" dur="26">
                                          <p:stCondLst>
                                            <p:cond delay="620"/>
                                          </p:stCondLst>
                                        </p:cTn>
                                        <p:tgtEl>
                                          <p:spTgt spid="18"/>
                                        </p:tgtEl>
                                      </p:cBhvr>
                                      <p:to x="100000" y="60000"/>
                                    </p:animScale>
                                    <p:animScale>
                                      <p:cBhvr>
                                        <p:cTn id="15" dur="166" decel="50000">
                                          <p:stCondLst>
                                            <p:cond delay="646"/>
                                          </p:stCondLst>
                                        </p:cTn>
                                        <p:tgtEl>
                                          <p:spTgt spid="18"/>
                                        </p:tgtEl>
                                      </p:cBhvr>
                                      <p:to x="100000" y="100000"/>
                                    </p:animScale>
                                    <p:animScale>
                                      <p:cBhvr>
                                        <p:cTn id="16" dur="26">
                                          <p:stCondLst>
                                            <p:cond delay="1312"/>
                                          </p:stCondLst>
                                        </p:cTn>
                                        <p:tgtEl>
                                          <p:spTgt spid="18"/>
                                        </p:tgtEl>
                                      </p:cBhvr>
                                      <p:to x="100000" y="80000"/>
                                    </p:animScale>
                                    <p:animScale>
                                      <p:cBhvr>
                                        <p:cTn id="17" dur="166" decel="50000">
                                          <p:stCondLst>
                                            <p:cond delay="1338"/>
                                          </p:stCondLst>
                                        </p:cTn>
                                        <p:tgtEl>
                                          <p:spTgt spid="18"/>
                                        </p:tgtEl>
                                      </p:cBhvr>
                                      <p:to x="100000" y="100000"/>
                                    </p:animScale>
                                    <p:animScale>
                                      <p:cBhvr>
                                        <p:cTn id="18" dur="26">
                                          <p:stCondLst>
                                            <p:cond delay="1642"/>
                                          </p:stCondLst>
                                        </p:cTn>
                                        <p:tgtEl>
                                          <p:spTgt spid="18"/>
                                        </p:tgtEl>
                                      </p:cBhvr>
                                      <p:to x="100000" y="90000"/>
                                    </p:animScale>
                                    <p:animScale>
                                      <p:cBhvr>
                                        <p:cTn id="19" dur="166" decel="50000">
                                          <p:stCondLst>
                                            <p:cond delay="1668"/>
                                          </p:stCondLst>
                                        </p:cTn>
                                        <p:tgtEl>
                                          <p:spTgt spid="18"/>
                                        </p:tgtEl>
                                      </p:cBhvr>
                                      <p:to x="100000" y="100000"/>
                                    </p:animScale>
                                    <p:animScale>
                                      <p:cBhvr>
                                        <p:cTn id="20" dur="26">
                                          <p:stCondLst>
                                            <p:cond delay="1808"/>
                                          </p:stCondLst>
                                        </p:cTn>
                                        <p:tgtEl>
                                          <p:spTgt spid="18"/>
                                        </p:tgtEl>
                                      </p:cBhvr>
                                      <p:to x="100000" y="95000"/>
                                    </p:animScale>
                                    <p:animScale>
                                      <p:cBhvr>
                                        <p:cTn id="21" dur="166" decel="50000">
                                          <p:stCondLst>
                                            <p:cond delay="1834"/>
                                          </p:stCondLst>
                                        </p:cTn>
                                        <p:tgtEl>
                                          <p:spTgt spid="18"/>
                                        </p:tgtEl>
                                      </p:cBhvr>
                                      <p:to x="100000" y="100000"/>
                                    </p:animScale>
                                    <p:set>
                                      <p:cBhvr>
                                        <p:cTn id="22" dur="1" fill="hold">
                                          <p:stCondLst>
                                            <p:cond delay="1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Vertical Alignment</a:t>
            </a:r>
          </a:p>
        </p:txBody>
      </p:sp>
      <p:sp>
        <p:nvSpPr>
          <p:cNvPr id="6" name="Rectangle 5"/>
          <p:cNvSpPr/>
          <p:nvPr/>
        </p:nvSpPr>
        <p:spPr>
          <a:xfrm>
            <a:off x="2856626" y="1371600"/>
            <a:ext cx="3430747"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-12 – (-8)</a:t>
            </a:r>
          </a:p>
        </p:txBody>
      </p:sp>
      <p:pic>
        <p:nvPicPr>
          <p:cNvPr id="1028"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513" y="245782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6913" y="247959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1313" y="247959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4943" y="248714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8573" y="250620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513" y="36109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362285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58759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362929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360503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3629297"/>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52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24"/>
                                        </p:tgtEl>
                                      </p:cBhvr>
                                    </p:animEffect>
                                    <p:anim calcmode="lin" valueType="num">
                                      <p:cBhvr>
                                        <p:cTn id="7" dur="2000"/>
                                        <p:tgtEl>
                                          <p:spTgt spid="2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4"/>
                                        </p:tgtEl>
                                        <p:attrNameLst>
                                          <p:attrName>ppt_h</p:attrName>
                                        </p:attrNameLst>
                                      </p:cBhvr>
                                      <p:tavLst>
                                        <p:tav tm="0">
                                          <p:val>
                                            <p:strVal val="ppt_h"/>
                                          </p:val>
                                        </p:tav>
                                        <p:tav tm="100000">
                                          <p:val>
                                            <p:strVal val="ppt_h"/>
                                          </p:val>
                                        </p:tav>
                                      </p:tavLst>
                                    </p:anim>
                                    <p:set>
                                      <p:cBhvr>
                                        <p:cTn id="9" dur="1" fill="hold">
                                          <p:stCondLst>
                                            <p:cond delay="1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Vertical Alignment</a:t>
            </a:r>
          </a:p>
        </p:txBody>
      </p:sp>
      <p:sp>
        <p:nvSpPr>
          <p:cNvPr id="6" name="Rectangle 5"/>
          <p:cNvSpPr/>
          <p:nvPr/>
        </p:nvSpPr>
        <p:spPr>
          <a:xfrm>
            <a:off x="2856626" y="1371600"/>
            <a:ext cx="3430747"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-12 – (-8)</a:t>
            </a:r>
          </a:p>
        </p:txBody>
      </p:sp>
      <p:pic>
        <p:nvPicPr>
          <p:cNvPr id="1028"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513" y="245782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6913" y="247959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1313" y="247959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4943" y="248714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8573" y="250620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513" y="36109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362285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58759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362929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3605038"/>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88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Vertical Alignment</a:t>
            </a:r>
          </a:p>
        </p:txBody>
      </p:sp>
      <p:sp>
        <p:nvSpPr>
          <p:cNvPr id="6" name="Rectangle 5"/>
          <p:cNvSpPr/>
          <p:nvPr/>
        </p:nvSpPr>
        <p:spPr>
          <a:xfrm>
            <a:off x="2856626" y="1371600"/>
            <a:ext cx="3430747"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-12 – (-8)</a:t>
            </a:r>
          </a:p>
        </p:txBody>
      </p:sp>
      <p:pic>
        <p:nvPicPr>
          <p:cNvPr id="1028"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513" y="245782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6913" y="247959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1313" y="247959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4943" y="248714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513" y="36109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362285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58759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362929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3605038"/>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95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Square Roots</a:t>
            </a:r>
          </a:p>
        </p:txBody>
      </p:sp>
      <mc:AlternateContent xmlns:mc="http://schemas.openxmlformats.org/markup-compatibility/2006" xmlns:a14="http://schemas.microsoft.com/office/drawing/2010/main">
        <mc:Choice Requires="a14">
          <p:sp>
            <p:nvSpPr>
              <p:cNvPr id="4" name="TextBox 3"/>
              <p:cNvSpPr txBox="1"/>
              <p:nvPr/>
            </p:nvSpPr>
            <p:spPr>
              <a:xfrm>
                <a:off x="3124200" y="1676400"/>
                <a:ext cx="1983813" cy="17340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9600" i="1" smtClean="0">
                              <a:latin typeface="Cambria Math" panose="02040503050406030204" pitchFamily="18" charset="0"/>
                              <a:ea typeface="Cambria Math"/>
                            </a:rPr>
                          </m:ctrlPr>
                        </m:radPr>
                        <m:deg/>
                        <m:e>
                          <m:r>
                            <a:rPr lang="en-US" sz="9600" b="0" i="1" smtClean="0">
                              <a:latin typeface="Cambria Math"/>
                              <a:ea typeface="Cambria Math"/>
                            </a:rPr>
                            <m:t>7</m:t>
                          </m:r>
                        </m:e>
                      </m:rad>
                    </m:oMath>
                  </m:oMathPara>
                </a14:m>
                <a:endParaRPr lang="en-US" sz="9600" dirty="0"/>
              </a:p>
            </p:txBody>
          </p:sp>
        </mc:Choice>
        <mc:Fallback xmlns="">
          <p:sp>
            <p:nvSpPr>
              <p:cNvPr id="4" name="TextBox 3"/>
              <p:cNvSpPr txBox="1">
                <a:spLocks noRot="1" noChangeAspect="1" noMove="1" noResize="1" noEditPoints="1" noAdjustHandles="1" noChangeArrowheads="1" noChangeShapeType="1" noTextEdit="1"/>
              </p:cNvSpPr>
              <p:nvPr/>
            </p:nvSpPr>
            <p:spPr>
              <a:xfrm>
                <a:off x="3124200" y="1676400"/>
                <a:ext cx="1983813" cy="1734064"/>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842844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Vertical Alignment</a:t>
            </a:r>
          </a:p>
        </p:txBody>
      </p:sp>
      <p:sp>
        <p:nvSpPr>
          <p:cNvPr id="6" name="Rectangle 5"/>
          <p:cNvSpPr/>
          <p:nvPr/>
        </p:nvSpPr>
        <p:spPr>
          <a:xfrm>
            <a:off x="2856626" y="1371600"/>
            <a:ext cx="3430747"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-12 – (-8)</a:t>
            </a:r>
          </a:p>
        </p:txBody>
      </p:sp>
      <p:pic>
        <p:nvPicPr>
          <p:cNvPr id="1028"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513" y="245782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6913" y="247959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1313" y="247959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4943" y="248714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513" y="36109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362285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58759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3629297"/>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93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16" fill="hold" nodeType="clickEffect">
                                  <p:stCondLst>
                                    <p:cond delay="0"/>
                                  </p:stCondLst>
                                  <p:childTnLst>
                                    <p:animEffect transition="out" filter="circle(in)">
                                      <p:cBhvr>
                                        <p:cTn id="6" dur="2000"/>
                                        <p:tgtEl>
                                          <p:spTgt spid="16"/>
                                        </p:tgtEl>
                                      </p:cBhvr>
                                    </p:animEffect>
                                    <p:set>
                                      <p:cBhvr>
                                        <p:cTn id="7"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Vertical Alignment</a:t>
            </a:r>
          </a:p>
        </p:txBody>
      </p:sp>
      <p:sp>
        <p:nvSpPr>
          <p:cNvPr id="6" name="Rectangle 5"/>
          <p:cNvSpPr/>
          <p:nvPr/>
        </p:nvSpPr>
        <p:spPr>
          <a:xfrm>
            <a:off x="2856626" y="1371600"/>
            <a:ext cx="3430747"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-12 – (-8)</a:t>
            </a:r>
          </a:p>
        </p:txBody>
      </p:sp>
      <p:pic>
        <p:nvPicPr>
          <p:cNvPr id="1028"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513" y="245782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6913" y="247959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1313" y="247959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513" y="36109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362285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58759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3629297"/>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50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2"/>
                                        </p:tgtEl>
                                        <p:attrNameLst>
                                          <p:attrName>ppt_x</p:attrName>
                                        </p:attrNameLst>
                                      </p:cBhvr>
                                      <p:tavLst>
                                        <p:tav tm="0">
                                          <p:val>
                                            <p:strVal val="ppt_x"/>
                                          </p:val>
                                        </p:tav>
                                        <p:tav tm="100000">
                                          <p:val>
                                            <p:strVal val="ppt_x"/>
                                          </p:val>
                                        </p:tav>
                                      </p:tavLst>
                                    </p:anim>
                                    <p:anim calcmode="lin" valueType="num">
                                      <p:cBhvr additive="base">
                                        <p:cTn id="7" dur="500"/>
                                        <p:tgtEl>
                                          <p:spTgt spid="22"/>
                                        </p:tgtEl>
                                        <p:attrNameLst>
                                          <p:attrName>ppt_y</p:attrName>
                                        </p:attrNameLst>
                                      </p:cBhvr>
                                      <p:tavLst>
                                        <p:tav tm="0">
                                          <p:val>
                                            <p:strVal val="ppt_y"/>
                                          </p:val>
                                        </p:tav>
                                        <p:tav tm="100000">
                                          <p:val>
                                            <p:strVal val="1+ppt_h/2"/>
                                          </p:val>
                                        </p:tav>
                                      </p:tavLst>
                                    </p:anim>
                                    <p:set>
                                      <p:cBhvr>
                                        <p:cTn id="8"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Vertical Alignment</a:t>
            </a:r>
          </a:p>
        </p:txBody>
      </p:sp>
      <p:sp>
        <p:nvSpPr>
          <p:cNvPr id="6" name="Rectangle 5"/>
          <p:cNvSpPr/>
          <p:nvPr/>
        </p:nvSpPr>
        <p:spPr>
          <a:xfrm>
            <a:off x="2856626" y="1371600"/>
            <a:ext cx="3430747"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-12 – (-8)</a:t>
            </a:r>
          </a:p>
        </p:txBody>
      </p:sp>
      <p:pic>
        <p:nvPicPr>
          <p:cNvPr id="1028"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513" y="245782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6913" y="247959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1313" y="247959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513" y="36109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362285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587592"/>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83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Vertical Alignment</a:t>
            </a:r>
          </a:p>
        </p:txBody>
      </p:sp>
      <p:sp>
        <p:nvSpPr>
          <p:cNvPr id="6" name="Rectangle 5"/>
          <p:cNvSpPr/>
          <p:nvPr/>
        </p:nvSpPr>
        <p:spPr>
          <a:xfrm>
            <a:off x="2856626" y="1371600"/>
            <a:ext cx="3430747"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-12 – (-8)</a:t>
            </a:r>
          </a:p>
        </p:txBody>
      </p:sp>
      <p:pic>
        <p:nvPicPr>
          <p:cNvPr id="1028"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513" y="245782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6913" y="247959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513" y="36109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362285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587592"/>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88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Vertical Alignment</a:t>
            </a:r>
          </a:p>
        </p:txBody>
      </p:sp>
      <p:sp>
        <p:nvSpPr>
          <p:cNvPr id="6" name="Rectangle 5"/>
          <p:cNvSpPr/>
          <p:nvPr/>
        </p:nvSpPr>
        <p:spPr>
          <a:xfrm>
            <a:off x="2856626" y="1371600"/>
            <a:ext cx="3430747"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-8 – (-12)</a:t>
            </a:r>
          </a:p>
        </p:txBody>
      </p:sp>
      <p:pic>
        <p:nvPicPr>
          <p:cNvPr id="1028"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513" y="245782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6913" y="247959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1313" y="247959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4943" y="248714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513" y="36109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362285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58759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3629297"/>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65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Vertical Alignment</a:t>
            </a:r>
          </a:p>
        </p:txBody>
      </p:sp>
      <p:sp>
        <p:nvSpPr>
          <p:cNvPr id="6" name="Rectangle 5"/>
          <p:cNvSpPr/>
          <p:nvPr/>
        </p:nvSpPr>
        <p:spPr>
          <a:xfrm>
            <a:off x="2856626" y="1371600"/>
            <a:ext cx="3430747"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-8 – (-12)</a:t>
            </a:r>
          </a:p>
        </p:txBody>
      </p:sp>
      <p:pic>
        <p:nvPicPr>
          <p:cNvPr id="1028"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513" y="245782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6913" y="247959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1313" y="247959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4943" y="248714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513" y="36109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362285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58759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362929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8846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335381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290300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337222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8173" y="4309273"/>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2973" y="477848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309273"/>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4778489"/>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29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Vertical Alignment</a:t>
            </a:r>
          </a:p>
        </p:txBody>
      </p:sp>
      <p:sp>
        <p:nvSpPr>
          <p:cNvPr id="6" name="Rectangle 5"/>
          <p:cNvSpPr/>
          <p:nvPr/>
        </p:nvSpPr>
        <p:spPr>
          <a:xfrm>
            <a:off x="2856626" y="1371600"/>
            <a:ext cx="3430747" cy="110799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-8 – (-12)</a:t>
            </a:r>
          </a:p>
        </p:txBody>
      </p:sp>
      <p:pic>
        <p:nvPicPr>
          <p:cNvPr id="1028"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513" y="245782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6913" y="247959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1313" y="247959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4943" y="248714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513" y="36109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362285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58759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362929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8846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335381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290300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337222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8173" y="4309273"/>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2973" y="477848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309273"/>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Image result for negative ch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4778489"/>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8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1028"/>
                                        </p:tgtEl>
                                      </p:cBhvr>
                                    </p:animEffect>
                                    <p:set>
                                      <p:cBhvr>
                                        <p:cTn id="7" dur="1" fill="hold">
                                          <p:stCondLst>
                                            <p:cond delay="1999"/>
                                          </p:stCondLst>
                                        </p:cTn>
                                        <p:tgtEl>
                                          <p:spTgt spid="1028"/>
                                        </p:tgtEl>
                                        <p:attrNameLst>
                                          <p:attrName>style.visibility</p:attrName>
                                        </p:attrNameLst>
                                      </p:cBhvr>
                                      <p:to>
                                        <p:strVal val="hidden"/>
                                      </p:to>
                                    </p:set>
                                  </p:childTnLst>
                                </p:cTn>
                              </p:par>
                              <p:par>
                                <p:cTn id="8" presetID="6" presetClass="exit" presetSubtype="32" fill="hold" nodeType="withEffect">
                                  <p:stCondLst>
                                    <p:cond delay="0"/>
                                  </p:stCondLst>
                                  <p:childTnLst>
                                    <p:animEffect transition="out" filter="circle(out)">
                                      <p:cBhvr>
                                        <p:cTn id="9" dur="2000"/>
                                        <p:tgtEl>
                                          <p:spTgt spid="14"/>
                                        </p:tgtEl>
                                      </p:cBhvr>
                                    </p:animEffect>
                                    <p:set>
                                      <p:cBhvr>
                                        <p:cTn id="10" dur="1" fill="hold">
                                          <p:stCondLst>
                                            <p:cond delay="1999"/>
                                          </p:stCondLst>
                                        </p:cTn>
                                        <p:tgtEl>
                                          <p:spTgt spid="14"/>
                                        </p:tgtEl>
                                        <p:attrNameLst>
                                          <p:attrName>style.visibility</p:attrName>
                                        </p:attrNameLst>
                                      </p:cBhvr>
                                      <p:to>
                                        <p:strVal val="hidden"/>
                                      </p:to>
                                    </p:set>
                                  </p:childTnLst>
                                </p:cTn>
                              </p:par>
                              <p:par>
                                <p:cTn id="11" presetID="6" presetClass="exit" presetSubtype="32" fill="hold" nodeType="withEffect">
                                  <p:stCondLst>
                                    <p:cond delay="0"/>
                                  </p:stCondLst>
                                  <p:childTnLst>
                                    <p:animEffect transition="out" filter="circle(out)">
                                      <p:cBhvr>
                                        <p:cTn id="12" dur="2000"/>
                                        <p:tgtEl>
                                          <p:spTgt spid="15"/>
                                        </p:tgtEl>
                                      </p:cBhvr>
                                    </p:animEffect>
                                    <p:set>
                                      <p:cBhvr>
                                        <p:cTn id="13" dur="1" fill="hold">
                                          <p:stCondLst>
                                            <p:cond delay="1999"/>
                                          </p:stCondLst>
                                        </p:cTn>
                                        <p:tgtEl>
                                          <p:spTgt spid="15"/>
                                        </p:tgtEl>
                                        <p:attrNameLst>
                                          <p:attrName>style.visibility</p:attrName>
                                        </p:attrNameLst>
                                      </p:cBhvr>
                                      <p:to>
                                        <p:strVal val="hidden"/>
                                      </p:to>
                                    </p:set>
                                  </p:childTnLst>
                                </p:cTn>
                              </p:par>
                              <p:par>
                                <p:cTn id="14" presetID="6" presetClass="exit" presetSubtype="32" fill="hold" nodeType="withEffect">
                                  <p:stCondLst>
                                    <p:cond delay="0"/>
                                  </p:stCondLst>
                                  <p:childTnLst>
                                    <p:animEffect transition="out" filter="circle(out)">
                                      <p:cBhvr>
                                        <p:cTn id="15" dur="2000"/>
                                        <p:tgtEl>
                                          <p:spTgt spid="16"/>
                                        </p:tgtEl>
                                      </p:cBhvr>
                                    </p:animEffect>
                                    <p:set>
                                      <p:cBhvr>
                                        <p:cTn id="16" dur="1" fill="hold">
                                          <p:stCondLst>
                                            <p:cond delay="1999"/>
                                          </p:stCondLst>
                                        </p:cTn>
                                        <p:tgtEl>
                                          <p:spTgt spid="16"/>
                                        </p:tgtEl>
                                        <p:attrNameLst>
                                          <p:attrName>style.visibility</p:attrName>
                                        </p:attrNameLst>
                                      </p:cBhvr>
                                      <p:to>
                                        <p:strVal val="hidden"/>
                                      </p:to>
                                    </p:set>
                                  </p:childTnLst>
                                </p:cTn>
                              </p:par>
                              <p:par>
                                <p:cTn id="17" presetID="6" presetClass="exit" presetSubtype="32" fill="hold" nodeType="withEffect">
                                  <p:stCondLst>
                                    <p:cond delay="0"/>
                                  </p:stCondLst>
                                  <p:childTnLst>
                                    <p:animEffect transition="out" filter="circle(out)">
                                      <p:cBhvr>
                                        <p:cTn id="18" dur="2000"/>
                                        <p:tgtEl>
                                          <p:spTgt spid="22"/>
                                        </p:tgtEl>
                                      </p:cBhvr>
                                    </p:animEffect>
                                    <p:set>
                                      <p:cBhvr>
                                        <p:cTn id="19" dur="1" fill="hold">
                                          <p:stCondLst>
                                            <p:cond delay="1999"/>
                                          </p:stCondLst>
                                        </p:cTn>
                                        <p:tgtEl>
                                          <p:spTgt spid="22"/>
                                        </p:tgtEl>
                                        <p:attrNameLst>
                                          <p:attrName>style.visibility</p:attrName>
                                        </p:attrNameLst>
                                      </p:cBhvr>
                                      <p:to>
                                        <p:strVal val="hidden"/>
                                      </p:to>
                                    </p:set>
                                  </p:childTnLst>
                                </p:cTn>
                              </p:par>
                              <p:par>
                                <p:cTn id="20" presetID="6" presetClass="exit" presetSubtype="32" fill="hold" nodeType="withEffect">
                                  <p:stCondLst>
                                    <p:cond delay="0"/>
                                  </p:stCondLst>
                                  <p:childTnLst>
                                    <p:animEffect transition="out" filter="circle(out)">
                                      <p:cBhvr>
                                        <p:cTn id="21" dur="2000"/>
                                        <p:tgtEl>
                                          <p:spTgt spid="21"/>
                                        </p:tgtEl>
                                      </p:cBhvr>
                                    </p:animEffect>
                                    <p:set>
                                      <p:cBhvr>
                                        <p:cTn id="22" dur="1" fill="hold">
                                          <p:stCondLst>
                                            <p:cond delay="1999"/>
                                          </p:stCondLst>
                                        </p:cTn>
                                        <p:tgtEl>
                                          <p:spTgt spid="21"/>
                                        </p:tgtEl>
                                        <p:attrNameLst>
                                          <p:attrName>style.visibility</p:attrName>
                                        </p:attrNameLst>
                                      </p:cBhvr>
                                      <p:to>
                                        <p:strVal val="hidden"/>
                                      </p:to>
                                    </p:set>
                                  </p:childTnLst>
                                </p:cTn>
                              </p:par>
                              <p:par>
                                <p:cTn id="23" presetID="6" presetClass="exit" presetSubtype="32" fill="hold" nodeType="withEffect">
                                  <p:stCondLst>
                                    <p:cond delay="0"/>
                                  </p:stCondLst>
                                  <p:childTnLst>
                                    <p:animEffect transition="out" filter="circle(out)">
                                      <p:cBhvr>
                                        <p:cTn id="24" dur="2000"/>
                                        <p:tgtEl>
                                          <p:spTgt spid="20"/>
                                        </p:tgtEl>
                                      </p:cBhvr>
                                    </p:animEffect>
                                    <p:set>
                                      <p:cBhvr>
                                        <p:cTn id="25" dur="1" fill="hold">
                                          <p:stCondLst>
                                            <p:cond delay="1999"/>
                                          </p:stCondLst>
                                        </p:cTn>
                                        <p:tgtEl>
                                          <p:spTgt spid="20"/>
                                        </p:tgtEl>
                                        <p:attrNameLst>
                                          <p:attrName>style.visibility</p:attrName>
                                        </p:attrNameLst>
                                      </p:cBhvr>
                                      <p:to>
                                        <p:strVal val="hidden"/>
                                      </p:to>
                                    </p:set>
                                  </p:childTnLst>
                                </p:cTn>
                              </p:par>
                              <p:par>
                                <p:cTn id="26" presetID="6" presetClass="exit" presetSubtype="32" fill="hold" nodeType="withEffect">
                                  <p:stCondLst>
                                    <p:cond delay="0"/>
                                  </p:stCondLst>
                                  <p:childTnLst>
                                    <p:animEffect transition="out" filter="circle(out)">
                                      <p:cBhvr>
                                        <p:cTn id="27" dur="2000"/>
                                        <p:tgtEl>
                                          <p:spTgt spid="19"/>
                                        </p:tgtEl>
                                      </p:cBhvr>
                                    </p:animEffect>
                                    <p:set>
                                      <p:cBhvr>
                                        <p:cTn id="28" dur="1" fill="hold">
                                          <p:stCondLst>
                                            <p:cond delay="1999"/>
                                          </p:stCondLst>
                                        </p:cTn>
                                        <p:tgtEl>
                                          <p:spTgt spid="19"/>
                                        </p:tgtEl>
                                        <p:attrNameLst>
                                          <p:attrName>style.visibility</p:attrName>
                                        </p:attrNameLst>
                                      </p:cBhvr>
                                      <p:to>
                                        <p:strVal val="hidden"/>
                                      </p:to>
                                    </p:set>
                                  </p:childTnLst>
                                </p:cTn>
                              </p:par>
                              <p:par>
                                <p:cTn id="29" presetID="6" presetClass="exit" presetSubtype="32" fill="hold" nodeType="withEffect">
                                  <p:stCondLst>
                                    <p:cond delay="0"/>
                                  </p:stCondLst>
                                  <p:childTnLst>
                                    <p:animEffect transition="out" filter="circle(out)">
                                      <p:cBhvr>
                                        <p:cTn id="30" dur="2000"/>
                                        <p:tgtEl>
                                          <p:spTgt spid="13"/>
                                        </p:tgtEl>
                                      </p:cBhvr>
                                    </p:animEffect>
                                    <p:set>
                                      <p:cBhvr>
                                        <p:cTn id="31" dur="1" fill="hold">
                                          <p:stCondLst>
                                            <p:cond delay="1999"/>
                                          </p:stCondLst>
                                        </p:cTn>
                                        <p:tgtEl>
                                          <p:spTgt spid="13"/>
                                        </p:tgtEl>
                                        <p:attrNameLst>
                                          <p:attrName>style.visibility</p:attrName>
                                        </p:attrNameLst>
                                      </p:cBhvr>
                                      <p:to>
                                        <p:strVal val="hidden"/>
                                      </p:to>
                                    </p:set>
                                  </p:childTnLst>
                                </p:cTn>
                              </p:par>
                              <p:par>
                                <p:cTn id="32" presetID="6" presetClass="exit" presetSubtype="32" fill="hold" nodeType="withEffect">
                                  <p:stCondLst>
                                    <p:cond delay="0"/>
                                  </p:stCondLst>
                                  <p:childTnLst>
                                    <p:animEffect transition="out" filter="circle(out)">
                                      <p:cBhvr>
                                        <p:cTn id="33" dur="2000"/>
                                        <p:tgtEl>
                                          <p:spTgt spid="18"/>
                                        </p:tgtEl>
                                      </p:cBhvr>
                                    </p:animEffect>
                                    <p:set>
                                      <p:cBhvr>
                                        <p:cTn id="34" dur="1" fill="hold">
                                          <p:stCondLst>
                                            <p:cond delay="1999"/>
                                          </p:stCondLst>
                                        </p:cTn>
                                        <p:tgtEl>
                                          <p:spTgt spid="18"/>
                                        </p:tgtEl>
                                        <p:attrNameLst>
                                          <p:attrName>style.visibility</p:attrName>
                                        </p:attrNameLst>
                                      </p:cBhvr>
                                      <p:to>
                                        <p:strVal val="hidden"/>
                                      </p:to>
                                    </p:set>
                                  </p:childTnLst>
                                </p:cTn>
                              </p:par>
                              <p:par>
                                <p:cTn id="35" presetID="6" presetClass="exit" presetSubtype="32" fill="hold" nodeType="withEffect">
                                  <p:stCondLst>
                                    <p:cond delay="0"/>
                                  </p:stCondLst>
                                  <p:childTnLst>
                                    <p:animEffect transition="out" filter="circle(out)">
                                      <p:cBhvr>
                                        <p:cTn id="36" dur="2000"/>
                                        <p:tgtEl>
                                          <p:spTgt spid="24"/>
                                        </p:tgtEl>
                                      </p:cBhvr>
                                    </p:animEffect>
                                    <p:set>
                                      <p:cBhvr>
                                        <p:cTn id="37" dur="1" fill="hold">
                                          <p:stCondLst>
                                            <p:cond delay="1999"/>
                                          </p:stCondLst>
                                        </p:cTn>
                                        <p:tgtEl>
                                          <p:spTgt spid="24"/>
                                        </p:tgtEl>
                                        <p:attrNameLst>
                                          <p:attrName>style.visibility</p:attrName>
                                        </p:attrNameLst>
                                      </p:cBhvr>
                                      <p:to>
                                        <p:strVal val="hidden"/>
                                      </p:to>
                                    </p:set>
                                  </p:childTnLst>
                                </p:cTn>
                              </p:par>
                              <p:par>
                                <p:cTn id="38" presetID="6" presetClass="exit" presetSubtype="32" fill="hold" nodeType="withEffect">
                                  <p:stCondLst>
                                    <p:cond delay="0"/>
                                  </p:stCondLst>
                                  <p:childTnLst>
                                    <p:animEffect transition="out" filter="circle(out)">
                                      <p:cBhvr>
                                        <p:cTn id="39" dur="2000"/>
                                        <p:tgtEl>
                                          <p:spTgt spid="26"/>
                                        </p:tgtEl>
                                      </p:cBhvr>
                                    </p:animEffect>
                                    <p:set>
                                      <p:cBhvr>
                                        <p:cTn id="40" dur="1" fill="hold">
                                          <p:stCondLst>
                                            <p:cond delay="19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Solving</a:t>
            </a:r>
          </a:p>
        </p:txBody>
      </p:sp>
      <p:grpSp>
        <p:nvGrpSpPr>
          <p:cNvPr id="14" name="Group 13"/>
          <p:cNvGrpSpPr/>
          <p:nvPr/>
        </p:nvGrpSpPr>
        <p:grpSpPr>
          <a:xfrm>
            <a:off x="1008248" y="1365738"/>
            <a:ext cx="7127503" cy="1221604"/>
            <a:chOff x="1711697" y="1359760"/>
            <a:chExt cx="7127503" cy="1221604"/>
          </a:xfrm>
        </p:grpSpPr>
        <p:sp>
          <p:nvSpPr>
            <p:cNvPr id="4" name="Rectangle 3"/>
            <p:cNvSpPr/>
            <p:nvPr/>
          </p:nvSpPr>
          <p:spPr>
            <a:xfrm>
              <a:off x="1711697" y="1372655"/>
              <a:ext cx="697627" cy="1200329"/>
            </a:xfrm>
            <a:prstGeom prst="rect">
              <a:avLst/>
            </a:prstGeom>
            <a:noFill/>
          </p:spPr>
          <p:txBody>
            <a:bodyPr wrap="none" lIns="91440" tIns="45720" rIns="91440" bIns="45720">
              <a:spAutoFit/>
            </a:bodyPr>
            <a:lstStyle/>
            <a:p>
              <a:pPr algn="ctr"/>
              <a:r>
                <a:rPr lang="en-US"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0</a:t>
              </a:r>
              <a:endParaRPr lang="en-US" sz="7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Rectangle 4"/>
            <p:cNvSpPr/>
            <p:nvPr/>
          </p:nvSpPr>
          <p:spPr>
            <a:xfrm>
              <a:off x="2429325" y="1366909"/>
              <a:ext cx="697627" cy="1200329"/>
            </a:xfrm>
            <a:prstGeom prst="rect">
              <a:avLst/>
            </a:prstGeom>
            <a:noFill/>
          </p:spPr>
          <p:txBody>
            <a:bodyPr wrap="none" lIns="91440" tIns="45720" rIns="91440" bIns="45720">
              <a:spAutoFit/>
            </a:bodyPr>
            <a:lstStyle/>
            <a:p>
              <a:pPr algn="ctr"/>
              <a:r>
                <a:rPr lang="en-US"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1</a:t>
              </a:r>
              <a:endParaRPr lang="en-US" sz="7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6" name="Rectangle 5"/>
            <p:cNvSpPr/>
            <p:nvPr/>
          </p:nvSpPr>
          <p:spPr>
            <a:xfrm>
              <a:off x="3268794" y="1359760"/>
              <a:ext cx="697627" cy="1200329"/>
            </a:xfrm>
            <a:prstGeom prst="rect">
              <a:avLst/>
            </a:prstGeom>
            <a:noFill/>
          </p:spPr>
          <p:txBody>
            <a:bodyPr wrap="none" lIns="91440" tIns="45720" rIns="91440" bIns="45720">
              <a:spAutoFit/>
            </a:bodyPr>
            <a:lstStyle/>
            <a:p>
              <a:pPr algn="ctr"/>
              <a:r>
                <a:rPr lang="en-US"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2</a:t>
              </a:r>
              <a:endParaRPr lang="en-US" sz="7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7" name="Rectangle 6"/>
            <p:cNvSpPr/>
            <p:nvPr/>
          </p:nvSpPr>
          <p:spPr>
            <a:xfrm>
              <a:off x="3997747" y="1359761"/>
              <a:ext cx="697627" cy="1200329"/>
            </a:xfrm>
            <a:prstGeom prst="rect">
              <a:avLst/>
            </a:prstGeom>
            <a:noFill/>
          </p:spPr>
          <p:txBody>
            <a:bodyPr wrap="none" lIns="91440" tIns="45720" rIns="91440" bIns="45720">
              <a:spAutoFit/>
            </a:bodyPr>
            <a:lstStyle/>
            <a:p>
              <a:pPr algn="ctr"/>
              <a:r>
                <a:rPr lang="en-US"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3</a:t>
              </a:r>
              <a:endParaRPr lang="en-US" sz="7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8" name="Rectangle 7"/>
            <p:cNvSpPr/>
            <p:nvPr/>
          </p:nvSpPr>
          <p:spPr>
            <a:xfrm>
              <a:off x="4691968" y="1373887"/>
              <a:ext cx="697627" cy="1200329"/>
            </a:xfrm>
            <a:prstGeom prst="rect">
              <a:avLst/>
            </a:prstGeom>
            <a:noFill/>
          </p:spPr>
          <p:txBody>
            <a:bodyPr wrap="none" lIns="91440" tIns="45720" rIns="91440" bIns="45720">
              <a:spAutoFit/>
            </a:bodyPr>
            <a:lstStyle/>
            <a:p>
              <a:pPr algn="ctr"/>
              <a:r>
                <a:rPr lang="en-US"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4</a:t>
              </a:r>
              <a:endParaRPr lang="en-US" sz="7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9" name="Rectangle 8"/>
            <p:cNvSpPr/>
            <p:nvPr/>
          </p:nvSpPr>
          <p:spPr>
            <a:xfrm>
              <a:off x="5426797" y="1373887"/>
              <a:ext cx="697627" cy="1200329"/>
            </a:xfrm>
            <a:prstGeom prst="rect">
              <a:avLst/>
            </a:prstGeom>
            <a:noFill/>
          </p:spPr>
          <p:txBody>
            <a:bodyPr wrap="none" lIns="91440" tIns="45720" rIns="91440" bIns="45720">
              <a:spAutoFit/>
            </a:bodyPr>
            <a:lstStyle/>
            <a:p>
              <a:pPr algn="ctr"/>
              <a:r>
                <a:rPr lang="en-US"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5</a:t>
              </a:r>
              <a:endParaRPr lang="en-US" sz="7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0" name="Rectangle 9"/>
            <p:cNvSpPr/>
            <p:nvPr/>
          </p:nvSpPr>
          <p:spPr>
            <a:xfrm>
              <a:off x="6146468" y="1366909"/>
              <a:ext cx="697627" cy="1200329"/>
            </a:xfrm>
            <a:prstGeom prst="rect">
              <a:avLst/>
            </a:prstGeom>
            <a:noFill/>
          </p:spPr>
          <p:txBody>
            <a:bodyPr wrap="none" lIns="91440" tIns="45720" rIns="91440" bIns="45720">
              <a:spAutoFit/>
            </a:bodyPr>
            <a:lstStyle/>
            <a:p>
              <a:pPr algn="ctr"/>
              <a:r>
                <a:rPr lang="en-US"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6</a:t>
              </a:r>
              <a:endParaRPr lang="en-US" sz="7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1" name="Rectangle 10"/>
            <p:cNvSpPr/>
            <p:nvPr/>
          </p:nvSpPr>
          <p:spPr>
            <a:xfrm>
              <a:off x="6934200" y="1381035"/>
              <a:ext cx="516557" cy="1200329"/>
            </a:xfrm>
            <a:prstGeom prst="rect">
              <a:avLst/>
            </a:prstGeom>
            <a:noFill/>
          </p:spPr>
          <p:txBody>
            <a:bodyPr wrap="square" lIns="91440" tIns="45720" rIns="91440" bIns="45720">
              <a:spAutoFit/>
            </a:bodyPr>
            <a:lstStyle/>
            <a:p>
              <a:pPr algn="ctr"/>
              <a:r>
                <a:rPr lang="en-US"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7</a:t>
              </a:r>
              <a:endParaRPr lang="en-US" sz="7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2" name="Rectangle 11"/>
            <p:cNvSpPr/>
            <p:nvPr/>
          </p:nvSpPr>
          <p:spPr>
            <a:xfrm>
              <a:off x="7487959" y="1366910"/>
              <a:ext cx="697627" cy="1200329"/>
            </a:xfrm>
            <a:prstGeom prst="rect">
              <a:avLst/>
            </a:prstGeom>
            <a:noFill/>
          </p:spPr>
          <p:txBody>
            <a:bodyPr wrap="none" lIns="91440" tIns="45720" rIns="91440" bIns="45720">
              <a:spAutoFit/>
            </a:bodyPr>
            <a:lstStyle/>
            <a:p>
              <a:pPr algn="ctr"/>
              <a:r>
                <a:rPr lang="en-US"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8</a:t>
              </a:r>
              <a:endParaRPr lang="en-US" sz="7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3" name="Rectangle 12"/>
            <p:cNvSpPr/>
            <p:nvPr/>
          </p:nvSpPr>
          <p:spPr>
            <a:xfrm>
              <a:off x="8141573" y="1366911"/>
              <a:ext cx="697627" cy="1200329"/>
            </a:xfrm>
            <a:prstGeom prst="rect">
              <a:avLst/>
            </a:prstGeom>
            <a:noFill/>
          </p:spPr>
          <p:txBody>
            <a:bodyPr wrap="none" lIns="91440" tIns="45720" rIns="91440" bIns="45720">
              <a:spAutoFit/>
            </a:bodyPr>
            <a:lstStyle/>
            <a:p>
              <a:pPr algn="ctr"/>
              <a:r>
                <a:rPr lang="en-US"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9</a:t>
              </a:r>
              <a:endParaRPr lang="en-US" sz="7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grpSp>
      <p:sp>
        <p:nvSpPr>
          <p:cNvPr id="15" name="Rectangle 14"/>
          <p:cNvSpPr/>
          <p:nvPr/>
        </p:nvSpPr>
        <p:spPr>
          <a:xfrm>
            <a:off x="6784509" y="1364625"/>
            <a:ext cx="697627" cy="1200329"/>
          </a:xfrm>
          <a:prstGeom prst="rect">
            <a:avLst/>
          </a:prstGeom>
          <a:noFill/>
        </p:spPr>
        <p:txBody>
          <a:bodyPr wrap="none" lIns="91440" tIns="45720" rIns="91440" bIns="45720">
            <a:spAutoFit/>
          </a:bodyPr>
          <a:lstStyle/>
          <a:p>
            <a:pPr algn="ctr"/>
            <a:r>
              <a:rPr lang="en-US"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8</a:t>
            </a:r>
            <a:endParaRPr lang="en-US" sz="7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6" name="Rectangle 15"/>
          <p:cNvSpPr/>
          <p:nvPr/>
        </p:nvSpPr>
        <p:spPr>
          <a:xfrm>
            <a:off x="3977651" y="1371600"/>
            <a:ext cx="697627" cy="1200329"/>
          </a:xfrm>
          <a:prstGeom prst="rect">
            <a:avLst/>
          </a:prstGeom>
          <a:noFill/>
        </p:spPr>
        <p:txBody>
          <a:bodyPr wrap="none" lIns="91440" tIns="45720" rIns="91440" bIns="45720">
            <a:spAutoFit/>
          </a:bodyPr>
          <a:lstStyle/>
          <a:p>
            <a:pPr algn="ctr"/>
            <a:r>
              <a:rPr lang="en-US"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4</a:t>
            </a:r>
            <a:endParaRPr lang="en-US" sz="7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7" name="Rectangle 16"/>
          <p:cNvSpPr/>
          <p:nvPr/>
        </p:nvSpPr>
        <p:spPr>
          <a:xfrm>
            <a:off x="1357061" y="4724400"/>
            <a:ext cx="6399509" cy="1077218"/>
          </a:xfrm>
          <a:prstGeom prst="rect">
            <a:avLst/>
          </a:prstGeom>
          <a:noFill/>
        </p:spPr>
        <p:txBody>
          <a:bodyPr wrap="none" lIns="91440" tIns="45720" rIns="91440" bIns="45720">
            <a:spAutoFit/>
          </a:bodyPr>
          <a:lstStyle/>
          <a:p>
            <a:pPr algn="ctr"/>
            <a:r>
              <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Create two 2 digit numbers and </a:t>
            </a:r>
          </a:p>
          <a:p>
            <a:pPr algn="ctr"/>
            <a:r>
              <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compute the difference </a:t>
            </a:r>
            <a:endParaRPr lang="en-US"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34402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72222E-6 -4.07407E-6 L -0.5894 0.26412 " pathEditMode="relative" rAng="0" ptsTypes="AA">
                                      <p:cBhvr>
                                        <p:cTn id="6" dur="2000" fill="hold"/>
                                        <p:tgtEl>
                                          <p:spTgt spid="15"/>
                                        </p:tgtEl>
                                        <p:attrNameLst>
                                          <p:attrName>ppt_x</p:attrName>
                                          <p:attrName>ppt_y</p:attrName>
                                        </p:attrNameLst>
                                      </p:cBhvr>
                                      <p:rCtr x="-29479" y="1319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77778E-7 0 L 0.17708 0.26412 " pathEditMode="relative" rAng="0" ptsTypes="AA">
                                      <p:cBhvr>
                                        <p:cTn id="10" dur="2000" fill="hold"/>
                                        <p:tgtEl>
                                          <p:spTgt spid="16"/>
                                        </p:tgtEl>
                                        <p:attrNameLst>
                                          <p:attrName>ppt_x</p:attrName>
                                          <p:attrName>ppt_y</p:attrName>
                                        </p:attrNameLst>
                                      </p:cBhvr>
                                      <p:rCtr x="8854" y="13194"/>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Solving</a:t>
            </a:r>
          </a:p>
        </p:txBody>
      </p:sp>
      <p:grpSp>
        <p:nvGrpSpPr>
          <p:cNvPr id="14" name="Group 13"/>
          <p:cNvGrpSpPr/>
          <p:nvPr/>
        </p:nvGrpSpPr>
        <p:grpSpPr>
          <a:xfrm>
            <a:off x="1008248" y="1365738"/>
            <a:ext cx="7127503" cy="1221604"/>
            <a:chOff x="1711697" y="1359760"/>
            <a:chExt cx="7127503" cy="1221604"/>
          </a:xfrm>
        </p:grpSpPr>
        <p:sp>
          <p:nvSpPr>
            <p:cNvPr id="4" name="Rectangle 3"/>
            <p:cNvSpPr/>
            <p:nvPr/>
          </p:nvSpPr>
          <p:spPr>
            <a:xfrm>
              <a:off x="1711697" y="1372655"/>
              <a:ext cx="697627" cy="1200329"/>
            </a:xfrm>
            <a:prstGeom prst="rect">
              <a:avLst/>
            </a:prstGeom>
            <a:noFill/>
          </p:spPr>
          <p:txBody>
            <a:bodyPr wrap="none" lIns="91440" tIns="45720" rIns="91440" bIns="45720">
              <a:spAutoFit/>
            </a:bodyPr>
            <a:lstStyle/>
            <a:p>
              <a:pPr algn="ctr"/>
              <a:r>
                <a:rPr lang="en-US"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0</a:t>
              </a:r>
              <a:endParaRPr lang="en-US" sz="7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Rectangle 4"/>
            <p:cNvSpPr/>
            <p:nvPr/>
          </p:nvSpPr>
          <p:spPr>
            <a:xfrm>
              <a:off x="2429325" y="1366909"/>
              <a:ext cx="697627" cy="1200329"/>
            </a:xfrm>
            <a:prstGeom prst="rect">
              <a:avLst/>
            </a:prstGeom>
            <a:noFill/>
          </p:spPr>
          <p:txBody>
            <a:bodyPr wrap="none" lIns="91440" tIns="45720" rIns="91440" bIns="45720">
              <a:spAutoFit/>
            </a:bodyPr>
            <a:lstStyle/>
            <a:p>
              <a:pPr algn="ctr"/>
              <a:r>
                <a:rPr lang="en-US"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1</a:t>
              </a:r>
              <a:endParaRPr lang="en-US" sz="7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6" name="Rectangle 5"/>
            <p:cNvSpPr/>
            <p:nvPr/>
          </p:nvSpPr>
          <p:spPr>
            <a:xfrm>
              <a:off x="3268794" y="1359760"/>
              <a:ext cx="697627" cy="1200329"/>
            </a:xfrm>
            <a:prstGeom prst="rect">
              <a:avLst/>
            </a:prstGeom>
            <a:noFill/>
          </p:spPr>
          <p:txBody>
            <a:bodyPr wrap="none" lIns="91440" tIns="45720" rIns="91440" bIns="45720">
              <a:spAutoFit/>
            </a:bodyPr>
            <a:lstStyle/>
            <a:p>
              <a:pPr algn="ctr"/>
              <a:r>
                <a:rPr lang="en-US"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2</a:t>
              </a:r>
              <a:endParaRPr lang="en-US" sz="7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7" name="Rectangle 6"/>
            <p:cNvSpPr/>
            <p:nvPr/>
          </p:nvSpPr>
          <p:spPr>
            <a:xfrm>
              <a:off x="3997747" y="1359761"/>
              <a:ext cx="697627" cy="1200329"/>
            </a:xfrm>
            <a:prstGeom prst="rect">
              <a:avLst/>
            </a:prstGeom>
            <a:noFill/>
          </p:spPr>
          <p:txBody>
            <a:bodyPr wrap="none" lIns="91440" tIns="45720" rIns="91440" bIns="45720">
              <a:spAutoFit/>
            </a:bodyPr>
            <a:lstStyle/>
            <a:p>
              <a:pPr algn="ctr"/>
              <a:r>
                <a:rPr lang="en-US"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3</a:t>
              </a:r>
              <a:endParaRPr lang="en-US" sz="7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8" name="Rectangle 7"/>
            <p:cNvSpPr/>
            <p:nvPr/>
          </p:nvSpPr>
          <p:spPr>
            <a:xfrm>
              <a:off x="4691968" y="1373887"/>
              <a:ext cx="697627" cy="1200329"/>
            </a:xfrm>
            <a:prstGeom prst="rect">
              <a:avLst/>
            </a:prstGeom>
            <a:noFill/>
          </p:spPr>
          <p:txBody>
            <a:bodyPr wrap="none" lIns="91440" tIns="45720" rIns="91440" bIns="45720">
              <a:spAutoFit/>
            </a:bodyPr>
            <a:lstStyle/>
            <a:p>
              <a:pPr algn="ctr"/>
              <a:r>
                <a:rPr lang="en-US"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4</a:t>
              </a:r>
              <a:endParaRPr lang="en-US" sz="7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9" name="Rectangle 8"/>
            <p:cNvSpPr/>
            <p:nvPr/>
          </p:nvSpPr>
          <p:spPr>
            <a:xfrm>
              <a:off x="5426797" y="1373887"/>
              <a:ext cx="697627" cy="1200329"/>
            </a:xfrm>
            <a:prstGeom prst="rect">
              <a:avLst/>
            </a:prstGeom>
            <a:noFill/>
          </p:spPr>
          <p:txBody>
            <a:bodyPr wrap="none" lIns="91440" tIns="45720" rIns="91440" bIns="45720">
              <a:spAutoFit/>
            </a:bodyPr>
            <a:lstStyle/>
            <a:p>
              <a:pPr algn="ctr"/>
              <a:r>
                <a:rPr lang="en-US"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5</a:t>
              </a:r>
              <a:endParaRPr lang="en-US" sz="7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0" name="Rectangle 9"/>
            <p:cNvSpPr/>
            <p:nvPr/>
          </p:nvSpPr>
          <p:spPr>
            <a:xfrm>
              <a:off x="6146468" y="1366909"/>
              <a:ext cx="697627" cy="1200329"/>
            </a:xfrm>
            <a:prstGeom prst="rect">
              <a:avLst/>
            </a:prstGeom>
            <a:noFill/>
          </p:spPr>
          <p:txBody>
            <a:bodyPr wrap="none" lIns="91440" tIns="45720" rIns="91440" bIns="45720">
              <a:spAutoFit/>
            </a:bodyPr>
            <a:lstStyle/>
            <a:p>
              <a:pPr algn="ctr"/>
              <a:r>
                <a:rPr lang="en-US"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6</a:t>
              </a:r>
              <a:endParaRPr lang="en-US" sz="7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1" name="Rectangle 10"/>
            <p:cNvSpPr/>
            <p:nvPr/>
          </p:nvSpPr>
          <p:spPr>
            <a:xfrm>
              <a:off x="6934200" y="1381035"/>
              <a:ext cx="516557" cy="1200329"/>
            </a:xfrm>
            <a:prstGeom prst="rect">
              <a:avLst/>
            </a:prstGeom>
            <a:noFill/>
          </p:spPr>
          <p:txBody>
            <a:bodyPr wrap="square" lIns="91440" tIns="45720" rIns="91440" bIns="45720">
              <a:spAutoFit/>
            </a:bodyPr>
            <a:lstStyle/>
            <a:p>
              <a:pPr algn="ctr"/>
              <a:r>
                <a:rPr lang="en-US"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7</a:t>
              </a:r>
              <a:endParaRPr lang="en-US" sz="7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2" name="Rectangle 11"/>
            <p:cNvSpPr/>
            <p:nvPr/>
          </p:nvSpPr>
          <p:spPr>
            <a:xfrm>
              <a:off x="7487959" y="1366910"/>
              <a:ext cx="697627" cy="1200329"/>
            </a:xfrm>
            <a:prstGeom prst="rect">
              <a:avLst/>
            </a:prstGeom>
            <a:noFill/>
          </p:spPr>
          <p:txBody>
            <a:bodyPr wrap="none" lIns="91440" tIns="45720" rIns="91440" bIns="45720">
              <a:spAutoFit/>
            </a:bodyPr>
            <a:lstStyle/>
            <a:p>
              <a:pPr algn="ctr"/>
              <a:r>
                <a:rPr lang="en-US"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8</a:t>
              </a:r>
              <a:endParaRPr lang="en-US" sz="7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3" name="Rectangle 12"/>
            <p:cNvSpPr/>
            <p:nvPr/>
          </p:nvSpPr>
          <p:spPr>
            <a:xfrm>
              <a:off x="8141573" y="1366911"/>
              <a:ext cx="697627" cy="1200329"/>
            </a:xfrm>
            <a:prstGeom prst="rect">
              <a:avLst/>
            </a:prstGeom>
            <a:noFill/>
          </p:spPr>
          <p:txBody>
            <a:bodyPr wrap="none" lIns="91440" tIns="45720" rIns="91440" bIns="45720">
              <a:spAutoFit/>
            </a:bodyPr>
            <a:lstStyle/>
            <a:p>
              <a:pPr algn="ctr"/>
              <a:r>
                <a:rPr lang="en-US"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9</a:t>
              </a:r>
              <a:endParaRPr lang="en-US" sz="7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grpSp>
      <p:sp>
        <p:nvSpPr>
          <p:cNvPr id="15" name="Rectangle 14"/>
          <p:cNvSpPr/>
          <p:nvPr/>
        </p:nvSpPr>
        <p:spPr>
          <a:xfrm>
            <a:off x="3294297" y="1357474"/>
            <a:ext cx="697627" cy="1200329"/>
          </a:xfrm>
          <a:prstGeom prst="rect">
            <a:avLst/>
          </a:prstGeom>
          <a:noFill/>
        </p:spPr>
        <p:txBody>
          <a:bodyPr wrap="none" lIns="91440" tIns="45720" rIns="91440" bIns="45720">
            <a:spAutoFit/>
          </a:bodyPr>
          <a:lstStyle/>
          <a:p>
            <a:pPr algn="ctr"/>
            <a:r>
              <a:rPr lang="en-US"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3</a:t>
            </a:r>
            <a:endParaRPr lang="en-US" sz="7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6" name="Rectangle 15"/>
          <p:cNvSpPr/>
          <p:nvPr/>
        </p:nvSpPr>
        <p:spPr>
          <a:xfrm>
            <a:off x="6130896" y="1371600"/>
            <a:ext cx="697627" cy="1200329"/>
          </a:xfrm>
          <a:prstGeom prst="rect">
            <a:avLst/>
          </a:prstGeom>
          <a:noFill/>
        </p:spPr>
        <p:txBody>
          <a:bodyPr wrap="none" lIns="91440" tIns="45720" rIns="91440" bIns="45720">
            <a:spAutoFit/>
          </a:bodyPr>
          <a:lstStyle/>
          <a:p>
            <a:pPr algn="ctr"/>
            <a:r>
              <a:rPr lang="en-US"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7</a:t>
            </a:r>
            <a:endParaRPr lang="en-US" sz="7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7" name="Rectangle 16"/>
          <p:cNvSpPr/>
          <p:nvPr/>
        </p:nvSpPr>
        <p:spPr>
          <a:xfrm>
            <a:off x="1357061" y="4724400"/>
            <a:ext cx="6399509" cy="1077218"/>
          </a:xfrm>
          <a:prstGeom prst="rect">
            <a:avLst/>
          </a:prstGeom>
          <a:noFill/>
        </p:spPr>
        <p:txBody>
          <a:bodyPr wrap="none" lIns="91440" tIns="45720" rIns="91440" bIns="45720">
            <a:spAutoFit/>
          </a:bodyPr>
          <a:lstStyle/>
          <a:p>
            <a:pPr algn="ctr"/>
            <a:r>
              <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Create two 2 digit numbers and </a:t>
            </a:r>
          </a:p>
          <a:p>
            <a:pPr algn="ctr"/>
            <a:r>
              <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compute the difference </a:t>
            </a:r>
            <a:endParaRPr lang="en-US"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26078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3.33333E-6 L -0.11406 0.29236 " pathEditMode="relative" rAng="0" ptsTypes="AA">
                                      <p:cBhvr>
                                        <p:cTn id="6" dur="2000" fill="hold"/>
                                        <p:tgtEl>
                                          <p:spTgt spid="15"/>
                                        </p:tgtEl>
                                        <p:attrNameLst>
                                          <p:attrName>ppt_x</p:attrName>
                                          <p:attrName>ppt_y</p:attrName>
                                        </p:attrNameLst>
                                      </p:cBhvr>
                                      <p:rCtr x="-5712" y="1460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05556E-6 0 L 0.02934 0.3125 " pathEditMode="relative" rAng="0" ptsTypes="AA">
                                      <p:cBhvr>
                                        <p:cTn id="10" dur="2000" fill="hold"/>
                                        <p:tgtEl>
                                          <p:spTgt spid="16"/>
                                        </p:tgtEl>
                                        <p:attrNameLst>
                                          <p:attrName>ppt_x</p:attrName>
                                          <p:attrName>ppt_y</p:attrName>
                                        </p:attrNameLst>
                                      </p:cBhvr>
                                      <p:rCtr x="1458" y="15625"/>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Share any conjectures about this situation</a:t>
            </a:r>
          </a:p>
          <a:p>
            <a:r>
              <a:rPr lang="en-US" dirty="0"/>
              <a:t>Test your conjecture</a:t>
            </a:r>
          </a:p>
          <a:p>
            <a:r>
              <a:rPr lang="en-US" dirty="0"/>
              <a:t>Any new conjectures? Now test these…</a:t>
            </a:r>
          </a:p>
          <a:p>
            <a:r>
              <a:rPr lang="en-US" dirty="0"/>
              <a:t>Share viable arguments and critique the reasoning of others</a:t>
            </a:r>
          </a:p>
          <a:p>
            <a:endParaRPr lang="en-US" dirty="0"/>
          </a:p>
          <a:p>
            <a:endParaRPr lang="en-US" dirty="0"/>
          </a:p>
        </p:txBody>
      </p:sp>
      <p:sp>
        <p:nvSpPr>
          <p:cNvPr id="3" name="Title 2"/>
          <p:cNvSpPr>
            <a:spLocks noGrp="1"/>
          </p:cNvSpPr>
          <p:nvPr>
            <p:ph type="title"/>
          </p:nvPr>
        </p:nvSpPr>
        <p:spPr/>
        <p:txBody>
          <a:bodyPr/>
          <a:lstStyle/>
          <a:p>
            <a:r>
              <a:rPr lang="en-US" dirty="0"/>
              <a:t>Conjecture</a:t>
            </a:r>
          </a:p>
        </p:txBody>
      </p:sp>
    </p:spTree>
    <p:extLst>
      <p:ext uri="{BB962C8B-B14F-4D97-AF65-F5344CB8AC3E}">
        <p14:creationId xmlns:p14="http://schemas.microsoft.com/office/powerpoint/2010/main" val="2876717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Square Roots</a:t>
            </a:r>
          </a:p>
        </p:txBody>
      </p:sp>
      <mc:AlternateContent xmlns:mc="http://schemas.openxmlformats.org/markup-compatibility/2006" xmlns:a14="http://schemas.microsoft.com/office/drawing/2010/main">
        <mc:Choice Requires="a14">
          <p:sp>
            <p:nvSpPr>
              <p:cNvPr id="4" name="TextBox 3"/>
              <p:cNvSpPr txBox="1"/>
              <p:nvPr/>
            </p:nvSpPr>
            <p:spPr>
              <a:xfrm>
                <a:off x="2971800" y="2362200"/>
                <a:ext cx="1983813" cy="17340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9600" i="1" smtClean="0">
                              <a:latin typeface="Cambria Math" panose="02040503050406030204" pitchFamily="18" charset="0"/>
                              <a:ea typeface="Cambria Math"/>
                            </a:rPr>
                          </m:ctrlPr>
                        </m:radPr>
                        <m:deg/>
                        <m:e>
                          <m:r>
                            <a:rPr lang="en-US" sz="9600" b="0" i="1" smtClean="0">
                              <a:latin typeface="Cambria Math"/>
                              <a:ea typeface="Cambria Math"/>
                            </a:rPr>
                            <m:t>7</m:t>
                          </m:r>
                        </m:e>
                      </m:rad>
                    </m:oMath>
                  </m:oMathPara>
                </a14:m>
                <a:endParaRPr lang="en-US" sz="9600" dirty="0"/>
              </a:p>
            </p:txBody>
          </p:sp>
        </mc:Choice>
        <mc:Fallback xmlns="">
          <p:sp>
            <p:nvSpPr>
              <p:cNvPr id="4" name="TextBox 3"/>
              <p:cNvSpPr txBox="1">
                <a:spLocks noRot="1" noChangeAspect="1" noMove="1" noResize="1" noEditPoints="1" noAdjustHandles="1" noChangeArrowheads="1" noChangeShapeType="1" noTextEdit="1"/>
              </p:cNvSpPr>
              <p:nvPr/>
            </p:nvSpPr>
            <p:spPr>
              <a:xfrm>
                <a:off x="2971800" y="2362200"/>
                <a:ext cx="1983813" cy="1734064"/>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038600" y="1828800"/>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2 </m:t>
                      </m:r>
                    </m:oMath>
                  </m:oMathPara>
                </a14:m>
                <a:endParaRPr lang="en-US" sz="5400" dirty="0"/>
              </a:p>
            </p:txBody>
          </p:sp>
        </mc:Choice>
        <mc:Fallback xmlns="">
          <p:sp>
            <p:nvSpPr>
              <p:cNvPr id="5" name="TextBox 4"/>
              <p:cNvSpPr txBox="1">
                <a:spLocks noRot="1" noChangeAspect="1" noMove="1" noResize="1" noEditPoints="1" noAdjustHandles="1" noChangeArrowheads="1" noChangeShapeType="1" noTextEdit="1"/>
              </p:cNvSpPr>
              <p:nvPr/>
            </p:nvSpPr>
            <p:spPr>
              <a:xfrm>
                <a:off x="4038600" y="1828800"/>
                <a:ext cx="893193" cy="923330"/>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8428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http://www.globaledresources.com/resources.html</a:t>
            </a:r>
          </a:p>
        </p:txBody>
      </p:sp>
      <p:sp>
        <p:nvSpPr>
          <p:cNvPr id="3" name="Title 2"/>
          <p:cNvSpPr>
            <a:spLocks noGrp="1"/>
          </p:cNvSpPr>
          <p:nvPr>
            <p:ph type="title"/>
          </p:nvPr>
        </p:nvSpPr>
        <p:spPr/>
        <p:txBody>
          <a:bodyPr/>
          <a:lstStyle/>
          <a:p>
            <a:endParaRPr lang="en-US"/>
          </a:p>
        </p:txBody>
      </p:sp>
      <p:sp>
        <p:nvSpPr>
          <p:cNvPr id="5" name="Rectangle 4"/>
          <p:cNvSpPr/>
          <p:nvPr/>
        </p:nvSpPr>
        <p:spPr>
          <a:xfrm>
            <a:off x="1722319" y="2819400"/>
            <a:ext cx="5699361" cy="2585323"/>
          </a:xfrm>
          <a:prstGeom prst="rect">
            <a:avLst/>
          </a:prstGeom>
          <a:noFill/>
        </p:spPr>
        <p:txBody>
          <a:bodyPr wrap="squar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Curious Subtraction video - Japan</a:t>
            </a:r>
          </a:p>
        </p:txBody>
      </p:sp>
    </p:spTree>
    <p:extLst>
      <p:ext uri="{BB962C8B-B14F-4D97-AF65-F5344CB8AC3E}">
        <p14:creationId xmlns:p14="http://schemas.microsoft.com/office/powerpoint/2010/main" val="36167167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3200" dirty="0"/>
              <a:t>Reflect on today’s work…choose one or more idea that you will take back to your class “on Monday”.</a:t>
            </a:r>
          </a:p>
          <a:p>
            <a:pPr lvl="1"/>
            <a:r>
              <a:rPr lang="en-US" sz="3200" dirty="0"/>
              <a:t>Write it/them down…</a:t>
            </a:r>
          </a:p>
          <a:p>
            <a:pPr lvl="1"/>
            <a:r>
              <a:rPr lang="en-US" sz="3200" dirty="0"/>
              <a:t>Share with your group</a:t>
            </a:r>
          </a:p>
        </p:txBody>
      </p:sp>
      <p:sp>
        <p:nvSpPr>
          <p:cNvPr id="3" name="Title 2"/>
          <p:cNvSpPr>
            <a:spLocks noGrp="1"/>
          </p:cNvSpPr>
          <p:nvPr>
            <p:ph type="title"/>
          </p:nvPr>
        </p:nvSpPr>
        <p:spPr/>
        <p:txBody>
          <a:bodyPr/>
          <a:lstStyle/>
          <a:p>
            <a:r>
              <a:rPr lang="en-US" dirty="0"/>
              <a:t>Wrap Up</a:t>
            </a:r>
          </a:p>
        </p:txBody>
      </p:sp>
    </p:spTree>
    <p:extLst>
      <p:ext uri="{BB962C8B-B14F-4D97-AF65-F5344CB8AC3E}">
        <p14:creationId xmlns:p14="http://schemas.microsoft.com/office/powerpoint/2010/main" val="45960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5400" dirty="0"/>
              <a:t>s.adamson@cgc.edu</a:t>
            </a:r>
          </a:p>
          <a:p>
            <a:pPr marL="0" indent="0" algn="ctr">
              <a:buNone/>
            </a:pPr>
            <a:r>
              <a:rPr lang="en-US" sz="5400" dirty="0"/>
              <a:t>www.getrealmath.com</a:t>
            </a:r>
          </a:p>
          <a:p>
            <a:pPr marL="0" indent="0" algn="ctr">
              <a:buNone/>
            </a:pPr>
            <a:r>
              <a:rPr lang="en-US" sz="5400" dirty="0"/>
              <a:t>@</a:t>
            </a:r>
            <a:r>
              <a:rPr lang="en-US" sz="5400" dirty="0" err="1"/>
              <a:t>getrealmath</a:t>
            </a:r>
            <a:endParaRPr lang="en-US" sz="5400" dirty="0"/>
          </a:p>
        </p:txBody>
      </p:sp>
      <p:sp>
        <p:nvSpPr>
          <p:cNvPr id="3" name="Title 2"/>
          <p:cNvSpPr>
            <a:spLocks noGrp="1"/>
          </p:cNvSpPr>
          <p:nvPr>
            <p:ph type="title"/>
          </p:nvPr>
        </p:nvSpPr>
        <p:spPr/>
        <p:txBody>
          <a:bodyPr/>
          <a:lstStyle/>
          <a:p>
            <a:r>
              <a:rPr lang="en-US" dirty="0"/>
              <a:t>Contact	</a:t>
            </a:r>
          </a:p>
        </p:txBody>
      </p:sp>
    </p:spTree>
    <p:extLst>
      <p:ext uri="{BB962C8B-B14F-4D97-AF65-F5344CB8AC3E}">
        <p14:creationId xmlns:p14="http://schemas.microsoft.com/office/powerpoint/2010/main" val="2839295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2971800" y="2362200"/>
                <a:ext cx="1983813" cy="17340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9600" i="1" smtClean="0">
                              <a:latin typeface="Cambria Math" panose="02040503050406030204" pitchFamily="18" charset="0"/>
                              <a:ea typeface="Cambria Math"/>
                            </a:rPr>
                          </m:ctrlPr>
                        </m:radPr>
                        <m:deg/>
                        <m:e>
                          <m:r>
                            <a:rPr lang="en-US" sz="9600" b="0" i="1" smtClean="0">
                              <a:latin typeface="Cambria Math"/>
                              <a:ea typeface="Cambria Math"/>
                            </a:rPr>
                            <m:t>7</m:t>
                          </m:r>
                        </m:e>
                      </m:rad>
                    </m:oMath>
                  </m:oMathPara>
                </a14:m>
                <a:endParaRPr lang="en-US" sz="9600" dirty="0"/>
              </a:p>
            </p:txBody>
          </p:sp>
        </mc:Choice>
        <mc:Fallback xmlns="">
          <p:sp>
            <p:nvSpPr>
              <p:cNvPr id="4" name="TextBox 3"/>
              <p:cNvSpPr txBox="1">
                <a:spLocks noRot="1" noChangeAspect="1" noMove="1" noResize="1" noEditPoints="1" noAdjustHandles="1" noChangeArrowheads="1" noChangeShapeType="1" noTextEdit="1"/>
              </p:cNvSpPr>
              <p:nvPr/>
            </p:nvSpPr>
            <p:spPr>
              <a:xfrm>
                <a:off x="2971800" y="2362200"/>
                <a:ext cx="1983813" cy="1734064"/>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038600" y="1828800"/>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2 </m:t>
                      </m:r>
                    </m:oMath>
                  </m:oMathPara>
                </a14:m>
                <a:endParaRPr lang="en-US" sz="5400" dirty="0"/>
              </a:p>
            </p:txBody>
          </p:sp>
        </mc:Choice>
        <mc:Fallback xmlns="">
          <p:sp>
            <p:nvSpPr>
              <p:cNvPr id="5" name="TextBox 4"/>
              <p:cNvSpPr txBox="1">
                <a:spLocks noRot="1" noChangeAspect="1" noMove="1" noResize="1" noEditPoints="1" noAdjustHandles="1" noChangeArrowheads="1" noChangeShapeType="1" noTextEdit="1"/>
              </p:cNvSpPr>
              <p:nvPr/>
            </p:nvSpPr>
            <p:spPr>
              <a:xfrm>
                <a:off x="4038600" y="1828800"/>
                <a:ext cx="893193" cy="92333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886200" y="3810000"/>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4 </m:t>
                      </m:r>
                    </m:oMath>
                  </m:oMathPara>
                </a14:m>
                <a:endParaRPr lang="en-US" sz="5400" dirty="0"/>
              </a:p>
            </p:txBody>
          </p:sp>
        </mc:Choice>
        <mc:Fallback xmlns="">
          <p:sp>
            <p:nvSpPr>
              <p:cNvPr id="6" name="TextBox 5"/>
              <p:cNvSpPr txBox="1">
                <a:spLocks noRot="1" noChangeAspect="1" noMove="1" noResize="1" noEditPoints="1" noAdjustHandles="1" noChangeArrowheads="1" noChangeShapeType="1" noTextEdit="1"/>
              </p:cNvSpPr>
              <p:nvPr/>
            </p:nvSpPr>
            <p:spPr>
              <a:xfrm>
                <a:off x="3886200" y="3810000"/>
                <a:ext cx="893193" cy="923330"/>
              </a:xfrm>
              <a:prstGeom prst="rect">
                <a:avLst/>
              </a:prstGeom>
              <a:blipFill rotWithShape="1">
                <a:blip r:embed="rId4"/>
                <a:stretch>
                  <a:fillRect/>
                </a:stretch>
              </a:blipFill>
            </p:spPr>
            <p:txBody>
              <a:bodyPr/>
              <a:lstStyle/>
              <a:p>
                <a:r>
                  <a:rPr lang="en-US">
                    <a:noFill/>
                  </a:rPr>
                  <a:t> </a:t>
                </a:r>
              </a:p>
            </p:txBody>
          </p:sp>
        </mc:Fallback>
      </mc:AlternateContent>
      <p:cxnSp>
        <p:nvCxnSpPr>
          <p:cNvPr id="7" name="Straight Connector 6"/>
          <p:cNvCxnSpPr/>
          <p:nvPr/>
        </p:nvCxnSpPr>
        <p:spPr>
          <a:xfrm>
            <a:off x="3505200" y="4733330"/>
            <a:ext cx="1450413" cy="0"/>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3886200" y="4742260"/>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3 </m:t>
                      </m:r>
                    </m:oMath>
                  </m:oMathPara>
                </a14:m>
                <a:endParaRPr lang="en-US" sz="5400" dirty="0"/>
              </a:p>
            </p:txBody>
          </p:sp>
        </mc:Choice>
        <mc:Fallback xmlns="">
          <p:sp>
            <p:nvSpPr>
              <p:cNvPr id="8" name="TextBox 7"/>
              <p:cNvSpPr txBox="1">
                <a:spLocks noRot="1" noChangeAspect="1" noMove="1" noResize="1" noEditPoints="1" noAdjustHandles="1" noChangeArrowheads="1" noChangeShapeType="1" noTextEdit="1"/>
              </p:cNvSpPr>
              <p:nvPr/>
            </p:nvSpPr>
            <p:spPr>
              <a:xfrm>
                <a:off x="3886200" y="4742260"/>
                <a:ext cx="893193" cy="92333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659167" y="2932176"/>
                <a:ext cx="65274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 </m:t>
                      </m:r>
                    </m:oMath>
                  </m:oMathPara>
                </a14:m>
                <a:endParaRPr lang="en-US" sz="5400" dirty="0"/>
              </a:p>
            </p:txBody>
          </p:sp>
        </mc:Choice>
        <mc:Fallback xmlns="">
          <p:sp>
            <p:nvSpPr>
              <p:cNvPr id="9" name="TextBox 8"/>
              <p:cNvSpPr txBox="1">
                <a:spLocks noRot="1" noChangeAspect="1" noMove="1" noResize="1" noEditPoints="1" noAdjustHandles="1" noChangeArrowheads="1" noChangeShapeType="1" noTextEdit="1"/>
              </p:cNvSpPr>
              <p:nvPr/>
            </p:nvSpPr>
            <p:spPr>
              <a:xfrm>
                <a:off x="4659167" y="2932176"/>
                <a:ext cx="652743" cy="92333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659167" y="1752600"/>
                <a:ext cx="65274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 </m:t>
                      </m:r>
                    </m:oMath>
                  </m:oMathPara>
                </a14:m>
                <a:endParaRPr lang="en-US" sz="5400" dirty="0"/>
              </a:p>
            </p:txBody>
          </p:sp>
        </mc:Choice>
        <mc:Fallback xmlns="">
          <p:sp>
            <p:nvSpPr>
              <p:cNvPr id="10" name="TextBox 9"/>
              <p:cNvSpPr txBox="1">
                <a:spLocks noRot="1" noChangeAspect="1" noMove="1" noResize="1" noEditPoints="1" noAdjustHandles="1" noChangeArrowheads="1" noChangeShapeType="1" noTextEdit="1"/>
              </p:cNvSpPr>
              <p:nvPr/>
            </p:nvSpPr>
            <p:spPr>
              <a:xfrm>
                <a:off x="4659167" y="1752600"/>
                <a:ext cx="652743" cy="92333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084193" y="2752130"/>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084193" y="2752130"/>
                <a:ext cx="1088007" cy="92333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400800" y="2767567"/>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400800" y="2767567"/>
                <a:ext cx="1088007" cy="923330"/>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772400" y="2782576"/>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7772400" y="2782576"/>
                <a:ext cx="1088007" cy="923330"/>
              </a:xfrm>
              <a:prstGeom prst="rect">
                <a:avLst/>
              </a:prstGeom>
              <a:blipFill rotWithShape="1">
                <a:blip r:embed="rId10"/>
                <a:stretch>
                  <a:fillRect/>
                </a:stretch>
              </a:blipFill>
            </p:spPr>
            <p:txBody>
              <a:bodyPr/>
              <a:lstStyle/>
              <a:p>
                <a:r>
                  <a:rPr lang="en-US">
                    <a:noFill/>
                  </a:rPr>
                  <a:t> </a:t>
                </a:r>
              </a:p>
            </p:txBody>
          </p:sp>
        </mc:Fallback>
      </mc:AlternateContent>
      <p:cxnSp>
        <p:nvCxnSpPr>
          <p:cNvPr id="14" name="Straight Connector 13"/>
          <p:cNvCxnSpPr/>
          <p:nvPr/>
        </p:nvCxnSpPr>
        <p:spPr>
          <a:xfrm flipV="1">
            <a:off x="3771900" y="4268403"/>
            <a:ext cx="266700" cy="3262"/>
          </a:xfrm>
          <a:prstGeom prst="line">
            <a:avLst/>
          </a:prstGeom>
          <a:ln w="38100"/>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10005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2971800" y="2362200"/>
                <a:ext cx="1983813" cy="17340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9600" i="1" smtClean="0">
                              <a:latin typeface="Cambria Math" panose="02040503050406030204" pitchFamily="18" charset="0"/>
                              <a:ea typeface="Cambria Math"/>
                            </a:rPr>
                          </m:ctrlPr>
                        </m:radPr>
                        <m:deg/>
                        <m:e>
                          <m:r>
                            <a:rPr lang="en-US" sz="9600" b="0" i="1" smtClean="0">
                              <a:latin typeface="Cambria Math"/>
                              <a:ea typeface="Cambria Math"/>
                            </a:rPr>
                            <m:t>7</m:t>
                          </m:r>
                        </m:e>
                      </m:rad>
                    </m:oMath>
                  </m:oMathPara>
                </a14:m>
                <a:endParaRPr lang="en-US" sz="9600" dirty="0"/>
              </a:p>
            </p:txBody>
          </p:sp>
        </mc:Choice>
        <mc:Fallback xmlns="">
          <p:sp>
            <p:nvSpPr>
              <p:cNvPr id="4" name="TextBox 3"/>
              <p:cNvSpPr txBox="1">
                <a:spLocks noRot="1" noChangeAspect="1" noMove="1" noResize="1" noEditPoints="1" noAdjustHandles="1" noChangeArrowheads="1" noChangeShapeType="1" noTextEdit="1"/>
              </p:cNvSpPr>
              <p:nvPr/>
            </p:nvSpPr>
            <p:spPr>
              <a:xfrm>
                <a:off x="2971800" y="2362200"/>
                <a:ext cx="1983813" cy="1734064"/>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038600" y="1828800"/>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2 </m:t>
                      </m:r>
                    </m:oMath>
                  </m:oMathPara>
                </a14:m>
                <a:endParaRPr lang="en-US" sz="5400" dirty="0"/>
              </a:p>
            </p:txBody>
          </p:sp>
        </mc:Choice>
        <mc:Fallback xmlns="">
          <p:sp>
            <p:nvSpPr>
              <p:cNvPr id="5" name="TextBox 4"/>
              <p:cNvSpPr txBox="1">
                <a:spLocks noRot="1" noChangeAspect="1" noMove="1" noResize="1" noEditPoints="1" noAdjustHandles="1" noChangeArrowheads="1" noChangeShapeType="1" noTextEdit="1"/>
              </p:cNvSpPr>
              <p:nvPr/>
            </p:nvSpPr>
            <p:spPr>
              <a:xfrm>
                <a:off x="4038600" y="1828800"/>
                <a:ext cx="893193" cy="92333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886200" y="3810000"/>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4 </m:t>
                      </m:r>
                    </m:oMath>
                  </m:oMathPara>
                </a14:m>
                <a:endParaRPr lang="en-US" sz="5400" dirty="0"/>
              </a:p>
            </p:txBody>
          </p:sp>
        </mc:Choice>
        <mc:Fallback xmlns="">
          <p:sp>
            <p:nvSpPr>
              <p:cNvPr id="6" name="TextBox 5"/>
              <p:cNvSpPr txBox="1">
                <a:spLocks noRot="1" noChangeAspect="1" noMove="1" noResize="1" noEditPoints="1" noAdjustHandles="1" noChangeArrowheads="1" noChangeShapeType="1" noTextEdit="1"/>
              </p:cNvSpPr>
              <p:nvPr/>
            </p:nvSpPr>
            <p:spPr>
              <a:xfrm>
                <a:off x="3886200" y="3810000"/>
                <a:ext cx="893193" cy="923330"/>
              </a:xfrm>
              <a:prstGeom prst="rect">
                <a:avLst/>
              </a:prstGeom>
              <a:blipFill rotWithShape="1">
                <a:blip r:embed="rId4"/>
                <a:stretch>
                  <a:fillRect/>
                </a:stretch>
              </a:blipFill>
            </p:spPr>
            <p:txBody>
              <a:bodyPr/>
              <a:lstStyle/>
              <a:p>
                <a:r>
                  <a:rPr lang="en-US">
                    <a:noFill/>
                  </a:rPr>
                  <a:t> </a:t>
                </a:r>
              </a:p>
            </p:txBody>
          </p:sp>
        </mc:Fallback>
      </mc:AlternateContent>
      <p:cxnSp>
        <p:nvCxnSpPr>
          <p:cNvPr id="7" name="Straight Connector 6"/>
          <p:cNvCxnSpPr/>
          <p:nvPr/>
        </p:nvCxnSpPr>
        <p:spPr>
          <a:xfrm>
            <a:off x="3505200" y="4733330"/>
            <a:ext cx="1450413" cy="0"/>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3886200" y="4742260"/>
                <a:ext cx="89319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3 </m:t>
                      </m:r>
                    </m:oMath>
                  </m:oMathPara>
                </a14:m>
                <a:endParaRPr lang="en-US" sz="5400" dirty="0"/>
              </a:p>
            </p:txBody>
          </p:sp>
        </mc:Choice>
        <mc:Fallback xmlns="">
          <p:sp>
            <p:nvSpPr>
              <p:cNvPr id="8" name="TextBox 7"/>
              <p:cNvSpPr txBox="1">
                <a:spLocks noRot="1" noChangeAspect="1" noMove="1" noResize="1" noEditPoints="1" noAdjustHandles="1" noChangeArrowheads="1" noChangeShapeType="1" noTextEdit="1"/>
              </p:cNvSpPr>
              <p:nvPr/>
            </p:nvSpPr>
            <p:spPr>
              <a:xfrm>
                <a:off x="3886200" y="4742260"/>
                <a:ext cx="893193" cy="92333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659167" y="2932176"/>
                <a:ext cx="65274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 </m:t>
                      </m:r>
                    </m:oMath>
                  </m:oMathPara>
                </a14:m>
                <a:endParaRPr lang="en-US" sz="5400" dirty="0"/>
              </a:p>
            </p:txBody>
          </p:sp>
        </mc:Choice>
        <mc:Fallback xmlns="">
          <p:sp>
            <p:nvSpPr>
              <p:cNvPr id="9" name="TextBox 8"/>
              <p:cNvSpPr txBox="1">
                <a:spLocks noRot="1" noChangeAspect="1" noMove="1" noResize="1" noEditPoints="1" noAdjustHandles="1" noChangeArrowheads="1" noChangeShapeType="1" noTextEdit="1"/>
              </p:cNvSpPr>
              <p:nvPr/>
            </p:nvSpPr>
            <p:spPr>
              <a:xfrm>
                <a:off x="4659167" y="2932176"/>
                <a:ext cx="652743" cy="92333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659167" y="1752600"/>
                <a:ext cx="65274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 </m:t>
                      </m:r>
                    </m:oMath>
                  </m:oMathPara>
                </a14:m>
                <a:endParaRPr lang="en-US" sz="5400" dirty="0"/>
              </a:p>
            </p:txBody>
          </p:sp>
        </mc:Choice>
        <mc:Fallback xmlns="">
          <p:sp>
            <p:nvSpPr>
              <p:cNvPr id="10" name="TextBox 9"/>
              <p:cNvSpPr txBox="1">
                <a:spLocks noRot="1" noChangeAspect="1" noMove="1" noResize="1" noEditPoints="1" noAdjustHandles="1" noChangeArrowheads="1" noChangeShapeType="1" noTextEdit="1"/>
              </p:cNvSpPr>
              <p:nvPr/>
            </p:nvSpPr>
            <p:spPr>
              <a:xfrm>
                <a:off x="4659167" y="1752600"/>
                <a:ext cx="652743" cy="92333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084193" y="2752130"/>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084193" y="2752130"/>
                <a:ext cx="1088007" cy="92333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400800" y="2767567"/>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400800" y="2767567"/>
                <a:ext cx="1088007" cy="923330"/>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772400" y="2782576"/>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7772400" y="2782576"/>
                <a:ext cx="1088007" cy="923330"/>
              </a:xfrm>
              <a:prstGeom prst="rect">
                <a:avLst/>
              </a:prstGeom>
              <a:blipFill rotWithShape="1">
                <a:blip r:embed="rId10"/>
                <a:stretch>
                  <a:fillRect/>
                </a:stretch>
              </a:blipFill>
            </p:spPr>
            <p:txBody>
              <a:bodyPr/>
              <a:lstStyle/>
              <a:p>
                <a:r>
                  <a:rPr lang="en-US">
                    <a:noFill/>
                  </a:rPr>
                  <a:t> </a:t>
                </a:r>
              </a:p>
            </p:txBody>
          </p:sp>
        </mc:Fallback>
      </mc:AlternateContent>
      <p:cxnSp>
        <p:nvCxnSpPr>
          <p:cNvPr id="14" name="Straight Connector 13"/>
          <p:cNvCxnSpPr/>
          <p:nvPr/>
        </p:nvCxnSpPr>
        <p:spPr>
          <a:xfrm flipV="1">
            <a:off x="3771900" y="4268403"/>
            <a:ext cx="266700" cy="3262"/>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5090289" y="2785410"/>
                <a:ext cx="1088007"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0 0</m:t>
                      </m:r>
                    </m:oMath>
                  </m:oMathPara>
                </a14:m>
                <a:endParaRPr lang="en-US" sz="5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090289" y="2785410"/>
                <a:ext cx="1088007" cy="923330"/>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3231" y="4266524"/>
                <a:ext cx="129540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a:ea typeface="Cambria Math"/>
                        </a:rPr>
                        <m:t>4 </m:t>
                      </m:r>
                    </m:oMath>
                  </m:oMathPara>
                </a14:m>
                <a:endParaRPr lang="en-US" sz="5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3231" y="4266524"/>
                <a:ext cx="1295400" cy="923330"/>
              </a:xfrm>
              <a:prstGeom prst="rect">
                <a:avLst/>
              </a:prstGeom>
              <a:blipFill rotWithShape="1">
                <a:blip r:embed="rId12"/>
                <a:stretch>
                  <a:fillRect/>
                </a:stretch>
              </a:blipFill>
            </p:spPr>
            <p:txBody>
              <a:bodyPr/>
              <a:lstStyle/>
              <a:p>
                <a:r>
                  <a:rPr lang="en-US">
                    <a:noFill/>
                  </a:rPr>
                  <a:t> </a:t>
                </a:r>
              </a:p>
            </p:txBody>
          </p:sp>
        </mc:Fallback>
      </mc:AlternateContent>
      <p:cxnSp>
        <p:nvCxnSpPr>
          <p:cNvPr id="17" name="Straight Connector 16"/>
          <p:cNvCxnSpPr/>
          <p:nvPr/>
        </p:nvCxnSpPr>
        <p:spPr>
          <a:xfrm>
            <a:off x="838200" y="5032462"/>
            <a:ext cx="381000" cy="0"/>
          </a:xfrm>
          <a:prstGeom prst="line">
            <a:avLst/>
          </a:prstGeom>
          <a:ln w="38100"/>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700931" y="4249314"/>
                <a:ext cx="2171809" cy="923330"/>
              </a:xfrm>
              <a:prstGeom prst="rect">
                <a:avLst/>
              </a:prstGeom>
              <a:noFill/>
            </p:spPr>
            <p:txBody>
              <a:bodyPr wrap="square" rtlCol="0">
                <a:spAutoFit/>
              </a:bodyPr>
              <a:lstStyle/>
              <a:p>
                <a14:m>
                  <m:oMath xmlns:m="http://schemas.openxmlformats.org/officeDocument/2006/math">
                    <m:r>
                      <a:rPr lang="en-US" sz="5400" b="0" i="1" smtClean="0">
                        <a:latin typeface="Cambria Math"/>
                        <a:ea typeface="Cambria Math"/>
                      </a:rPr>
                      <m:t>1×1  </m:t>
                    </m:r>
                  </m:oMath>
                </a14:m>
                <a:r>
                  <a:rPr lang="en-US" sz="5400" dirty="0"/>
                  <a:t>   </a:t>
                </a:r>
              </a:p>
            </p:txBody>
          </p:sp>
        </mc:Choice>
        <mc:Fallback xmlns="">
          <p:sp>
            <p:nvSpPr>
              <p:cNvPr id="18" name="TextBox 17"/>
              <p:cNvSpPr txBox="1">
                <a:spLocks noRot="1" noChangeAspect="1" noMove="1" noResize="1" noEditPoints="1" noAdjustHandles="1" noChangeArrowheads="1" noChangeShapeType="1" noTextEdit="1"/>
              </p:cNvSpPr>
              <p:nvPr/>
            </p:nvSpPr>
            <p:spPr>
              <a:xfrm>
                <a:off x="700931" y="4249314"/>
                <a:ext cx="2171809" cy="923330"/>
              </a:xfrm>
              <a:prstGeom prst="rect">
                <a:avLst/>
              </a:prstGeom>
              <a:blipFill rotWithShape="1">
                <a:blip r:embed="rId13"/>
                <a:stretch>
                  <a:fillRect/>
                </a:stretch>
              </a:blipFill>
            </p:spPr>
            <p:txBody>
              <a:bodyPr/>
              <a:lstStyle/>
              <a:p>
                <a:r>
                  <a:rPr lang="en-US">
                    <a:noFill/>
                  </a:rPr>
                  <a:t> </a:t>
                </a:r>
              </a:p>
            </p:txBody>
          </p:sp>
        </mc:Fallback>
      </mc:AlternateContent>
      <p:sp>
        <p:nvSpPr>
          <p:cNvPr id="25" name="TextBox 24"/>
          <p:cNvSpPr txBox="1"/>
          <p:nvPr/>
        </p:nvSpPr>
        <p:spPr>
          <a:xfrm>
            <a:off x="5308991" y="5483138"/>
            <a:ext cx="1088007" cy="923330"/>
          </a:xfrm>
          <a:prstGeom prst="rect">
            <a:avLst/>
          </a:prstGeom>
          <a:noFill/>
        </p:spPr>
        <p:txBody>
          <a:bodyPr wrap="square" rtlCol="0">
            <a:spAutoFit/>
          </a:bodyPr>
          <a:lstStyle/>
          <a:p>
            <a:r>
              <a:rPr lang="en-US" sz="5400" dirty="0"/>
              <a:t>4 1</a:t>
            </a:r>
          </a:p>
        </p:txBody>
      </p:sp>
    </p:spTree>
    <p:extLst>
      <p:ext uri="{BB962C8B-B14F-4D97-AF65-F5344CB8AC3E}">
        <p14:creationId xmlns:p14="http://schemas.microsoft.com/office/powerpoint/2010/main" val="357639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1.72063E-6 L 0.00052 0.28192 " pathEditMode="relative" rAng="0" ptsTypes="AA">
                                      <p:cBhvr>
                                        <p:cTn id="6" dur="2000" fill="hold"/>
                                        <p:tgtEl>
                                          <p:spTgt spid="15"/>
                                        </p:tgtEl>
                                        <p:attrNameLst>
                                          <p:attrName>ppt_x</p:attrName>
                                          <p:attrName>ppt_y</p:attrName>
                                        </p:attrNameLst>
                                      </p:cBhvr>
                                      <p:rCtr x="17" y="14084"/>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outVertic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2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641</TotalTime>
  <Words>1257</Words>
  <Application>Microsoft Office PowerPoint</Application>
  <PresentationFormat>On-screen Show (4:3)</PresentationFormat>
  <Paragraphs>427</Paragraphs>
  <Slides>72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Cambria Math</vt:lpstr>
      <vt:lpstr>Constantia</vt:lpstr>
      <vt:lpstr>Lucida Grande</vt:lpstr>
      <vt:lpstr>Wingdings</vt:lpstr>
      <vt:lpstr>Wingdings 2</vt:lpstr>
      <vt:lpstr>Paper</vt:lpstr>
      <vt:lpstr>Building Fluency</vt:lpstr>
      <vt:lpstr>Square Roots</vt:lpstr>
      <vt:lpstr>Square Roots</vt:lpstr>
      <vt:lpstr>Square Roots</vt:lpstr>
      <vt:lpstr>Square Roots</vt:lpstr>
      <vt:lpstr>Square Roots</vt:lpstr>
      <vt:lpstr>Square Roots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do…</vt:lpstr>
      <vt:lpstr>You do…</vt:lpstr>
      <vt:lpstr>Fluency</vt:lpstr>
      <vt:lpstr>Reflect </vt:lpstr>
      <vt:lpstr>What happened to the square root algorithm?</vt:lpstr>
      <vt:lpstr>Building Procedural Fluency of Subtraction Algorithms from Conceptual Understanding</vt:lpstr>
      <vt:lpstr>What Does Subtraction Mean?</vt:lpstr>
      <vt:lpstr>Consider…</vt:lpstr>
      <vt:lpstr>Subtraction Algorithm</vt:lpstr>
      <vt:lpstr>Base-10 Blocks</vt:lpstr>
      <vt:lpstr>Base-10 Blocks</vt:lpstr>
      <vt:lpstr>Base-10 Blocks</vt:lpstr>
      <vt:lpstr>Base-10 Blocks</vt:lpstr>
      <vt:lpstr>Base-10 Blocks</vt:lpstr>
      <vt:lpstr>Base-10 Blocks</vt:lpstr>
      <vt:lpstr>Base-10 Blocks</vt:lpstr>
      <vt:lpstr>Base-10 Blocks</vt:lpstr>
      <vt:lpstr>Base-10 Blocks</vt:lpstr>
      <vt:lpstr>Base-10 Blocks</vt:lpstr>
      <vt:lpstr>Subtraction Algorithm</vt:lpstr>
      <vt:lpstr>PowerPoint Presentation</vt:lpstr>
      <vt:lpstr>PowerPoint Presentation</vt:lpstr>
      <vt:lpstr>PowerPoint Presentation</vt:lpstr>
      <vt:lpstr>PowerPoint Presentation</vt:lpstr>
      <vt:lpstr>Vertical Alignment</vt:lpstr>
      <vt:lpstr>Vertical Alignment Example</vt:lpstr>
      <vt:lpstr>Addition – left to right???</vt:lpstr>
      <vt:lpstr>Addition – left to right???</vt:lpstr>
      <vt:lpstr>Addition – left to right???</vt:lpstr>
      <vt:lpstr>Subtraction – left to right???</vt:lpstr>
      <vt:lpstr>Subtraction – left to right???</vt:lpstr>
      <vt:lpstr>Algorithmic Danger</vt:lpstr>
      <vt:lpstr>Vertical Alignment</vt:lpstr>
      <vt:lpstr>Vertical Alignment</vt:lpstr>
      <vt:lpstr>Vertical Alignment</vt:lpstr>
      <vt:lpstr>Vertical Alignment</vt:lpstr>
      <vt:lpstr>Vertical Alignment</vt:lpstr>
      <vt:lpstr>Vertical Alignment</vt:lpstr>
      <vt:lpstr>Vertical Alignment</vt:lpstr>
      <vt:lpstr>Vertical Alignment</vt:lpstr>
      <vt:lpstr>Vertical Alignment</vt:lpstr>
      <vt:lpstr>Vertical Alignment</vt:lpstr>
      <vt:lpstr>Vertical Alignment</vt:lpstr>
      <vt:lpstr>Vertical Alignment</vt:lpstr>
      <vt:lpstr>Vertical Alignment</vt:lpstr>
      <vt:lpstr>Vertical Alignment</vt:lpstr>
      <vt:lpstr>Problem Solving</vt:lpstr>
      <vt:lpstr>Problem Solving</vt:lpstr>
      <vt:lpstr>Conjecture</vt:lpstr>
      <vt:lpstr>PowerPoint Presentation</vt:lpstr>
      <vt:lpstr>Wrap Up</vt:lpstr>
      <vt:lpstr>Contact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Fluency</dc:title>
  <dc:creator>Scott</dc:creator>
  <cp:lastModifiedBy>Mast, Suzi</cp:lastModifiedBy>
  <cp:revision>26</cp:revision>
  <dcterms:created xsi:type="dcterms:W3CDTF">2019-01-03T19:57:45Z</dcterms:created>
  <dcterms:modified xsi:type="dcterms:W3CDTF">2019-02-07T21:50:14Z</dcterms:modified>
</cp:coreProperties>
</file>