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27"/>
  </p:notesMasterIdLst>
  <p:sldIdLst>
    <p:sldId id="256" r:id="rId2"/>
    <p:sldId id="267" r:id="rId3"/>
    <p:sldId id="265" r:id="rId4"/>
    <p:sldId id="271" r:id="rId5"/>
    <p:sldId id="281" r:id="rId6"/>
    <p:sldId id="272" r:id="rId7"/>
    <p:sldId id="286" r:id="rId8"/>
    <p:sldId id="287" r:id="rId9"/>
    <p:sldId id="284" r:id="rId10"/>
    <p:sldId id="285" r:id="rId11"/>
    <p:sldId id="258" r:id="rId12"/>
    <p:sldId id="259" r:id="rId13"/>
    <p:sldId id="269" r:id="rId14"/>
    <p:sldId id="260" r:id="rId15"/>
    <p:sldId id="261" r:id="rId16"/>
    <p:sldId id="262" r:id="rId17"/>
    <p:sldId id="263" r:id="rId18"/>
    <p:sldId id="279" r:id="rId19"/>
    <p:sldId id="280" r:id="rId20"/>
    <p:sldId id="264" r:id="rId21"/>
    <p:sldId id="277" r:id="rId22"/>
    <p:sldId id="278" r:id="rId23"/>
    <p:sldId id="257" r:id="rId24"/>
    <p:sldId id="270" r:id="rId25"/>
    <p:sldId id="268" r:id="rId26"/>
  </p:sldIdLst>
  <p:sldSz cx="9144000" cy="6858000" type="screen4x3"/>
  <p:notesSz cx="6950075" cy="92360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nitzer, Nancy" initials="NK" lastIdx="2" clrIdx="0"/>
  <p:cmAuthor id="1" name="Washington, Stephanie" initials="WS"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04"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3822"/>
    </p:cViewPr>
  </p:outlineViewPr>
  <p:notesTextViewPr>
    <p:cViewPr>
      <p:scale>
        <a:sx n="1" d="1"/>
        <a:sy n="1" d="1"/>
      </p:scale>
      <p:origin x="0" y="0"/>
    </p:cViewPr>
  </p:notesTextViewPr>
  <p:sorterViewPr>
    <p:cViewPr>
      <p:scale>
        <a:sx n="100" d="100"/>
        <a:sy n="100" d="100"/>
      </p:scale>
      <p:origin x="0" y="3906"/>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6173" y="1"/>
            <a:ext cx="3012329" cy="461963"/>
          </a:xfrm>
          <a:prstGeom prst="rect">
            <a:avLst/>
          </a:prstGeom>
        </p:spPr>
        <p:txBody>
          <a:bodyPr vert="horz" lIns="91440" tIns="45720" rIns="91440" bIns="45720" rtlCol="0"/>
          <a:lstStyle>
            <a:lvl1pPr algn="r">
              <a:defRPr sz="1200"/>
            </a:lvl1pPr>
          </a:lstStyle>
          <a:p>
            <a:fld id="{3328B14C-315F-4E90-82B3-002083AE276A}" type="datetimeFigureOut">
              <a:rPr lang="en-US" smtClean="0"/>
              <a:t>10/31/2019</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637" y="4387851"/>
            <a:ext cx="5558801"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6"/>
            <a:ext cx="3012329"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6173" y="8772526"/>
            <a:ext cx="3012329" cy="461963"/>
          </a:xfrm>
          <a:prstGeom prst="rect">
            <a:avLst/>
          </a:prstGeom>
        </p:spPr>
        <p:txBody>
          <a:bodyPr vert="horz" lIns="91440" tIns="45720" rIns="91440" bIns="45720" rtlCol="0" anchor="b"/>
          <a:lstStyle>
            <a:lvl1pPr algn="r">
              <a:defRPr sz="1200"/>
            </a:lvl1pPr>
          </a:lstStyle>
          <a:p>
            <a:fld id="{60889297-07CA-4E9B-8363-AA7B22440E52}" type="slidenum">
              <a:rPr lang="en-US" smtClean="0"/>
              <a:t>‹#›</a:t>
            </a:fld>
            <a:endParaRPr lang="en-US"/>
          </a:p>
        </p:txBody>
      </p:sp>
    </p:spTree>
    <p:extLst>
      <p:ext uri="{BB962C8B-B14F-4D97-AF65-F5344CB8AC3E}">
        <p14:creationId xmlns:p14="http://schemas.microsoft.com/office/powerpoint/2010/main" val="241647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889297-07CA-4E9B-8363-AA7B22440E52}" type="slidenum">
              <a:rPr lang="en-US" smtClean="0"/>
              <a:t>12</a:t>
            </a:fld>
            <a:endParaRPr lang="en-US"/>
          </a:p>
        </p:txBody>
      </p:sp>
    </p:spTree>
    <p:extLst>
      <p:ext uri="{BB962C8B-B14F-4D97-AF65-F5344CB8AC3E}">
        <p14:creationId xmlns:p14="http://schemas.microsoft.com/office/powerpoint/2010/main" val="61919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7226495" cy="444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CEF607B-A47E-422C-9BEF-122CCDB7C526}" type="datetime1">
              <a:rPr lang="en-US" smtClean="0"/>
              <a:pPr/>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1"/>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4" y="3852864"/>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10/31/2019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801"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10/31/2019</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2"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3"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10/31/2019</a:t>
            </a:fld>
            <a:endParaRPr lang="en-US" dirty="0"/>
          </a:p>
        </p:txBody>
      </p:sp>
      <p:pic>
        <p:nvPicPr>
          <p:cNvPr id="9" name="Picture 8"/>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6469374" y="5967924"/>
            <a:ext cx="1607825" cy="432876"/>
          </a:xfrm>
          <a:prstGeom prst="rect">
            <a:avLst/>
          </a:prstGeom>
        </p:spPr>
      </p:pic>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b="0" i="0" u="none"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b="0" i="0" u="none"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zed.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statetutor@azed.gov" TargetMode="External"/><Relationship Id="rId2" Type="http://schemas.openxmlformats.org/officeDocument/2006/relationships/hyperlink" Target="http://www.azed.gov/state-tutor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electsurveynet.azed.gov/TakeSurvey.aspx?SurveyID=m2M16p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zed.gov/state-tutor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670" y="1143001"/>
            <a:ext cx="7755930" cy="2593975"/>
          </a:xfrm>
        </p:spPr>
        <p:txBody>
          <a:bodyPr anchor="b"/>
          <a:lstStyle/>
          <a:p>
            <a:r>
              <a:rPr lang="en-US" dirty="0"/>
              <a:t>State Tutoring Program</a:t>
            </a:r>
          </a:p>
        </p:txBody>
      </p:sp>
      <p:sp>
        <p:nvSpPr>
          <p:cNvPr id="3" name="Subtitle 2"/>
          <p:cNvSpPr>
            <a:spLocks noGrp="1"/>
          </p:cNvSpPr>
          <p:nvPr>
            <p:ph type="subTitle" idx="1"/>
          </p:nvPr>
        </p:nvSpPr>
        <p:spPr>
          <a:xfrm>
            <a:off x="685800" y="3810000"/>
            <a:ext cx="6461760" cy="1066800"/>
          </a:xfrm>
        </p:spPr>
        <p:txBody>
          <a:bodyPr/>
          <a:lstStyle/>
          <a:p>
            <a:r>
              <a:rPr lang="en-US" dirty="0"/>
              <a:t>General Information, Tutorials, and Requirements</a:t>
            </a:r>
          </a:p>
          <a:p>
            <a:r>
              <a:rPr lang="en-US" dirty="0"/>
              <a:t>This information pertains to Coordinators and Tutors</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1661578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5BAE81-9197-4DF8-9A4A-A8D25976532F}"/>
              </a:ext>
            </a:extLst>
          </p:cNvPr>
          <p:cNvSpPr>
            <a:spLocks noGrp="1"/>
          </p:cNvSpPr>
          <p:nvPr>
            <p:ph idx="1"/>
          </p:nvPr>
        </p:nvSpPr>
        <p:spPr>
          <a:xfrm>
            <a:off x="244765" y="1402080"/>
            <a:ext cx="8044870" cy="4445000"/>
          </a:xfrm>
        </p:spPr>
        <p:txBody>
          <a:bodyPr>
            <a:normAutofit/>
          </a:bodyPr>
          <a:lstStyle/>
          <a:p>
            <a:pPr marL="457200" indent="-457200"/>
            <a:r>
              <a:rPr lang="en-US" sz="2600" dirty="0"/>
              <a:t>Maintain records</a:t>
            </a:r>
          </a:p>
          <a:p>
            <a:pPr marL="914400" lvl="1" indent="-457200"/>
            <a:r>
              <a:rPr lang="en-US" sz="2300" dirty="0"/>
              <a:t>Sign in sheets</a:t>
            </a:r>
          </a:p>
          <a:p>
            <a:pPr marL="914400" lvl="1" indent="-457200"/>
            <a:r>
              <a:rPr lang="en-US" sz="2300" dirty="0"/>
              <a:t>Weekly student and tutor time entry in ADEConnect</a:t>
            </a:r>
          </a:p>
          <a:p>
            <a:pPr marL="914400" lvl="1" indent="-457200"/>
            <a:r>
              <a:rPr lang="en-US" sz="2300" dirty="0"/>
              <a:t>Updated and accurate CSI for each student</a:t>
            </a:r>
          </a:p>
          <a:p>
            <a:pPr marL="914400" lvl="1" indent="-457200"/>
            <a:endParaRPr lang="en-US" sz="900" dirty="0"/>
          </a:p>
          <a:p>
            <a:r>
              <a:rPr lang="en-US" sz="2600" dirty="0"/>
              <a:t>Provides planned, targeted instruction that is supplemental to classroom first instruction</a:t>
            </a:r>
          </a:p>
          <a:p>
            <a:endParaRPr lang="en-US" sz="900" dirty="0"/>
          </a:p>
          <a:p>
            <a:r>
              <a:rPr lang="en-US" sz="2600" dirty="0"/>
              <a:t>Communicate to parents, teacher of record and administration as to status of academic progress including measures of proficiency and growth.</a:t>
            </a:r>
          </a:p>
          <a:p>
            <a:pPr marL="114300" indent="0">
              <a:buNone/>
            </a:pPr>
            <a:endParaRPr lang="en-US" dirty="0"/>
          </a:p>
        </p:txBody>
      </p:sp>
      <p:sp>
        <p:nvSpPr>
          <p:cNvPr id="4" name="Slide Number Placeholder 3">
            <a:extLst>
              <a:ext uri="{FF2B5EF4-FFF2-40B4-BE49-F238E27FC236}">
                <a16:creationId xmlns:a16="http://schemas.microsoft.com/office/drawing/2014/main" id="{61DF9EE4-6FEF-47DC-A6D5-9C4CA8CDBD34}"/>
              </a:ext>
            </a:extLst>
          </p:cNvPr>
          <p:cNvSpPr>
            <a:spLocks noGrp="1"/>
          </p:cNvSpPr>
          <p:nvPr>
            <p:ph type="sldNum" sz="quarter" idx="12"/>
          </p:nvPr>
        </p:nvSpPr>
        <p:spPr/>
        <p:txBody>
          <a:bodyPr/>
          <a:lstStyle/>
          <a:p>
            <a:fld id="{6E2D2B3B-882E-40F3-A32F-6DD516915044}" type="slidenum">
              <a:rPr lang="en-US" smtClean="0"/>
              <a:pPr/>
              <a:t>10</a:t>
            </a:fld>
            <a:endParaRPr lang="en-US"/>
          </a:p>
        </p:txBody>
      </p:sp>
      <p:sp>
        <p:nvSpPr>
          <p:cNvPr id="5" name="Title 1">
            <a:extLst>
              <a:ext uri="{FF2B5EF4-FFF2-40B4-BE49-F238E27FC236}">
                <a16:creationId xmlns:a16="http://schemas.microsoft.com/office/drawing/2014/main" id="{77728467-EAE0-4EDB-8942-7CA0A568C75D}"/>
              </a:ext>
            </a:extLst>
          </p:cNvPr>
          <p:cNvSpPr>
            <a:spLocks noGrp="1"/>
          </p:cNvSpPr>
          <p:nvPr>
            <p:ph type="title"/>
          </p:nvPr>
        </p:nvSpPr>
        <p:spPr/>
        <p:txBody>
          <a:bodyPr/>
          <a:lstStyle/>
          <a:p>
            <a:r>
              <a:rPr lang="en-US" sz="4000" dirty="0"/>
              <a:t>Tutor Responsibilities (cont.)</a:t>
            </a:r>
          </a:p>
        </p:txBody>
      </p:sp>
    </p:spTree>
    <p:extLst>
      <p:ext uri="{BB962C8B-B14F-4D97-AF65-F5344CB8AC3E}">
        <p14:creationId xmlns:p14="http://schemas.microsoft.com/office/powerpoint/2010/main" val="535609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95" y="-54869"/>
            <a:ext cx="8272555" cy="1143000"/>
          </a:xfrm>
        </p:spPr>
        <p:txBody>
          <a:bodyPr/>
          <a:lstStyle/>
          <a:p>
            <a:r>
              <a:rPr lang="en-US" sz="3700" dirty="0"/>
              <a:t>Certificates of Supplemental Instruction (CSI)</a:t>
            </a:r>
          </a:p>
        </p:txBody>
      </p:sp>
      <p:sp>
        <p:nvSpPr>
          <p:cNvPr id="3" name="Content Placeholder 2"/>
          <p:cNvSpPr>
            <a:spLocks noGrp="1"/>
          </p:cNvSpPr>
          <p:nvPr>
            <p:ph idx="1"/>
          </p:nvPr>
        </p:nvSpPr>
        <p:spPr>
          <a:xfrm>
            <a:off x="420472" y="923617"/>
            <a:ext cx="7620000" cy="4800600"/>
          </a:xfrm>
        </p:spPr>
        <p:txBody>
          <a:bodyPr>
            <a:normAutofit lnSpcReduction="10000"/>
          </a:bodyPr>
          <a:lstStyle/>
          <a:p>
            <a:pPr algn="just"/>
            <a:r>
              <a:rPr lang="en-US" sz="2400" dirty="0"/>
              <a:t>The tutor is responsible for filling out all portions of the certificate and obtaining other involved parties’ signature(s). Completed certificates should be kept at the site of tutoring (vendors may keep it with their respective business office).</a:t>
            </a:r>
          </a:p>
          <a:p>
            <a:pPr marL="114300" indent="0" algn="just">
              <a:buNone/>
            </a:pPr>
            <a:endParaRPr lang="en-US" sz="2400" dirty="0"/>
          </a:p>
          <a:p>
            <a:pPr algn="just"/>
            <a:r>
              <a:rPr lang="en-US" sz="2400" dirty="0"/>
              <a:t>The certificate is used to initiate an agreement of tutoring between the tutor and student and parent/guardian. Before any tutoring is to take place, it should be filled out completely. The certificate is to be completed 2 times per year with the correct time checked on the form and update targeted standards and academic progress measures.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84896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85" y="990600"/>
            <a:ext cx="8120765" cy="5054600"/>
          </a:xfrm>
        </p:spPr>
        <p:txBody>
          <a:bodyPr>
            <a:normAutofit lnSpcReduction="10000"/>
          </a:bodyPr>
          <a:lstStyle/>
          <a:p>
            <a:pPr marL="114300" indent="0">
              <a:buNone/>
            </a:pPr>
            <a:r>
              <a:rPr lang="en-US" sz="2100" dirty="0"/>
              <a:t>Student Information</a:t>
            </a:r>
          </a:p>
          <a:p>
            <a:pPr lvl="1"/>
            <a:r>
              <a:rPr lang="en-US" sz="1700" dirty="0"/>
              <a:t>The SSID number, Date of Birth and relevant eligibility checkboxes must be recorded on the document.</a:t>
            </a:r>
          </a:p>
          <a:p>
            <a:pPr marL="114300" indent="0">
              <a:buNone/>
            </a:pPr>
            <a:r>
              <a:rPr lang="en-US" sz="2100" dirty="0"/>
              <a:t>Arizona Academic Standards</a:t>
            </a:r>
          </a:p>
          <a:p>
            <a:pPr lvl="1"/>
            <a:r>
              <a:rPr lang="en-US" sz="1700" dirty="0"/>
              <a:t>Areas to be tutored must be relatable to what the student’s needs are in the areas of math and/or reading, writing, ELA. Specific state standards must be listed. “To improve reading” is not acceptable. </a:t>
            </a:r>
          </a:p>
          <a:p>
            <a:pPr marL="114300" indent="0">
              <a:buNone/>
            </a:pPr>
            <a:r>
              <a:rPr lang="en-US" sz="2100" dirty="0"/>
              <a:t>Tutoring Dates</a:t>
            </a:r>
          </a:p>
          <a:p>
            <a:pPr lvl="1"/>
            <a:r>
              <a:rPr lang="en-US" sz="1700" dirty="0"/>
              <a:t>Should be filled out prior to tutoring beginning and should match what is to be logged on the sign-in sheets. This can be adjusted later to reflect major changes.</a:t>
            </a:r>
          </a:p>
          <a:p>
            <a:pPr marL="114300" indent="0">
              <a:buNone/>
            </a:pPr>
            <a:r>
              <a:rPr lang="en-US" sz="2100" dirty="0"/>
              <a:t>Communication</a:t>
            </a:r>
          </a:p>
          <a:p>
            <a:pPr lvl="1"/>
            <a:r>
              <a:rPr lang="en-US" sz="1700" dirty="0"/>
              <a:t>Indicate how and when tutor will communicate with parents.</a:t>
            </a:r>
          </a:p>
          <a:p>
            <a:pPr marL="114300" indent="0">
              <a:buNone/>
            </a:pPr>
            <a:r>
              <a:rPr lang="en-US" sz="2100" dirty="0"/>
              <a:t>Signatures and Contact information</a:t>
            </a:r>
          </a:p>
          <a:p>
            <a:pPr lvl="1"/>
            <a:r>
              <a:rPr lang="en-US" sz="1700" dirty="0"/>
              <a:t>Tutor sign and date; parent sign and date and provide contact information; Principal to sign if tutoring is during teacher prep time. </a:t>
            </a:r>
          </a:p>
          <a:p>
            <a:pPr lvl="1"/>
            <a:r>
              <a:rPr lang="en-US" sz="1700" dirty="0"/>
              <a:t>With each new CSI (Sept, Oct, Feb), a principal/CEO/administrator signs the previous CSI for an attestation of improvement.</a:t>
            </a:r>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
        <p:nvSpPr>
          <p:cNvPr id="7" name="Title 1">
            <a:extLst>
              <a:ext uri="{FF2B5EF4-FFF2-40B4-BE49-F238E27FC236}">
                <a16:creationId xmlns:a16="http://schemas.microsoft.com/office/drawing/2014/main" id="{35724B9F-FC6F-4957-B566-0A9892FD8A7A}"/>
              </a:ext>
            </a:extLst>
          </p:cNvPr>
          <p:cNvSpPr txBox="1">
            <a:spLocks/>
          </p:cNvSpPr>
          <p:nvPr/>
        </p:nvSpPr>
        <p:spPr>
          <a:xfrm>
            <a:off x="94195" y="-54869"/>
            <a:ext cx="8272555"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700"/>
              <a:t>Certificates of Supplemental Instruction (CSI)</a:t>
            </a:r>
            <a:endParaRPr lang="en-US" sz="3700" dirty="0"/>
          </a:p>
        </p:txBody>
      </p:sp>
    </p:spTree>
    <p:extLst>
      <p:ext uri="{BB962C8B-B14F-4D97-AF65-F5344CB8AC3E}">
        <p14:creationId xmlns:p14="http://schemas.microsoft.com/office/powerpoint/2010/main" val="414771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7" y="-176340"/>
            <a:ext cx="7620000" cy="1143000"/>
          </a:xfrm>
        </p:spPr>
        <p:txBody>
          <a:bodyPr/>
          <a:lstStyle/>
          <a:p>
            <a:r>
              <a:rPr lang="en-US" dirty="0"/>
              <a:t>Tutoring Dates and Times</a:t>
            </a:r>
          </a:p>
        </p:txBody>
      </p:sp>
      <p:sp>
        <p:nvSpPr>
          <p:cNvPr id="3" name="Content Placeholder 2"/>
          <p:cNvSpPr>
            <a:spLocks noGrp="1"/>
          </p:cNvSpPr>
          <p:nvPr>
            <p:ph idx="1"/>
          </p:nvPr>
        </p:nvSpPr>
        <p:spPr>
          <a:xfrm>
            <a:off x="457200" y="696781"/>
            <a:ext cx="7620000" cy="5704020"/>
          </a:xfrm>
        </p:spPr>
        <p:txBody>
          <a:bodyPr/>
          <a:lstStyle/>
          <a:p>
            <a:pPr marL="114300" indent="0" algn="just">
              <a:buNone/>
            </a:pPr>
            <a:r>
              <a:rPr lang="en-US" sz="2800" dirty="0"/>
              <a:t>The number of sessions should be predetermined </a:t>
            </a:r>
            <a:r>
              <a:rPr lang="en-US" sz="2800" b="1" u="sng" dirty="0"/>
              <a:t>PRIOR</a:t>
            </a:r>
            <a:r>
              <a:rPr lang="en-US" sz="2800" dirty="0"/>
              <a:t> to tutoring beginning. </a:t>
            </a:r>
          </a:p>
          <a:p>
            <a:pPr marL="114300" indent="0" algn="just">
              <a:buNone/>
            </a:pPr>
            <a:endParaRPr lang="en-US" sz="1800" dirty="0"/>
          </a:p>
          <a:p>
            <a:pPr marL="114300" indent="0" algn="just">
              <a:buNone/>
            </a:pPr>
            <a:r>
              <a:rPr lang="en-US" sz="2800" dirty="0"/>
              <a:t>Complete this section on your CSI to clearly communicate to parents/guardians.</a:t>
            </a:r>
          </a:p>
          <a:p>
            <a:pPr marL="114300" indent="0">
              <a:buNone/>
            </a:pPr>
            <a:endParaRPr lang="en-US" sz="2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pic>
        <p:nvPicPr>
          <p:cNvPr id="5" name="Picture 4" descr="Sample screen shot of tutor's dates and times"/>
          <p:cNvPicPr/>
          <p:nvPr/>
        </p:nvPicPr>
        <p:blipFill rotWithShape="1">
          <a:blip r:embed="rId2" cstate="screen">
            <a:extLst>
              <a:ext uri="{28A0092B-C50C-407E-A947-70E740481C1C}">
                <a14:useLocalDpi xmlns:a14="http://schemas.microsoft.com/office/drawing/2010/main"/>
              </a:ext>
            </a:extLst>
          </a:blip>
          <a:srcRect/>
          <a:stretch/>
        </p:blipFill>
        <p:spPr bwMode="auto">
          <a:xfrm>
            <a:off x="571500" y="3049525"/>
            <a:ext cx="7391400" cy="1981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42260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Sign-in Sheets</a:t>
            </a:r>
          </a:p>
        </p:txBody>
      </p:sp>
      <p:sp>
        <p:nvSpPr>
          <p:cNvPr id="3" name="Content Placeholder 2"/>
          <p:cNvSpPr>
            <a:spLocks noGrp="1"/>
          </p:cNvSpPr>
          <p:nvPr>
            <p:ph idx="1"/>
          </p:nvPr>
        </p:nvSpPr>
        <p:spPr>
          <a:xfrm>
            <a:off x="321880" y="1228779"/>
            <a:ext cx="7620000" cy="4800600"/>
          </a:xfrm>
        </p:spPr>
        <p:txBody>
          <a:bodyPr/>
          <a:lstStyle/>
          <a:p>
            <a:pPr marL="114300" indent="0" algn="just">
              <a:buNone/>
            </a:pPr>
            <a:r>
              <a:rPr lang="en-US" dirty="0"/>
              <a:t>Supporting documentation which provides ADE records to match with logged tutor hours. All sign-in sheets must be signed or initialed by attending students. Use these to log hours in ADEConnect and turn into your coordinator or administrator.</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pic>
        <p:nvPicPr>
          <p:cNvPr id="1026" name="Picture 2" descr="Screen shot of sign-in sheet exampl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00001" y="2973630"/>
            <a:ext cx="6441879" cy="246888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2102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985" y="-228600"/>
            <a:ext cx="7620000" cy="1143000"/>
          </a:xfrm>
        </p:spPr>
        <p:txBody>
          <a:bodyPr/>
          <a:lstStyle/>
          <a:p>
            <a:r>
              <a:rPr lang="en-US" dirty="0"/>
              <a:t>ADEConnect</a:t>
            </a:r>
          </a:p>
        </p:txBody>
      </p:sp>
      <p:sp>
        <p:nvSpPr>
          <p:cNvPr id="3" name="Content Placeholder 2"/>
          <p:cNvSpPr>
            <a:spLocks noGrp="1"/>
          </p:cNvSpPr>
          <p:nvPr>
            <p:ph idx="1"/>
          </p:nvPr>
        </p:nvSpPr>
        <p:spPr>
          <a:xfrm>
            <a:off x="94195" y="772675"/>
            <a:ext cx="8272554" cy="6461140"/>
          </a:xfrm>
        </p:spPr>
        <p:txBody>
          <a:bodyPr>
            <a:normAutofit/>
          </a:bodyPr>
          <a:lstStyle/>
          <a:p>
            <a:pPr algn="just"/>
            <a:r>
              <a:rPr lang="en-US" sz="2400" dirty="0"/>
              <a:t>All student and tutor information, including hours, will be entered in ADEConnect.</a:t>
            </a:r>
          </a:p>
          <a:p>
            <a:pPr algn="just"/>
            <a:r>
              <a:rPr lang="en-US" sz="2400" dirty="0"/>
              <a:t>Usernames and passwords will be determined by the district or LEA administrator.  </a:t>
            </a:r>
          </a:p>
          <a:p>
            <a:pPr algn="just"/>
            <a:r>
              <a:rPr lang="en-US" sz="2400" dirty="0"/>
              <a:t>You must provide your FCC# (fingerprint clearance card number) the first time you log in. If afterwards you still have issues, please contact State Tutoring fund staff.  </a:t>
            </a:r>
          </a:p>
          <a:p>
            <a:pPr algn="just"/>
            <a:r>
              <a:rPr lang="en-US" sz="2400" dirty="0"/>
              <a:t>Communicate with the person/people coordinating the program to ensure that your hours/sessions get logged properly and you do not exceed the allocations for your LEA.</a:t>
            </a:r>
          </a:p>
          <a:p>
            <a:pPr algn="just"/>
            <a:r>
              <a:rPr lang="en-US" sz="2400" dirty="0"/>
              <a:t>Log your hours </a:t>
            </a:r>
            <a:r>
              <a:rPr lang="en-US" sz="2400" b="1" dirty="0"/>
              <a:t>WEEKLY! </a:t>
            </a:r>
            <a:r>
              <a:rPr lang="en-US" sz="2400" dirty="0"/>
              <a:t>The principal/coordinator should check to ensure this is done.</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4073557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a:t>ADE Connect Link</a:t>
            </a:r>
          </a:p>
        </p:txBody>
      </p:sp>
      <p:sp>
        <p:nvSpPr>
          <p:cNvPr id="3" name="Content Placeholder 2"/>
          <p:cNvSpPr>
            <a:spLocks noGrp="1"/>
          </p:cNvSpPr>
          <p:nvPr>
            <p:ph idx="1"/>
          </p:nvPr>
        </p:nvSpPr>
        <p:spPr>
          <a:xfrm>
            <a:off x="457200" y="1219200"/>
            <a:ext cx="7620000" cy="4800600"/>
          </a:xfrm>
        </p:spPr>
        <p:txBody>
          <a:bodyPr/>
          <a:lstStyle/>
          <a:p>
            <a:pPr marL="114300" indent="0">
              <a:buNone/>
            </a:pPr>
            <a:r>
              <a:rPr lang="en-US" dirty="0"/>
              <a:t>ADEConnect is located on the main page of the Arizona Department of Education Website: </a:t>
            </a:r>
            <a:r>
              <a:rPr lang="en-US" dirty="0">
                <a:hlinkClick r:id="rId2"/>
              </a:rPr>
              <a:t>http://www.azed.gov/</a:t>
            </a:r>
            <a:r>
              <a:rPr lang="en-US" dirty="0"/>
              <a:t> </a:t>
            </a:r>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
        <p:nvSpPr>
          <p:cNvPr id="8" name="Right Arrow 11" descr="&quot;&quot;">
            <a:extLst>
              <a:ext uri="{FF2B5EF4-FFF2-40B4-BE49-F238E27FC236}">
                <a16:creationId xmlns:a16="http://schemas.microsoft.com/office/drawing/2014/main" id="{4EF5DBA2-0D4C-4452-ACDE-B780C1825AA2}"/>
              </a:ext>
            </a:extLst>
          </p:cNvPr>
          <p:cNvSpPr/>
          <p:nvPr/>
        </p:nvSpPr>
        <p:spPr>
          <a:xfrm rot="4078498">
            <a:off x="6555716" y="2125112"/>
            <a:ext cx="731214" cy="351773"/>
          </a:xfrm>
          <a:prstGeom prst="rightArrow">
            <a:avLst>
              <a:gd name="adj1" fmla="val 26512"/>
              <a:gd name="adj2" fmla="val 5000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 name="Picture 5">
            <a:extLst>
              <a:ext uri="{FF2B5EF4-FFF2-40B4-BE49-F238E27FC236}">
                <a16:creationId xmlns:a16="http://schemas.microsoft.com/office/drawing/2014/main" id="{DA92052F-FC85-49D6-8937-B2DFC1CA0E7D}"/>
              </a:ext>
            </a:extLst>
          </p:cNvPr>
          <p:cNvPicPr>
            <a:picLocks noChangeAspect="1"/>
          </p:cNvPicPr>
          <p:nvPr/>
        </p:nvPicPr>
        <p:blipFill>
          <a:blip r:embed="rId3"/>
          <a:stretch>
            <a:fillRect/>
          </a:stretch>
        </p:blipFill>
        <p:spPr>
          <a:xfrm>
            <a:off x="257984" y="2621002"/>
            <a:ext cx="7333118" cy="1053266"/>
          </a:xfrm>
          <a:prstGeom prst="rect">
            <a:avLst/>
          </a:prstGeom>
        </p:spPr>
      </p:pic>
    </p:spTree>
    <p:extLst>
      <p:ext uri="{BB962C8B-B14F-4D97-AF65-F5344CB8AC3E}">
        <p14:creationId xmlns:p14="http://schemas.microsoft.com/office/powerpoint/2010/main" val="3578201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Logging into ADEConnect</a:t>
            </a:r>
          </a:p>
        </p:txBody>
      </p:sp>
      <p:sp>
        <p:nvSpPr>
          <p:cNvPr id="3" name="Content Placeholder 2"/>
          <p:cNvSpPr>
            <a:spLocks noGrp="1"/>
          </p:cNvSpPr>
          <p:nvPr>
            <p:ph idx="1"/>
          </p:nvPr>
        </p:nvSpPr>
        <p:spPr/>
        <p:txBody>
          <a:bodyPr/>
          <a:lstStyle/>
          <a:p>
            <a:pPr marL="114300" indent="0">
              <a:buNone/>
            </a:pPr>
            <a:endParaRPr lang="en-US" dirty="0"/>
          </a:p>
          <a:p>
            <a:pPr marL="114300" indent="0">
              <a:buNone/>
            </a:pPr>
            <a:r>
              <a:rPr lang="en-US" dirty="0"/>
              <a:t>1. </a:t>
            </a:r>
            <a:r>
              <a:rPr lang="en-US" sz="2000" dirty="0"/>
              <a:t>Enter your username and password</a:t>
            </a:r>
            <a:endParaRPr lang="en-US" dirty="0"/>
          </a:p>
          <a:p>
            <a:pPr marL="114300" indent="0">
              <a:buNone/>
            </a:pPr>
            <a:endParaRPr lang="en-US" dirty="0"/>
          </a:p>
          <a:p>
            <a:pPr marL="114300" indent="0">
              <a:buNone/>
            </a:pPr>
            <a:endParaRPr lang="en-US" dirty="0"/>
          </a:p>
          <a:p>
            <a:pPr marL="114300" indent="0">
              <a:buNone/>
            </a:pPr>
            <a:endParaRPr lang="en-US" dirty="0"/>
          </a:p>
          <a:p>
            <a:pPr marL="114300" indent="0" algn="r">
              <a:buNone/>
            </a:pPr>
            <a:endParaRPr lang="en-US" dirty="0"/>
          </a:p>
          <a:p>
            <a:pPr marL="114300" indent="0" algn="r">
              <a:buNone/>
            </a:pPr>
            <a:endParaRPr lang="en-US" dirty="0"/>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pic>
        <p:nvPicPr>
          <p:cNvPr id="8" name="Picture 7" descr="Screen shot of ADEConnect sign-in screen"/>
          <p:cNvPicPr/>
          <p:nvPr/>
        </p:nvPicPr>
        <p:blipFill rotWithShape="1">
          <a:blip r:embed="rId2" cstate="screen">
            <a:extLst>
              <a:ext uri="{28A0092B-C50C-407E-A947-70E740481C1C}">
                <a14:useLocalDpi xmlns:a14="http://schemas.microsoft.com/office/drawing/2010/main"/>
              </a:ext>
            </a:extLst>
          </a:blip>
          <a:srcRect/>
          <a:stretch/>
        </p:blipFill>
        <p:spPr>
          <a:xfrm>
            <a:off x="190498" y="2885848"/>
            <a:ext cx="6065780" cy="2914111"/>
          </a:xfrm>
          <a:prstGeom prst="rect">
            <a:avLst/>
          </a:prstGeom>
        </p:spPr>
      </p:pic>
      <p:sp>
        <p:nvSpPr>
          <p:cNvPr id="9" name="Oval 8" descr="Loggin in screen shots"/>
          <p:cNvSpPr/>
          <p:nvPr/>
        </p:nvSpPr>
        <p:spPr>
          <a:xfrm>
            <a:off x="3957946" y="4030775"/>
            <a:ext cx="1066800" cy="504825"/>
          </a:xfrm>
          <a:prstGeom prst="ellipse">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a:ea typeface="Calibri"/>
                <a:cs typeface="Times New Roman"/>
              </a:rPr>
              <a:t> </a:t>
            </a:r>
          </a:p>
        </p:txBody>
      </p:sp>
      <p:sp>
        <p:nvSpPr>
          <p:cNvPr id="10" name="Oval 9" descr="&quot;&quot;"/>
          <p:cNvSpPr/>
          <p:nvPr/>
        </p:nvSpPr>
        <p:spPr>
          <a:xfrm>
            <a:off x="3888945" y="4871005"/>
            <a:ext cx="917634" cy="249693"/>
          </a:xfrm>
          <a:prstGeom prst="ellipse">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a:effectLst/>
                <a:latin typeface="Calibri"/>
                <a:ea typeface="Calibri"/>
                <a:cs typeface="Times New Roman"/>
              </a:rPr>
              <a:t> </a:t>
            </a:r>
          </a:p>
        </p:txBody>
      </p:sp>
      <p:sp>
        <p:nvSpPr>
          <p:cNvPr id="11" name="Right Arrow 10" descr="&quot;&quot;"/>
          <p:cNvSpPr/>
          <p:nvPr/>
        </p:nvSpPr>
        <p:spPr>
          <a:xfrm rot="10800000">
            <a:off x="4973219" y="4886481"/>
            <a:ext cx="1388297"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ight Arrow 11" descr="&quot;&quot;"/>
          <p:cNvSpPr/>
          <p:nvPr/>
        </p:nvSpPr>
        <p:spPr>
          <a:xfrm rot="9510105">
            <a:off x="5385516" y="3841705"/>
            <a:ext cx="960543"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2" descr="Sign in using your district email address and the password you created for ADE Connect.&#10;"/>
          <p:cNvSpPr txBox="1">
            <a:spLocks noChangeArrowheads="1"/>
          </p:cNvSpPr>
          <p:nvPr/>
        </p:nvSpPr>
        <p:spPr bwMode="auto">
          <a:xfrm>
            <a:off x="6518847" y="2214680"/>
            <a:ext cx="847725" cy="23241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Sign in using your district email address and the password you created for ADE Connect.</a:t>
            </a:r>
            <a:endParaRPr lang="en-US" sz="1100" dirty="0">
              <a:effectLst/>
              <a:latin typeface="Calibri"/>
              <a:ea typeface="Calibri"/>
              <a:cs typeface="Times New Roman"/>
            </a:endParaRPr>
          </a:p>
        </p:txBody>
      </p:sp>
      <p:sp>
        <p:nvSpPr>
          <p:cNvPr id="14" name="Text Box 2" descr="Forgot your password? Click here to create a new one!"/>
          <p:cNvSpPr txBox="1">
            <a:spLocks noChangeArrowheads="1"/>
          </p:cNvSpPr>
          <p:nvPr/>
        </p:nvSpPr>
        <p:spPr bwMode="auto">
          <a:xfrm>
            <a:off x="6546124" y="4830027"/>
            <a:ext cx="847725" cy="9239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Forgot your password? Click here to create a new one!</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1097526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ADEConnect</a:t>
            </a:r>
          </a:p>
        </p:txBody>
      </p:sp>
      <p:sp>
        <p:nvSpPr>
          <p:cNvPr id="3" name="Content Placeholder 2"/>
          <p:cNvSpPr>
            <a:spLocks noGrp="1"/>
          </p:cNvSpPr>
          <p:nvPr>
            <p:ph idx="1"/>
          </p:nvPr>
        </p:nvSpPr>
        <p:spPr>
          <a:xfrm>
            <a:off x="457200" y="1295400"/>
            <a:ext cx="7620000" cy="4800600"/>
          </a:xfrm>
        </p:spPr>
        <p:txBody>
          <a:bodyPr/>
          <a:lstStyle/>
          <a:p>
            <a:pPr marL="114300" indent="0">
              <a:buNone/>
            </a:pPr>
            <a:r>
              <a:rPr lang="en-US" dirty="0"/>
              <a:t>2. </a:t>
            </a:r>
            <a:r>
              <a:rPr lang="en-US" sz="2400" dirty="0"/>
              <a:t>Click on ‘State Tutor Fund’</a:t>
            </a:r>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pic>
        <p:nvPicPr>
          <p:cNvPr id="5" name="Picture 4" descr="Screen shot of State Tutor Fund on ADEConnect"/>
          <p:cNvPicPr/>
          <p:nvPr/>
        </p:nvPicPr>
        <p:blipFill>
          <a:blip r:embed="rId2" cstate="screen">
            <a:extLst>
              <a:ext uri="{28A0092B-C50C-407E-A947-70E740481C1C}">
                <a14:useLocalDpi xmlns:a14="http://schemas.microsoft.com/office/drawing/2010/main"/>
              </a:ext>
            </a:extLst>
          </a:blip>
          <a:stretch>
            <a:fillRect/>
          </a:stretch>
        </p:blipFill>
        <p:spPr>
          <a:xfrm>
            <a:off x="838200" y="1752600"/>
            <a:ext cx="6019800" cy="3962400"/>
          </a:xfrm>
          <a:prstGeom prst="rect">
            <a:avLst/>
          </a:prstGeom>
        </p:spPr>
      </p:pic>
      <p:sp>
        <p:nvSpPr>
          <p:cNvPr id="6" name="Oval 5" descr="&quot;&quot;&#10;"/>
          <p:cNvSpPr/>
          <p:nvPr/>
        </p:nvSpPr>
        <p:spPr>
          <a:xfrm>
            <a:off x="2667000" y="2057400"/>
            <a:ext cx="381000" cy="495300"/>
          </a:xfrm>
          <a:prstGeom prst="ellipse">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a:effectLst/>
                <a:latin typeface="Calibri"/>
                <a:ea typeface="Calibri"/>
                <a:cs typeface="Times New Roman"/>
              </a:rPr>
              <a:t> </a:t>
            </a:r>
          </a:p>
        </p:txBody>
      </p:sp>
      <p:sp>
        <p:nvSpPr>
          <p:cNvPr id="7" name="Right Arrow 6" descr="&quot;&quot;&#10;"/>
          <p:cNvSpPr/>
          <p:nvPr/>
        </p:nvSpPr>
        <p:spPr>
          <a:xfrm>
            <a:off x="1981201" y="2171700"/>
            <a:ext cx="600075"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 Box 2" descr="&quot;&quot;&#10;"/>
          <p:cNvSpPr txBox="1">
            <a:spLocks noChangeArrowheads="1"/>
          </p:cNvSpPr>
          <p:nvPr/>
        </p:nvSpPr>
        <p:spPr bwMode="auto">
          <a:xfrm>
            <a:off x="1066800" y="1809750"/>
            <a:ext cx="847725" cy="9906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Use the [ + ] and [ – ] to expand or collapse the menus.</a:t>
            </a:r>
            <a:endParaRPr lang="en-US" sz="1100" dirty="0">
              <a:effectLst/>
              <a:latin typeface="Calibri"/>
              <a:ea typeface="Calibri"/>
              <a:cs typeface="Times New Roman"/>
            </a:endParaRPr>
          </a:p>
        </p:txBody>
      </p:sp>
      <p:sp>
        <p:nvSpPr>
          <p:cNvPr id="9" name="Oval 8" descr="&quot;&quot;&#10;"/>
          <p:cNvSpPr/>
          <p:nvPr/>
        </p:nvSpPr>
        <p:spPr>
          <a:xfrm>
            <a:off x="2857500" y="4953001"/>
            <a:ext cx="685800" cy="180975"/>
          </a:xfrm>
          <a:prstGeom prst="ellipse">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a:ea typeface="Calibri"/>
                <a:cs typeface="Times New Roman"/>
              </a:rPr>
              <a:t> </a:t>
            </a:r>
          </a:p>
        </p:txBody>
      </p:sp>
      <p:sp>
        <p:nvSpPr>
          <p:cNvPr id="10" name="Right Arrow 9" descr="&quot;&quot;&#10;"/>
          <p:cNvSpPr/>
          <p:nvPr/>
        </p:nvSpPr>
        <p:spPr>
          <a:xfrm rot="10800000">
            <a:off x="3614737" y="4910137"/>
            <a:ext cx="600075"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Text Box 2" descr="&quot;&quot;&#10;"/>
          <p:cNvSpPr txBox="1">
            <a:spLocks noChangeArrowheads="1"/>
          </p:cNvSpPr>
          <p:nvPr/>
        </p:nvSpPr>
        <p:spPr bwMode="auto">
          <a:xfrm>
            <a:off x="4343400" y="4576762"/>
            <a:ext cx="847725" cy="9334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Click here to access the State Tutor Fund website.</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2930208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ADEConnect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
        <p:nvSpPr>
          <p:cNvPr id="8" name="Text Box 2"/>
          <p:cNvSpPr txBox="1">
            <a:spLocks noChangeArrowheads="1"/>
          </p:cNvSpPr>
          <p:nvPr/>
        </p:nvSpPr>
        <p:spPr bwMode="auto">
          <a:xfrm>
            <a:off x="7220341" y="1910071"/>
            <a:ext cx="1123951" cy="9525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Click on the menu items to enter data, view the FAQ, contact ADE, etc.</a:t>
            </a:r>
            <a:endParaRPr lang="en-US" sz="1100" dirty="0">
              <a:effectLst/>
              <a:latin typeface="Calibri"/>
              <a:ea typeface="Calibri"/>
              <a:cs typeface="Times New Roman"/>
            </a:endParaRPr>
          </a:p>
        </p:txBody>
      </p:sp>
      <p:sp>
        <p:nvSpPr>
          <p:cNvPr id="11" name="Text Box 2" descr="Need help? Read the System Directions for guidance on how to manage students, enter data, etc.&#10;"/>
          <p:cNvSpPr txBox="1">
            <a:spLocks noChangeArrowheads="1"/>
          </p:cNvSpPr>
          <p:nvPr/>
        </p:nvSpPr>
        <p:spPr bwMode="auto">
          <a:xfrm>
            <a:off x="5081160" y="5415070"/>
            <a:ext cx="1123951" cy="1295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b="1" dirty="0">
                <a:effectLst/>
                <a:latin typeface="Arial Narrow"/>
                <a:ea typeface="Calibri"/>
                <a:cs typeface="Times New Roman"/>
              </a:rPr>
              <a:t>Need help? Read the System Directions for guidance on how to manage students, enter data, etc.</a:t>
            </a:r>
            <a:endParaRPr lang="en-US" sz="1100" dirty="0">
              <a:effectLst/>
              <a:latin typeface="Calibri"/>
              <a:ea typeface="Calibri"/>
              <a:cs typeface="Times New Roman"/>
            </a:endParaRPr>
          </a:p>
        </p:txBody>
      </p:sp>
      <p:sp>
        <p:nvSpPr>
          <p:cNvPr id="3" name="Rectangle 2" descr="&quot;&quot;"/>
          <p:cNvSpPr/>
          <p:nvPr/>
        </p:nvSpPr>
        <p:spPr>
          <a:xfrm>
            <a:off x="5943600" y="1690687"/>
            <a:ext cx="838200" cy="266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3C07DE2-2EE1-4F75-8EF3-79BB6C788877}"/>
              </a:ext>
            </a:extLst>
          </p:cNvPr>
          <p:cNvPicPr>
            <a:picLocks noChangeAspect="1"/>
          </p:cNvPicPr>
          <p:nvPr/>
        </p:nvPicPr>
        <p:blipFill>
          <a:blip r:embed="rId2"/>
          <a:stretch>
            <a:fillRect/>
          </a:stretch>
        </p:blipFill>
        <p:spPr>
          <a:xfrm>
            <a:off x="809625" y="1299369"/>
            <a:ext cx="5972175" cy="1543050"/>
          </a:xfrm>
          <a:prstGeom prst="rect">
            <a:avLst/>
          </a:prstGeom>
        </p:spPr>
      </p:pic>
      <p:sp>
        <p:nvSpPr>
          <p:cNvPr id="6" name="Oval 5" descr="&quot;&quot;&#10;"/>
          <p:cNvSpPr/>
          <p:nvPr/>
        </p:nvSpPr>
        <p:spPr>
          <a:xfrm>
            <a:off x="1233487" y="2306558"/>
            <a:ext cx="3000375" cy="447675"/>
          </a:xfrm>
          <a:prstGeom prst="ellipse">
            <a:avLst/>
          </a:prstGeom>
          <a:noFill/>
          <a:ln w="285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effectLst/>
                <a:latin typeface="Calibri"/>
                <a:ea typeface="Calibri"/>
                <a:cs typeface="Times New Roman"/>
              </a:rPr>
              <a:t> </a:t>
            </a:r>
          </a:p>
        </p:txBody>
      </p:sp>
      <p:sp>
        <p:nvSpPr>
          <p:cNvPr id="7" name="Right Arrow 6" descr="&quot;&quot;&#10;"/>
          <p:cNvSpPr/>
          <p:nvPr/>
        </p:nvSpPr>
        <p:spPr>
          <a:xfrm rot="10800000">
            <a:off x="6601745" y="2427206"/>
            <a:ext cx="600075"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3" name="Picture 12">
            <a:extLst>
              <a:ext uri="{FF2B5EF4-FFF2-40B4-BE49-F238E27FC236}">
                <a16:creationId xmlns:a16="http://schemas.microsoft.com/office/drawing/2014/main" id="{69CFEE3D-F5DC-4D6B-9EC9-A109020B156B}"/>
              </a:ext>
            </a:extLst>
          </p:cNvPr>
          <p:cNvPicPr>
            <a:picLocks noChangeAspect="1"/>
          </p:cNvPicPr>
          <p:nvPr/>
        </p:nvPicPr>
        <p:blipFill>
          <a:blip r:embed="rId3"/>
          <a:stretch>
            <a:fillRect/>
          </a:stretch>
        </p:blipFill>
        <p:spPr>
          <a:xfrm>
            <a:off x="86414" y="2936189"/>
            <a:ext cx="7835485" cy="2440777"/>
          </a:xfrm>
          <a:prstGeom prst="rect">
            <a:avLst/>
          </a:prstGeom>
        </p:spPr>
      </p:pic>
      <p:pic>
        <p:nvPicPr>
          <p:cNvPr id="14" name="Picture 13">
            <a:extLst>
              <a:ext uri="{FF2B5EF4-FFF2-40B4-BE49-F238E27FC236}">
                <a16:creationId xmlns:a16="http://schemas.microsoft.com/office/drawing/2014/main" id="{2525D61B-9365-466C-88FE-E58EC45A9470}"/>
              </a:ext>
            </a:extLst>
          </p:cNvPr>
          <p:cNvPicPr>
            <a:picLocks noChangeAspect="1"/>
          </p:cNvPicPr>
          <p:nvPr/>
        </p:nvPicPr>
        <p:blipFill>
          <a:blip r:embed="rId4"/>
          <a:stretch>
            <a:fillRect/>
          </a:stretch>
        </p:blipFill>
        <p:spPr>
          <a:xfrm>
            <a:off x="120007" y="5465152"/>
            <a:ext cx="4832295" cy="1236499"/>
          </a:xfrm>
          <a:prstGeom prst="rect">
            <a:avLst/>
          </a:prstGeom>
        </p:spPr>
      </p:pic>
      <p:sp>
        <p:nvSpPr>
          <p:cNvPr id="10" name="Right Arrow 9" descr="&quot;&quot;&#10;"/>
          <p:cNvSpPr/>
          <p:nvPr/>
        </p:nvSpPr>
        <p:spPr>
          <a:xfrm rot="10800000">
            <a:off x="4352227" y="5485899"/>
            <a:ext cx="600075" cy="266700"/>
          </a:xfrm>
          <a:prstGeom prst="rightArrow">
            <a:avLst/>
          </a:prstGeom>
          <a:solidFill>
            <a:srgbClr val="FF00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9693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b="1" dirty="0"/>
              <a:t>Tutoring is individualized, supplemental, </a:t>
            </a:r>
            <a:r>
              <a:rPr lang="en-US" b="1" dirty="0">
                <a:solidFill>
                  <a:srgbClr val="C00000"/>
                </a:solidFill>
              </a:rPr>
              <a:t>standards-based</a:t>
            </a:r>
            <a:r>
              <a:rPr lang="en-US" b="1" dirty="0"/>
              <a:t> instruction. The outcome of tutoring is student academic progress,</a:t>
            </a:r>
            <a:r>
              <a:rPr lang="en-US" dirty="0"/>
              <a:t> </a:t>
            </a:r>
            <a:r>
              <a:rPr lang="en-US" b="1" dirty="0"/>
              <a:t>encompassing measures of both proficiency and academic gain as stated in </a:t>
            </a:r>
            <a:r>
              <a:rPr lang="en-US" b="1" i="1" dirty="0"/>
              <a:t>§ A.R.S. 15-241 (K).</a:t>
            </a:r>
            <a:endParaRPr lang="en-US" dirty="0"/>
          </a:p>
          <a:p>
            <a:pPr marL="114300" indent="0" algn="just">
              <a:buNone/>
            </a:pPr>
            <a:endParaRPr lang="en-US" sz="1800" dirty="0"/>
          </a:p>
          <a:p>
            <a:pPr marL="114300" indent="0" algn="just">
              <a:buNone/>
            </a:pPr>
            <a:endParaRPr lang="en-US" sz="1800" dirty="0"/>
          </a:p>
          <a:p>
            <a:r>
              <a:rPr lang="en-US" sz="2400" dirty="0"/>
              <a:t>Implementation of topics and requirements presented in this PowerPoint are mandatory for an LEA to receive payment from ADE.</a:t>
            </a:r>
          </a:p>
          <a:p>
            <a:pPr marL="114300" indent="0" algn="just">
              <a:buNone/>
            </a:pPr>
            <a:endParaRPr lang="en-US" sz="1800" dirty="0"/>
          </a:p>
          <a:p>
            <a:pPr marL="114300" indent="0" algn="just">
              <a:buNone/>
            </a:pPr>
            <a:endParaRPr lang="en-US" sz="1600" dirty="0"/>
          </a:p>
          <a:p>
            <a:pPr marL="114300" indent="0" algn="just">
              <a:buNone/>
            </a:pPr>
            <a:endParaRPr lang="en-US" sz="16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821466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ADEConnect</a:t>
            </a:r>
          </a:p>
        </p:txBody>
      </p:sp>
      <p:sp>
        <p:nvSpPr>
          <p:cNvPr id="3" name="Content Placeholder 2"/>
          <p:cNvSpPr>
            <a:spLocks noGrp="1"/>
          </p:cNvSpPr>
          <p:nvPr>
            <p:ph idx="1"/>
          </p:nvPr>
        </p:nvSpPr>
        <p:spPr>
          <a:xfrm>
            <a:off x="245985" y="1295400"/>
            <a:ext cx="8120765" cy="4800600"/>
          </a:xfrm>
        </p:spPr>
        <p:txBody>
          <a:bodyPr>
            <a:normAutofit/>
          </a:bodyPr>
          <a:lstStyle/>
          <a:p>
            <a:pPr marL="114300" indent="0">
              <a:buNone/>
            </a:pPr>
            <a:r>
              <a:rPr lang="en-US" sz="2800" dirty="0"/>
              <a:t>Menu Guidance</a:t>
            </a:r>
          </a:p>
          <a:p>
            <a:pPr algn="just"/>
            <a:r>
              <a:rPr lang="en-US" sz="2400" b="1" dirty="0"/>
              <a:t>Register a student </a:t>
            </a:r>
            <a:r>
              <a:rPr lang="en-US" sz="2400" dirty="0"/>
              <a:t>is where you add students to be tutored</a:t>
            </a:r>
          </a:p>
          <a:p>
            <a:pPr lvl="1" algn="just"/>
            <a:r>
              <a:rPr lang="en-US" dirty="0"/>
              <a:t>Please note if you are not the first tutor to register a specific student it will say ‘student already registered’ as an error message, but it </a:t>
            </a:r>
            <a:r>
              <a:rPr lang="en-US" b="1" u="sng" dirty="0"/>
              <a:t>will</a:t>
            </a:r>
            <a:r>
              <a:rPr lang="en-US" dirty="0"/>
              <a:t> add the student to your list</a:t>
            </a:r>
          </a:p>
          <a:p>
            <a:pPr algn="just"/>
            <a:r>
              <a:rPr lang="en-US" sz="2400" b="1" dirty="0"/>
              <a:t>Modify Profile </a:t>
            </a:r>
            <a:r>
              <a:rPr lang="en-US" sz="2400" dirty="0"/>
              <a:t>– Change name/email</a:t>
            </a:r>
          </a:p>
          <a:p>
            <a:pPr algn="just"/>
            <a:r>
              <a:rPr lang="en-US" sz="2400" b="1" dirty="0"/>
              <a:t>Add a session </a:t>
            </a:r>
            <a:r>
              <a:rPr lang="en-US" sz="2400" dirty="0"/>
              <a:t>– Students who you have registered will show up on a list for you to add them to tutoring sessions</a:t>
            </a:r>
          </a:p>
          <a:p>
            <a:pPr algn="just"/>
            <a:r>
              <a:rPr lang="en-US" sz="2400" b="1" dirty="0"/>
              <a:t>Review sessions </a:t>
            </a:r>
            <a:r>
              <a:rPr lang="en-US" sz="2400" dirty="0"/>
              <a:t>– Lets you edit (by deleting so you can re-create) previous sessions</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3812766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Reports in State Tutor Fund</a:t>
            </a:r>
          </a:p>
        </p:txBody>
      </p:sp>
      <p:sp>
        <p:nvSpPr>
          <p:cNvPr id="3" name="Content Placeholder 2"/>
          <p:cNvSpPr>
            <a:spLocks noGrp="1"/>
          </p:cNvSpPr>
          <p:nvPr>
            <p:ph idx="1"/>
          </p:nvPr>
        </p:nvSpPr>
        <p:spPr>
          <a:xfrm>
            <a:off x="476251" y="1371600"/>
            <a:ext cx="7620000" cy="4800600"/>
          </a:xfrm>
        </p:spPr>
        <p:txBody>
          <a:bodyPr/>
          <a:lstStyle/>
          <a:p>
            <a:pPr marL="114300" indent="0">
              <a:buNone/>
            </a:pPr>
            <a:r>
              <a:rPr lang="en-US" sz="2000" dirty="0"/>
              <a:t>When logged into the State Tutor Fund, click Reports.</a:t>
            </a:r>
          </a:p>
          <a:p>
            <a:endParaRPr lang="en-US" dirty="0"/>
          </a:p>
          <a:p>
            <a:pPr marL="114300" indent="0">
              <a:buNone/>
            </a:pPr>
            <a:endParaRPr lang="en-US" dirty="0"/>
          </a:p>
          <a:p>
            <a:pPr marL="114300" indent="0">
              <a:buNone/>
            </a:pPr>
            <a:endParaRPr lang="en-US" sz="2000" dirty="0"/>
          </a:p>
          <a:p>
            <a:pPr marL="114300" indent="0">
              <a:buNone/>
            </a:pPr>
            <a:r>
              <a:rPr lang="en-US" sz="2000" dirty="0"/>
              <a:t>After clicking on the Reports tab, you will then see your options for various kinds of reports to click and see.</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pic>
        <p:nvPicPr>
          <p:cNvPr id="5" name="Picture 4" descr="Screen shot of how to view Reports in the Arizona State Tutor Fund system"/>
          <p:cNvPicPr/>
          <p:nvPr/>
        </p:nvPicPr>
        <p:blipFill rotWithShape="1">
          <a:blip r:embed="rId2" cstate="screen">
            <a:extLst>
              <a:ext uri="{28A0092B-C50C-407E-A947-70E740481C1C}">
                <a14:useLocalDpi xmlns:a14="http://schemas.microsoft.com/office/drawing/2010/main"/>
              </a:ext>
            </a:extLst>
          </a:blip>
          <a:srcRect/>
          <a:stretch/>
        </p:blipFill>
        <p:spPr bwMode="auto">
          <a:xfrm>
            <a:off x="228601" y="1943100"/>
            <a:ext cx="7905751" cy="838200"/>
          </a:xfrm>
          <a:prstGeom prst="rect">
            <a:avLst/>
          </a:prstGeom>
          <a:ln>
            <a:noFill/>
          </a:ln>
          <a:extLst>
            <a:ext uri="{53640926-AAD7-44D8-BBD7-CCE9431645EC}">
              <a14:shadowObscured xmlns:a14="http://schemas.microsoft.com/office/drawing/2010/main"/>
            </a:ext>
          </a:extLst>
        </p:spPr>
      </p:pic>
      <p:sp>
        <p:nvSpPr>
          <p:cNvPr id="6" name="Down Arrow 5" descr="&quot;&quot;"/>
          <p:cNvSpPr/>
          <p:nvPr/>
        </p:nvSpPr>
        <p:spPr>
          <a:xfrm>
            <a:off x="2705100" y="1857375"/>
            <a:ext cx="228600" cy="381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Example of available reports:  Payment Report, Hourly Report (Detailed), Hours by SAIS Number, etc."/>
          <p:cNvPicPr/>
          <p:nvPr/>
        </p:nvPicPr>
        <p:blipFill rotWithShape="1">
          <a:blip r:embed="rId3" cstate="screen">
            <a:extLst>
              <a:ext uri="{28A0092B-C50C-407E-A947-70E740481C1C}">
                <a14:useLocalDpi xmlns:a14="http://schemas.microsoft.com/office/drawing/2010/main"/>
              </a:ext>
            </a:extLst>
          </a:blip>
          <a:srcRect/>
          <a:stretch/>
        </p:blipFill>
        <p:spPr bwMode="auto">
          <a:xfrm>
            <a:off x="28577" y="3581400"/>
            <a:ext cx="8429625" cy="1752600"/>
          </a:xfrm>
          <a:prstGeom prst="rect">
            <a:avLst/>
          </a:prstGeom>
          <a:ln>
            <a:noFill/>
          </a:ln>
          <a:extLst>
            <a:ext uri="{53640926-AAD7-44D8-BBD7-CCE9431645EC}">
              <a14:shadowObscured xmlns:a14="http://schemas.microsoft.com/office/drawing/2010/main"/>
            </a:ext>
          </a:extLst>
        </p:spPr>
      </p:pic>
      <p:sp>
        <p:nvSpPr>
          <p:cNvPr id="8" name="Rectangle 7" descr="&quot;&quot;"/>
          <p:cNvSpPr/>
          <p:nvPr/>
        </p:nvSpPr>
        <p:spPr>
          <a:xfrm>
            <a:off x="6629400" y="2362200"/>
            <a:ext cx="1066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7689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Reports Cont’d.</a:t>
            </a:r>
          </a:p>
        </p:txBody>
      </p:sp>
      <p:sp>
        <p:nvSpPr>
          <p:cNvPr id="3" name="Content Placeholder 2" descr="Screen shot on how to save icon below to save the report to your desktop so that you may save it and filter it.&#10;"/>
          <p:cNvSpPr>
            <a:spLocks noGrp="1"/>
          </p:cNvSpPr>
          <p:nvPr>
            <p:ph idx="1"/>
          </p:nvPr>
        </p:nvSpPr>
        <p:spPr/>
        <p:txBody>
          <a:bodyPr/>
          <a:lstStyle/>
          <a:p>
            <a:pPr algn="just"/>
            <a:r>
              <a:rPr lang="en-US" dirty="0"/>
              <a:t>Once you click on a report, you will then need to click on the save icon below to save the report to your desktop so that you may save it and filter it.</a:t>
            </a:r>
          </a:p>
          <a:p>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pic>
        <p:nvPicPr>
          <p:cNvPr id="5" name="Picture 4" descr="Screen shot of "/>
          <p:cNvPicPr/>
          <p:nvPr/>
        </p:nvPicPr>
        <p:blipFill rotWithShape="1">
          <a:blip r:embed="rId2" cstate="screen">
            <a:extLst>
              <a:ext uri="{28A0092B-C50C-407E-A947-70E740481C1C}">
                <a14:useLocalDpi xmlns:a14="http://schemas.microsoft.com/office/drawing/2010/main"/>
              </a:ext>
            </a:extLst>
          </a:blip>
          <a:srcRect/>
          <a:stretch/>
        </p:blipFill>
        <p:spPr bwMode="auto">
          <a:xfrm>
            <a:off x="0" y="3124200"/>
            <a:ext cx="8401051" cy="1752600"/>
          </a:xfrm>
          <a:prstGeom prst="rect">
            <a:avLst/>
          </a:prstGeom>
          <a:ln>
            <a:noFill/>
          </a:ln>
          <a:extLst>
            <a:ext uri="{53640926-AAD7-44D8-BBD7-CCE9431645EC}">
              <a14:shadowObscured xmlns:a14="http://schemas.microsoft.com/office/drawing/2010/main"/>
            </a:ext>
          </a:extLst>
        </p:spPr>
      </p:pic>
      <p:sp>
        <p:nvSpPr>
          <p:cNvPr id="6" name="Down Arrow 5" descr="&quot;&quot;"/>
          <p:cNvSpPr/>
          <p:nvPr/>
        </p:nvSpPr>
        <p:spPr>
          <a:xfrm>
            <a:off x="4238625" y="3371850"/>
            <a:ext cx="228600" cy="4572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0243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Requirements</a:t>
            </a:r>
          </a:p>
        </p:txBody>
      </p:sp>
      <p:sp>
        <p:nvSpPr>
          <p:cNvPr id="3" name="Content Placeholder 2"/>
          <p:cNvSpPr>
            <a:spLocks noGrp="1"/>
          </p:cNvSpPr>
          <p:nvPr>
            <p:ph idx="1"/>
          </p:nvPr>
        </p:nvSpPr>
        <p:spPr>
          <a:xfrm>
            <a:off x="245985" y="1600200"/>
            <a:ext cx="8120765" cy="4445000"/>
          </a:xfrm>
        </p:spPr>
        <p:txBody>
          <a:bodyPr>
            <a:normAutofit fontScale="62500" lnSpcReduction="20000"/>
          </a:bodyPr>
          <a:lstStyle/>
          <a:p>
            <a:pPr marL="114300" indent="0">
              <a:buNone/>
            </a:pPr>
            <a:r>
              <a:rPr lang="en-US" sz="2600" dirty="0"/>
              <a:t>The following documentation should be kept in a single place at the school.  These forms will be reviewed during ADE Monitoring of the State Tutoring Program.</a:t>
            </a:r>
          </a:p>
          <a:p>
            <a:pPr marL="114300" indent="0">
              <a:buNone/>
            </a:pPr>
            <a:endParaRPr lang="en-US" dirty="0"/>
          </a:p>
          <a:p>
            <a:pPr marL="571500" indent="-457200">
              <a:buFont typeface="+mj-lt"/>
              <a:buAutoNum type="arabicPeriod"/>
            </a:pPr>
            <a:r>
              <a:rPr lang="en-US" sz="3700" dirty="0"/>
              <a:t>Tutor Verification Forms with documentation supporting tutor eligibility</a:t>
            </a:r>
          </a:p>
          <a:p>
            <a:pPr marL="571500" indent="-457200">
              <a:buFont typeface="+mj-lt"/>
              <a:buAutoNum type="arabicPeriod"/>
            </a:pPr>
            <a:r>
              <a:rPr lang="en-US" sz="3700" dirty="0"/>
              <a:t>State Tutor Checklist for each tutor</a:t>
            </a:r>
          </a:p>
          <a:p>
            <a:pPr marL="571500" indent="-457200">
              <a:buFont typeface="+mj-lt"/>
              <a:buAutoNum type="arabicPeriod"/>
            </a:pPr>
            <a:r>
              <a:rPr lang="en-US" sz="3700" dirty="0"/>
              <a:t>Coordinator Checklist</a:t>
            </a:r>
          </a:p>
          <a:p>
            <a:pPr marL="571500" indent="-457200">
              <a:buFont typeface="+mj-lt"/>
              <a:buAutoNum type="arabicPeriod"/>
            </a:pPr>
            <a:r>
              <a:rPr lang="en-US" sz="3700" dirty="0"/>
              <a:t>Certificates of Supplemental Instruction (CSI)</a:t>
            </a:r>
          </a:p>
          <a:p>
            <a:pPr lvl="2"/>
            <a:r>
              <a:rPr lang="en-US" sz="3200" dirty="0"/>
              <a:t>The appropriate month needs to be checked on each CSI, there will be a minimum of 2 forms completed throughout the year</a:t>
            </a:r>
          </a:p>
          <a:p>
            <a:pPr lvl="2"/>
            <a:r>
              <a:rPr lang="en-US" sz="3200" dirty="0"/>
              <a:t>Documentation showing evidence of academic progress  should be kept with all Certificates</a:t>
            </a:r>
          </a:p>
          <a:p>
            <a:pPr marL="571500" indent="-457200">
              <a:buFont typeface="+mj-lt"/>
              <a:buAutoNum type="arabicPeriod"/>
            </a:pPr>
            <a:r>
              <a:rPr lang="en-US" sz="3700" dirty="0"/>
              <a:t>Sign-in sheets signed or initialed by attending students</a:t>
            </a:r>
          </a:p>
          <a:p>
            <a:pPr marL="571500" indent="-457200">
              <a:buFont typeface="+mj-lt"/>
              <a:buAutoNum type="arabicPeriod"/>
            </a:pPr>
            <a:endParaRPr lang="en-US" dirty="0"/>
          </a:p>
          <a:p>
            <a:pPr marL="114300" indent="0">
              <a:buNone/>
            </a:pPr>
            <a:endParaRPr lang="en-US" dirty="0"/>
          </a:p>
          <a:p>
            <a:pPr marL="571500" indent="-457200">
              <a:buFont typeface="+mj-lt"/>
              <a:buAutoNum type="arabicPeriod"/>
            </a:pPr>
            <a:endParaRPr lang="en-US" dirty="0"/>
          </a:p>
          <a:p>
            <a:pPr marL="571500" indent="-45720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2870881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and Contacts</a:t>
            </a:r>
          </a:p>
        </p:txBody>
      </p:sp>
      <p:sp>
        <p:nvSpPr>
          <p:cNvPr id="3" name="Content Placeholder 2"/>
          <p:cNvSpPr>
            <a:spLocks noGrp="1"/>
          </p:cNvSpPr>
          <p:nvPr>
            <p:ph idx="1"/>
          </p:nvPr>
        </p:nvSpPr>
        <p:spPr>
          <a:xfrm>
            <a:off x="170090" y="1600200"/>
            <a:ext cx="8272555" cy="4445000"/>
          </a:xfrm>
        </p:spPr>
        <p:txBody>
          <a:bodyPr/>
          <a:lstStyle/>
          <a:p>
            <a:pPr marL="114300" indent="0">
              <a:buNone/>
            </a:pPr>
            <a:r>
              <a:rPr lang="en-US" sz="2400" dirty="0"/>
              <a:t>All relevant documentation and information can be found at the following web sites:</a:t>
            </a:r>
          </a:p>
          <a:p>
            <a:pPr marL="114300" indent="0">
              <a:buNone/>
            </a:pPr>
            <a:r>
              <a:rPr lang="en-US" sz="2400" dirty="0"/>
              <a:t>ADE State tutor website: </a:t>
            </a:r>
            <a:r>
              <a:rPr lang="en-US" sz="2400" dirty="0">
                <a:hlinkClick r:id="rId2"/>
              </a:rPr>
              <a:t>http://www.azed.gov/state-tutoring/</a:t>
            </a:r>
            <a:endParaRPr lang="en-US" sz="2400" dirty="0"/>
          </a:p>
          <a:p>
            <a:pPr marL="114300" indent="0">
              <a:buNone/>
            </a:pPr>
            <a:endParaRPr lang="en-US" sz="2400" dirty="0"/>
          </a:p>
          <a:p>
            <a:pPr marL="114300" indent="0">
              <a:buNone/>
            </a:pPr>
            <a:endParaRPr lang="en-US" sz="1800" dirty="0"/>
          </a:p>
          <a:p>
            <a:pPr marL="114300" indent="0">
              <a:buNone/>
            </a:pPr>
            <a:endParaRPr lang="en-US" sz="1800" dirty="0"/>
          </a:p>
          <a:p>
            <a:pPr marL="114300" indent="0">
              <a:buNone/>
            </a:pPr>
            <a:endParaRPr lang="en-US" sz="18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
        <p:nvSpPr>
          <p:cNvPr id="5" name="TextBox 4">
            <a:extLst>
              <a:ext uri="{FF2B5EF4-FFF2-40B4-BE49-F238E27FC236}">
                <a16:creationId xmlns:a16="http://schemas.microsoft.com/office/drawing/2014/main" id="{40875389-0624-440B-9676-EF77F2B93102}"/>
              </a:ext>
            </a:extLst>
          </p:cNvPr>
          <p:cNvSpPr txBox="1"/>
          <p:nvPr/>
        </p:nvSpPr>
        <p:spPr>
          <a:xfrm>
            <a:off x="5027370" y="4491530"/>
            <a:ext cx="3659735" cy="1477328"/>
          </a:xfrm>
          <a:prstGeom prst="rect">
            <a:avLst/>
          </a:prstGeom>
          <a:noFill/>
        </p:spPr>
        <p:txBody>
          <a:bodyPr wrap="square" rtlCol="0">
            <a:spAutoFit/>
          </a:bodyPr>
          <a:lstStyle/>
          <a:p>
            <a:r>
              <a:rPr lang="en-US" dirty="0"/>
              <a:t>Arizona Department of Education</a:t>
            </a:r>
            <a:br>
              <a:rPr lang="en-US" dirty="0"/>
            </a:br>
            <a:r>
              <a:rPr lang="en-US" dirty="0"/>
              <a:t>State Tutoring</a:t>
            </a:r>
            <a:br>
              <a:rPr lang="en-US" dirty="0"/>
            </a:br>
            <a:r>
              <a:rPr lang="en-US" dirty="0"/>
              <a:t>1535 West Jefferson Street, Bin 5</a:t>
            </a:r>
            <a:br>
              <a:rPr lang="en-US" dirty="0"/>
            </a:br>
            <a:r>
              <a:rPr lang="en-US" dirty="0"/>
              <a:t>Phoenix, Arizona 85007</a:t>
            </a:r>
          </a:p>
          <a:p>
            <a:endParaRPr lang="en-US" dirty="0"/>
          </a:p>
        </p:txBody>
      </p:sp>
      <p:sp>
        <p:nvSpPr>
          <p:cNvPr id="7" name="TextBox 6">
            <a:extLst>
              <a:ext uri="{FF2B5EF4-FFF2-40B4-BE49-F238E27FC236}">
                <a16:creationId xmlns:a16="http://schemas.microsoft.com/office/drawing/2014/main" id="{2661C8C8-D56C-4B67-8F02-B9BD731FD72B}"/>
              </a:ext>
            </a:extLst>
          </p:cNvPr>
          <p:cNvSpPr txBox="1"/>
          <p:nvPr/>
        </p:nvSpPr>
        <p:spPr>
          <a:xfrm>
            <a:off x="245985" y="4263845"/>
            <a:ext cx="3659735" cy="1231106"/>
          </a:xfrm>
          <a:prstGeom prst="rect">
            <a:avLst/>
          </a:prstGeom>
          <a:noFill/>
        </p:spPr>
        <p:txBody>
          <a:bodyPr wrap="square" rtlCol="0">
            <a:spAutoFit/>
          </a:bodyPr>
          <a:lstStyle/>
          <a:p>
            <a:r>
              <a:rPr lang="en-US" dirty="0"/>
              <a:t>Email: </a:t>
            </a:r>
            <a:r>
              <a:rPr lang="en-US" dirty="0">
                <a:hlinkClick r:id="rId3"/>
              </a:rPr>
              <a:t>statetutor@azed.gov</a:t>
            </a:r>
            <a:endParaRPr lang="en-US" dirty="0"/>
          </a:p>
          <a:p>
            <a:endParaRPr lang="en-US" sz="1000" dirty="0"/>
          </a:p>
          <a:p>
            <a:r>
              <a:rPr lang="en-US" dirty="0"/>
              <a:t>Suzi Mast</a:t>
            </a:r>
          </a:p>
          <a:p>
            <a:r>
              <a:rPr lang="en-US" dirty="0"/>
              <a:t>State Tutoring Coordinator</a:t>
            </a:r>
          </a:p>
          <a:p>
            <a:endParaRPr lang="en-US" sz="1000" dirty="0"/>
          </a:p>
        </p:txBody>
      </p:sp>
    </p:spTree>
    <p:extLst>
      <p:ext uri="{BB962C8B-B14F-4D97-AF65-F5344CB8AC3E}">
        <p14:creationId xmlns:p14="http://schemas.microsoft.com/office/powerpoint/2010/main" val="603627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Completion Survey</a:t>
            </a:r>
          </a:p>
        </p:txBody>
      </p:sp>
      <p:sp>
        <p:nvSpPr>
          <p:cNvPr id="3" name="Content Placeholder 2"/>
          <p:cNvSpPr>
            <a:spLocks noGrp="1"/>
          </p:cNvSpPr>
          <p:nvPr>
            <p:ph idx="1"/>
          </p:nvPr>
        </p:nvSpPr>
        <p:spPr>
          <a:xfrm>
            <a:off x="457199" y="1600199"/>
            <a:ext cx="7833655" cy="4181545"/>
          </a:xfrm>
        </p:spPr>
        <p:txBody>
          <a:bodyPr>
            <a:normAutofit/>
          </a:bodyPr>
          <a:lstStyle/>
          <a:p>
            <a:pPr marL="114300" indent="0">
              <a:buNone/>
            </a:pPr>
            <a:r>
              <a:rPr lang="en-US" sz="2800" dirty="0"/>
              <a:t>Please verify that you have reviewed this presentation by completing the questions contained in the link below:</a:t>
            </a:r>
          </a:p>
          <a:p>
            <a:pPr marL="114300" indent="0">
              <a:buNone/>
            </a:pPr>
            <a:endParaRPr lang="en-US" dirty="0"/>
          </a:p>
          <a:p>
            <a:pPr marL="114300" indent="0">
              <a:buNone/>
            </a:pPr>
            <a:endParaRPr lang="en-US" dirty="0"/>
          </a:p>
          <a:p>
            <a:pPr marL="114300" indent="0">
              <a:buNone/>
            </a:pPr>
            <a:r>
              <a:rPr lang="en-US" sz="2800" dirty="0">
                <a:hlinkClick r:id="rId2"/>
              </a:rPr>
              <a:t>Verification of Completion</a:t>
            </a:r>
            <a:endParaRPr lang="en-US" sz="2800" dirty="0"/>
          </a:p>
          <a:p>
            <a:pPr marL="114300" indent="0">
              <a:buNone/>
            </a:pPr>
            <a:r>
              <a:rPr lang="en-US" sz="2800" dirty="0"/>
              <a:t>This step is required!!! Please note the date this survey was completed on your Tutor or Coordinator Checklist.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183921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for State Tutoring</a:t>
            </a:r>
          </a:p>
        </p:txBody>
      </p:sp>
      <p:sp>
        <p:nvSpPr>
          <p:cNvPr id="3" name="Content Placeholder 2"/>
          <p:cNvSpPr>
            <a:spLocks noGrp="1"/>
          </p:cNvSpPr>
          <p:nvPr>
            <p:ph idx="1"/>
          </p:nvPr>
        </p:nvSpPr>
        <p:spPr>
          <a:xfrm>
            <a:off x="457200" y="1371600"/>
            <a:ext cx="7620000" cy="4800600"/>
          </a:xfrm>
        </p:spPr>
        <p:txBody>
          <a:bodyPr>
            <a:normAutofit/>
          </a:bodyPr>
          <a:lstStyle/>
          <a:p>
            <a:r>
              <a:rPr lang="en-US" dirty="0"/>
              <a:t>In accordance with </a:t>
            </a:r>
            <a:r>
              <a:rPr lang="en-US" i="1" dirty="0"/>
              <a:t>§ A.R.S. 15-241 (K)</a:t>
            </a:r>
            <a:r>
              <a:rPr lang="en-US" dirty="0"/>
              <a:t>: The ADE State Tutoring Program represents the program available to all pupils in a school assigned a letter grade of D or F. The parents or guardians of pupils attending a school assigned a letter grade of D or F may select an alternative tutoring program in academic standards from an approved provider. </a:t>
            </a:r>
          </a:p>
          <a:p>
            <a:endParaRPr lang="en-US" dirty="0"/>
          </a:p>
          <a:p>
            <a:r>
              <a:rPr lang="en-US" dirty="0"/>
              <a:t>Please refer to the FY19 Eligible Schools List for eligibility.</a:t>
            </a:r>
          </a:p>
          <a:p>
            <a:pPr marL="114300" indent="0">
              <a:buNone/>
            </a:pPr>
            <a:endParaRPr lang="en-US" sz="18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2907366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Tutors</a:t>
            </a:r>
          </a:p>
        </p:txBody>
      </p:sp>
      <p:sp>
        <p:nvSpPr>
          <p:cNvPr id="3" name="Content Placeholder 2"/>
          <p:cNvSpPr>
            <a:spLocks noGrp="1"/>
          </p:cNvSpPr>
          <p:nvPr>
            <p:ph idx="1"/>
          </p:nvPr>
        </p:nvSpPr>
        <p:spPr>
          <a:xfrm>
            <a:off x="454465" y="1220268"/>
            <a:ext cx="7620000" cy="4800600"/>
          </a:xfrm>
        </p:spPr>
        <p:txBody>
          <a:bodyPr>
            <a:normAutofit fontScale="92500" lnSpcReduction="20000"/>
          </a:bodyPr>
          <a:lstStyle/>
          <a:p>
            <a:pPr marL="114300" indent="0" algn="just">
              <a:buNone/>
            </a:pPr>
            <a:r>
              <a:rPr lang="en-US" sz="3200" dirty="0"/>
              <a:t>Key Points:</a:t>
            </a:r>
          </a:p>
          <a:p>
            <a:pPr marL="114300" indent="0" algn="just">
              <a:buNone/>
            </a:pPr>
            <a:endParaRPr lang="en-US" sz="1200" dirty="0"/>
          </a:p>
          <a:p>
            <a:pPr algn="just">
              <a:buFont typeface="Wingdings" panose="05000000000000000000" pitchFamily="2" charset="2"/>
              <a:buChar char="§"/>
            </a:pPr>
            <a:r>
              <a:rPr lang="en-US" sz="2400" dirty="0"/>
              <a:t>Responsible for CSI Forms updated and parent signed 2x a year.</a:t>
            </a:r>
          </a:p>
          <a:p>
            <a:pPr algn="just">
              <a:buFont typeface="Wingdings" panose="05000000000000000000" pitchFamily="2" charset="2"/>
              <a:buChar char="§"/>
            </a:pPr>
            <a:r>
              <a:rPr lang="en-US" sz="2400" dirty="0"/>
              <a:t>Tutoring should be </a:t>
            </a:r>
            <a:r>
              <a:rPr lang="en-US" sz="2400" dirty="0">
                <a:solidFill>
                  <a:srgbClr val="C00000"/>
                </a:solidFill>
              </a:rPr>
              <a:t>individually</a:t>
            </a:r>
            <a:r>
              <a:rPr lang="en-US" sz="2400" dirty="0"/>
              <a:t> focused with no more than </a:t>
            </a:r>
            <a:r>
              <a:rPr lang="en-US" sz="2400" b="1" dirty="0"/>
              <a:t>five</a:t>
            </a:r>
            <a:r>
              <a:rPr lang="en-US" sz="2400" dirty="0"/>
              <a:t> students per group.</a:t>
            </a:r>
          </a:p>
          <a:p>
            <a:pPr algn="just">
              <a:buFont typeface="Wingdings" panose="05000000000000000000" pitchFamily="2" charset="2"/>
              <a:buChar char="§"/>
            </a:pPr>
            <a:r>
              <a:rPr lang="en-US" sz="2400" dirty="0"/>
              <a:t>Tutors are responsible for developing the method to demonstrate academic progress on identified standards.</a:t>
            </a:r>
          </a:p>
          <a:p>
            <a:pPr algn="just">
              <a:buFont typeface="Wingdings" panose="05000000000000000000" pitchFamily="2" charset="2"/>
              <a:buChar char="§"/>
            </a:pPr>
            <a:r>
              <a:rPr lang="en-US" sz="2400" dirty="0"/>
              <a:t>General tutoring is not allowed by this grant and, as such, tutoring is centered around a specific Arizona academic standards.</a:t>
            </a:r>
          </a:p>
          <a:p>
            <a:pPr algn="just">
              <a:buFont typeface="Wingdings" panose="05000000000000000000" pitchFamily="2" charset="2"/>
              <a:buChar char="§"/>
            </a:pPr>
            <a:r>
              <a:rPr lang="en-US" sz="2400" dirty="0"/>
              <a:t>Tutoring should not be used as a homework club or drop-in program.</a:t>
            </a:r>
          </a:p>
          <a:p>
            <a:pPr algn="just">
              <a:buFont typeface="Wingdings" panose="05000000000000000000" pitchFamily="2" charset="2"/>
              <a:buChar char="§"/>
            </a:pPr>
            <a:r>
              <a:rPr lang="en-US" sz="2400" dirty="0"/>
              <a:t>Tutoring is not 1 to 1.</a:t>
            </a:r>
          </a:p>
          <a:p>
            <a:pPr algn="just">
              <a:buFont typeface="Wingdings" panose="05000000000000000000" pitchFamily="2" charset="2"/>
              <a:buChar char="§"/>
            </a:pPr>
            <a:r>
              <a:rPr lang="en-US" sz="2400" dirty="0"/>
              <a:t>Tutoring should not be on a computer.  </a:t>
            </a:r>
          </a:p>
          <a:p>
            <a:pPr marL="114300" indent="0" algn="just">
              <a:buNone/>
            </a:pPr>
            <a:endParaRPr lang="en-US" sz="2000" dirty="0"/>
          </a:p>
          <a:p>
            <a:endParaRPr lang="en-US"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262854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State Tutoring</a:t>
            </a:r>
          </a:p>
        </p:txBody>
      </p:sp>
      <p:sp>
        <p:nvSpPr>
          <p:cNvPr id="3" name="Content Placeholder 2"/>
          <p:cNvSpPr>
            <a:spLocks noGrp="1"/>
          </p:cNvSpPr>
          <p:nvPr>
            <p:ph idx="1"/>
          </p:nvPr>
        </p:nvSpPr>
        <p:spPr/>
        <p:txBody>
          <a:bodyPr>
            <a:normAutofit/>
          </a:bodyPr>
          <a:lstStyle/>
          <a:p>
            <a:pPr marL="114300" indent="0">
              <a:buNone/>
            </a:pPr>
            <a:r>
              <a:rPr lang="en-US" sz="2000" dirty="0"/>
              <a:t>If tutoring is to take place during school hours, it must be during a </a:t>
            </a:r>
            <a:r>
              <a:rPr lang="en-US" sz="2000" u="sng" dirty="0"/>
              <a:t>non-core</a:t>
            </a:r>
            <a:r>
              <a:rPr lang="en-US" sz="2000" dirty="0"/>
              <a:t> class. The following  classes are considered core classes:</a:t>
            </a:r>
          </a:p>
          <a:p>
            <a:pPr marL="114300" indent="0">
              <a:buNone/>
            </a:pPr>
            <a:endParaRPr lang="en-US" sz="14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graphicFrame>
        <p:nvGraphicFramePr>
          <p:cNvPr id="5" name="Table 4">
            <a:extLst>
              <a:ext uri="{FF2B5EF4-FFF2-40B4-BE49-F238E27FC236}">
                <a16:creationId xmlns:a16="http://schemas.microsoft.com/office/drawing/2014/main" id="{69BD6B3C-897F-4322-B129-A301D94029D9}"/>
              </a:ext>
            </a:extLst>
          </p:cNvPr>
          <p:cNvGraphicFramePr>
            <a:graphicFrameLocks noGrp="1"/>
          </p:cNvGraphicFramePr>
          <p:nvPr>
            <p:extLst>
              <p:ext uri="{D42A27DB-BD31-4B8C-83A1-F6EECF244321}">
                <p14:modId xmlns:p14="http://schemas.microsoft.com/office/powerpoint/2010/main" val="1416623290"/>
              </p:ext>
            </p:extLst>
          </p:nvPr>
        </p:nvGraphicFramePr>
        <p:xfrm>
          <a:off x="853145" y="2366470"/>
          <a:ext cx="6830550" cy="4022433"/>
        </p:xfrm>
        <a:graphic>
          <a:graphicData uri="http://schemas.openxmlformats.org/drawingml/2006/table">
            <a:tbl>
              <a:tblPr firstRow="1" bandRow="1">
                <a:tableStyleId>{5C22544A-7EE6-4342-B048-85BDC9FD1C3A}</a:tableStyleId>
              </a:tblPr>
              <a:tblGrid>
                <a:gridCol w="2276850">
                  <a:extLst>
                    <a:ext uri="{9D8B030D-6E8A-4147-A177-3AD203B41FA5}">
                      <a16:colId xmlns:a16="http://schemas.microsoft.com/office/drawing/2014/main" val="2711705450"/>
                    </a:ext>
                  </a:extLst>
                </a:gridCol>
                <a:gridCol w="2276850">
                  <a:extLst>
                    <a:ext uri="{9D8B030D-6E8A-4147-A177-3AD203B41FA5}">
                      <a16:colId xmlns:a16="http://schemas.microsoft.com/office/drawing/2014/main" val="2708777219"/>
                    </a:ext>
                  </a:extLst>
                </a:gridCol>
                <a:gridCol w="2276850">
                  <a:extLst>
                    <a:ext uri="{9D8B030D-6E8A-4147-A177-3AD203B41FA5}">
                      <a16:colId xmlns:a16="http://schemas.microsoft.com/office/drawing/2014/main" val="4025465265"/>
                    </a:ext>
                  </a:extLst>
                </a:gridCol>
              </a:tblGrid>
              <a:tr h="446937">
                <a:tc gridSpan="3">
                  <a:txBody>
                    <a:bodyPr/>
                    <a:lstStyle/>
                    <a:p>
                      <a:pPr algn="ctr"/>
                      <a:r>
                        <a:rPr lang="en-US" dirty="0"/>
                        <a:t>Core Content Areas </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233815209"/>
                  </a:ext>
                </a:extLst>
              </a:tr>
              <a:tr h="446937">
                <a:tc>
                  <a:txBody>
                    <a:bodyPr/>
                    <a:lstStyle/>
                    <a:p>
                      <a:r>
                        <a:rPr lang="en-US" sz="1400" dirty="0"/>
                        <a:t>American Government</a:t>
                      </a:r>
                    </a:p>
                  </a:txBody>
                  <a:tcPr/>
                </a:tc>
                <a:tc>
                  <a:txBody>
                    <a:bodyPr/>
                    <a:lstStyle/>
                    <a:p>
                      <a:r>
                        <a:rPr lang="en-US" sz="1400" dirty="0"/>
                        <a:t>Foreign Language</a:t>
                      </a:r>
                    </a:p>
                  </a:txBody>
                  <a:tcPr/>
                </a:tc>
                <a:tc>
                  <a:txBody>
                    <a:bodyPr/>
                    <a:lstStyle/>
                    <a:p>
                      <a:r>
                        <a:rPr lang="en-US" sz="1400" dirty="0"/>
                        <a:t>Physics</a:t>
                      </a:r>
                    </a:p>
                  </a:txBody>
                  <a:tcPr/>
                </a:tc>
                <a:extLst>
                  <a:ext uri="{0D108BD9-81ED-4DB2-BD59-A6C34878D82A}">
                    <a16:rowId xmlns:a16="http://schemas.microsoft.com/office/drawing/2014/main" val="1621497302"/>
                  </a:ext>
                </a:extLst>
              </a:tr>
              <a:tr h="446937">
                <a:tc>
                  <a:txBody>
                    <a:bodyPr/>
                    <a:lstStyle/>
                    <a:p>
                      <a:r>
                        <a:rPr lang="en-US" sz="1400" dirty="0"/>
                        <a:t>Art</a:t>
                      </a:r>
                    </a:p>
                  </a:txBody>
                  <a:tcPr/>
                </a:tc>
                <a:tc>
                  <a:txBody>
                    <a:bodyPr/>
                    <a:lstStyle/>
                    <a:p>
                      <a:r>
                        <a:rPr lang="en-US" sz="1400" dirty="0"/>
                        <a:t>General Science</a:t>
                      </a:r>
                    </a:p>
                  </a:txBody>
                  <a:tcPr/>
                </a:tc>
                <a:tc>
                  <a:txBody>
                    <a:bodyPr/>
                    <a:lstStyle/>
                    <a:p>
                      <a:r>
                        <a:rPr lang="en-US" sz="1400" dirty="0"/>
                        <a:t>Political Science</a:t>
                      </a:r>
                    </a:p>
                  </a:txBody>
                  <a:tcPr/>
                </a:tc>
                <a:extLst>
                  <a:ext uri="{0D108BD9-81ED-4DB2-BD59-A6C34878D82A}">
                    <a16:rowId xmlns:a16="http://schemas.microsoft.com/office/drawing/2014/main" val="3880292899"/>
                  </a:ext>
                </a:extLst>
              </a:tr>
              <a:tr h="446937">
                <a:tc>
                  <a:txBody>
                    <a:bodyPr/>
                    <a:lstStyle/>
                    <a:p>
                      <a:r>
                        <a:rPr lang="en-US" sz="1400" dirty="0"/>
                        <a:t>Biology</a:t>
                      </a:r>
                    </a:p>
                  </a:txBody>
                  <a:tcPr/>
                </a:tc>
                <a:tc>
                  <a:txBody>
                    <a:bodyPr/>
                    <a:lstStyle/>
                    <a:p>
                      <a:r>
                        <a:rPr lang="en-US" sz="1400" dirty="0"/>
                        <a:t>Geography</a:t>
                      </a:r>
                    </a:p>
                  </a:txBody>
                  <a:tcPr/>
                </a:tc>
                <a:tc>
                  <a:txBody>
                    <a:bodyPr/>
                    <a:lstStyle/>
                    <a:p>
                      <a:r>
                        <a:rPr lang="en-US" sz="1400" dirty="0"/>
                        <a:t>Reading</a:t>
                      </a:r>
                    </a:p>
                  </a:txBody>
                  <a:tcPr/>
                </a:tc>
                <a:extLst>
                  <a:ext uri="{0D108BD9-81ED-4DB2-BD59-A6C34878D82A}">
                    <a16:rowId xmlns:a16="http://schemas.microsoft.com/office/drawing/2014/main" val="2054062236"/>
                  </a:ext>
                </a:extLst>
              </a:tr>
              <a:tr h="446937">
                <a:tc>
                  <a:txBody>
                    <a:bodyPr/>
                    <a:lstStyle/>
                    <a:p>
                      <a:r>
                        <a:rPr lang="en-US" sz="1400" dirty="0"/>
                        <a:t>Chemistry</a:t>
                      </a:r>
                    </a:p>
                  </a:txBody>
                  <a:tcPr/>
                </a:tc>
                <a:tc>
                  <a:txBody>
                    <a:bodyPr/>
                    <a:lstStyle/>
                    <a:p>
                      <a:r>
                        <a:rPr lang="en-US" sz="1400" dirty="0"/>
                        <a:t>Mathematics</a:t>
                      </a:r>
                    </a:p>
                  </a:txBody>
                  <a:tcPr/>
                </a:tc>
                <a:tc>
                  <a:txBody>
                    <a:bodyPr/>
                    <a:lstStyle/>
                    <a:p>
                      <a:r>
                        <a:rPr lang="en-US" sz="1400" dirty="0"/>
                        <a:t>Reading Interventions</a:t>
                      </a:r>
                    </a:p>
                  </a:txBody>
                  <a:tcPr/>
                </a:tc>
                <a:extLst>
                  <a:ext uri="{0D108BD9-81ED-4DB2-BD59-A6C34878D82A}">
                    <a16:rowId xmlns:a16="http://schemas.microsoft.com/office/drawing/2014/main" val="2014883208"/>
                  </a:ext>
                </a:extLst>
              </a:tr>
              <a:tr h="446937">
                <a:tc>
                  <a:txBody>
                    <a:bodyPr/>
                    <a:lstStyle/>
                    <a:p>
                      <a:r>
                        <a:rPr lang="en-US" sz="1400" dirty="0"/>
                        <a:t>CTE Classes</a:t>
                      </a:r>
                    </a:p>
                  </a:txBody>
                  <a:tcPr/>
                </a:tc>
                <a:tc>
                  <a:txBody>
                    <a:bodyPr/>
                    <a:lstStyle/>
                    <a:p>
                      <a:r>
                        <a:rPr lang="en-US" sz="1400" dirty="0"/>
                        <a:t>Math Interventions</a:t>
                      </a:r>
                    </a:p>
                  </a:txBody>
                  <a:tcPr/>
                </a:tc>
                <a:tc>
                  <a:txBody>
                    <a:bodyPr/>
                    <a:lstStyle/>
                    <a:p>
                      <a:r>
                        <a:rPr lang="en-US" sz="1400" dirty="0"/>
                        <a:t>SEI Classroom</a:t>
                      </a:r>
                    </a:p>
                  </a:txBody>
                  <a:tcPr/>
                </a:tc>
                <a:extLst>
                  <a:ext uri="{0D108BD9-81ED-4DB2-BD59-A6C34878D82A}">
                    <a16:rowId xmlns:a16="http://schemas.microsoft.com/office/drawing/2014/main" val="2223208500"/>
                  </a:ext>
                </a:extLst>
              </a:tr>
              <a:tr h="446937">
                <a:tc>
                  <a:txBody>
                    <a:bodyPr/>
                    <a:lstStyle/>
                    <a:p>
                      <a:r>
                        <a:rPr lang="en-US" sz="1400" dirty="0"/>
                        <a:t>Earth &amp; Physical Sciences</a:t>
                      </a:r>
                    </a:p>
                  </a:txBody>
                  <a:tcPr/>
                </a:tc>
                <a:tc>
                  <a:txBody>
                    <a:bodyPr/>
                    <a:lstStyle/>
                    <a:p>
                      <a:r>
                        <a:rPr lang="en-US" sz="1400" dirty="0"/>
                        <a:t>Music</a:t>
                      </a:r>
                    </a:p>
                  </a:txBody>
                  <a:tcPr/>
                </a:tc>
                <a:tc>
                  <a:txBody>
                    <a:bodyPr/>
                    <a:lstStyle/>
                    <a:p>
                      <a:r>
                        <a:rPr lang="en-US" sz="1400" dirty="0"/>
                        <a:t>Social Studies</a:t>
                      </a:r>
                    </a:p>
                  </a:txBody>
                  <a:tcPr/>
                </a:tc>
                <a:extLst>
                  <a:ext uri="{0D108BD9-81ED-4DB2-BD59-A6C34878D82A}">
                    <a16:rowId xmlns:a16="http://schemas.microsoft.com/office/drawing/2014/main" val="3724887551"/>
                  </a:ext>
                </a:extLst>
              </a:tr>
              <a:tr h="446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Economics</a:t>
                      </a:r>
                    </a:p>
                  </a:txBody>
                  <a:tcPr/>
                </a:tc>
                <a:tc>
                  <a:txBody>
                    <a:bodyPr/>
                    <a:lstStyle/>
                    <a:p>
                      <a:r>
                        <a:rPr lang="en-US" sz="1400" dirty="0"/>
                        <a:t>Performing Arts</a:t>
                      </a:r>
                    </a:p>
                  </a:txBody>
                  <a:tcPr/>
                </a:tc>
                <a:tc>
                  <a:txBody>
                    <a:bodyPr/>
                    <a:lstStyle/>
                    <a:p>
                      <a:r>
                        <a:rPr lang="en-US" sz="1400" dirty="0"/>
                        <a:t>SPED</a:t>
                      </a:r>
                    </a:p>
                  </a:txBody>
                  <a:tcPr/>
                </a:tc>
                <a:extLst>
                  <a:ext uri="{0D108BD9-81ED-4DB2-BD59-A6C34878D82A}">
                    <a16:rowId xmlns:a16="http://schemas.microsoft.com/office/drawing/2014/main" val="1048897137"/>
                  </a:ext>
                </a:extLst>
              </a:tr>
              <a:tr h="4469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English</a:t>
                      </a:r>
                    </a:p>
                  </a:txBody>
                  <a:tcPr/>
                </a:tc>
                <a:tc>
                  <a:txBody>
                    <a:bodyPr/>
                    <a:lstStyle/>
                    <a:p>
                      <a:r>
                        <a:rPr lang="en-US" sz="1400" dirty="0"/>
                        <a:t>Physical Education</a:t>
                      </a:r>
                    </a:p>
                  </a:txBody>
                  <a:tcPr/>
                </a:tc>
                <a:tc>
                  <a:txBody>
                    <a:bodyPr/>
                    <a:lstStyle/>
                    <a:p>
                      <a:r>
                        <a:rPr lang="en-US" sz="1400" dirty="0"/>
                        <a:t>Visual Arts</a:t>
                      </a:r>
                    </a:p>
                  </a:txBody>
                  <a:tcPr/>
                </a:tc>
                <a:extLst>
                  <a:ext uri="{0D108BD9-81ED-4DB2-BD59-A6C34878D82A}">
                    <a16:rowId xmlns:a16="http://schemas.microsoft.com/office/drawing/2014/main" val="1395934155"/>
                  </a:ext>
                </a:extLst>
              </a:tr>
            </a:tbl>
          </a:graphicData>
        </a:graphic>
      </p:graphicFrame>
    </p:spTree>
    <p:extLst>
      <p:ext uri="{BB962C8B-B14F-4D97-AF65-F5344CB8AC3E}">
        <p14:creationId xmlns:p14="http://schemas.microsoft.com/office/powerpoint/2010/main" val="89549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985" y="-213960"/>
            <a:ext cx="7620000" cy="1143000"/>
          </a:xfrm>
        </p:spPr>
        <p:txBody>
          <a:bodyPr/>
          <a:lstStyle/>
          <a:p>
            <a:r>
              <a:rPr lang="en-US" dirty="0"/>
              <a:t>Coordinators</a:t>
            </a:r>
          </a:p>
        </p:txBody>
      </p:sp>
      <p:sp>
        <p:nvSpPr>
          <p:cNvPr id="3" name="Content Placeholder 2"/>
          <p:cNvSpPr>
            <a:spLocks noGrp="1"/>
          </p:cNvSpPr>
          <p:nvPr>
            <p:ph idx="1"/>
          </p:nvPr>
        </p:nvSpPr>
        <p:spPr>
          <a:xfrm>
            <a:off x="245985" y="696780"/>
            <a:ext cx="7941478" cy="4800600"/>
          </a:xfrm>
        </p:spPr>
        <p:txBody>
          <a:bodyPr>
            <a:normAutofit lnSpcReduction="10000"/>
          </a:bodyPr>
          <a:lstStyle/>
          <a:p>
            <a:pPr marL="114300" indent="0" algn="just">
              <a:buNone/>
            </a:pPr>
            <a:r>
              <a:rPr lang="en-US" dirty="0"/>
              <a:t>A coordinator’s role is the organization, implementation, support, and execution of the tutoring program in accordance with the grant requirements. </a:t>
            </a:r>
          </a:p>
          <a:p>
            <a:pPr marL="114300" indent="0" algn="just">
              <a:buNone/>
            </a:pPr>
            <a:r>
              <a:rPr lang="en-US" sz="2000" i="1" dirty="0"/>
              <a:t>The gross rate for each coordinator is </a:t>
            </a:r>
            <a:r>
              <a:rPr lang="en-US" sz="2000" b="1" i="1" dirty="0">
                <a:solidFill>
                  <a:srgbClr val="FF0000"/>
                </a:solidFill>
              </a:rPr>
              <a:t>$600</a:t>
            </a:r>
            <a:r>
              <a:rPr lang="en-US" sz="2000" i="1" dirty="0"/>
              <a:t> for the school year (2019-2020 School Year). </a:t>
            </a:r>
            <a:r>
              <a:rPr lang="en-US" sz="2000" b="1" i="1" dirty="0">
                <a:solidFill>
                  <a:srgbClr val="FF0000"/>
                </a:solidFill>
              </a:rPr>
              <a:t>A coordinator may only be used if there are 5 or more other  tutors at one location*. The Coordinator can tutor but the site must already have at minimum 5 other tutors.</a:t>
            </a:r>
          </a:p>
          <a:p>
            <a:pPr marL="114300" indent="0">
              <a:buNone/>
            </a:pPr>
            <a:r>
              <a:rPr lang="en-US" sz="2000" dirty="0"/>
              <a:t>The coordinator oversees the following:</a:t>
            </a:r>
          </a:p>
          <a:p>
            <a:r>
              <a:rPr lang="en-US" sz="2000" dirty="0"/>
              <a:t>Coordinate eligibility of all tutors and tutoring participants.</a:t>
            </a:r>
          </a:p>
          <a:p>
            <a:r>
              <a:rPr lang="en-US" sz="2000" dirty="0"/>
              <a:t>Assist in completion and maintain Certificates of Supplemental Instruction</a:t>
            </a:r>
          </a:p>
          <a:p>
            <a:r>
              <a:rPr lang="en-US" sz="2000" dirty="0"/>
              <a:t>Verify the accuracy of  Sign-in Sheets and hours in ADEConnect</a:t>
            </a:r>
          </a:p>
          <a:p>
            <a:r>
              <a:rPr lang="en-US" sz="2000" dirty="0"/>
              <a:t>Assist tutors with online access for logging hours</a:t>
            </a:r>
          </a:p>
          <a:p>
            <a:r>
              <a:rPr lang="en-US" sz="2000" dirty="0"/>
              <a:t>Assistance with tutoring resources and measures of student progress</a:t>
            </a:r>
          </a:p>
          <a:p>
            <a:r>
              <a:rPr lang="en-US" sz="2000" dirty="0"/>
              <a:t>Coordinate all site materials for tutoring and required forms.</a:t>
            </a:r>
          </a:p>
          <a:p>
            <a:pPr marL="114300" indent="0">
              <a:buNone/>
            </a:pPr>
            <a:endParaRPr lang="en-US" sz="1200" b="1" i="1" dirty="0">
              <a:solidFill>
                <a:srgbClr val="FF0000"/>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
        <p:nvSpPr>
          <p:cNvPr id="5" name="TextBox 4">
            <a:extLst>
              <a:ext uri="{FF2B5EF4-FFF2-40B4-BE49-F238E27FC236}">
                <a16:creationId xmlns:a16="http://schemas.microsoft.com/office/drawing/2014/main" id="{0EDFC58C-7296-4D31-A539-6CF7E0E631D2}"/>
              </a:ext>
            </a:extLst>
          </p:cNvPr>
          <p:cNvSpPr txBox="1"/>
          <p:nvPr/>
        </p:nvSpPr>
        <p:spPr>
          <a:xfrm>
            <a:off x="219878" y="5583535"/>
            <a:ext cx="6393480" cy="923330"/>
          </a:xfrm>
          <a:prstGeom prst="rect">
            <a:avLst/>
          </a:prstGeom>
          <a:noFill/>
        </p:spPr>
        <p:txBody>
          <a:bodyPr wrap="square" rtlCol="0">
            <a:spAutoFit/>
          </a:bodyPr>
          <a:lstStyle/>
          <a:p>
            <a:pPr marL="114300" indent="0">
              <a:buNone/>
            </a:pPr>
            <a:r>
              <a:rPr lang="en-US" b="1" i="1" dirty="0">
                <a:solidFill>
                  <a:srgbClr val="7030A0"/>
                </a:solidFill>
              </a:rPr>
              <a:t>*The State Tutor Staff reserves the right to withhold coordinator payment for lack of performance or if the total number of tutors falls below five.</a:t>
            </a:r>
          </a:p>
        </p:txBody>
      </p:sp>
    </p:spTree>
    <p:extLst>
      <p:ext uri="{BB962C8B-B14F-4D97-AF65-F5344CB8AC3E}">
        <p14:creationId xmlns:p14="http://schemas.microsoft.com/office/powerpoint/2010/main" val="137878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9E5D-9499-443C-B09D-CD6464F4D37B}"/>
              </a:ext>
            </a:extLst>
          </p:cNvPr>
          <p:cNvSpPr>
            <a:spLocks noGrp="1"/>
          </p:cNvSpPr>
          <p:nvPr>
            <p:ph type="title"/>
          </p:nvPr>
        </p:nvSpPr>
        <p:spPr/>
        <p:txBody>
          <a:bodyPr/>
          <a:lstStyle/>
          <a:p>
            <a:r>
              <a:rPr lang="en-US" dirty="0"/>
              <a:t>Tutor Verification Form</a:t>
            </a:r>
          </a:p>
        </p:txBody>
      </p:sp>
      <p:sp>
        <p:nvSpPr>
          <p:cNvPr id="3" name="Content Placeholder 2">
            <a:extLst>
              <a:ext uri="{FF2B5EF4-FFF2-40B4-BE49-F238E27FC236}">
                <a16:creationId xmlns:a16="http://schemas.microsoft.com/office/drawing/2014/main" id="{3DD15BC3-38F4-410D-9390-A494D6216BF3}"/>
              </a:ext>
            </a:extLst>
          </p:cNvPr>
          <p:cNvSpPr>
            <a:spLocks noGrp="1"/>
          </p:cNvSpPr>
          <p:nvPr>
            <p:ph idx="1"/>
          </p:nvPr>
        </p:nvSpPr>
        <p:spPr>
          <a:xfrm>
            <a:off x="168870" y="1152149"/>
            <a:ext cx="8196660" cy="4933175"/>
          </a:xfrm>
        </p:spPr>
        <p:txBody>
          <a:bodyPr>
            <a:normAutofit fontScale="92500" lnSpcReduction="10000"/>
          </a:bodyPr>
          <a:lstStyle/>
          <a:p>
            <a:pPr lvl="0"/>
            <a:r>
              <a:rPr lang="en-US" dirty="0"/>
              <a:t>The Tutor Verification Form requires teachers and providers to document evidence of content qualifications in the content area(s) of tutoring instruction.</a:t>
            </a:r>
          </a:p>
          <a:p>
            <a:pPr lvl="0"/>
            <a:endParaRPr lang="en-US" sz="800" dirty="0"/>
          </a:p>
          <a:p>
            <a:pPr lvl="0"/>
            <a:r>
              <a:rPr lang="en-US" dirty="0"/>
              <a:t>All tutors must complete the form and provide documentation (i.e., transcripts, certificates) to their administrator and be kept at the school sites for documentation (refer to the Accountability Section of the School year 2019-2020 Announcement Letter for more details).</a:t>
            </a:r>
            <a:endParaRPr lang="en-US" sz="800" dirty="0"/>
          </a:p>
          <a:p>
            <a:pPr lvl="0"/>
            <a:endParaRPr lang="en-US" sz="800" dirty="0"/>
          </a:p>
          <a:p>
            <a:pPr lvl="0"/>
            <a:r>
              <a:rPr lang="en-US" dirty="0"/>
              <a:t>If a paraprofessional does not meet the criteria on the Tutor Verification Form, documentation with justification may be provided to ADE State Tutoring for review.</a:t>
            </a:r>
          </a:p>
          <a:p>
            <a:pPr marL="114300" lvl="0" indent="0">
              <a:buNone/>
            </a:pPr>
            <a:endParaRPr lang="en-US" sz="900" dirty="0"/>
          </a:p>
          <a:p>
            <a:pPr lvl="0"/>
            <a:r>
              <a:rPr lang="en-US" dirty="0"/>
              <a:t>The Principal or LEA/Vendor Administrator must sign the Tutor Verification Form indicating eligibility of the tutor.</a:t>
            </a:r>
          </a:p>
          <a:p>
            <a:pPr lvl="0"/>
            <a:endParaRPr lang="en-US" sz="900" dirty="0"/>
          </a:p>
          <a:p>
            <a:r>
              <a:rPr lang="en-US" dirty="0"/>
              <a:t>The Tutor Verification form can be found in the Tutor Resource section at </a:t>
            </a:r>
            <a:r>
              <a:rPr lang="en-US" dirty="0">
                <a:hlinkClick r:id="rId2"/>
              </a:rPr>
              <a:t>http://www.azed.gov/state-tutoring/</a:t>
            </a:r>
            <a:endParaRPr lang="en-US" dirty="0"/>
          </a:p>
          <a:p>
            <a:pPr lvl="0"/>
            <a:endParaRPr lang="en-US" dirty="0"/>
          </a:p>
          <a:p>
            <a:pPr lvl="0"/>
            <a:endParaRPr lang="en-US" dirty="0"/>
          </a:p>
          <a:p>
            <a:endParaRPr lang="en-US" dirty="0"/>
          </a:p>
        </p:txBody>
      </p:sp>
      <p:sp>
        <p:nvSpPr>
          <p:cNvPr id="4" name="Slide Number Placeholder 3">
            <a:extLst>
              <a:ext uri="{FF2B5EF4-FFF2-40B4-BE49-F238E27FC236}">
                <a16:creationId xmlns:a16="http://schemas.microsoft.com/office/drawing/2014/main" id="{313EB999-6D7A-40C0-A253-7F002E7325D5}"/>
              </a:ext>
            </a:extLst>
          </p:cNvPr>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273006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6369ADC-CFC5-4636-8E52-BA27F8D6D5D2}"/>
              </a:ext>
            </a:extLst>
          </p:cNvPr>
          <p:cNvSpPr>
            <a:spLocks noGrp="1"/>
          </p:cNvSpPr>
          <p:nvPr>
            <p:ph type="sldNum" sz="quarter" idx="12"/>
          </p:nvPr>
        </p:nvSpPr>
        <p:spPr/>
        <p:txBody>
          <a:bodyPr/>
          <a:lstStyle/>
          <a:p>
            <a:fld id="{6E2D2B3B-882E-40F3-A32F-6DD516915044}" type="slidenum">
              <a:rPr lang="en-US" smtClean="0"/>
              <a:pPr/>
              <a:t>8</a:t>
            </a:fld>
            <a:endParaRPr lang="en-US"/>
          </a:p>
        </p:txBody>
      </p:sp>
      <p:sp>
        <p:nvSpPr>
          <p:cNvPr id="5" name="Title 1">
            <a:extLst>
              <a:ext uri="{FF2B5EF4-FFF2-40B4-BE49-F238E27FC236}">
                <a16:creationId xmlns:a16="http://schemas.microsoft.com/office/drawing/2014/main" id="{BDD62D45-B3E8-43F1-9F43-73E053E9A228}"/>
              </a:ext>
            </a:extLst>
          </p:cNvPr>
          <p:cNvSpPr>
            <a:spLocks noGrp="1"/>
          </p:cNvSpPr>
          <p:nvPr>
            <p:ph type="title"/>
          </p:nvPr>
        </p:nvSpPr>
        <p:spPr>
          <a:xfrm>
            <a:off x="350126" y="-33798"/>
            <a:ext cx="7620000" cy="1143000"/>
          </a:xfrm>
        </p:spPr>
        <p:txBody>
          <a:bodyPr/>
          <a:lstStyle/>
          <a:p>
            <a:r>
              <a:rPr lang="en-US" dirty="0"/>
              <a:t>Tutor Verification Form</a:t>
            </a:r>
          </a:p>
        </p:txBody>
      </p:sp>
      <p:pic>
        <p:nvPicPr>
          <p:cNvPr id="7" name="Picture 6">
            <a:extLst>
              <a:ext uri="{FF2B5EF4-FFF2-40B4-BE49-F238E27FC236}">
                <a16:creationId xmlns:a16="http://schemas.microsoft.com/office/drawing/2014/main" id="{F70EE3AC-13F5-4109-9A78-79C6559125BD}"/>
              </a:ext>
            </a:extLst>
          </p:cNvPr>
          <p:cNvPicPr>
            <a:picLocks noChangeAspect="1"/>
          </p:cNvPicPr>
          <p:nvPr/>
        </p:nvPicPr>
        <p:blipFill>
          <a:blip r:embed="rId2"/>
          <a:stretch>
            <a:fillRect/>
          </a:stretch>
        </p:blipFill>
        <p:spPr>
          <a:xfrm>
            <a:off x="853145" y="1228045"/>
            <a:ext cx="6613962" cy="5388270"/>
          </a:xfrm>
          <a:prstGeom prst="rect">
            <a:avLst/>
          </a:prstGeom>
        </p:spPr>
      </p:pic>
      <p:sp>
        <p:nvSpPr>
          <p:cNvPr id="2" name="TextBox 1">
            <a:extLst>
              <a:ext uri="{FF2B5EF4-FFF2-40B4-BE49-F238E27FC236}">
                <a16:creationId xmlns:a16="http://schemas.microsoft.com/office/drawing/2014/main" id="{C11B556B-2C2B-4470-B357-F17CF96AFB05}"/>
              </a:ext>
            </a:extLst>
          </p:cNvPr>
          <p:cNvSpPr txBox="1"/>
          <p:nvPr/>
        </p:nvSpPr>
        <p:spPr>
          <a:xfrm>
            <a:off x="1004935" y="4567425"/>
            <a:ext cx="2656325" cy="1938992"/>
          </a:xfrm>
          <a:prstGeom prst="rect">
            <a:avLst/>
          </a:prstGeom>
          <a:noFill/>
        </p:spPr>
        <p:txBody>
          <a:bodyPr wrap="square" rtlCol="0">
            <a:spAutoFit/>
          </a:bodyPr>
          <a:lstStyle/>
          <a:p>
            <a:r>
              <a:rPr lang="en-US" sz="2400" dirty="0">
                <a:solidFill>
                  <a:srgbClr val="FF0000"/>
                </a:solidFill>
              </a:rPr>
              <a:t>Please review the eligibility requirements for Tutors as stated on this form.</a:t>
            </a:r>
          </a:p>
        </p:txBody>
      </p:sp>
    </p:spTree>
    <p:extLst>
      <p:ext uri="{BB962C8B-B14F-4D97-AF65-F5344CB8AC3E}">
        <p14:creationId xmlns:p14="http://schemas.microsoft.com/office/powerpoint/2010/main" val="24046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
        <p:nvSpPr>
          <p:cNvPr id="2" name="Title 1"/>
          <p:cNvSpPr>
            <a:spLocks noGrp="1"/>
          </p:cNvSpPr>
          <p:nvPr>
            <p:ph type="title"/>
          </p:nvPr>
        </p:nvSpPr>
        <p:spPr>
          <a:xfrm>
            <a:off x="397774" y="-45012"/>
            <a:ext cx="5692125" cy="1143000"/>
          </a:xfrm>
        </p:spPr>
        <p:txBody>
          <a:bodyPr/>
          <a:lstStyle/>
          <a:p>
            <a:r>
              <a:rPr lang="en-US" sz="4000" dirty="0"/>
              <a:t>Tutor Responsibilities</a:t>
            </a:r>
          </a:p>
        </p:txBody>
      </p:sp>
      <p:sp>
        <p:nvSpPr>
          <p:cNvPr id="6" name="TextBox 5">
            <a:extLst>
              <a:ext uri="{FF2B5EF4-FFF2-40B4-BE49-F238E27FC236}">
                <a16:creationId xmlns:a16="http://schemas.microsoft.com/office/drawing/2014/main" id="{40663587-7754-49D8-97E5-48EE91EECC81}"/>
              </a:ext>
            </a:extLst>
          </p:cNvPr>
          <p:cNvSpPr txBox="1"/>
          <p:nvPr/>
        </p:nvSpPr>
        <p:spPr>
          <a:xfrm>
            <a:off x="125418" y="1228045"/>
            <a:ext cx="8406370" cy="6124754"/>
          </a:xfrm>
          <a:prstGeom prst="rect">
            <a:avLst/>
          </a:prstGeom>
          <a:noFill/>
        </p:spPr>
        <p:txBody>
          <a:bodyPr wrap="square" rtlCol="0">
            <a:spAutoFit/>
          </a:bodyPr>
          <a:lstStyle/>
          <a:p>
            <a:pPr marL="342900" indent="-342900">
              <a:buFont typeface="Arial" panose="020B0604020202020204" pitchFamily="34" charset="0"/>
              <a:buChar char="•"/>
            </a:pPr>
            <a:r>
              <a:rPr lang="en-US" sz="2400" dirty="0"/>
              <a:t>Complete Tutor Verification Form and provide supporting documentation to principal or administrator for approval</a:t>
            </a:r>
          </a:p>
          <a:p>
            <a:pPr marL="457200" indent="-457200">
              <a:buFont typeface="Arial" panose="020B0604020202020204" pitchFamily="34" charset="0"/>
              <a:buChar char="•"/>
            </a:pPr>
            <a:endParaRPr lang="en-US" sz="800" dirty="0"/>
          </a:p>
          <a:p>
            <a:pPr marL="342900" indent="-342900">
              <a:buFont typeface="Arial" panose="020B0604020202020204" pitchFamily="34" charset="0"/>
              <a:buChar char="•"/>
            </a:pPr>
            <a:r>
              <a:rPr lang="en-US" sz="2400" dirty="0"/>
              <a:t>Complete the State Tutoring Checklist before tutoring begins. Coordinators/site lead will submit to ADE as a single file.</a:t>
            </a:r>
          </a:p>
          <a:p>
            <a:pPr marL="342900" indent="-342900">
              <a:buFont typeface="Arial" panose="020B0604020202020204" pitchFamily="34" charset="0"/>
              <a:buChar char="•"/>
            </a:pPr>
            <a:r>
              <a:rPr lang="en-US" sz="2400" dirty="0"/>
              <a:t>Ensure Contact list is current and submitted to statetutor@azed.gov</a:t>
            </a:r>
          </a:p>
          <a:p>
            <a:pPr marL="342900" indent="-342900">
              <a:buFont typeface="Arial" panose="020B0604020202020204" pitchFamily="34" charset="0"/>
              <a:buChar char="•"/>
            </a:pPr>
            <a:r>
              <a:rPr lang="en-US" sz="2400" dirty="0"/>
              <a:t>Maintain current and accurate Certificate of Supplemental Instruction (CSI) for each student</a:t>
            </a:r>
          </a:p>
          <a:p>
            <a:pPr marL="914400" lvl="1" indent="-457200">
              <a:buFont typeface="Arial" panose="020B0604020202020204" pitchFamily="34" charset="0"/>
              <a:buChar char="•"/>
            </a:pPr>
            <a:r>
              <a:rPr lang="en-US" sz="2400" dirty="0"/>
              <a:t>Use data to determine AZ Academic Standards for individual instructional focus.</a:t>
            </a:r>
          </a:p>
          <a:p>
            <a:pPr marL="914400" lvl="1" indent="-457200">
              <a:buFont typeface="Arial" panose="020B0604020202020204" pitchFamily="34" charset="0"/>
              <a:buChar char="•"/>
            </a:pPr>
            <a:r>
              <a:rPr lang="en-US" sz="2400" dirty="0"/>
              <a:t>Provide evidence of academic progress </a:t>
            </a:r>
          </a:p>
          <a:p>
            <a:pPr marL="914400" lvl="1" indent="-457200">
              <a:buFont typeface="Arial" panose="020B0604020202020204" pitchFamily="34" charset="0"/>
              <a:buChar char="•"/>
            </a:pPr>
            <a:r>
              <a:rPr lang="en-US" sz="2400" dirty="0"/>
              <a:t>Complete the CSI a minimum of 2 times per year; before beginning tutoring, by December 20</a:t>
            </a:r>
            <a:r>
              <a:rPr lang="en-US" sz="2400" baseline="30000" dirty="0"/>
              <a:t>th</a:t>
            </a:r>
            <a:r>
              <a:rPr lang="en-US" sz="2400" dirty="0"/>
              <a:t>, and by February 14</a:t>
            </a:r>
            <a:r>
              <a:rPr lang="en-US" sz="2400" baseline="30000" dirty="0"/>
              <a:t>th</a:t>
            </a:r>
            <a:r>
              <a:rPr lang="en-US" sz="2400" dirty="0"/>
              <a:t>. </a:t>
            </a:r>
          </a:p>
          <a:p>
            <a:pPr lvl="1"/>
            <a:endParaRPr lang="en-US" sz="2400" dirty="0"/>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342635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State Tutoring Program&amp;quot;&quot;/&gt;&lt;property id=&quot;20307&quot; value=&quot;256&quot;/&gt;&lt;/object&gt;&lt;object type=&quot;3&quot; unique_id=&quot;10004&quot;&gt;&lt;property id=&quot;20148&quot; value=&quot;5&quot;/&gt;&lt;property id=&quot;20300&quot; value=&quot;Slide 2 - &amp;quot;Introduction&amp;quot;&quot;/&gt;&lt;property id=&quot;20307&quot; value=&quot;267&quot;/&gt;&lt;/object&gt;&lt;object type=&quot;3&quot; unique_id=&quot;10005&quot;&gt;&lt;property id=&quot;20148&quot; value=&quot;5&quot;/&gt;&lt;property id=&quot;20300&quot; value=&quot;Slide 3 - &amp;quot;Eligibility for State Tutoring&amp;quot;&quot;/&gt;&lt;property id=&quot;20307&quot; value=&quot;265&quot;/&gt;&lt;/object&gt;&lt;object type=&quot;3&quot; unique_id=&quot;10006&quot;&gt;&lt;property id=&quot;20148&quot; value=&quot;5&quot;/&gt;&lt;property id=&quot;20300&quot; value=&quot;Slide 4 - &amp;quot;Tutors&amp;quot;&quot;/&gt;&lt;property id=&quot;20307&quot; value=&quot;271&quot;/&gt;&lt;/object&gt;&lt;object type=&quot;3&quot; unique_id=&quot;10007&quot;&gt;&lt;property id=&quot;20148&quot; value=&quot;5&quot;/&gt;&lt;property id=&quot;20300&quot; value=&quot;Slide 5 - &amp;quot;Supplemental State Tutoring&amp;quot;&quot;/&gt;&lt;property id=&quot;20307&quot; value=&quot;281&quot;/&gt;&lt;/object&gt;&lt;object type=&quot;3&quot; unique_id=&quot;10008&quot;&gt;&lt;property id=&quot;20148&quot; value=&quot;5&quot;/&gt;&lt;property id=&quot;20300&quot; value=&quot;Slide 6 - &amp;quot;Coordinators&amp;quot;&quot;/&gt;&lt;property id=&quot;20307&quot; value=&quot;272&quot;/&gt;&lt;/object&gt;&lt;object type=&quot;3&quot; unique_id=&quot;10009&quot;&gt;&lt;property id=&quot;20148&quot; value=&quot;5&quot;/&gt;&lt;property id=&quot;20300&quot; value=&quot;Slide 9 - &amp;quot;Tutor Responsibilities&amp;quot;&quot;/&gt;&lt;property id=&quot;20307&quot; value=&quot;284&quot;/&gt;&lt;/object&gt;&lt;object type=&quot;3&quot; unique_id=&quot;10010&quot;&gt;&lt;property id=&quot;20148&quot; value=&quot;5&quot;/&gt;&lt;property id=&quot;20300&quot; value=&quot;Slide 11 - &amp;quot;Certificates of Supplemental Instruction (CSI)&amp;quot;&quot;/&gt;&lt;property id=&quot;20307&quot; value=&quot;258&quot;/&gt;&lt;/object&gt;&lt;object type=&quot;3&quot; unique_id=&quot;10011&quot;&gt;&lt;property id=&quot;20148&quot; value=&quot;5&quot;/&gt;&lt;property id=&quot;20300&quot; value=&quot;Slide 12&quot;/&gt;&lt;property id=&quot;20307&quot; value=&quot;259&quot;/&gt;&lt;/object&gt;&lt;object type=&quot;3&quot; unique_id=&quot;10013&quot;&gt;&lt;property id=&quot;20148&quot; value=&quot;5&quot;/&gt;&lt;property id=&quot;20300&quot; value=&quot;Slide 13 - &amp;quot;Tutoring Dates and Times&amp;quot;&quot;/&gt;&lt;property id=&quot;20307&quot; value=&quot;269&quot;/&gt;&lt;/object&gt;&lt;object type=&quot;3&quot; unique_id=&quot;10014&quot;&gt;&lt;property id=&quot;20148&quot; value=&quot;5&quot;/&gt;&lt;property id=&quot;20300&quot; value=&quot;Slide 14 - &amp;quot;Sign-in Sheets&amp;quot;&quot;/&gt;&lt;property id=&quot;20307&quot; value=&quot;260&quot;/&gt;&lt;/object&gt;&lt;object type=&quot;3&quot; unique_id=&quot;10015&quot;&gt;&lt;property id=&quot;20148&quot; value=&quot;5&quot;/&gt;&lt;property id=&quot;20300&quot; value=&quot;Slide 15 - &amp;quot;ADEConnect&amp;quot;&quot;/&gt;&lt;property id=&quot;20307&quot; value=&quot;261&quot;/&gt;&lt;/object&gt;&lt;object type=&quot;3&quot; unique_id=&quot;10018&quot;&gt;&lt;property id=&quot;20148&quot; value=&quot;5&quot;/&gt;&lt;property id=&quot;20300&quot; value=&quot;Slide 16 - &amp;quot;ADE Connect Link&amp;quot;&quot;/&gt;&lt;property id=&quot;20307&quot; value=&quot;262&quot;/&gt;&lt;/object&gt;&lt;object type=&quot;3&quot; unique_id=&quot;10020&quot;&gt;&lt;property id=&quot;20148&quot; value=&quot;5&quot;/&gt;&lt;property id=&quot;20300&quot; value=&quot;Slide 17 - &amp;quot;Logging into ADEConnect&amp;quot;&quot;/&gt;&lt;property id=&quot;20307&quot; value=&quot;263&quot;/&gt;&lt;/object&gt;&lt;object type=&quot;3&quot; unique_id=&quot;10021&quot;&gt;&lt;property id=&quot;20148&quot; value=&quot;5&quot;/&gt;&lt;property id=&quot;20300&quot; value=&quot;Slide 18 - &amp;quot;Using ADEConnect&amp;quot;&quot;/&gt;&lt;property id=&quot;20307&quot; value=&quot;279&quot;/&gt;&lt;/object&gt;&lt;object type=&quot;3&quot; unique_id=&quot;10022&quot;&gt;&lt;property id=&quot;20148&quot; value=&quot;5&quot;/&gt;&lt;property id=&quot;20300&quot; value=&quot;Slide 19 - &amp;quot;Using ADEConnect&amp;quot;&quot;/&gt;&lt;property id=&quot;20307&quot; value=&quot;280&quot;/&gt;&lt;/object&gt;&lt;object type=&quot;3&quot; unique_id=&quot;10023&quot;&gt;&lt;property id=&quot;20148&quot; value=&quot;5&quot;/&gt;&lt;property id=&quot;20300&quot; value=&quot;Slide 20 - &amp;quot;Using ADEConnect&amp;quot;&quot;/&gt;&lt;property id=&quot;20307&quot; value=&quot;264&quot;/&gt;&lt;/object&gt;&lt;object type=&quot;3&quot; unique_id=&quot;10025&quot;&gt;&lt;property id=&quot;20148&quot; value=&quot;5&quot;/&gt;&lt;property id=&quot;20300&quot; value=&quot;Slide 21 - &amp;quot;Reports in State Tutor Fund&amp;quot;&quot;/&gt;&lt;property id=&quot;20307&quot; value=&quot;277&quot;/&gt;&lt;/object&gt;&lt;object type=&quot;3&quot; unique_id=&quot;10026&quot;&gt;&lt;property id=&quot;20148&quot; value=&quot;5&quot;/&gt;&lt;property id=&quot;20300&quot; value=&quot;Slide 22 - &amp;quot;Reports Cont’d.&amp;quot;&quot;/&gt;&lt;property id=&quot;20307&quot; value=&quot;278&quot;/&gt;&lt;/object&gt;&lt;object type=&quot;3&quot; unique_id=&quot;10027&quot;&gt;&lt;property id=&quot;20148&quot; value=&quot;5&quot;/&gt;&lt;property id=&quot;20300&quot; value=&quot;Slide 23 - &amp;quot;Other Requirements&amp;quot;&quot;/&gt;&lt;property id=&quot;20307&quot; value=&quot;257&quot;/&gt;&lt;/object&gt;&lt;object type=&quot;3&quot; unique_id=&quot;10028&quot;&gt;&lt;property id=&quot;20148&quot; value=&quot;5&quot;/&gt;&lt;property id=&quot;20300&quot; value=&quot;Slide 24 - &amp;quot;Information and Contacts&amp;quot;&quot;/&gt;&lt;property id=&quot;20307&quot; value=&quot;270&quot;/&gt;&lt;/object&gt;&lt;object type=&quot;3&quot; unique_id=&quot;10029&quot;&gt;&lt;property id=&quot;20148&quot; value=&quot;5&quot;/&gt;&lt;property id=&quot;20300&quot; value=&quot;Slide 25 - &amp;quot;Completion Survey&amp;quot;&quot;/&gt;&lt;property id=&quot;20307&quot; value=&quot;268&quot;/&gt;&lt;/object&gt;&lt;object type=&quot;3&quot; unique_id=&quot;10194&quot;&gt;&lt;property id=&quot;20148&quot; value=&quot;5&quot;/&gt;&lt;property id=&quot;20300&quot; value=&quot;Slide 7 - &amp;quot;Tutor Verification Form&amp;quot;&quot;/&gt;&lt;property id=&quot;20307&quot; value=&quot;286&quot;/&gt;&lt;/object&gt;&lt;object type=&quot;3&quot; unique_id=&quot;10195&quot;&gt;&lt;property id=&quot;20148&quot; value=&quot;5&quot;/&gt;&lt;property id=&quot;20300&quot; value=&quot;Slide 8 - &amp;quot;Tutor Verification Form&amp;quot;&quot;/&gt;&lt;property id=&quot;20307&quot; value=&quot;287&quot;/&gt;&lt;/object&gt;&lt;object type=&quot;3&quot; unique_id=&quot;10196&quot;&gt;&lt;property id=&quot;20148&quot; value=&quot;5&quot;/&gt;&lt;property id=&quot;20300&quot; value=&quot;Slide 10 - &amp;quot;Tutor Responsibilities (cont.)&amp;quot;&quot;/&gt;&lt;property id=&quot;20307&quot; value=&quot;285&quot;/&gt;&lt;/object&gt;&lt;/object&gt;&lt;object type=&quot;8&quot; unique_id=&quot;1005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13832</TotalTime>
  <Words>1813</Words>
  <Application>Microsoft Office PowerPoint</Application>
  <PresentationFormat>On-screen Show (4:3)</PresentationFormat>
  <Paragraphs>214</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Calibri</vt:lpstr>
      <vt:lpstr>Times New Roman</vt:lpstr>
      <vt:lpstr>Wingdings</vt:lpstr>
      <vt:lpstr>Adjacency</vt:lpstr>
      <vt:lpstr>State Tutoring Program</vt:lpstr>
      <vt:lpstr>Introduction</vt:lpstr>
      <vt:lpstr>Eligibility for State Tutoring</vt:lpstr>
      <vt:lpstr>Tutors</vt:lpstr>
      <vt:lpstr>Supplemental State Tutoring</vt:lpstr>
      <vt:lpstr>Coordinators</vt:lpstr>
      <vt:lpstr>Tutor Verification Form</vt:lpstr>
      <vt:lpstr>Tutor Verification Form</vt:lpstr>
      <vt:lpstr>Tutor Responsibilities</vt:lpstr>
      <vt:lpstr>Tutor Responsibilities (cont.)</vt:lpstr>
      <vt:lpstr>Certificates of Supplemental Instruction (CSI)</vt:lpstr>
      <vt:lpstr>PowerPoint Presentation</vt:lpstr>
      <vt:lpstr>Tutoring Dates and Times</vt:lpstr>
      <vt:lpstr>Sign-in Sheets</vt:lpstr>
      <vt:lpstr>ADEConnect</vt:lpstr>
      <vt:lpstr>ADE Connect Link</vt:lpstr>
      <vt:lpstr>Logging into ADEConnect</vt:lpstr>
      <vt:lpstr>Using ADEConnect</vt:lpstr>
      <vt:lpstr>Using ADEConnect</vt:lpstr>
      <vt:lpstr>Using ADEConnect</vt:lpstr>
      <vt:lpstr>Reports in State Tutor Fund</vt:lpstr>
      <vt:lpstr>Reports Cont’d.</vt:lpstr>
      <vt:lpstr>Other Requirements</vt:lpstr>
      <vt:lpstr>Information and Contacts</vt:lpstr>
      <vt:lpstr>Completion Survey</vt:lpstr>
    </vt:vector>
  </TitlesOfParts>
  <Company>Arizona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Tutoring Training Presentation</dc:title>
  <dc:creator>State Tutoring</dc:creator>
  <cp:keywords>State Tutoring Training</cp:keywords>
  <cp:lastModifiedBy>Mast, Suzi</cp:lastModifiedBy>
  <cp:revision>215</cp:revision>
  <cp:lastPrinted>2017-07-28T22:00:14Z</cp:lastPrinted>
  <dcterms:created xsi:type="dcterms:W3CDTF">2013-12-17T19:52:26Z</dcterms:created>
  <dcterms:modified xsi:type="dcterms:W3CDTF">2019-10-31T16:38:57Z</dcterms:modified>
</cp:coreProperties>
</file>