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notesMasterIdLst>
    <p:notesMasterId r:id="rId29"/>
  </p:notesMasterIdLst>
  <p:sldIdLst>
    <p:sldId id="256" r:id="rId2"/>
    <p:sldId id="267" r:id="rId3"/>
    <p:sldId id="265" r:id="rId4"/>
    <p:sldId id="271" r:id="rId5"/>
    <p:sldId id="281" r:id="rId6"/>
    <p:sldId id="272" r:id="rId7"/>
    <p:sldId id="284" r:id="rId8"/>
    <p:sldId id="258" r:id="rId9"/>
    <p:sldId id="259" r:id="rId10"/>
    <p:sldId id="275" r:id="rId11"/>
    <p:sldId id="269" r:id="rId12"/>
    <p:sldId id="260" r:id="rId13"/>
    <p:sldId id="261" r:id="rId14"/>
    <p:sldId id="273" r:id="rId15"/>
    <p:sldId id="274" r:id="rId16"/>
    <p:sldId id="262" r:id="rId17"/>
    <p:sldId id="283" r:id="rId18"/>
    <p:sldId id="263" r:id="rId19"/>
    <p:sldId id="279" r:id="rId20"/>
    <p:sldId id="280" r:id="rId21"/>
    <p:sldId id="264" r:id="rId22"/>
    <p:sldId id="266" r:id="rId23"/>
    <p:sldId id="277" r:id="rId24"/>
    <p:sldId id="278" r:id="rId25"/>
    <p:sldId id="257" r:id="rId26"/>
    <p:sldId id="270" r:id="rId27"/>
    <p:sldId id="268" r:id="rId28"/>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onitzer, Nancy" initials="NK" lastIdx="2" clrIdx="0"/>
  <p:cmAuthor id="1" name="Washington, Stephanie" initials="WS" lastIdx="2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4604" autoAdjust="0"/>
  </p:normalViewPr>
  <p:slideViewPr>
    <p:cSldViewPr>
      <p:cViewPr varScale="1">
        <p:scale>
          <a:sx n="106" d="100"/>
          <a:sy n="106" d="100"/>
        </p:scale>
        <p:origin x="1158" y="96"/>
      </p:cViewPr>
      <p:guideLst>
        <p:guide orient="horz" pos="2160"/>
        <p:guide pos="2880"/>
      </p:guideLst>
    </p:cSldViewPr>
  </p:slideViewPr>
  <p:outlineViewPr>
    <p:cViewPr>
      <p:scale>
        <a:sx n="33" d="100"/>
        <a:sy n="33" d="100"/>
      </p:scale>
      <p:origin x="0" y="-3822"/>
    </p:cViewPr>
  </p:outlineViewPr>
  <p:notesTextViewPr>
    <p:cViewPr>
      <p:scale>
        <a:sx n="1" d="1"/>
        <a:sy n="1" d="1"/>
      </p:scale>
      <p:origin x="0" y="0"/>
    </p:cViewPr>
  </p:notesTextViewPr>
  <p:sorterViewPr>
    <p:cViewPr>
      <p:scale>
        <a:sx n="100" d="100"/>
        <a:sy n="100" d="100"/>
      </p:scale>
      <p:origin x="0" y="3906"/>
    </p:cViewPr>
  </p:sorter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2329"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6173" y="1"/>
            <a:ext cx="3012329" cy="461963"/>
          </a:xfrm>
          <a:prstGeom prst="rect">
            <a:avLst/>
          </a:prstGeom>
        </p:spPr>
        <p:txBody>
          <a:bodyPr vert="horz" lIns="91440" tIns="45720" rIns="91440" bIns="45720" rtlCol="0"/>
          <a:lstStyle>
            <a:lvl1pPr algn="r">
              <a:defRPr sz="1200"/>
            </a:lvl1pPr>
          </a:lstStyle>
          <a:p>
            <a:fld id="{3328B14C-315F-4E90-82B3-002083AE276A}" type="datetimeFigureOut">
              <a:rPr lang="en-US" smtClean="0"/>
              <a:t>9/7/2017</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637" y="4387851"/>
            <a:ext cx="5558801" cy="4156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6"/>
            <a:ext cx="3012329"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6173" y="8772526"/>
            <a:ext cx="3012329" cy="461963"/>
          </a:xfrm>
          <a:prstGeom prst="rect">
            <a:avLst/>
          </a:prstGeom>
        </p:spPr>
        <p:txBody>
          <a:bodyPr vert="horz" lIns="91440" tIns="45720" rIns="91440" bIns="45720" rtlCol="0" anchor="b"/>
          <a:lstStyle>
            <a:lvl1pPr algn="r">
              <a:defRPr sz="1200"/>
            </a:lvl1pPr>
          </a:lstStyle>
          <a:p>
            <a:fld id="{60889297-07CA-4E9B-8363-AA7B22440E52}" type="slidenum">
              <a:rPr lang="en-US" smtClean="0"/>
              <a:t>‹#›</a:t>
            </a:fld>
            <a:endParaRPr lang="en-US"/>
          </a:p>
        </p:txBody>
      </p:sp>
    </p:spTree>
    <p:extLst>
      <p:ext uri="{BB962C8B-B14F-4D97-AF65-F5344CB8AC3E}">
        <p14:creationId xmlns:p14="http://schemas.microsoft.com/office/powerpoint/2010/main" val="241647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692150"/>
            <a:ext cx="4616450"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889297-07CA-4E9B-8363-AA7B22440E52}" type="slidenum">
              <a:rPr lang="en-US" smtClean="0"/>
              <a:t>9</a:t>
            </a:fld>
            <a:endParaRPr lang="en-US"/>
          </a:p>
        </p:txBody>
      </p:sp>
    </p:spTree>
    <p:extLst>
      <p:ext uri="{BB962C8B-B14F-4D97-AF65-F5344CB8AC3E}">
        <p14:creationId xmlns:p14="http://schemas.microsoft.com/office/powerpoint/2010/main" val="619192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1"/>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FB4290-6522-4139-852E-05BD9E7F0D2E}" type="datetime1">
              <a:rPr lang="en-US" smtClean="0"/>
              <a:pPr/>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B955F9-81EA-47C5-8059-9E5C2B437C70}" type="datetime1">
              <a:rPr lang="en-US" smtClean="0"/>
              <a:pPr/>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EF607B-A47E-422C-9BEF-122CCDB7C526}" type="datetime1">
              <a:rPr lang="en-US" smtClean="0"/>
              <a:pPr/>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5486401"/>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4" y="3852864"/>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9/7/2017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0D295D-4A77-4DEB-B04C-9F4282A8BC04}" type="datetime1">
              <a:rPr lang="en-US" smtClean="0"/>
              <a:pPr/>
              <a:t>9/7/2017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B28685-4D0C-42D5-8013-B5904CD1FCBC}" type="datetime1">
              <a:rPr lang="en-US" smtClean="0"/>
              <a:pPr/>
              <a:t>9/7/2017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9/7/2017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801"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9/7/2017</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2"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3"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9/7/2017</a:t>
            </a:fld>
            <a:endParaRPr lang="en-US" dirty="0"/>
          </a:p>
        </p:txBody>
      </p:sp>
      <p:pic>
        <p:nvPicPr>
          <p:cNvPr id="9" name="Picture 8"/>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4114800" y="5334000"/>
            <a:ext cx="3962400" cy="1066800"/>
          </a:xfrm>
          <a:prstGeom prst="rect">
            <a:avLst/>
          </a:prstGeom>
        </p:spPr>
      </p:pic>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package" Target="../embeddings/Microsoft_Word_Document1.docx"/><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azed.gov/aelas/adeconnect/" TargetMode="External"/><Relationship Id="rId2" Type="http://schemas.openxmlformats.org/officeDocument/2006/relationships/hyperlink" Target="https://home.azed.gov/Portal/" TargetMode="External"/><Relationship Id="rId1" Type="http://schemas.openxmlformats.org/officeDocument/2006/relationships/slideLayout" Target="../slideLayouts/slideLayout2.xml"/><Relationship Id="rId4" Type="http://schemas.openxmlformats.org/officeDocument/2006/relationships/hyperlink" Target="http://www.azed.gov/state-tutori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azed.go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azed.gov/state-tutoring/tutors/" TargetMode="External"/><Relationship Id="rId2" Type="http://schemas.openxmlformats.org/officeDocument/2006/relationships/hyperlink" Target="http://www.azed.gov/state-tutoring/" TargetMode="External"/><Relationship Id="rId1" Type="http://schemas.openxmlformats.org/officeDocument/2006/relationships/slideLayout" Target="../slideLayouts/slideLayout2.xml"/><Relationship Id="rId4" Type="http://schemas.openxmlformats.org/officeDocument/2006/relationships/hyperlink" Target="mailto:statetutor@azed.gov"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www.surveymonkey.com/r/FY18StateTutor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1"/>
            <a:ext cx="7543800" cy="2593975"/>
          </a:xfrm>
        </p:spPr>
        <p:txBody>
          <a:bodyPr anchor="b"/>
          <a:lstStyle/>
          <a:p>
            <a:r>
              <a:rPr lang="en-US" dirty="0"/>
              <a:t>State Tutoring Fund</a:t>
            </a:r>
          </a:p>
        </p:txBody>
      </p:sp>
      <p:sp>
        <p:nvSpPr>
          <p:cNvPr id="3" name="Subtitle 2"/>
          <p:cNvSpPr>
            <a:spLocks noGrp="1"/>
          </p:cNvSpPr>
          <p:nvPr>
            <p:ph type="subTitle" idx="1"/>
          </p:nvPr>
        </p:nvSpPr>
        <p:spPr>
          <a:xfrm>
            <a:off x="685800" y="3810000"/>
            <a:ext cx="6461760" cy="1066800"/>
          </a:xfrm>
        </p:spPr>
        <p:txBody>
          <a:bodyPr/>
          <a:lstStyle/>
          <a:p>
            <a:r>
              <a:rPr lang="en-US" dirty="0"/>
              <a:t>General Information, Tutorials, and Requirements</a:t>
            </a:r>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a:t>
            </a:fld>
            <a:endParaRPr lang="en-US" dirty="0"/>
          </a:p>
        </p:txBody>
      </p:sp>
    </p:spTree>
    <p:extLst>
      <p:ext uri="{BB962C8B-B14F-4D97-AF65-F5344CB8AC3E}">
        <p14:creationId xmlns:p14="http://schemas.microsoft.com/office/powerpoint/2010/main" val="1661578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ertificates of Supplemental Instruction (CSI) also available in Spanish"/>
          <p:cNvSpPr>
            <a:spLocks noGrp="1"/>
          </p:cNvSpPr>
          <p:nvPr>
            <p:ph type="title"/>
          </p:nvPr>
        </p:nvSpPr>
        <p:spPr>
          <a:xfrm>
            <a:off x="457200" y="-76200"/>
            <a:ext cx="7620000" cy="1143000"/>
          </a:xfrm>
        </p:spPr>
        <p:txBody>
          <a:bodyPr/>
          <a:lstStyle/>
          <a:p>
            <a:r>
              <a:rPr lang="en-US" sz="3400" dirty="0"/>
              <a:t>Certificates of Supplemental Instruction (CSI)</a:t>
            </a:r>
          </a:p>
        </p:txBody>
      </p:sp>
      <p:sp>
        <p:nvSpPr>
          <p:cNvPr id="4" name="Slide Number Placeholder 3"/>
          <p:cNvSpPr>
            <a:spLocks noGrp="1"/>
          </p:cNvSpPr>
          <p:nvPr>
            <p:ph type="sldNum" sz="quarter" idx="12"/>
          </p:nvPr>
        </p:nvSpPr>
        <p:spPr/>
        <p:txBody>
          <a:bodyPr/>
          <a:lstStyle/>
          <a:p>
            <a:fld id="{6E2D2B3B-882E-40F3-A32F-6DD516915044}" type="slidenum">
              <a:rPr lang="en-US" smtClean="0"/>
              <a:pPr/>
              <a:t>10</a:t>
            </a:fld>
            <a:endParaRPr lang="en-US"/>
          </a:p>
        </p:txBody>
      </p:sp>
      <p:graphicFrame>
        <p:nvGraphicFramePr>
          <p:cNvPr id="7" name="Object 6" descr="Certificates of Supplemental Instruction (CSI) page 2"/>
          <p:cNvGraphicFramePr>
            <a:graphicFrameLocks noChangeAspect="1"/>
          </p:cNvGraphicFramePr>
          <p:nvPr>
            <p:extLst>
              <p:ext uri="{D42A27DB-BD31-4B8C-83A1-F6EECF244321}">
                <p14:modId xmlns:p14="http://schemas.microsoft.com/office/powerpoint/2010/main" val="215613630"/>
              </p:ext>
            </p:extLst>
          </p:nvPr>
        </p:nvGraphicFramePr>
        <p:xfrm>
          <a:off x="4267201" y="990600"/>
          <a:ext cx="4019551" cy="4705350"/>
        </p:xfrm>
        <a:graphic>
          <a:graphicData uri="http://schemas.openxmlformats.org/presentationml/2006/ole">
            <mc:AlternateContent xmlns:mc="http://schemas.openxmlformats.org/markup-compatibility/2006">
              <mc:Choice xmlns:v="urn:schemas-microsoft-com:vml" Requires="v">
                <p:oleObj spid="_x0000_s1596" name="Document" r:id="rId3" imgW="6093058" imgH="7146151" progId="Word.Document.12">
                  <p:embed/>
                </p:oleObj>
              </mc:Choice>
              <mc:Fallback>
                <p:oleObj name="Document" r:id="rId3" imgW="6093058" imgH="7146151" progId="Word.Document.12">
                  <p:embed/>
                  <p:pic>
                    <p:nvPicPr>
                      <p:cNvPr id="0" name=""/>
                      <p:cNvPicPr/>
                      <p:nvPr/>
                    </p:nvPicPr>
                    <p:blipFill>
                      <a:blip r:embed="rId4"/>
                      <a:stretch>
                        <a:fillRect/>
                      </a:stretch>
                    </p:blipFill>
                    <p:spPr>
                      <a:xfrm>
                        <a:off x="4267201" y="990600"/>
                        <a:ext cx="4019551" cy="4705350"/>
                      </a:xfrm>
                      <a:prstGeom prst="rect">
                        <a:avLst/>
                      </a:prstGeom>
                    </p:spPr>
                  </p:pic>
                </p:oleObj>
              </mc:Fallback>
            </mc:AlternateContent>
          </a:graphicData>
        </a:graphic>
      </p:graphicFrame>
      <p:graphicFrame>
        <p:nvGraphicFramePr>
          <p:cNvPr id="1300" name="Object 1299" descr="Certificate of Supplemental Instruction screen shot"/>
          <p:cNvGraphicFramePr>
            <a:graphicFrameLocks noChangeAspect="1"/>
          </p:cNvGraphicFramePr>
          <p:nvPr>
            <p:extLst>
              <p:ext uri="{D42A27DB-BD31-4B8C-83A1-F6EECF244321}">
                <p14:modId xmlns:p14="http://schemas.microsoft.com/office/powerpoint/2010/main" val="3081439937"/>
              </p:ext>
            </p:extLst>
          </p:nvPr>
        </p:nvGraphicFramePr>
        <p:xfrm>
          <a:off x="76201" y="1371600"/>
          <a:ext cx="4019551" cy="4838700"/>
        </p:xfrm>
        <a:graphic>
          <a:graphicData uri="http://schemas.openxmlformats.org/presentationml/2006/ole">
            <mc:AlternateContent xmlns:mc="http://schemas.openxmlformats.org/markup-compatibility/2006">
              <mc:Choice xmlns:v="urn:schemas-microsoft-com:vml" Requires="v">
                <p:oleObj spid="_x0000_s1597" name="Document" r:id="rId5" imgW="6093058" imgH="7355971" progId="Word.Document.12">
                  <p:embed/>
                </p:oleObj>
              </mc:Choice>
              <mc:Fallback>
                <p:oleObj name="Document" r:id="rId5" imgW="6093058" imgH="7355971" progId="Word.Document.12">
                  <p:embed/>
                  <p:pic>
                    <p:nvPicPr>
                      <p:cNvPr id="0" name=""/>
                      <p:cNvPicPr/>
                      <p:nvPr/>
                    </p:nvPicPr>
                    <p:blipFill>
                      <a:blip r:embed="rId6"/>
                      <a:stretch>
                        <a:fillRect/>
                      </a:stretch>
                    </p:blipFill>
                    <p:spPr>
                      <a:xfrm>
                        <a:off x="76201" y="1371600"/>
                        <a:ext cx="4019551" cy="4838700"/>
                      </a:xfrm>
                      <a:prstGeom prst="rect">
                        <a:avLst/>
                      </a:prstGeom>
                    </p:spPr>
                  </p:pic>
                </p:oleObj>
              </mc:Fallback>
            </mc:AlternateContent>
          </a:graphicData>
        </a:graphic>
      </p:graphicFrame>
      <p:sp>
        <p:nvSpPr>
          <p:cNvPr id="3" name="TextBox 2" descr="Also available in Spanish"/>
          <p:cNvSpPr txBox="1"/>
          <p:nvPr/>
        </p:nvSpPr>
        <p:spPr>
          <a:xfrm>
            <a:off x="533400" y="838200"/>
            <a:ext cx="2895600" cy="276999"/>
          </a:xfrm>
          <a:prstGeom prst="rect">
            <a:avLst/>
          </a:prstGeom>
          <a:noFill/>
        </p:spPr>
        <p:txBody>
          <a:bodyPr wrap="square" rtlCol="0">
            <a:spAutoFit/>
          </a:bodyPr>
          <a:lstStyle/>
          <a:p>
            <a:pPr algn="ctr"/>
            <a:r>
              <a:rPr lang="en-US" sz="1200" i="1" dirty="0">
                <a:solidFill>
                  <a:srgbClr val="FF0000"/>
                </a:solidFill>
              </a:rPr>
              <a:t>Also available in Spanish</a:t>
            </a:r>
          </a:p>
        </p:txBody>
      </p:sp>
    </p:spTree>
    <p:extLst>
      <p:ext uri="{BB962C8B-B14F-4D97-AF65-F5344CB8AC3E}">
        <p14:creationId xmlns:p14="http://schemas.microsoft.com/office/powerpoint/2010/main" val="3916444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State Tutoring</a:t>
            </a:r>
          </a:p>
        </p:txBody>
      </p:sp>
      <p:sp>
        <p:nvSpPr>
          <p:cNvPr id="3" name="Content Placeholder 2"/>
          <p:cNvSpPr>
            <a:spLocks noGrp="1"/>
          </p:cNvSpPr>
          <p:nvPr>
            <p:ph idx="1"/>
          </p:nvPr>
        </p:nvSpPr>
        <p:spPr/>
        <p:txBody>
          <a:bodyPr/>
          <a:lstStyle/>
          <a:p>
            <a:pPr marL="114300" indent="0" algn="just">
              <a:buNone/>
            </a:pPr>
            <a:r>
              <a:rPr lang="en-US" sz="1400" dirty="0"/>
              <a:t>The number of sessions should be predetermined </a:t>
            </a:r>
            <a:r>
              <a:rPr lang="en-US" sz="1400" b="1" u="sng" dirty="0"/>
              <a:t>PRIOR</a:t>
            </a:r>
            <a:r>
              <a:rPr lang="en-US" sz="1400" dirty="0"/>
              <a:t> to tutoring beginning. Determine the start and end dates of tutoring (</a:t>
            </a:r>
            <a:r>
              <a:rPr lang="en-US" sz="1400" dirty="0">
                <a:solidFill>
                  <a:srgbClr val="FF0000"/>
                </a:solidFill>
              </a:rPr>
              <a:t>1</a:t>
            </a:r>
            <a:r>
              <a:rPr lang="en-US" sz="1400" dirty="0"/>
              <a:t>). Then determine the time of day for each session (</a:t>
            </a:r>
            <a:r>
              <a:rPr lang="en-US" sz="1400" dirty="0">
                <a:solidFill>
                  <a:srgbClr val="FF0000"/>
                </a:solidFill>
              </a:rPr>
              <a:t>2</a:t>
            </a:r>
            <a:r>
              <a:rPr lang="en-US" sz="1400" dirty="0"/>
              <a:t>) and then mark which days you will see that student (</a:t>
            </a:r>
            <a:r>
              <a:rPr lang="en-US" sz="1400" dirty="0">
                <a:solidFill>
                  <a:srgbClr val="FF0000"/>
                </a:solidFill>
              </a:rPr>
              <a:t>3</a:t>
            </a:r>
            <a:r>
              <a:rPr lang="en-US" sz="1400" dirty="0"/>
              <a:t>). Using a calendar, count how many days you will see that student between your start date and end date. That number goes in the Total Number of Sessions field (</a:t>
            </a:r>
            <a:r>
              <a:rPr lang="en-US" sz="1400" dirty="0">
                <a:solidFill>
                  <a:srgbClr val="FF0000"/>
                </a:solidFill>
              </a:rPr>
              <a:t>4</a:t>
            </a:r>
            <a:r>
              <a:rPr lang="en-US" sz="1400" dirty="0"/>
              <a:t>). We understand there are ½ days, holidays, in-service days,  etc… so this number may not match exactly to your final report but it should be close. Any major changes to the schedule should be noted on the CSI. </a:t>
            </a:r>
          </a:p>
          <a:p>
            <a:pPr marL="114300" indent="0" algn="just">
              <a:buNone/>
            </a:pPr>
            <a:r>
              <a:rPr lang="en-US" sz="1400" dirty="0"/>
              <a:t>Please make sure to note if you are tutoring during your Prep time. Principal Authorization Required.</a:t>
            </a:r>
          </a:p>
          <a:p>
            <a:pPr marL="114300" indent="0" algn="just">
              <a:buNone/>
            </a:pPr>
            <a:r>
              <a:rPr lang="en-US" sz="1400" dirty="0"/>
              <a:t>YES!!! It’s that easy! </a:t>
            </a:r>
          </a:p>
          <a:p>
            <a:pPr marL="114300" indent="0">
              <a:buNone/>
            </a:pPr>
            <a:endParaRPr lang="en-US" sz="24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11</a:t>
            </a:fld>
            <a:endParaRPr lang="en-US"/>
          </a:p>
        </p:txBody>
      </p:sp>
      <p:pic>
        <p:nvPicPr>
          <p:cNvPr id="5" name="Picture 4" descr="Sample screen shot of tutor's dates and times"/>
          <p:cNvPicPr/>
          <p:nvPr/>
        </p:nvPicPr>
        <p:blipFill rotWithShape="1">
          <a:blip r:embed="rId2" cstate="screen">
            <a:extLst>
              <a:ext uri="{28A0092B-C50C-407E-A947-70E740481C1C}">
                <a14:useLocalDpi xmlns:a14="http://schemas.microsoft.com/office/drawing/2010/main"/>
              </a:ext>
            </a:extLst>
          </a:blip>
          <a:srcRect/>
          <a:stretch/>
        </p:blipFill>
        <p:spPr bwMode="auto">
          <a:xfrm>
            <a:off x="600075" y="3743325"/>
            <a:ext cx="7391400" cy="1981200"/>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1447800" y="4267201"/>
            <a:ext cx="838200" cy="276999"/>
          </a:xfrm>
          <a:prstGeom prst="rect">
            <a:avLst/>
          </a:prstGeom>
          <a:noFill/>
        </p:spPr>
        <p:txBody>
          <a:bodyPr wrap="square" rtlCol="0">
            <a:spAutoFit/>
          </a:bodyPr>
          <a:lstStyle/>
          <a:p>
            <a:r>
              <a:rPr lang="en-US" sz="1200" dirty="0"/>
              <a:t>9/1/17</a:t>
            </a:r>
          </a:p>
        </p:txBody>
      </p:sp>
      <p:sp>
        <p:nvSpPr>
          <p:cNvPr id="11" name="TextBox 10"/>
          <p:cNvSpPr txBox="1"/>
          <p:nvPr/>
        </p:nvSpPr>
        <p:spPr>
          <a:xfrm>
            <a:off x="3581400" y="4282815"/>
            <a:ext cx="838200" cy="276999"/>
          </a:xfrm>
          <a:prstGeom prst="rect">
            <a:avLst/>
          </a:prstGeom>
          <a:noFill/>
        </p:spPr>
        <p:txBody>
          <a:bodyPr wrap="square" rtlCol="0">
            <a:spAutoFit/>
          </a:bodyPr>
          <a:lstStyle/>
          <a:p>
            <a:r>
              <a:rPr lang="en-US" sz="1200" dirty="0"/>
              <a:t>11/25/17</a:t>
            </a:r>
          </a:p>
        </p:txBody>
      </p:sp>
      <p:sp>
        <p:nvSpPr>
          <p:cNvPr id="12" name="TextBox 11"/>
          <p:cNvSpPr txBox="1"/>
          <p:nvPr/>
        </p:nvSpPr>
        <p:spPr>
          <a:xfrm>
            <a:off x="2133600" y="4544200"/>
            <a:ext cx="838200" cy="276999"/>
          </a:xfrm>
          <a:prstGeom prst="rect">
            <a:avLst/>
          </a:prstGeom>
          <a:noFill/>
        </p:spPr>
        <p:txBody>
          <a:bodyPr wrap="square" rtlCol="0">
            <a:spAutoFit/>
          </a:bodyPr>
          <a:lstStyle/>
          <a:p>
            <a:r>
              <a:rPr lang="en-US" sz="1200" dirty="0"/>
              <a:t>4:00 pm</a:t>
            </a:r>
          </a:p>
        </p:txBody>
      </p:sp>
      <p:sp>
        <p:nvSpPr>
          <p:cNvPr id="13" name="TextBox 12"/>
          <p:cNvSpPr txBox="1"/>
          <p:nvPr/>
        </p:nvSpPr>
        <p:spPr>
          <a:xfrm>
            <a:off x="3457575" y="4544200"/>
            <a:ext cx="838200" cy="276999"/>
          </a:xfrm>
          <a:prstGeom prst="rect">
            <a:avLst/>
          </a:prstGeom>
          <a:noFill/>
        </p:spPr>
        <p:txBody>
          <a:bodyPr wrap="square" rtlCol="0">
            <a:spAutoFit/>
          </a:bodyPr>
          <a:lstStyle/>
          <a:p>
            <a:r>
              <a:rPr lang="en-US" sz="1200" dirty="0"/>
              <a:t>5:15 pm</a:t>
            </a:r>
          </a:p>
        </p:txBody>
      </p:sp>
      <p:pic>
        <p:nvPicPr>
          <p:cNvPr id="3074" name="Picture 2" descr="&quot;&quo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74838" y="5155588"/>
            <a:ext cx="288927" cy="26761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quot;&quo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76550" y="5157302"/>
            <a:ext cx="288927" cy="26761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quot;&quo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81601" y="5174179"/>
            <a:ext cx="288927" cy="26761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quot;&quo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29465" y="4499693"/>
            <a:ext cx="288927" cy="26761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quot;&quo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3814" y="4275864"/>
            <a:ext cx="329839" cy="290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descr="&quot;&quot;"/>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55686" y="4566763"/>
            <a:ext cx="377967" cy="316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descr="&quot;&quot;"/>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22429" y="5181601"/>
            <a:ext cx="2444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descr="&quot;&quot;"/>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239001" y="4267201"/>
            <a:ext cx="250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858000" y="4282815"/>
            <a:ext cx="381000" cy="276999"/>
          </a:xfrm>
          <a:prstGeom prst="rect">
            <a:avLst/>
          </a:prstGeom>
          <a:noFill/>
        </p:spPr>
        <p:txBody>
          <a:bodyPr wrap="square" rtlCol="0">
            <a:spAutoFit/>
          </a:bodyPr>
          <a:lstStyle/>
          <a:p>
            <a:r>
              <a:rPr lang="en-US" sz="1200" dirty="0"/>
              <a:t>35</a:t>
            </a:r>
          </a:p>
        </p:txBody>
      </p:sp>
    </p:spTree>
    <p:extLst>
      <p:ext uri="{BB962C8B-B14F-4D97-AF65-F5344CB8AC3E}">
        <p14:creationId xmlns:p14="http://schemas.microsoft.com/office/powerpoint/2010/main" val="442260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Sign-in Sheets</a:t>
            </a:r>
          </a:p>
        </p:txBody>
      </p:sp>
      <p:sp>
        <p:nvSpPr>
          <p:cNvPr id="3" name="Content Placeholder 2"/>
          <p:cNvSpPr>
            <a:spLocks noGrp="1"/>
          </p:cNvSpPr>
          <p:nvPr>
            <p:ph idx="1"/>
          </p:nvPr>
        </p:nvSpPr>
        <p:spPr/>
        <p:txBody>
          <a:bodyPr/>
          <a:lstStyle/>
          <a:p>
            <a:pPr marL="114300" indent="0" algn="just">
              <a:buNone/>
            </a:pPr>
            <a:r>
              <a:rPr lang="en-US" dirty="0"/>
              <a:t>Supporting documentation which provides ADE records to match with logged tutor hours. All sign-in sheets must be signed or initialed by attending students.</a:t>
            </a:r>
          </a:p>
        </p:txBody>
      </p:sp>
      <p:sp>
        <p:nvSpPr>
          <p:cNvPr id="4" name="Slide Number Placeholder 3"/>
          <p:cNvSpPr>
            <a:spLocks noGrp="1"/>
          </p:cNvSpPr>
          <p:nvPr>
            <p:ph type="sldNum" sz="quarter" idx="12"/>
          </p:nvPr>
        </p:nvSpPr>
        <p:spPr/>
        <p:txBody>
          <a:bodyPr/>
          <a:lstStyle/>
          <a:p>
            <a:fld id="{6E2D2B3B-882E-40F3-A32F-6DD516915044}" type="slidenum">
              <a:rPr lang="en-US" smtClean="0"/>
              <a:pPr/>
              <a:t>12</a:t>
            </a:fld>
            <a:endParaRPr lang="en-US"/>
          </a:p>
        </p:txBody>
      </p:sp>
      <p:pic>
        <p:nvPicPr>
          <p:cNvPr id="1026" name="Picture 2" descr="Screen shot of sign-in sheet exampl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0922" y="2788920"/>
            <a:ext cx="6441879" cy="246888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21021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
            <a:ext cx="7620000" cy="1143000"/>
          </a:xfrm>
        </p:spPr>
        <p:txBody>
          <a:bodyPr/>
          <a:lstStyle/>
          <a:p>
            <a:r>
              <a:rPr lang="en-US" dirty="0"/>
              <a:t>Tutor Logging System</a:t>
            </a:r>
          </a:p>
        </p:txBody>
      </p:sp>
      <p:sp>
        <p:nvSpPr>
          <p:cNvPr id="3" name="Content Placeholder 2"/>
          <p:cNvSpPr>
            <a:spLocks noGrp="1"/>
          </p:cNvSpPr>
          <p:nvPr>
            <p:ph idx="1"/>
          </p:nvPr>
        </p:nvSpPr>
        <p:spPr>
          <a:xfrm>
            <a:off x="321880" y="914400"/>
            <a:ext cx="7679119" cy="4791450"/>
          </a:xfrm>
        </p:spPr>
        <p:txBody>
          <a:bodyPr>
            <a:normAutofit fontScale="92500" lnSpcReduction="10000"/>
          </a:bodyPr>
          <a:lstStyle/>
          <a:p>
            <a:pPr marL="114300" indent="0">
              <a:buNone/>
            </a:pPr>
            <a:r>
              <a:rPr lang="en-US" dirty="0"/>
              <a:t>Overview</a:t>
            </a:r>
          </a:p>
          <a:p>
            <a:pPr algn="just">
              <a:buFont typeface="Wingdings" panose="05000000000000000000" pitchFamily="2" charset="2"/>
              <a:buChar char="v"/>
            </a:pPr>
            <a:r>
              <a:rPr lang="en-US" sz="1800" dirty="0"/>
              <a:t>Usernames and passwords will be determined by the administrator at each LEA, unless you work for a vendor, and then ADE staff will issue log in and passwords.  Please retain your log-in information for sequential terms. You do not need a new login or password for every session.</a:t>
            </a:r>
          </a:p>
          <a:p>
            <a:pPr algn="just">
              <a:buFont typeface="Wingdings" panose="05000000000000000000" pitchFamily="2" charset="2"/>
              <a:buChar char="v"/>
            </a:pPr>
            <a:r>
              <a:rPr lang="en-US" sz="1800" dirty="0"/>
              <a:t>You must provide your FCC# (fingerprint clearance card number) the first time you log in. If afterwards you still have issues, please contact state tutoring fund staff.  </a:t>
            </a:r>
          </a:p>
          <a:p>
            <a:pPr algn="just">
              <a:buFont typeface="Wingdings" panose="05000000000000000000" pitchFamily="2" charset="2"/>
              <a:buChar char="v"/>
            </a:pPr>
            <a:r>
              <a:rPr lang="en-US" sz="1800" dirty="0"/>
              <a:t>Communicate with the person/people coordinating the program to ensure that your hours/sessions get logged properly and you do not exceed the allocations for your LEA.</a:t>
            </a:r>
          </a:p>
          <a:p>
            <a:pPr algn="just">
              <a:buFont typeface="Wingdings" panose="05000000000000000000" pitchFamily="2" charset="2"/>
              <a:buChar char="v"/>
            </a:pPr>
            <a:r>
              <a:rPr lang="en-US" sz="1800" dirty="0"/>
              <a:t>Progressively log your hours; </a:t>
            </a:r>
            <a:r>
              <a:rPr lang="en-US" sz="1800" b="1" dirty="0"/>
              <a:t>do not wait until the last week</a:t>
            </a:r>
            <a:r>
              <a:rPr lang="en-US" sz="1800" dirty="0"/>
              <a:t> to report all of your hours, as this will cause a shut down of the system. It also causes confusion and will delay the final AP report for payment .</a:t>
            </a:r>
          </a:p>
          <a:p>
            <a:pPr algn="just">
              <a:buFont typeface="Wingdings" panose="05000000000000000000" pitchFamily="2" charset="2"/>
              <a:buChar char="v"/>
            </a:pPr>
            <a:r>
              <a:rPr lang="en-US" sz="1800" dirty="0"/>
              <a:t>Additional sessions will </a:t>
            </a:r>
            <a:r>
              <a:rPr lang="en-US" sz="1800" i="1" u="sng" dirty="0"/>
              <a:t>not</a:t>
            </a:r>
            <a:r>
              <a:rPr lang="en-US" sz="1800" dirty="0"/>
              <a:t> be created after the end date.  Tutors will only get paid according to what is logged in the system. If there are errors in the system, they must be corrected before the last day to enter information. </a:t>
            </a:r>
          </a:p>
        </p:txBody>
      </p:sp>
      <p:sp>
        <p:nvSpPr>
          <p:cNvPr id="4" name="Slide Number Placeholder 3"/>
          <p:cNvSpPr>
            <a:spLocks noGrp="1"/>
          </p:cNvSpPr>
          <p:nvPr>
            <p:ph type="sldNum" sz="quarter" idx="12"/>
          </p:nvPr>
        </p:nvSpPr>
        <p:spPr/>
        <p:txBody>
          <a:bodyPr/>
          <a:lstStyle/>
          <a:p>
            <a:fld id="{6E2D2B3B-882E-40F3-A32F-6DD516915044}" type="slidenum">
              <a:rPr lang="en-US" smtClean="0"/>
              <a:pPr/>
              <a:t>13</a:t>
            </a:fld>
            <a:endParaRPr lang="en-US"/>
          </a:p>
        </p:txBody>
      </p:sp>
    </p:spTree>
    <p:extLst>
      <p:ext uri="{BB962C8B-B14F-4D97-AF65-F5344CB8AC3E}">
        <p14:creationId xmlns:p14="http://schemas.microsoft.com/office/powerpoint/2010/main" val="4073557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Tutor Logging System</a:t>
            </a:r>
          </a:p>
        </p:txBody>
      </p:sp>
      <p:sp>
        <p:nvSpPr>
          <p:cNvPr id="3" name="Content Placeholder 2"/>
          <p:cNvSpPr>
            <a:spLocks noGrp="1"/>
          </p:cNvSpPr>
          <p:nvPr>
            <p:ph idx="1"/>
          </p:nvPr>
        </p:nvSpPr>
        <p:spPr/>
        <p:txBody>
          <a:bodyPr>
            <a:normAutofit fontScale="55000" lnSpcReduction="20000"/>
          </a:bodyPr>
          <a:lstStyle/>
          <a:p>
            <a:pPr marL="114300" indent="0" algn="just">
              <a:buNone/>
            </a:pPr>
            <a:r>
              <a:rPr lang="en-US" b="1" dirty="0"/>
              <a:t>To access the new system, you will be going to ADEConnect and you will select State Tutor Fund. In order to log in to ADEConnect, you will be requesting login and password information from your entity administrator. This will be a different person for each district but it should be someone from the district level who has the authority to issue access to the website. </a:t>
            </a:r>
            <a:endParaRPr lang="en-US" dirty="0"/>
          </a:p>
          <a:p>
            <a:pPr marL="114300" indent="0" algn="just">
              <a:buNone/>
            </a:pPr>
            <a:endParaRPr lang="en-US" dirty="0"/>
          </a:p>
          <a:p>
            <a:pPr marL="114300" indent="0">
              <a:buNone/>
            </a:pPr>
            <a:r>
              <a:rPr lang="en-US" sz="2600" dirty="0"/>
              <a:t>Features for tutors include:</a:t>
            </a:r>
          </a:p>
          <a:p>
            <a:r>
              <a:rPr lang="en-US" dirty="0"/>
              <a:t>Easier sessions to enter</a:t>
            </a:r>
          </a:p>
          <a:p>
            <a:r>
              <a:rPr lang="en-US" dirty="0"/>
              <a:t>The student grade levels will no longer be needed</a:t>
            </a:r>
          </a:p>
          <a:p>
            <a:r>
              <a:rPr lang="en-US" dirty="0"/>
              <a:t>Registering students faster (Name, Date of Birth and SAIS number are the only requirements now)</a:t>
            </a:r>
          </a:p>
          <a:p>
            <a:r>
              <a:rPr lang="en-US" dirty="0"/>
              <a:t>You will be able to make corrections if anything is entered incorrectly</a:t>
            </a:r>
          </a:p>
          <a:p>
            <a:r>
              <a:rPr lang="en-US" dirty="0"/>
              <a:t>You will be able to enter time tutored down to the minute as opposed to 15 minute increments</a:t>
            </a:r>
          </a:p>
          <a:p>
            <a:r>
              <a:rPr lang="en-US" dirty="0"/>
              <a:t>You will no longer have to take screen shots of hours and sessions entered</a:t>
            </a:r>
          </a:p>
          <a:p>
            <a:r>
              <a:rPr lang="en-US" dirty="0"/>
              <a:t>You will have access to run your own reports</a:t>
            </a:r>
          </a:p>
          <a:p>
            <a:pPr marL="114300" indent="0">
              <a:buNone/>
            </a:pPr>
            <a:endParaRPr lang="en-US" dirty="0"/>
          </a:p>
          <a:p>
            <a:pPr marL="114300" indent="0">
              <a:buNone/>
            </a:pPr>
            <a:r>
              <a:rPr lang="en-US" sz="2500" dirty="0"/>
              <a:t>At the district level, there is a new feature:</a:t>
            </a:r>
          </a:p>
          <a:p>
            <a:r>
              <a:rPr lang="en-US" dirty="0"/>
              <a:t>Maintain control of who is accessing the system</a:t>
            </a:r>
          </a:p>
          <a:p>
            <a:r>
              <a:rPr lang="en-US" dirty="0"/>
              <a:t>Adding the FCC#</a:t>
            </a:r>
          </a:p>
          <a:p>
            <a:r>
              <a:rPr lang="en-US" dirty="0"/>
              <a:t>Running reports at the school level and the district level. State Tutoring staff will still run reports at the end of each session.</a:t>
            </a:r>
          </a:p>
          <a:p>
            <a:pPr marL="114300" indent="0">
              <a:buNone/>
            </a:pPr>
            <a:endParaRPr lang="en-US" dirty="0"/>
          </a:p>
          <a:p>
            <a:pPr marL="114300" indent="0">
              <a:buNone/>
            </a:pPr>
            <a:r>
              <a:rPr lang="en-US" sz="2500" dirty="0"/>
              <a:t>At the school level, coordinators will now be able to:</a:t>
            </a:r>
          </a:p>
          <a:p>
            <a:r>
              <a:rPr lang="en-US" dirty="0"/>
              <a:t>Monitoring sessions online</a:t>
            </a:r>
          </a:p>
          <a:p>
            <a:r>
              <a:rPr lang="en-US" dirty="0"/>
              <a:t>Run reports</a:t>
            </a:r>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14</a:t>
            </a:fld>
            <a:endParaRPr lang="en-US"/>
          </a:p>
        </p:txBody>
      </p:sp>
    </p:spTree>
    <p:extLst>
      <p:ext uri="{BB962C8B-B14F-4D97-AF65-F5344CB8AC3E}">
        <p14:creationId xmlns:p14="http://schemas.microsoft.com/office/powerpoint/2010/main" val="3772982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Tutor Logging System</a:t>
            </a:r>
          </a:p>
        </p:txBody>
      </p:sp>
      <p:sp>
        <p:nvSpPr>
          <p:cNvPr id="3" name="Content Placeholder 2"/>
          <p:cNvSpPr>
            <a:spLocks noGrp="1"/>
          </p:cNvSpPr>
          <p:nvPr>
            <p:ph idx="1"/>
          </p:nvPr>
        </p:nvSpPr>
        <p:spPr/>
        <p:txBody>
          <a:bodyPr>
            <a:normAutofit/>
          </a:bodyPr>
          <a:lstStyle/>
          <a:p>
            <a:pPr algn="just"/>
            <a:r>
              <a:rPr lang="en-US" sz="2000" dirty="0"/>
              <a:t>Here are some important links for walkthroughs and changes to the system: </a:t>
            </a:r>
          </a:p>
          <a:p>
            <a:pPr marL="114300" indent="225425" algn="just">
              <a:buNone/>
            </a:pPr>
            <a:r>
              <a:rPr lang="en-US" sz="2000" u="sng" dirty="0">
                <a:hlinkClick r:id="rId2"/>
              </a:rPr>
              <a:t>Arizona Department of Education Portal</a:t>
            </a:r>
            <a:endParaRPr lang="en-US" sz="2000" dirty="0"/>
          </a:p>
          <a:p>
            <a:pPr algn="just"/>
            <a:r>
              <a:rPr lang="en-US" sz="2000" dirty="0"/>
              <a:t>This is used as the login interface for the state tutor fund for tutors.</a:t>
            </a:r>
          </a:p>
          <a:p>
            <a:pPr algn="just"/>
            <a:r>
              <a:rPr lang="en-US" sz="2000" dirty="0"/>
              <a:t>The logging system is still referred to as ‘State Tutor Fund’:</a:t>
            </a:r>
          </a:p>
          <a:p>
            <a:pPr marL="280988" indent="0" algn="just">
              <a:buNone/>
            </a:pPr>
            <a:r>
              <a:rPr lang="en-US" sz="2000" dirty="0"/>
              <a:t> </a:t>
            </a:r>
            <a:r>
              <a:rPr lang="en-US" sz="2000" u="sng" dirty="0" err="1">
                <a:hlinkClick r:id="rId3"/>
              </a:rPr>
              <a:t>ADEConnect</a:t>
            </a:r>
            <a:r>
              <a:rPr lang="en-US" sz="2000" u="sng" dirty="0">
                <a:hlinkClick r:id="rId3"/>
              </a:rPr>
              <a:t> State Tutor Fund</a:t>
            </a:r>
            <a:endParaRPr lang="en-US" sz="2000" dirty="0"/>
          </a:p>
          <a:p>
            <a:pPr algn="just"/>
            <a:r>
              <a:rPr lang="en-US" sz="2000" dirty="0"/>
              <a:t>A training site (see the training section towards the bottom of the blog box) for entity administrators to add and remove tutors within their entity (this only applies to LEAs)</a:t>
            </a:r>
          </a:p>
          <a:p>
            <a:pPr algn="just"/>
            <a:r>
              <a:rPr lang="en-US" sz="2000" dirty="0"/>
              <a:t>For further questions and information, please visit our website:</a:t>
            </a:r>
          </a:p>
          <a:p>
            <a:pPr marL="114300" indent="225425" algn="just">
              <a:buNone/>
            </a:pPr>
            <a:r>
              <a:rPr lang="en-US" sz="2000" u="sng" dirty="0">
                <a:hlinkClick r:id="rId4"/>
              </a:rPr>
              <a:t>ADE State Tutor Fund website</a:t>
            </a:r>
            <a:endParaRPr lang="en-US" sz="2000" dirty="0"/>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15</a:t>
            </a:fld>
            <a:endParaRPr lang="en-US"/>
          </a:p>
        </p:txBody>
      </p:sp>
    </p:spTree>
    <p:extLst>
      <p:ext uri="{BB962C8B-B14F-4D97-AF65-F5344CB8AC3E}">
        <p14:creationId xmlns:p14="http://schemas.microsoft.com/office/powerpoint/2010/main" val="4154399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lstStyle/>
          <a:p>
            <a:r>
              <a:rPr lang="en-US" dirty="0"/>
              <a:t>Tutor Logging System</a:t>
            </a:r>
          </a:p>
        </p:txBody>
      </p:sp>
      <p:sp>
        <p:nvSpPr>
          <p:cNvPr id="3" name="Content Placeholder 2"/>
          <p:cNvSpPr>
            <a:spLocks noGrp="1"/>
          </p:cNvSpPr>
          <p:nvPr>
            <p:ph idx="1"/>
          </p:nvPr>
        </p:nvSpPr>
        <p:spPr>
          <a:xfrm>
            <a:off x="457200" y="1219200"/>
            <a:ext cx="7620000" cy="4800600"/>
          </a:xfrm>
        </p:spPr>
        <p:txBody>
          <a:bodyPr/>
          <a:lstStyle/>
          <a:p>
            <a:pPr marL="114300" indent="0">
              <a:buNone/>
            </a:pPr>
            <a:r>
              <a:rPr lang="en-US" dirty="0"/>
              <a:t>Our logging system is located at </a:t>
            </a:r>
            <a:r>
              <a:rPr lang="en-US" dirty="0">
                <a:hlinkClick r:id="rId2"/>
              </a:rPr>
              <a:t>Arizona Department of Education website</a:t>
            </a:r>
            <a:r>
              <a:rPr lang="en-US" dirty="0"/>
              <a:t> </a:t>
            </a:r>
          </a:p>
          <a:p>
            <a:pPr marL="114300" indent="0">
              <a:buNone/>
            </a:pPr>
            <a:r>
              <a:rPr lang="en-US" dirty="0"/>
              <a:t>At the top left, click on MENU</a:t>
            </a:r>
          </a:p>
          <a:p>
            <a:pPr marL="114300" indent="0">
              <a:buNone/>
            </a:pPr>
            <a:endParaRPr lang="en-US" dirty="0"/>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16</a:t>
            </a:fld>
            <a:endParaRPr lang="en-US"/>
          </a:p>
        </p:txBody>
      </p:sp>
      <p:sp>
        <p:nvSpPr>
          <p:cNvPr id="12" name="Right Arrow 11" descr="&quot;&quot;"/>
          <p:cNvSpPr/>
          <p:nvPr/>
        </p:nvSpPr>
        <p:spPr>
          <a:xfrm>
            <a:off x="504583" y="2594155"/>
            <a:ext cx="381674"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0" name="Picture 9" descr="Screen Shot of Menu on ADE Home page:  www.azed.gov"/>
          <p:cNvPicPr/>
          <p:nvPr/>
        </p:nvPicPr>
        <p:blipFill rotWithShape="1">
          <a:blip r:embed="rId3" cstate="screen">
            <a:extLst>
              <a:ext uri="{28A0092B-C50C-407E-A947-70E740481C1C}">
                <a14:useLocalDpi xmlns:a14="http://schemas.microsoft.com/office/drawing/2010/main"/>
              </a:ext>
            </a:extLst>
          </a:blip>
          <a:srcRect/>
          <a:stretch/>
        </p:blipFill>
        <p:spPr bwMode="auto">
          <a:xfrm>
            <a:off x="1004935" y="2499470"/>
            <a:ext cx="6762750" cy="17119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78201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lstStyle/>
          <a:p>
            <a:r>
              <a:rPr lang="en-US" dirty="0"/>
              <a:t>Tutor Logging System</a:t>
            </a:r>
          </a:p>
        </p:txBody>
      </p:sp>
      <p:sp>
        <p:nvSpPr>
          <p:cNvPr id="3" name="Content Placeholder 2"/>
          <p:cNvSpPr>
            <a:spLocks noGrp="1"/>
          </p:cNvSpPr>
          <p:nvPr>
            <p:ph idx="1"/>
          </p:nvPr>
        </p:nvSpPr>
        <p:spPr>
          <a:xfrm>
            <a:off x="457200" y="1219200"/>
            <a:ext cx="7620000" cy="4800600"/>
          </a:xfrm>
        </p:spPr>
        <p:txBody>
          <a:bodyPr/>
          <a:lstStyle/>
          <a:p>
            <a:pPr marL="114300" indent="0">
              <a:buNone/>
            </a:pPr>
            <a:r>
              <a:rPr lang="en-US" dirty="0"/>
              <a:t>Then click on the ADEConnect icon</a:t>
            </a:r>
          </a:p>
          <a:p>
            <a:pPr marL="114300" indent="0">
              <a:buNone/>
            </a:pPr>
            <a:endParaRPr lang="en-US" dirty="0"/>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17</a:t>
            </a:fld>
            <a:endParaRPr lang="en-US"/>
          </a:p>
        </p:txBody>
      </p:sp>
      <p:sp>
        <p:nvSpPr>
          <p:cNvPr id="12" name="Right Arrow 11" descr="&quot;&quot;"/>
          <p:cNvSpPr/>
          <p:nvPr/>
        </p:nvSpPr>
        <p:spPr>
          <a:xfrm>
            <a:off x="484956" y="2499470"/>
            <a:ext cx="381674" cy="2667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descr="Screen shot of ADEConnect on ADE Home Page www.azed.gov"/>
          <p:cNvPicPr/>
          <p:nvPr/>
        </p:nvPicPr>
        <p:blipFill rotWithShape="1">
          <a:blip r:embed="rId2" cstate="screen">
            <a:extLst>
              <a:ext uri="{28A0092B-C50C-407E-A947-70E740481C1C}">
                <a14:useLocalDpi xmlns:a14="http://schemas.microsoft.com/office/drawing/2010/main"/>
              </a:ext>
            </a:extLst>
          </a:blip>
          <a:srcRect/>
          <a:stretch/>
        </p:blipFill>
        <p:spPr bwMode="auto">
          <a:xfrm>
            <a:off x="929040" y="1911100"/>
            <a:ext cx="7092535" cy="193559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01620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Tutor Logging System</a:t>
            </a:r>
          </a:p>
        </p:txBody>
      </p:sp>
      <p:sp>
        <p:nvSpPr>
          <p:cNvPr id="3" name="Content Placeholder 2"/>
          <p:cNvSpPr>
            <a:spLocks noGrp="1"/>
          </p:cNvSpPr>
          <p:nvPr>
            <p:ph idx="1"/>
          </p:nvPr>
        </p:nvSpPr>
        <p:spPr/>
        <p:txBody>
          <a:bodyPr/>
          <a:lstStyle/>
          <a:p>
            <a:pPr marL="114300" indent="0">
              <a:buNone/>
            </a:pPr>
            <a:r>
              <a:rPr lang="en-US" dirty="0"/>
              <a:t>Logging In Continued…</a:t>
            </a:r>
          </a:p>
          <a:p>
            <a:pPr marL="114300" indent="0">
              <a:buNone/>
            </a:pPr>
            <a:endParaRPr lang="en-US" dirty="0"/>
          </a:p>
          <a:p>
            <a:pPr marL="114300" indent="0">
              <a:buNone/>
            </a:pPr>
            <a:r>
              <a:rPr lang="en-US" dirty="0"/>
              <a:t>1. </a:t>
            </a:r>
            <a:r>
              <a:rPr lang="en-US" sz="2000" dirty="0"/>
              <a:t>Enter your username and password</a:t>
            </a:r>
            <a:endParaRPr lang="en-US" dirty="0"/>
          </a:p>
          <a:p>
            <a:pPr marL="114300" indent="0">
              <a:buNone/>
            </a:pPr>
            <a:endParaRPr lang="en-US" dirty="0"/>
          </a:p>
          <a:p>
            <a:pPr marL="114300" indent="0">
              <a:buNone/>
            </a:pPr>
            <a:endParaRPr lang="en-US" dirty="0"/>
          </a:p>
          <a:p>
            <a:pPr marL="114300" indent="0">
              <a:buNone/>
            </a:pPr>
            <a:endParaRPr lang="en-US" dirty="0"/>
          </a:p>
          <a:p>
            <a:pPr marL="114300" indent="0" algn="r">
              <a:buNone/>
            </a:pPr>
            <a:endParaRPr lang="en-US" dirty="0"/>
          </a:p>
          <a:p>
            <a:pPr marL="114300" indent="0" algn="r">
              <a:buNone/>
            </a:pPr>
            <a:endParaRPr lang="en-US" dirty="0"/>
          </a:p>
          <a:p>
            <a:pPr marL="114300" indent="0">
              <a:buNone/>
            </a:pPr>
            <a:endParaRPr lang="en-US" dirty="0"/>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18</a:t>
            </a:fld>
            <a:endParaRPr lang="en-US"/>
          </a:p>
        </p:txBody>
      </p:sp>
      <p:pic>
        <p:nvPicPr>
          <p:cNvPr id="8" name="Picture 7" descr="Screen shot of ADEConnect sign-in screen"/>
          <p:cNvPicPr/>
          <p:nvPr/>
        </p:nvPicPr>
        <p:blipFill rotWithShape="1">
          <a:blip r:embed="rId2" cstate="screen">
            <a:extLst>
              <a:ext uri="{28A0092B-C50C-407E-A947-70E740481C1C}">
                <a14:useLocalDpi xmlns:a14="http://schemas.microsoft.com/office/drawing/2010/main"/>
              </a:ext>
            </a:extLst>
          </a:blip>
          <a:srcRect/>
          <a:stretch/>
        </p:blipFill>
        <p:spPr>
          <a:xfrm>
            <a:off x="190498" y="3019424"/>
            <a:ext cx="4810125" cy="2425617"/>
          </a:xfrm>
          <a:prstGeom prst="rect">
            <a:avLst/>
          </a:prstGeom>
        </p:spPr>
      </p:pic>
      <p:sp>
        <p:nvSpPr>
          <p:cNvPr id="9" name="Oval 8" descr="Loggin in screen shots"/>
          <p:cNvSpPr/>
          <p:nvPr/>
        </p:nvSpPr>
        <p:spPr>
          <a:xfrm>
            <a:off x="3048000" y="3886201"/>
            <a:ext cx="1066800" cy="504825"/>
          </a:xfrm>
          <a:prstGeom prst="ellipse">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latin typeface="Calibri"/>
                <a:ea typeface="Calibri"/>
                <a:cs typeface="Times New Roman"/>
              </a:rPr>
              <a:t> </a:t>
            </a:r>
          </a:p>
        </p:txBody>
      </p:sp>
      <p:sp>
        <p:nvSpPr>
          <p:cNvPr id="10" name="Oval 9" descr="&quot;&quot;"/>
          <p:cNvSpPr/>
          <p:nvPr/>
        </p:nvSpPr>
        <p:spPr>
          <a:xfrm>
            <a:off x="3124200" y="4724401"/>
            <a:ext cx="695325" cy="161925"/>
          </a:xfrm>
          <a:prstGeom prst="ellipse">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latin typeface="Calibri"/>
                <a:ea typeface="Calibri"/>
                <a:cs typeface="Times New Roman"/>
              </a:rPr>
              <a:t> </a:t>
            </a:r>
          </a:p>
        </p:txBody>
      </p:sp>
      <p:sp>
        <p:nvSpPr>
          <p:cNvPr id="11" name="Right Arrow 10" descr="&quot;&quot;"/>
          <p:cNvSpPr/>
          <p:nvPr/>
        </p:nvSpPr>
        <p:spPr>
          <a:xfrm rot="10800000">
            <a:off x="3881437" y="4672012"/>
            <a:ext cx="600075" cy="266700"/>
          </a:xfrm>
          <a:prstGeom prst="rightArrow">
            <a:avLst/>
          </a:prstGeom>
          <a:solidFill>
            <a:srgbClr val="FF0000"/>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ight Arrow 11" descr="&quot;&quot;"/>
          <p:cNvSpPr/>
          <p:nvPr/>
        </p:nvSpPr>
        <p:spPr>
          <a:xfrm rot="10800000">
            <a:off x="4195761" y="3965532"/>
            <a:ext cx="600075" cy="266700"/>
          </a:xfrm>
          <a:prstGeom prst="rightArrow">
            <a:avLst/>
          </a:prstGeom>
          <a:solidFill>
            <a:srgbClr val="FF0000"/>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Text Box 2" descr="Sign in using your district email address and the password you created for ADE Connect.&#10;"/>
          <p:cNvSpPr txBox="1">
            <a:spLocks noChangeArrowheads="1"/>
          </p:cNvSpPr>
          <p:nvPr/>
        </p:nvSpPr>
        <p:spPr bwMode="auto">
          <a:xfrm>
            <a:off x="4795836" y="2305050"/>
            <a:ext cx="847725" cy="23241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b="1" dirty="0">
                <a:effectLst/>
                <a:latin typeface="Arial Narrow"/>
                <a:ea typeface="Calibri"/>
                <a:cs typeface="Times New Roman"/>
              </a:rPr>
              <a:t>Sign in using your district email address and the password you created for ADE Connect.</a:t>
            </a:r>
            <a:endParaRPr lang="en-US" sz="1100" dirty="0">
              <a:effectLst/>
              <a:latin typeface="Calibri"/>
              <a:ea typeface="Calibri"/>
              <a:cs typeface="Times New Roman"/>
            </a:endParaRPr>
          </a:p>
        </p:txBody>
      </p:sp>
      <p:sp>
        <p:nvSpPr>
          <p:cNvPr id="14" name="Text Box 2" descr="Forgot your password? Click here to create a new one!"/>
          <p:cNvSpPr txBox="1">
            <a:spLocks noChangeArrowheads="1"/>
          </p:cNvSpPr>
          <p:nvPr/>
        </p:nvSpPr>
        <p:spPr bwMode="auto">
          <a:xfrm>
            <a:off x="4572000" y="4262438"/>
            <a:ext cx="847725" cy="923925"/>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b="1" dirty="0">
                <a:effectLst/>
                <a:latin typeface="Arial Narrow"/>
                <a:ea typeface="Calibri"/>
                <a:cs typeface="Times New Roman"/>
              </a:rPr>
              <a:t>Forgot your password? Click here to create a new one!</a:t>
            </a:r>
            <a:endParaRPr lang="en-US" sz="1100" dirty="0">
              <a:effectLst/>
              <a:latin typeface="Calibri"/>
              <a:ea typeface="Calibri"/>
              <a:cs typeface="Times New Roman"/>
            </a:endParaRPr>
          </a:p>
        </p:txBody>
      </p:sp>
    </p:spTree>
    <p:extLst>
      <p:ext uri="{BB962C8B-B14F-4D97-AF65-F5344CB8AC3E}">
        <p14:creationId xmlns:p14="http://schemas.microsoft.com/office/powerpoint/2010/main" val="1097526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Tutor Logging System</a:t>
            </a:r>
          </a:p>
        </p:txBody>
      </p:sp>
      <p:sp>
        <p:nvSpPr>
          <p:cNvPr id="3" name="Content Placeholder 2"/>
          <p:cNvSpPr>
            <a:spLocks noGrp="1"/>
          </p:cNvSpPr>
          <p:nvPr>
            <p:ph idx="1"/>
          </p:nvPr>
        </p:nvSpPr>
        <p:spPr>
          <a:xfrm>
            <a:off x="457200" y="1295400"/>
            <a:ext cx="7620000" cy="4800600"/>
          </a:xfrm>
        </p:spPr>
        <p:txBody>
          <a:bodyPr/>
          <a:lstStyle/>
          <a:p>
            <a:pPr marL="114300" indent="0">
              <a:buNone/>
            </a:pPr>
            <a:r>
              <a:rPr lang="en-US" dirty="0"/>
              <a:t>2. </a:t>
            </a:r>
            <a:r>
              <a:rPr lang="en-US" sz="2400" dirty="0"/>
              <a:t>Click on ‘State Tutor Fund’</a:t>
            </a:r>
            <a:endParaRPr lang="en-US" dirty="0"/>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19</a:t>
            </a:fld>
            <a:endParaRPr lang="en-US"/>
          </a:p>
        </p:txBody>
      </p:sp>
      <p:pic>
        <p:nvPicPr>
          <p:cNvPr id="5" name="Picture 4" descr="Screen shot of State Tutor Fund on ADEConnect"/>
          <p:cNvPicPr/>
          <p:nvPr/>
        </p:nvPicPr>
        <p:blipFill>
          <a:blip r:embed="rId2" cstate="screen">
            <a:extLst>
              <a:ext uri="{28A0092B-C50C-407E-A947-70E740481C1C}">
                <a14:useLocalDpi xmlns:a14="http://schemas.microsoft.com/office/drawing/2010/main"/>
              </a:ext>
            </a:extLst>
          </a:blip>
          <a:stretch>
            <a:fillRect/>
          </a:stretch>
        </p:blipFill>
        <p:spPr>
          <a:xfrm>
            <a:off x="838200" y="1752600"/>
            <a:ext cx="6019800" cy="3962400"/>
          </a:xfrm>
          <a:prstGeom prst="rect">
            <a:avLst/>
          </a:prstGeom>
        </p:spPr>
      </p:pic>
      <p:sp>
        <p:nvSpPr>
          <p:cNvPr id="6" name="Oval 5" descr="&quot;&quot;&#10;"/>
          <p:cNvSpPr/>
          <p:nvPr/>
        </p:nvSpPr>
        <p:spPr>
          <a:xfrm>
            <a:off x="2667000" y="2057400"/>
            <a:ext cx="381000" cy="495300"/>
          </a:xfrm>
          <a:prstGeom prst="ellipse">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dirty="0">
                <a:effectLst/>
                <a:latin typeface="Calibri"/>
                <a:ea typeface="Calibri"/>
                <a:cs typeface="Times New Roman"/>
              </a:rPr>
              <a:t> </a:t>
            </a:r>
          </a:p>
        </p:txBody>
      </p:sp>
      <p:sp>
        <p:nvSpPr>
          <p:cNvPr id="7" name="Right Arrow 6" descr="&quot;&quot;&#10;"/>
          <p:cNvSpPr/>
          <p:nvPr/>
        </p:nvSpPr>
        <p:spPr>
          <a:xfrm>
            <a:off x="1981201" y="2171700"/>
            <a:ext cx="600075" cy="266700"/>
          </a:xfrm>
          <a:prstGeom prst="rightArrow">
            <a:avLst/>
          </a:prstGeom>
          <a:solidFill>
            <a:srgbClr val="FF0000"/>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 Box 2" descr="&quot;&quot;&#10;"/>
          <p:cNvSpPr txBox="1">
            <a:spLocks noChangeArrowheads="1"/>
          </p:cNvSpPr>
          <p:nvPr/>
        </p:nvSpPr>
        <p:spPr bwMode="auto">
          <a:xfrm>
            <a:off x="1066800" y="1809750"/>
            <a:ext cx="847725" cy="9906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b="1" dirty="0">
                <a:effectLst/>
                <a:latin typeface="Arial Narrow"/>
                <a:ea typeface="Calibri"/>
                <a:cs typeface="Times New Roman"/>
              </a:rPr>
              <a:t>Use the [ + ] and [ – ] to expand or collapse the menus.</a:t>
            </a:r>
            <a:endParaRPr lang="en-US" sz="1100" dirty="0">
              <a:effectLst/>
              <a:latin typeface="Calibri"/>
              <a:ea typeface="Calibri"/>
              <a:cs typeface="Times New Roman"/>
            </a:endParaRPr>
          </a:p>
        </p:txBody>
      </p:sp>
      <p:sp>
        <p:nvSpPr>
          <p:cNvPr id="9" name="Oval 8" descr="&quot;&quot;&#10;"/>
          <p:cNvSpPr/>
          <p:nvPr/>
        </p:nvSpPr>
        <p:spPr>
          <a:xfrm>
            <a:off x="2857500" y="4953001"/>
            <a:ext cx="685800" cy="180975"/>
          </a:xfrm>
          <a:prstGeom prst="ellipse">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latin typeface="Calibri"/>
                <a:ea typeface="Calibri"/>
                <a:cs typeface="Times New Roman"/>
              </a:rPr>
              <a:t> </a:t>
            </a:r>
          </a:p>
        </p:txBody>
      </p:sp>
      <p:sp>
        <p:nvSpPr>
          <p:cNvPr id="10" name="Right Arrow 9" descr="&quot;&quot;&#10;"/>
          <p:cNvSpPr/>
          <p:nvPr/>
        </p:nvSpPr>
        <p:spPr>
          <a:xfrm rot="10800000">
            <a:off x="3614737" y="4910137"/>
            <a:ext cx="600075" cy="266700"/>
          </a:xfrm>
          <a:prstGeom prst="rightArrow">
            <a:avLst/>
          </a:prstGeom>
          <a:solidFill>
            <a:srgbClr val="FF0000"/>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Text Box 2" descr="&quot;&quot;&#10;"/>
          <p:cNvSpPr txBox="1">
            <a:spLocks noChangeArrowheads="1"/>
          </p:cNvSpPr>
          <p:nvPr/>
        </p:nvSpPr>
        <p:spPr bwMode="auto">
          <a:xfrm>
            <a:off x="4343400" y="4576762"/>
            <a:ext cx="847725" cy="93345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b="1" dirty="0">
                <a:effectLst/>
                <a:latin typeface="Arial Narrow"/>
                <a:ea typeface="Calibri"/>
                <a:cs typeface="Times New Roman"/>
              </a:rPr>
              <a:t>Click here to access the State Tutor Fund website.</a:t>
            </a:r>
            <a:endParaRPr lang="en-US" sz="1100" dirty="0">
              <a:effectLst/>
              <a:latin typeface="Calibri"/>
              <a:ea typeface="Calibri"/>
              <a:cs typeface="Times New Roman"/>
            </a:endParaRPr>
          </a:p>
        </p:txBody>
      </p:sp>
    </p:spTree>
    <p:extLst>
      <p:ext uri="{BB962C8B-B14F-4D97-AF65-F5344CB8AC3E}">
        <p14:creationId xmlns:p14="http://schemas.microsoft.com/office/powerpoint/2010/main" val="2930208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pPr marL="114300" indent="0" algn="just">
              <a:buNone/>
            </a:pPr>
            <a:r>
              <a:rPr lang="en-US" sz="1800" b="1" i="1" dirty="0"/>
              <a:t>Tutoring is individualized, supplemental remedial instruction of specific standards-based skills and concepts.  The goal is skill development and measurable improvement.</a:t>
            </a:r>
          </a:p>
          <a:p>
            <a:pPr marL="114300" indent="0" algn="just">
              <a:buNone/>
            </a:pPr>
            <a:endParaRPr lang="en-US" sz="1800" dirty="0"/>
          </a:p>
          <a:p>
            <a:pPr marL="114300" indent="0" algn="just">
              <a:buNone/>
            </a:pPr>
            <a:endParaRPr lang="en-US" sz="1800" dirty="0"/>
          </a:p>
          <a:p>
            <a:pPr algn="just"/>
            <a:r>
              <a:rPr lang="en-US" sz="1800" dirty="0"/>
              <a:t>Implementation of topics presented in this PowerPoint are mandatory in order for an LEA to receive payment from ADE.</a:t>
            </a:r>
          </a:p>
          <a:p>
            <a:pPr marL="114300" indent="0" algn="just">
              <a:buNone/>
            </a:pPr>
            <a:endParaRPr lang="en-US" sz="1800" dirty="0"/>
          </a:p>
          <a:p>
            <a:pPr marL="114300" indent="0" algn="just">
              <a:buNone/>
            </a:pPr>
            <a:endParaRPr lang="en-US" sz="1600" dirty="0"/>
          </a:p>
          <a:p>
            <a:pPr marL="114300" indent="0" algn="just">
              <a:buNone/>
            </a:pPr>
            <a:endParaRPr lang="en-US" sz="16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a:t>
            </a:fld>
            <a:endParaRPr lang="en-US"/>
          </a:p>
        </p:txBody>
      </p:sp>
    </p:spTree>
    <p:extLst>
      <p:ext uri="{BB962C8B-B14F-4D97-AF65-F5344CB8AC3E}">
        <p14:creationId xmlns:p14="http://schemas.microsoft.com/office/powerpoint/2010/main" val="821466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Tutor Logging System</a:t>
            </a:r>
          </a:p>
        </p:txBody>
      </p:sp>
      <p:sp>
        <p:nvSpPr>
          <p:cNvPr id="4" name="Slide Number Placeholder 3"/>
          <p:cNvSpPr>
            <a:spLocks noGrp="1"/>
          </p:cNvSpPr>
          <p:nvPr>
            <p:ph type="sldNum" sz="quarter" idx="12"/>
          </p:nvPr>
        </p:nvSpPr>
        <p:spPr/>
        <p:txBody>
          <a:bodyPr/>
          <a:lstStyle/>
          <a:p>
            <a:fld id="{6E2D2B3B-882E-40F3-A32F-6DD516915044}" type="slidenum">
              <a:rPr lang="en-US" smtClean="0"/>
              <a:pPr/>
              <a:t>20</a:t>
            </a:fld>
            <a:endParaRPr lang="en-US"/>
          </a:p>
        </p:txBody>
      </p:sp>
      <p:pic>
        <p:nvPicPr>
          <p:cNvPr id="5" name="Picture 4" descr="Screen shot example of Tutor Logging System"/>
          <p:cNvPicPr/>
          <p:nvPr/>
        </p:nvPicPr>
        <p:blipFill>
          <a:blip r:embed="rId2" cstate="screen">
            <a:extLst>
              <a:ext uri="{28A0092B-C50C-407E-A947-70E740481C1C}">
                <a14:useLocalDpi xmlns:a14="http://schemas.microsoft.com/office/drawing/2010/main"/>
              </a:ext>
            </a:extLst>
          </a:blip>
          <a:stretch>
            <a:fillRect/>
          </a:stretch>
        </p:blipFill>
        <p:spPr>
          <a:xfrm>
            <a:off x="609600" y="1371600"/>
            <a:ext cx="6705600" cy="4114800"/>
          </a:xfrm>
          <a:prstGeom prst="rect">
            <a:avLst/>
          </a:prstGeom>
        </p:spPr>
      </p:pic>
      <p:sp>
        <p:nvSpPr>
          <p:cNvPr id="6" name="Oval 5" descr="&quot;&quot;&#10;"/>
          <p:cNvSpPr/>
          <p:nvPr/>
        </p:nvSpPr>
        <p:spPr>
          <a:xfrm>
            <a:off x="933451" y="1600201"/>
            <a:ext cx="3000375" cy="447675"/>
          </a:xfrm>
          <a:prstGeom prst="ellipse">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latin typeface="Calibri"/>
                <a:ea typeface="Calibri"/>
                <a:cs typeface="Times New Roman"/>
              </a:rPr>
              <a:t> </a:t>
            </a:r>
          </a:p>
        </p:txBody>
      </p:sp>
      <p:sp>
        <p:nvSpPr>
          <p:cNvPr id="7" name="Right Arrow 6" descr="&quot;&quot;&#10;"/>
          <p:cNvSpPr/>
          <p:nvPr/>
        </p:nvSpPr>
        <p:spPr>
          <a:xfrm rot="10800000">
            <a:off x="4038601" y="1690687"/>
            <a:ext cx="600075" cy="266700"/>
          </a:xfrm>
          <a:prstGeom prst="rightArrow">
            <a:avLst/>
          </a:prstGeom>
          <a:solidFill>
            <a:srgbClr val="FF0000"/>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Text Box 2"/>
          <p:cNvSpPr txBox="1">
            <a:spLocks noChangeArrowheads="1"/>
          </p:cNvSpPr>
          <p:nvPr/>
        </p:nvSpPr>
        <p:spPr bwMode="auto">
          <a:xfrm>
            <a:off x="4724401" y="1600200"/>
            <a:ext cx="1123951" cy="9525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b="1">
                <a:effectLst/>
                <a:latin typeface="Arial Narrow"/>
                <a:ea typeface="Calibri"/>
                <a:cs typeface="Times New Roman"/>
              </a:rPr>
              <a:t>Click on the menu items to enter data, view the FAQ, contact ADE, etc.</a:t>
            </a:r>
            <a:endParaRPr lang="en-US" sz="1100">
              <a:effectLst/>
              <a:latin typeface="Calibri"/>
              <a:ea typeface="Calibri"/>
              <a:cs typeface="Times New Roman"/>
            </a:endParaRPr>
          </a:p>
        </p:txBody>
      </p:sp>
      <p:sp>
        <p:nvSpPr>
          <p:cNvPr id="9" name="Oval 8" descr="&quot;&quot;"/>
          <p:cNvSpPr/>
          <p:nvPr/>
        </p:nvSpPr>
        <p:spPr>
          <a:xfrm>
            <a:off x="1066800" y="4419600"/>
            <a:ext cx="990600" cy="266700"/>
          </a:xfrm>
          <a:prstGeom prst="ellipse">
            <a:avLst/>
          </a:prstGeom>
          <a:noFill/>
          <a:ln w="2857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latin typeface="Calibri"/>
                <a:ea typeface="Calibri"/>
                <a:cs typeface="Times New Roman"/>
              </a:rPr>
              <a:t> </a:t>
            </a:r>
          </a:p>
        </p:txBody>
      </p:sp>
      <p:sp>
        <p:nvSpPr>
          <p:cNvPr id="10" name="Right Arrow 9" descr="&quot;&quot;&#10;"/>
          <p:cNvSpPr/>
          <p:nvPr/>
        </p:nvSpPr>
        <p:spPr>
          <a:xfrm rot="10800000">
            <a:off x="2133600" y="4419600"/>
            <a:ext cx="600075" cy="266700"/>
          </a:xfrm>
          <a:prstGeom prst="rightArrow">
            <a:avLst/>
          </a:prstGeom>
          <a:solidFill>
            <a:srgbClr val="FF0000"/>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Text Box 2" descr="Need help? Read the System Directions for guidance on how to manage students, enter data, etc.&#10;"/>
          <p:cNvSpPr txBox="1">
            <a:spLocks noChangeArrowheads="1"/>
          </p:cNvSpPr>
          <p:nvPr/>
        </p:nvSpPr>
        <p:spPr bwMode="auto">
          <a:xfrm>
            <a:off x="2809875" y="4343400"/>
            <a:ext cx="1123951" cy="12954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b="1" dirty="0">
                <a:effectLst/>
                <a:latin typeface="Arial Narrow"/>
                <a:ea typeface="Calibri"/>
                <a:cs typeface="Times New Roman"/>
              </a:rPr>
              <a:t>Need help? Read the System Directions for guidance on how to manage students, enter data, etc.</a:t>
            </a:r>
            <a:endParaRPr lang="en-US" sz="1100" dirty="0">
              <a:effectLst/>
              <a:latin typeface="Calibri"/>
              <a:ea typeface="Calibri"/>
              <a:cs typeface="Times New Roman"/>
            </a:endParaRPr>
          </a:p>
        </p:txBody>
      </p:sp>
      <p:sp>
        <p:nvSpPr>
          <p:cNvPr id="3" name="Rectangle 2" descr="&quot;&quot;"/>
          <p:cNvSpPr/>
          <p:nvPr/>
        </p:nvSpPr>
        <p:spPr>
          <a:xfrm>
            <a:off x="5943600" y="1690687"/>
            <a:ext cx="838200" cy="266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937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Tutor Logging System</a:t>
            </a:r>
          </a:p>
        </p:txBody>
      </p:sp>
      <p:sp>
        <p:nvSpPr>
          <p:cNvPr id="3" name="Content Placeholder 2"/>
          <p:cNvSpPr>
            <a:spLocks noGrp="1"/>
          </p:cNvSpPr>
          <p:nvPr>
            <p:ph idx="1"/>
          </p:nvPr>
        </p:nvSpPr>
        <p:spPr>
          <a:xfrm>
            <a:off x="609601" y="1295400"/>
            <a:ext cx="6457951" cy="4800600"/>
          </a:xfrm>
        </p:spPr>
        <p:txBody>
          <a:bodyPr/>
          <a:lstStyle/>
          <a:p>
            <a:pPr marL="114300" indent="0">
              <a:buNone/>
            </a:pPr>
            <a:r>
              <a:rPr lang="en-US" dirty="0"/>
              <a:t>Menu Guidance</a:t>
            </a:r>
          </a:p>
          <a:p>
            <a:pPr algn="just"/>
            <a:r>
              <a:rPr lang="en-US" sz="1800" dirty="0"/>
              <a:t>Register a student is where you add students you have tutored</a:t>
            </a:r>
          </a:p>
          <a:p>
            <a:pPr lvl="1" algn="just"/>
            <a:r>
              <a:rPr lang="en-US" sz="1600" dirty="0"/>
              <a:t>Please note if you are not the first tutor to register a specific student it will say ‘student already registered’ as an error message, but it </a:t>
            </a:r>
            <a:r>
              <a:rPr lang="en-US" sz="1600" b="1" u="sng" dirty="0"/>
              <a:t>will</a:t>
            </a:r>
            <a:r>
              <a:rPr lang="en-US" sz="1600" dirty="0"/>
              <a:t> add the student to your list</a:t>
            </a:r>
          </a:p>
          <a:p>
            <a:pPr algn="just"/>
            <a:r>
              <a:rPr lang="en-US" sz="1800" dirty="0"/>
              <a:t>Modify Profile – Change name/email</a:t>
            </a:r>
          </a:p>
          <a:p>
            <a:pPr algn="just"/>
            <a:r>
              <a:rPr lang="en-US" sz="1800" dirty="0"/>
              <a:t>Add a session – Students who you have registered will show up on a list for you to add them to tutoring sessions</a:t>
            </a:r>
          </a:p>
          <a:p>
            <a:pPr algn="just"/>
            <a:r>
              <a:rPr lang="en-US" sz="1800" dirty="0"/>
              <a:t>Review sessions – Lets you edit (by deleting so you can re-create) previous sessions</a:t>
            </a:r>
          </a:p>
          <a:p>
            <a:pPr algn="just"/>
            <a:r>
              <a:rPr lang="en-US" sz="1800" dirty="0"/>
              <a:t>Student Progress – Lets you indicate what type of progress the student has achieved once </a:t>
            </a:r>
            <a:r>
              <a:rPr lang="en-US" sz="1800" u="sng" dirty="0"/>
              <a:t>tutoring is complete</a:t>
            </a:r>
          </a:p>
          <a:p>
            <a:pPr lvl="1" algn="just"/>
            <a:r>
              <a:rPr lang="en-US" sz="1600" dirty="0"/>
              <a:t>Please note you must pick an answer to be eligible for payment</a:t>
            </a:r>
          </a:p>
        </p:txBody>
      </p:sp>
      <p:sp>
        <p:nvSpPr>
          <p:cNvPr id="4" name="Slide Number Placeholder 3"/>
          <p:cNvSpPr>
            <a:spLocks noGrp="1"/>
          </p:cNvSpPr>
          <p:nvPr>
            <p:ph type="sldNum" sz="quarter" idx="12"/>
          </p:nvPr>
        </p:nvSpPr>
        <p:spPr/>
        <p:txBody>
          <a:bodyPr/>
          <a:lstStyle/>
          <a:p>
            <a:fld id="{6E2D2B3B-882E-40F3-A32F-6DD516915044}" type="slidenum">
              <a:rPr lang="en-US" smtClean="0"/>
              <a:pPr/>
              <a:t>21</a:t>
            </a:fld>
            <a:endParaRPr lang="en-US"/>
          </a:p>
        </p:txBody>
      </p:sp>
    </p:spTree>
    <p:extLst>
      <p:ext uri="{BB962C8B-B14F-4D97-AF65-F5344CB8AC3E}">
        <p14:creationId xmlns:p14="http://schemas.microsoft.com/office/powerpoint/2010/main" val="3812766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Tutor Logging System</a:t>
            </a:r>
          </a:p>
        </p:txBody>
      </p:sp>
      <p:sp>
        <p:nvSpPr>
          <p:cNvPr id="3" name="Content Placeholder 2"/>
          <p:cNvSpPr>
            <a:spLocks noGrp="1"/>
          </p:cNvSpPr>
          <p:nvPr>
            <p:ph idx="1"/>
          </p:nvPr>
        </p:nvSpPr>
        <p:spPr/>
        <p:txBody>
          <a:bodyPr>
            <a:normAutofit/>
          </a:bodyPr>
          <a:lstStyle/>
          <a:p>
            <a:pPr marL="114300" indent="0" algn="just">
              <a:buNone/>
            </a:pPr>
            <a:r>
              <a:rPr lang="en-US" sz="1600" dirty="0"/>
              <a:t>Adding a session information</a:t>
            </a:r>
          </a:p>
          <a:p>
            <a:pPr algn="just"/>
            <a:r>
              <a:rPr lang="en-US" sz="1600" dirty="0"/>
              <a:t>Sessions are a continuous block of tutoring time for students</a:t>
            </a:r>
          </a:p>
          <a:p>
            <a:pPr algn="just"/>
            <a:r>
              <a:rPr lang="en-US" sz="1600" dirty="0"/>
              <a:t>If the attendance of students change, you add sessions with proper duration blocks to represent that change</a:t>
            </a:r>
          </a:p>
          <a:p>
            <a:pPr algn="just"/>
            <a:r>
              <a:rPr lang="en-US" sz="1600" dirty="0"/>
              <a:t>Accurate session logging is critical as they will be matched up with sign-in sheets for monitoring</a:t>
            </a:r>
          </a:p>
        </p:txBody>
      </p:sp>
      <p:sp>
        <p:nvSpPr>
          <p:cNvPr id="4" name="Slide Number Placeholder 3"/>
          <p:cNvSpPr>
            <a:spLocks noGrp="1"/>
          </p:cNvSpPr>
          <p:nvPr>
            <p:ph type="sldNum" sz="quarter" idx="12"/>
          </p:nvPr>
        </p:nvSpPr>
        <p:spPr/>
        <p:txBody>
          <a:bodyPr/>
          <a:lstStyle/>
          <a:p>
            <a:fld id="{6E2D2B3B-882E-40F3-A32F-6DD516915044}" type="slidenum">
              <a:rPr lang="en-US" smtClean="0"/>
              <a:pPr/>
              <a:t>22</a:t>
            </a:fld>
            <a:endParaRPr lang="en-US"/>
          </a:p>
        </p:txBody>
      </p:sp>
      <p:pic>
        <p:nvPicPr>
          <p:cNvPr id="7" name="Picture 6" descr="Screen shot of manage session details"/>
          <p:cNvPicPr/>
          <p:nvPr/>
        </p:nvPicPr>
        <p:blipFill rotWithShape="1">
          <a:blip r:embed="rId2" cstate="screen">
            <a:extLst>
              <a:ext uri="{28A0092B-C50C-407E-A947-70E740481C1C}">
                <a14:useLocalDpi xmlns:a14="http://schemas.microsoft.com/office/drawing/2010/main"/>
              </a:ext>
            </a:extLst>
          </a:blip>
          <a:srcRect/>
          <a:stretch/>
        </p:blipFill>
        <p:spPr bwMode="auto">
          <a:xfrm>
            <a:off x="152400" y="3505200"/>
            <a:ext cx="8162925" cy="13144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78121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Reports in State Tutor Fund</a:t>
            </a:r>
          </a:p>
        </p:txBody>
      </p:sp>
      <p:sp>
        <p:nvSpPr>
          <p:cNvPr id="3" name="Content Placeholder 2"/>
          <p:cNvSpPr>
            <a:spLocks noGrp="1"/>
          </p:cNvSpPr>
          <p:nvPr>
            <p:ph idx="1"/>
          </p:nvPr>
        </p:nvSpPr>
        <p:spPr>
          <a:xfrm>
            <a:off x="476251" y="1371600"/>
            <a:ext cx="7620000" cy="4800600"/>
          </a:xfrm>
        </p:spPr>
        <p:txBody>
          <a:bodyPr/>
          <a:lstStyle/>
          <a:p>
            <a:pPr marL="114300" indent="0">
              <a:buNone/>
            </a:pPr>
            <a:r>
              <a:rPr lang="en-US" sz="2000" dirty="0"/>
              <a:t>When logged into the State Tutor Fund, click Reports.</a:t>
            </a:r>
          </a:p>
          <a:p>
            <a:endParaRPr lang="en-US" dirty="0"/>
          </a:p>
          <a:p>
            <a:pPr marL="114300" indent="0">
              <a:buNone/>
            </a:pPr>
            <a:endParaRPr lang="en-US" dirty="0"/>
          </a:p>
          <a:p>
            <a:pPr marL="114300" indent="0">
              <a:buNone/>
            </a:pPr>
            <a:endParaRPr lang="en-US" sz="2000" dirty="0"/>
          </a:p>
          <a:p>
            <a:pPr marL="114300" indent="0">
              <a:buNone/>
            </a:pPr>
            <a:r>
              <a:rPr lang="en-US" sz="2000" dirty="0"/>
              <a:t>After clicking on the Reports tab, you will then see your options for various kinds of reports to click and see.</a:t>
            </a:r>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23</a:t>
            </a:fld>
            <a:endParaRPr lang="en-US"/>
          </a:p>
        </p:txBody>
      </p:sp>
      <p:pic>
        <p:nvPicPr>
          <p:cNvPr id="5" name="Picture 4" descr="Screen shot of how to view Reports in the Arizona State Tutor Fund system"/>
          <p:cNvPicPr/>
          <p:nvPr/>
        </p:nvPicPr>
        <p:blipFill rotWithShape="1">
          <a:blip r:embed="rId2" cstate="screen">
            <a:extLst>
              <a:ext uri="{28A0092B-C50C-407E-A947-70E740481C1C}">
                <a14:useLocalDpi xmlns:a14="http://schemas.microsoft.com/office/drawing/2010/main"/>
              </a:ext>
            </a:extLst>
          </a:blip>
          <a:srcRect/>
          <a:stretch/>
        </p:blipFill>
        <p:spPr bwMode="auto">
          <a:xfrm>
            <a:off x="228601" y="1943100"/>
            <a:ext cx="7905751" cy="838200"/>
          </a:xfrm>
          <a:prstGeom prst="rect">
            <a:avLst/>
          </a:prstGeom>
          <a:ln>
            <a:noFill/>
          </a:ln>
          <a:extLst>
            <a:ext uri="{53640926-AAD7-44D8-BBD7-CCE9431645EC}">
              <a14:shadowObscured xmlns:a14="http://schemas.microsoft.com/office/drawing/2010/main"/>
            </a:ext>
          </a:extLst>
        </p:spPr>
      </p:pic>
      <p:sp>
        <p:nvSpPr>
          <p:cNvPr id="6" name="Down Arrow 5" descr="&quot;&quot;"/>
          <p:cNvSpPr/>
          <p:nvPr/>
        </p:nvSpPr>
        <p:spPr>
          <a:xfrm>
            <a:off x="2705100" y="1857375"/>
            <a:ext cx="228600" cy="381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Example of available reports:  Payment Report, Hourly Report (Detailed), Hours by SAIS Number, etc."/>
          <p:cNvPicPr/>
          <p:nvPr/>
        </p:nvPicPr>
        <p:blipFill rotWithShape="1">
          <a:blip r:embed="rId3" cstate="screen">
            <a:extLst>
              <a:ext uri="{28A0092B-C50C-407E-A947-70E740481C1C}">
                <a14:useLocalDpi xmlns:a14="http://schemas.microsoft.com/office/drawing/2010/main"/>
              </a:ext>
            </a:extLst>
          </a:blip>
          <a:srcRect/>
          <a:stretch/>
        </p:blipFill>
        <p:spPr bwMode="auto">
          <a:xfrm>
            <a:off x="28577" y="3581400"/>
            <a:ext cx="8429625" cy="1752600"/>
          </a:xfrm>
          <a:prstGeom prst="rect">
            <a:avLst/>
          </a:prstGeom>
          <a:ln>
            <a:noFill/>
          </a:ln>
          <a:extLst>
            <a:ext uri="{53640926-AAD7-44D8-BBD7-CCE9431645EC}">
              <a14:shadowObscured xmlns:a14="http://schemas.microsoft.com/office/drawing/2010/main"/>
            </a:ext>
          </a:extLst>
        </p:spPr>
      </p:pic>
      <p:sp>
        <p:nvSpPr>
          <p:cNvPr id="8" name="Rectangle 7" descr="&quot;&quot;"/>
          <p:cNvSpPr/>
          <p:nvPr/>
        </p:nvSpPr>
        <p:spPr>
          <a:xfrm>
            <a:off x="6629400" y="2362200"/>
            <a:ext cx="1066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76894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Reports Cont’d.</a:t>
            </a:r>
          </a:p>
        </p:txBody>
      </p:sp>
      <p:sp>
        <p:nvSpPr>
          <p:cNvPr id="3" name="Content Placeholder 2" descr="Screen shot on how to save icon below to save the report to your desktop so that you may save it and filter it.&#10;"/>
          <p:cNvSpPr>
            <a:spLocks noGrp="1"/>
          </p:cNvSpPr>
          <p:nvPr>
            <p:ph idx="1"/>
          </p:nvPr>
        </p:nvSpPr>
        <p:spPr/>
        <p:txBody>
          <a:bodyPr/>
          <a:lstStyle/>
          <a:p>
            <a:pPr algn="just"/>
            <a:r>
              <a:rPr lang="en-US" dirty="0"/>
              <a:t>Once you click on a report, you will then need to click on the save icon below to save the report to your desktop so that you may save it and filter it.</a:t>
            </a:r>
          </a:p>
          <a:p>
            <a:endParaRPr lang="en-US" dirty="0"/>
          </a:p>
          <a:p>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24</a:t>
            </a:fld>
            <a:endParaRPr lang="en-US"/>
          </a:p>
        </p:txBody>
      </p:sp>
      <p:pic>
        <p:nvPicPr>
          <p:cNvPr id="5" name="Picture 4" descr="Screen shot of "/>
          <p:cNvPicPr/>
          <p:nvPr/>
        </p:nvPicPr>
        <p:blipFill rotWithShape="1">
          <a:blip r:embed="rId2" cstate="screen">
            <a:extLst>
              <a:ext uri="{28A0092B-C50C-407E-A947-70E740481C1C}">
                <a14:useLocalDpi xmlns:a14="http://schemas.microsoft.com/office/drawing/2010/main"/>
              </a:ext>
            </a:extLst>
          </a:blip>
          <a:srcRect/>
          <a:stretch/>
        </p:blipFill>
        <p:spPr bwMode="auto">
          <a:xfrm>
            <a:off x="0" y="3124200"/>
            <a:ext cx="8401051" cy="1752600"/>
          </a:xfrm>
          <a:prstGeom prst="rect">
            <a:avLst/>
          </a:prstGeom>
          <a:ln>
            <a:noFill/>
          </a:ln>
          <a:extLst>
            <a:ext uri="{53640926-AAD7-44D8-BBD7-CCE9431645EC}">
              <a14:shadowObscured xmlns:a14="http://schemas.microsoft.com/office/drawing/2010/main"/>
            </a:ext>
          </a:extLst>
        </p:spPr>
      </p:pic>
      <p:sp>
        <p:nvSpPr>
          <p:cNvPr id="6" name="Down Arrow 5" descr="&quot;&quot;"/>
          <p:cNvSpPr/>
          <p:nvPr/>
        </p:nvSpPr>
        <p:spPr>
          <a:xfrm>
            <a:off x="4238625" y="3371850"/>
            <a:ext cx="228600" cy="4572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243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Requirements</a:t>
            </a:r>
          </a:p>
        </p:txBody>
      </p:sp>
      <p:sp>
        <p:nvSpPr>
          <p:cNvPr id="3" name="Content Placeholder 2"/>
          <p:cNvSpPr>
            <a:spLocks noGrp="1"/>
          </p:cNvSpPr>
          <p:nvPr>
            <p:ph idx="1"/>
          </p:nvPr>
        </p:nvSpPr>
        <p:spPr/>
        <p:txBody>
          <a:bodyPr/>
          <a:lstStyle/>
          <a:p>
            <a:pPr marL="114300" indent="0">
              <a:buNone/>
            </a:pPr>
            <a:r>
              <a:rPr lang="en-US" dirty="0"/>
              <a:t>During a monitoring of your LEA from ADE, the following documentation will be reviewed:</a:t>
            </a:r>
          </a:p>
          <a:p>
            <a:pPr marL="114300" indent="0">
              <a:buNone/>
            </a:pPr>
            <a:endParaRPr lang="en-US" dirty="0"/>
          </a:p>
          <a:p>
            <a:pPr marL="571500" indent="-457200">
              <a:buFont typeface="+mj-lt"/>
              <a:buAutoNum type="arabicPeriod"/>
            </a:pPr>
            <a:r>
              <a:rPr lang="en-US" dirty="0"/>
              <a:t>Certificates of Supplemental Instruction (CSI)</a:t>
            </a:r>
          </a:p>
          <a:p>
            <a:pPr lvl="1"/>
            <a:r>
              <a:rPr lang="en-US" dirty="0"/>
              <a:t>Any documentation which supports the attestation of improvement should be kept with the CSI</a:t>
            </a:r>
          </a:p>
          <a:p>
            <a:pPr marL="571500" indent="-457200">
              <a:buFont typeface="+mj-lt"/>
              <a:buAutoNum type="arabicPeriod"/>
            </a:pPr>
            <a:r>
              <a:rPr lang="en-US" dirty="0"/>
              <a:t>Sign-in Sheets signed or initialed by attending students</a:t>
            </a:r>
          </a:p>
          <a:p>
            <a:pPr marL="571500" indent="-457200">
              <a:buFont typeface="+mj-lt"/>
              <a:buAutoNum type="arabicPeriod"/>
            </a:pPr>
            <a:endParaRPr lang="en-US" dirty="0"/>
          </a:p>
          <a:p>
            <a:pPr marL="114300" indent="0">
              <a:buNone/>
            </a:pPr>
            <a:r>
              <a:rPr lang="en-US" dirty="0"/>
              <a:t>The certificates and examples of sign-in sheets can be found on the state tutoring website.</a:t>
            </a:r>
          </a:p>
        </p:txBody>
      </p:sp>
      <p:sp>
        <p:nvSpPr>
          <p:cNvPr id="4" name="Slide Number Placeholder 3"/>
          <p:cNvSpPr>
            <a:spLocks noGrp="1"/>
          </p:cNvSpPr>
          <p:nvPr>
            <p:ph type="sldNum" sz="quarter" idx="12"/>
          </p:nvPr>
        </p:nvSpPr>
        <p:spPr/>
        <p:txBody>
          <a:bodyPr/>
          <a:lstStyle/>
          <a:p>
            <a:fld id="{6E2D2B3B-882E-40F3-A32F-6DD516915044}" type="slidenum">
              <a:rPr lang="en-US" smtClean="0"/>
              <a:pPr/>
              <a:t>25</a:t>
            </a:fld>
            <a:endParaRPr lang="en-US"/>
          </a:p>
        </p:txBody>
      </p:sp>
    </p:spTree>
    <p:extLst>
      <p:ext uri="{BB962C8B-B14F-4D97-AF65-F5344CB8AC3E}">
        <p14:creationId xmlns:p14="http://schemas.microsoft.com/office/powerpoint/2010/main" val="28708810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 &amp; A</a:t>
            </a:r>
          </a:p>
        </p:txBody>
      </p:sp>
      <p:sp>
        <p:nvSpPr>
          <p:cNvPr id="3" name="Content Placeholder 2"/>
          <p:cNvSpPr>
            <a:spLocks noGrp="1"/>
          </p:cNvSpPr>
          <p:nvPr>
            <p:ph idx="1"/>
          </p:nvPr>
        </p:nvSpPr>
        <p:spPr/>
        <p:txBody>
          <a:bodyPr/>
          <a:lstStyle/>
          <a:p>
            <a:pPr marL="114300" indent="0">
              <a:buNone/>
            </a:pPr>
            <a:r>
              <a:rPr lang="en-US" sz="1800" dirty="0"/>
              <a:t>All relevant documentation and information can be found at the following web sites:</a:t>
            </a:r>
          </a:p>
          <a:p>
            <a:r>
              <a:rPr lang="en-US" sz="1800" dirty="0">
                <a:hlinkClick r:id="rId2"/>
              </a:rPr>
              <a:t>ADE State Tutor website</a:t>
            </a:r>
            <a:endParaRPr lang="en-US" sz="1800" dirty="0"/>
          </a:p>
          <a:p>
            <a:r>
              <a:rPr lang="en-US" sz="1800" dirty="0">
                <a:hlinkClick r:id="rId3"/>
              </a:rPr>
              <a:t>ADE State Tutor website - Tutor Documents</a:t>
            </a:r>
            <a:endParaRPr lang="en-US" sz="1800" dirty="0"/>
          </a:p>
          <a:p>
            <a:pPr marL="114300" indent="0">
              <a:buNone/>
            </a:pPr>
            <a:endParaRPr lang="en-US" sz="1800" dirty="0"/>
          </a:p>
          <a:p>
            <a:pPr marL="114300" indent="0">
              <a:buNone/>
            </a:pPr>
            <a:endParaRPr lang="en-US" sz="1800" dirty="0"/>
          </a:p>
          <a:p>
            <a:pPr marL="114300" indent="0">
              <a:buNone/>
            </a:pPr>
            <a:endParaRPr lang="en-US" sz="1800" dirty="0"/>
          </a:p>
          <a:p>
            <a:pPr marL="114300" indent="0">
              <a:buNone/>
            </a:pPr>
            <a:endParaRPr lang="en-US" sz="18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26</a:t>
            </a:fld>
            <a:endParaRPr lang="en-US"/>
          </a:p>
        </p:txBody>
      </p:sp>
      <p:graphicFrame>
        <p:nvGraphicFramePr>
          <p:cNvPr id="6" name="Table 5" descr="Contacts: Stephanie Washington or Joanna Heinz statetutor@azed.gov 602-542-7466 or 602-542-4755 "/>
          <p:cNvGraphicFramePr>
            <a:graphicFrameLocks noGrp="1"/>
          </p:cNvGraphicFramePr>
          <p:nvPr>
            <p:extLst>
              <p:ext uri="{D42A27DB-BD31-4B8C-83A1-F6EECF244321}">
                <p14:modId xmlns:p14="http://schemas.microsoft.com/office/powerpoint/2010/main" val="976825949"/>
              </p:ext>
            </p:extLst>
          </p:nvPr>
        </p:nvGraphicFramePr>
        <p:xfrm>
          <a:off x="381000" y="4114800"/>
          <a:ext cx="7696200" cy="2011680"/>
        </p:xfrm>
        <a:graphic>
          <a:graphicData uri="http://schemas.openxmlformats.org/drawingml/2006/table">
            <a:tbl>
              <a:tblPr firstRow="1" bandRow="1">
                <a:tableStyleId>{5C22544A-7EE6-4342-B048-85BDC9FD1C3A}</a:tableStyleId>
              </a:tblPr>
              <a:tblGrid>
                <a:gridCol w="3848100">
                  <a:extLst>
                    <a:ext uri="{9D8B030D-6E8A-4147-A177-3AD203B41FA5}">
                      <a16:colId xmlns:a16="http://schemas.microsoft.com/office/drawing/2014/main" val="20000"/>
                    </a:ext>
                  </a:extLst>
                </a:gridCol>
                <a:gridCol w="3848100">
                  <a:extLst>
                    <a:ext uri="{9D8B030D-6E8A-4147-A177-3AD203B41FA5}">
                      <a16:colId xmlns:a16="http://schemas.microsoft.com/office/drawing/2014/main" val="20001"/>
                    </a:ext>
                  </a:extLst>
                </a:gridCol>
              </a:tblGrid>
              <a:tr h="2011680">
                <a:tc>
                  <a:txBody>
                    <a:bodyPr/>
                    <a:lstStyle/>
                    <a:p>
                      <a:pPr algn="ctr"/>
                      <a:r>
                        <a:rPr lang="en-US" sz="1800" b="0" dirty="0">
                          <a:solidFill>
                            <a:schemeClr val="tx1"/>
                          </a:solidFill>
                        </a:rPr>
                        <a:t>Stephanie</a:t>
                      </a:r>
                      <a:r>
                        <a:rPr lang="en-US" sz="1800" b="0" baseline="0" dirty="0">
                          <a:solidFill>
                            <a:schemeClr val="tx1"/>
                          </a:solidFill>
                        </a:rPr>
                        <a:t> Washington | Joanna Heinz</a:t>
                      </a:r>
                    </a:p>
                    <a:p>
                      <a:pPr algn="ctr"/>
                      <a:r>
                        <a:rPr lang="en-US" sz="1800" b="0" baseline="0" dirty="0">
                          <a:solidFill>
                            <a:schemeClr val="tx1"/>
                          </a:solidFill>
                          <a:hlinkClick r:id="rId4"/>
                        </a:rPr>
                        <a:t>statetutor@azed.gov</a:t>
                      </a:r>
                      <a:endParaRPr lang="en-US" sz="1800" b="0" baseline="0" dirty="0">
                        <a:solidFill>
                          <a:schemeClr val="tx1"/>
                        </a:solidFill>
                      </a:endParaRPr>
                    </a:p>
                    <a:p>
                      <a:pPr algn="ctr"/>
                      <a:r>
                        <a:rPr lang="en-US" sz="1800" b="0" baseline="0" dirty="0">
                          <a:solidFill>
                            <a:schemeClr val="tx1"/>
                          </a:solidFill>
                        </a:rPr>
                        <a:t>602-542-7466 | 602-542-4755</a:t>
                      </a:r>
                      <a:endParaRPr lang="en-US" sz="18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kern="1200" dirty="0">
                          <a:solidFill>
                            <a:schemeClr val="tx1"/>
                          </a:solidFill>
                          <a:effectLst/>
                          <a:latin typeface="+mn-lt"/>
                          <a:ea typeface="+mn-ea"/>
                          <a:cs typeface="+mn-cs"/>
                        </a:rPr>
                        <a:t>Arizona Department of Education</a:t>
                      </a:r>
                      <a:br>
                        <a:rPr lang="en-US" sz="1800" dirty="0">
                          <a:solidFill>
                            <a:schemeClr val="tx1"/>
                          </a:solidFill>
                        </a:rPr>
                      </a:br>
                      <a:r>
                        <a:rPr lang="en-US" sz="1800" b="0" i="0" kern="1200" dirty="0">
                          <a:solidFill>
                            <a:schemeClr val="tx1"/>
                          </a:solidFill>
                          <a:effectLst/>
                          <a:latin typeface="+mn-lt"/>
                          <a:ea typeface="+mn-ea"/>
                          <a:cs typeface="+mn-cs"/>
                        </a:rPr>
                        <a:t>State Tutoring</a:t>
                      </a:r>
                      <a:br>
                        <a:rPr lang="en-US" sz="1800" dirty="0">
                          <a:solidFill>
                            <a:schemeClr val="tx1"/>
                          </a:solidFill>
                        </a:rPr>
                      </a:br>
                      <a:r>
                        <a:rPr lang="en-US" sz="1800" b="0" i="0" kern="1200" dirty="0">
                          <a:solidFill>
                            <a:schemeClr val="tx1"/>
                          </a:solidFill>
                          <a:effectLst/>
                          <a:latin typeface="+mn-lt"/>
                          <a:ea typeface="+mn-ea"/>
                          <a:cs typeface="+mn-cs"/>
                        </a:rPr>
                        <a:t>1535 West Jefferson Street, Bin 32</a:t>
                      </a:r>
                      <a:br>
                        <a:rPr lang="en-US" sz="1800" dirty="0">
                          <a:solidFill>
                            <a:schemeClr val="tx1"/>
                          </a:solidFill>
                        </a:rPr>
                      </a:br>
                      <a:r>
                        <a:rPr lang="en-US" sz="1800" b="0" i="0" kern="1200" dirty="0">
                          <a:solidFill>
                            <a:schemeClr val="tx1"/>
                          </a:solidFill>
                          <a:effectLst/>
                          <a:latin typeface="+mn-lt"/>
                          <a:ea typeface="+mn-ea"/>
                          <a:cs typeface="+mn-cs"/>
                        </a:rPr>
                        <a:t>Phoenix, Arizona 85007</a:t>
                      </a:r>
                      <a:endParaRPr lang="en-US" sz="1800" b="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03627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Completion Survey</a:t>
            </a:r>
          </a:p>
        </p:txBody>
      </p:sp>
      <p:sp>
        <p:nvSpPr>
          <p:cNvPr id="3" name="Content Placeholder 2"/>
          <p:cNvSpPr>
            <a:spLocks noGrp="1"/>
          </p:cNvSpPr>
          <p:nvPr>
            <p:ph idx="1"/>
          </p:nvPr>
        </p:nvSpPr>
        <p:spPr>
          <a:xfrm>
            <a:off x="457200" y="1600200"/>
            <a:ext cx="7620000" cy="918060"/>
          </a:xfrm>
        </p:spPr>
        <p:txBody>
          <a:bodyPr>
            <a:normAutofit/>
          </a:bodyPr>
          <a:lstStyle/>
          <a:p>
            <a:pPr marL="114300" indent="0">
              <a:buNone/>
            </a:pPr>
            <a:r>
              <a:rPr lang="en-US" dirty="0"/>
              <a:t>Please acknowledge that you have reviewed this presentation by taking a short quiz after clicking the link below:</a:t>
            </a:r>
          </a:p>
        </p:txBody>
      </p:sp>
      <p:sp>
        <p:nvSpPr>
          <p:cNvPr id="4" name="Slide Number Placeholder 3"/>
          <p:cNvSpPr>
            <a:spLocks noGrp="1"/>
          </p:cNvSpPr>
          <p:nvPr>
            <p:ph type="sldNum" sz="quarter" idx="12"/>
          </p:nvPr>
        </p:nvSpPr>
        <p:spPr/>
        <p:txBody>
          <a:bodyPr/>
          <a:lstStyle/>
          <a:p>
            <a:fld id="{6E2D2B3B-882E-40F3-A32F-6DD516915044}" type="slidenum">
              <a:rPr lang="en-US" smtClean="0"/>
              <a:pPr/>
              <a:t>27</a:t>
            </a:fld>
            <a:endParaRPr lang="en-US"/>
          </a:p>
        </p:txBody>
      </p:sp>
      <p:sp>
        <p:nvSpPr>
          <p:cNvPr id="5" name="TextBox 4"/>
          <p:cNvSpPr txBox="1"/>
          <p:nvPr/>
        </p:nvSpPr>
        <p:spPr>
          <a:xfrm>
            <a:off x="549565" y="2700822"/>
            <a:ext cx="7150600" cy="461665"/>
          </a:xfrm>
          <a:prstGeom prst="rect">
            <a:avLst/>
          </a:prstGeom>
          <a:noFill/>
        </p:spPr>
        <p:txBody>
          <a:bodyPr wrap="square" rtlCol="0">
            <a:spAutoFit/>
          </a:bodyPr>
          <a:lstStyle/>
          <a:p>
            <a:pPr marL="114300" indent="0">
              <a:buNone/>
            </a:pPr>
            <a:r>
              <a:rPr lang="en-US" sz="2400" dirty="0">
                <a:hlinkClick r:id="rId2"/>
              </a:rPr>
              <a:t>Survey / Quiz</a:t>
            </a:r>
            <a:endParaRPr lang="en-US" sz="2400" dirty="0"/>
          </a:p>
        </p:txBody>
      </p:sp>
    </p:spTree>
    <p:extLst>
      <p:ext uri="{BB962C8B-B14F-4D97-AF65-F5344CB8AC3E}">
        <p14:creationId xmlns:p14="http://schemas.microsoft.com/office/powerpoint/2010/main" val="1839210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Eligibility for State Tutoring</a:t>
            </a:r>
          </a:p>
        </p:txBody>
      </p:sp>
      <p:sp>
        <p:nvSpPr>
          <p:cNvPr id="3" name="Content Placeholder 2"/>
          <p:cNvSpPr>
            <a:spLocks noGrp="1"/>
          </p:cNvSpPr>
          <p:nvPr>
            <p:ph idx="1"/>
          </p:nvPr>
        </p:nvSpPr>
        <p:spPr>
          <a:xfrm>
            <a:off x="457200" y="1371600"/>
            <a:ext cx="7620000" cy="4800600"/>
          </a:xfrm>
        </p:spPr>
        <p:txBody>
          <a:bodyPr>
            <a:normAutofit/>
          </a:bodyPr>
          <a:lstStyle/>
          <a:p>
            <a:pPr marL="114300" indent="0" algn="just">
              <a:buNone/>
            </a:pPr>
            <a:r>
              <a:rPr lang="en-US" sz="2000" dirty="0"/>
              <a:t>The state statute has </a:t>
            </a:r>
            <a:r>
              <a:rPr lang="en-US" sz="2000" i="1" u="sng" dirty="0"/>
              <a:t>not</a:t>
            </a:r>
            <a:r>
              <a:rPr lang="en-US" sz="2000" dirty="0"/>
              <a:t> changed, therefore we will continue to use the opinion of the Attorney General’s office.</a:t>
            </a:r>
          </a:p>
          <a:p>
            <a:pPr marL="114300" indent="0" algn="just">
              <a:buNone/>
            </a:pPr>
            <a:r>
              <a:rPr lang="en-US" sz="2000" dirty="0"/>
              <a:t> An informal opinion from the Attorney General’s Office states that students attending a school that demonstrates a below average level of performance, are eligible to receive services from the State Tutoring Grant. </a:t>
            </a:r>
          </a:p>
          <a:p>
            <a:pPr marL="411480" lvl="1" indent="0">
              <a:buNone/>
            </a:pPr>
            <a:endParaRPr lang="en-US" sz="1400" i="1" dirty="0">
              <a:latin typeface="Times New Roman" panose="02020603050405020304" pitchFamily="18" charset="0"/>
              <a:cs typeface="Times New Roman" panose="02020603050405020304" pitchFamily="18" charset="0"/>
            </a:endParaRPr>
          </a:p>
          <a:p>
            <a:pPr marL="411480" lvl="1" indent="0" algn="just">
              <a:buNone/>
            </a:pPr>
            <a:r>
              <a:rPr lang="en-US" sz="1400" i="1" dirty="0">
                <a:latin typeface="Times New Roman" panose="02020603050405020304" pitchFamily="18" charset="0"/>
                <a:cs typeface="Times New Roman" panose="02020603050405020304" pitchFamily="18" charset="0"/>
              </a:rPr>
              <a:t>“A.R.S. 15-241 R: </a:t>
            </a:r>
            <a:r>
              <a:rPr lang="en-US" sz="1400" i="1" dirty="0">
                <a:solidFill>
                  <a:srgbClr val="000000"/>
                </a:solidFill>
                <a:latin typeface="Times New Roman" panose="02020603050405020304" pitchFamily="18" charset="0"/>
                <a:cs typeface="Times New Roman" panose="02020603050405020304" pitchFamily="18" charset="0"/>
              </a:rPr>
              <a:t>The parent or the guardian of the pupil may apply to the department of education, in a manner determined by the department of education, for a certificate of supplemental instruction from the failing schools tutoring fund established by this section. </a:t>
            </a:r>
            <a:r>
              <a:rPr lang="en-US" sz="1400" i="1" dirty="0">
                <a:latin typeface="Times New Roman" panose="02020603050405020304" pitchFamily="18" charset="0"/>
                <a:cs typeface="Times New Roman" panose="02020603050405020304" pitchFamily="18" charset="0"/>
              </a:rPr>
              <a:t>Pupils attending a school assigned a letter grade of D or F  or a pupil who has failed to pass one or more portions of the Arizona instrument to measure standards test in grades eight through twelve in order to graduate from high school may select an alternative tutoring program in academic standards . . .”</a:t>
            </a:r>
          </a:p>
          <a:p>
            <a:pPr marL="114300" indent="0">
              <a:buNone/>
            </a:pPr>
            <a:endParaRPr lang="en-US" sz="18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3</a:t>
            </a:fld>
            <a:endParaRPr lang="en-US"/>
          </a:p>
        </p:txBody>
      </p:sp>
    </p:spTree>
    <p:extLst>
      <p:ext uri="{BB962C8B-B14F-4D97-AF65-F5344CB8AC3E}">
        <p14:creationId xmlns:p14="http://schemas.microsoft.com/office/powerpoint/2010/main" val="2907366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State Tutoring</a:t>
            </a:r>
          </a:p>
        </p:txBody>
      </p:sp>
      <p:sp>
        <p:nvSpPr>
          <p:cNvPr id="3" name="Content Placeholder 2"/>
          <p:cNvSpPr>
            <a:spLocks noGrp="1"/>
          </p:cNvSpPr>
          <p:nvPr>
            <p:ph idx="1"/>
          </p:nvPr>
        </p:nvSpPr>
        <p:spPr/>
        <p:txBody>
          <a:bodyPr/>
          <a:lstStyle/>
          <a:p>
            <a:pPr marL="114300" indent="0" algn="just">
              <a:buNone/>
            </a:pPr>
            <a:r>
              <a:rPr lang="en-US" sz="3200" dirty="0"/>
              <a:t>Key Points:</a:t>
            </a:r>
          </a:p>
          <a:p>
            <a:pPr marL="114300" indent="0" algn="just">
              <a:buNone/>
            </a:pPr>
            <a:endParaRPr lang="en-US" sz="1100" dirty="0"/>
          </a:p>
          <a:p>
            <a:pPr algn="just">
              <a:buFont typeface="Wingdings" panose="05000000000000000000" pitchFamily="2" charset="2"/>
              <a:buChar char="§"/>
            </a:pPr>
            <a:r>
              <a:rPr lang="en-US" sz="2000" dirty="0"/>
              <a:t>Tutoring should be individually focused with no more than five students per group and is to be delivered in a separate classroom or workspace.</a:t>
            </a:r>
          </a:p>
          <a:p>
            <a:pPr algn="just">
              <a:buFont typeface="Wingdings" panose="05000000000000000000" pitchFamily="2" charset="2"/>
              <a:buChar char="§"/>
            </a:pPr>
            <a:r>
              <a:rPr lang="en-US" sz="2000" dirty="0"/>
              <a:t>Tutors are responsible for developing the method to demonstrate improvement for each student.</a:t>
            </a:r>
          </a:p>
          <a:p>
            <a:pPr algn="just">
              <a:buFont typeface="Wingdings" panose="05000000000000000000" pitchFamily="2" charset="2"/>
              <a:buChar char="§"/>
            </a:pPr>
            <a:r>
              <a:rPr lang="en-US" sz="2000" dirty="0"/>
              <a:t>General tutoring is not allowed by this grant and, as such, tutoring has to be centered around a specific weakness.</a:t>
            </a:r>
          </a:p>
          <a:p>
            <a:pPr algn="just">
              <a:buFont typeface="Wingdings" panose="05000000000000000000" pitchFamily="2" charset="2"/>
              <a:buChar char="§"/>
            </a:pPr>
            <a:r>
              <a:rPr lang="en-US" sz="2000" dirty="0"/>
              <a:t>Not to be used as a homework club or drop-in program.</a:t>
            </a:r>
          </a:p>
          <a:p>
            <a:pPr marL="114300" indent="0" algn="just">
              <a:buNone/>
            </a:pPr>
            <a:endParaRPr lang="en-US" sz="2000" dirty="0"/>
          </a:p>
          <a:p>
            <a:endParaRPr lang="en-US" sz="20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4</a:t>
            </a:fld>
            <a:endParaRPr lang="en-US"/>
          </a:p>
        </p:txBody>
      </p:sp>
    </p:spTree>
    <p:extLst>
      <p:ext uri="{BB962C8B-B14F-4D97-AF65-F5344CB8AC3E}">
        <p14:creationId xmlns:p14="http://schemas.microsoft.com/office/powerpoint/2010/main" val="2628544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Supplemental State Tutoring</a:t>
            </a:r>
          </a:p>
        </p:txBody>
      </p:sp>
      <p:sp>
        <p:nvSpPr>
          <p:cNvPr id="3" name="Content Placeholder 2"/>
          <p:cNvSpPr>
            <a:spLocks noGrp="1"/>
          </p:cNvSpPr>
          <p:nvPr>
            <p:ph idx="1"/>
          </p:nvPr>
        </p:nvSpPr>
        <p:spPr/>
        <p:txBody>
          <a:bodyPr>
            <a:normAutofit/>
          </a:bodyPr>
          <a:lstStyle/>
          <a:p>
            <a:pPr marL="114300" indent="0">
              <a:buNone/>
            </a:pPr>
            <a:r>
              <a:rPr lang="en-US" sz="1400" dirty="0"/>
              <a:t>If tutoring is to take place during school hours, it must be during a </a:t>
            </a:r>
            <a:r>
              <a:rPr lang="en-US" sz="1400" u="sng" dirty="0"/>
              <a:t>non-core</a:t>
            </a:r>
            <a:r>
              <a:rPr lang="en-US" sz="1400" dirty="0"/>
              <a:t> class. The following  classes are considered core classes:</a:t>
            </a:r>
          </a:p>
          <a:p>
            <a:pPr marL="114300" indent="0">
              <a:buNone/>
            </a:pPr>
            <a:endParaRPr lang="en-US" sz="14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5</a:t>
            </a:fld>
            <a:endParaRPr lang="en-US"/>
          </a:p>
        </p:txBody>
      </p:sp>
      <p:pic>
        <p:nvPicPr>
          <p:cNvPr id="7" name="Picture 6" descr="Core Content Areas: American Government, Foreign Language, Physics, Art, General Science, Political Science, Biology, Geography, Reading, Chemistry, Mathematics, Reading Interventions, CTE Classes, Math Interventions, SEI Classroom, Earth Science, Music, Social Studies, Economics, Performing Arts, SPED, English, Physical Science, Visual Arts" title="Core Content Areas"/>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013146" y="2132415"/>
            <a:ext cx="6215179" cy="3193959"/>
          </a:xfrm>
          <a:prstGeom prst="rect">
            <a:avLst/>
          </a:prstGeom>
        </p:spPr>
      </p:pic>
    </p:spTree>
    <p:extLst>
      <p:ext uri="{BB962C8B-B14F-4D97-AF65-F5344CB8AC3E}">
        <p14:creationId xmlns:p14="http://schemas.microsoft.com/office/powerpoint/2010/main" val="895490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Coordinators</a:t>
            </a:r>
          </a:p>
        </p:txBody>
      </p:sp>
      <p:sp>
        <p:nvSpPr>
          <p:cNvPr id="3" name="Content Placeholder 2"/>
          <p:cNvSpPr>
            <a:spLocks noGrp="1"/>
          </p:cNvSpPr>
          <p:nvPr>
            <p:ph idx="1"/>
          </p:nvPr>
        </p:nvSpPr>
        <p:spPr/>
        <p:txBody>
          <a:bodyPr>
            <a:normAutofit/>
          </a:bodyPr>
          <a:lstStyle/>
          <a:p>
            <a:pPr marL="114300" indent="0" algn="just">
              <a:buNone/>
            </a:pPr>
            <a:r>
              <a:rPr lang="en-US" sz="1800" i="1" dirty="0"/>
              <a:t>A coordinator’s role is the organization, implementation, and execution of the tutoring program in accordance with the grant requirements. The rate for each coordinator is </a:t>
            </a:r>
            <a:r>
              <a:rPr lang="en-US" sz="1800" b="1" i="1" dirty="0">
                <a:solidFill>
                  <a:srgbClr val="FF0000"/>
                </a:solidFill>
              </a:rPr>
              <a:t>$300</a:t>
            </a:r>
            <a:r>
              <a:rPr lang="en-US" sz="1800" i="1" dirty="0"/>
              <a:t> per session (fall/spring). </a:t>
            </a:r>
            <a:r>
              <a:rPr lang="en-US" sz="1800" b="1" i="1" dirty="0">
                <a:solidFill>
                  <a:srgbClr val="FF0000"/>
                </a:solidFill>
              </a:rPr>
              <a:t>New for FY18, a coordinator may only be used if there are 5 or more tutors at one location*.</a:t>
            </a:r>
          </a:p>
          <a:p>
            <a:pPr marL="114300" indent="0">
              <a:buNone/>
            </a:pPr>
            <a:r>
              <a:rPr lang="en-US" sz="2000" dirty="0"/>
              <a:t>The coordinator oversees the following:</a:t>
            </a:r>
          </a:p>
          <a:p>
            <a:r>
              <a:rPr lang="en-US" sz="2000" dirty="0"/>
              <a:t>Eligibility of all tutoring participants</a:t>
            </a:r>
          </a:p>
          <a:p>
            <a:r>
              <a:rPr lang="en-US" sz="2000" dirty="0"/>
              <a:t>Completed Certificates of Supplemental Instruction</a:t>
            </a:r>
          </a:p>
          <a:p>
            <a:r>
              <a:rPr lang="en-US" sz="2000" dirty="0"/>
              <a:t>Accuracy of  Sign-in Sheets</a:t>
            </a:r>
          </a:p>
          <a:p>
            <a:r>
              <a:rPr lang="en-US" sz="2000" dirty="0"/>
              <a:t>Helping tutors with online access for logging hours</a:t>
            </a:r>
          </a:p>
          <a:p>
            <a:r>
              <a:rPr lang="en-US" sz="2000" dirty="0"/>
              <a:t>Assistance with attesting student improvement</a:t>
            </a:r>
          </a:p>
          <a:p>
            <a:r>
              <a:rPr lang="en-US" sz="2000" dirty="0"/>
              <a:t>Remaining informed about any State Tutoring Program changes</a:t>
            </a:r>
          </a:p>
          <a:p>
            <a:pPr marL="114300" indent="0">
              <a:buNone/>
            </a:pPr>
            <a:endParaRPr lang="en-US" sz="1200" b="1" i="1" dirty="0">
              <a:solidFill>
                <a:srgbClr val="FF0000"/>
              </a:solidFill>
            </a:endParaRPr>
          </a:p>
          <a:p>
            <a:pPr marL="114300" indent="0">
              <a:buNone/>
            </a:pPr>
            <a:r>
              <a:rPr lang="en-US" sz="1200" b="1" i="1" dirty="0">
                <a:solidFill>
                  <a:srgbClr val="FF0000"/>
                </a:solidFill>
              </a:rPr>
              <a:t>*The State Tutor Fund Staff reserves the right to withhold coordinator payment for lack of performance or if the total number of tutors falls below five.</a:t>
            </a:r>
          </a:p>
        </p:txBody>
      </p:sp>
      <p:sp>
        <p:nvSpPr>
          <p:cNvPr id="4" name="Slide Number Placeholder 3"/>
          <p:cNvSpPr>
            <a:spLocks noGrp="1"/>
          </p:cNvSpPr>
          <p:nvPr>
            <p:ph type="sldNum" sz="quarter" idx="12"/>
          </p:nvPr>
        </p:nvSpPr>
        <p:spPr/>
        <p:txBody>
          <a:bodyPr/>
          <a:lstStyle/>
          <a:p>
            <a:fld id="{6E2D2B3B-882E-40F3-A32F-6DD516915044}" type="slidenum">
              <a:rPr lang="en-US" smtClean="0"/>
              <a:pPr/>
              <a:t>6</a:t>
            </a:fld>
            <a:endParaRPr lang="en-US"/>
          </a:p>
        </p:txBody>
      </p:sp>
    </p:spTree>
    <p:extLst>
      <p:ext uri="{BB962C8B-B14F-4D97-AF65-F5344CB8AC3E}">
        <p14:creationId xmlns:p14="http://schemas.microsoft.com/office/powerpoint/2010/main" val="1378786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2D2B3B-882E-40F3-A32F-6DD516915044}" type="slidenum">
              <a:rPr lang="en-US" smtClean="0"/>
              <a:pPr/>
              <a:t>7</a:t>
            </a:fld>
            <a:endParaRPr lang="en-US"/>
          </a:p>
        </p:txBody>
      </p:sp>
      <p:graphicFrame>
        <p:nvGraphicFramePr>
          <p:cNvPr id="7" name="Object 6" descr="example of the State Tutoring Checklist"/>
          <p:cNvGraphicFramePr>
            <a:graphicFrameLocks noChangeAspect="1"/>
          </p:cNvGraphicFramePr>
          <p:nvPr>
            <p:extLst>
              <p:ext uri="{D42A27DB-BD31-4B8C-83A1-F6EECF244321}">
                <p14:modId xmlns:p14="http://schemas.microsoft.com/office/powerpoint/2010/main" val="3205553840"/>
              </p:ext>
            </p:extLst>
          </p:nvPr>
        </p:nvGraphicFramePr>
        <p:xfrm>
          <a:off x="2670175" y="-3175"/>
          <a:ext cx="5764213" cy="6865938"/>
        </p:xfrm>
        <a:graphic>
          <a:graphicData uri="http://schemas.openxmlformats.org/presentationml/2006/ole">
            <mc:AlternateContent xmlns:mc="http://schemas.openxmlformats.org/markup-compatibility/2006">
              <mc:Choice xmlns:v="urn:schemas-microsoft-com:vml" Requires="v">
                <p:oleObj spid="_x0000_s3080" name="Acrobat Document" r:id="rId3" imgW="7776720" imgH="10046880" progId="Acrobat.Document.2015">
                  <p:embed/>
                </p:oleObj>
              </mc:Choice>
              <mc:Fallback>
                <p:oleObj name="Acrobat Document" r:id="rId3" imgW="7776720" imgH="10046880" progId="Acrobat.Document.2015">
                  <p:embed/>
                  <p:pic>
                    <p:nvPicPr>
                      <p:cNvPr id="6" name="Object 5" descr="example of the State Tutoring Checklist"/>
                      <p:cNvPicPr/>
                      <p:nvPr/>
                    </p:nvPicPr>
                    <p:blipFill>
                      <a:blip r:embed="rId4"/>
                      <a:stretch>
                        <a:fillRect/>
                      </a:stretch>
                    </p:blipFill>
                    <p:spPr>
                      <a:xfrm>
                        <a:off x="2670175" y="-3175"/>
                        <a:ext cx="5764213" cy="6865938"/>
                      </a:xfrm>
                      <a:prstGeom prst="rect">
                        <a:avLst/>
                      </a:prstGeom>
                    </p:spPr>
                  </p:pic>
                </p:oleObj>
              </mc:Fallback>
            </mc:AlternateContent>
          </a:graphicData>
        </a:graphic>
      </p:graphicFrame>
      <p:sp>
        <p:nvSpPr>
          <p:cNvPr id="2" name="Title 1"/>
          <p:cNvSpPr>
            <a:spLocks noGrp="1"/>
          </p:cNvSpPr>
          <p:nvPr>
            <p:ph type="title"/>
          </p:nvPr>
        </p:nvSpPr>
        <p:spPr>
          <a:xfrm>
            <a:off x="457200" y="274638"/>
            <a:ext cx="3204060" cy="1143000"/>
          </a:xfrm>
        </p:spPr>
        <p:txBody>
          <a:bodyPr/>
          <a:lstStyle/>
          <a:p>
            <a:r>
              <a:rPr lang="en-US" sz="2800" dirty="0"/>
              <a:t>Tutoring Checklist</a:t>
            </a:r>
          </a:p>
        </p:txBody>
      </p:sp>
    </p:spTree>
    <p:extLst>
      <p:ext uri="{BB962C8B-B14F-4D97-AF65-F5344CB8AC3E}">
        <p14:creationId xmlns:p14="http://schemas.microsoft.com/office/powerpoint/2010/main" val="342635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lstStyle/>
          <a:p>
            <a:r>
              <a:rPr lang="en-US" sz="3400" dirty="0"/>
              <a:t>Certificates of Supplemental Instruction (CSI)</a:t>
            </a:r>
          </a:p>
        </p:txBody>
      </p:sp>
      <p:sp>
        <p:nvSpPr>
          <p:cNvPr id="3" name="Content Placeholder 2"/>
          <p:cNvSpPr>
            <a:spLocks noGrp="1"/>
          </p:cNvSpPr>
          <p:nvPr>
            <p:ph idx="1"/>
          </p:nvPr>
        </p:nvSpPr>
        <p:spPr/>
        <p:txBody>
          <a:bodyPr>
            <a:normAutofit/>
          </a:bodyPr>
          <a:lstStyle/>
          <a:p>
            <a:pPr algn="just"/>
            <a:endParaRPr lang="en-US" sz="1800" dirty="0"/>
          </a:p>
          <a:p>
            <a:pPr algn="just"/>
            <a:r>
              <a:rPr lang="en-US" sz="1800" dirty="0"/>
              <a:t>The tutor is responsible for filling out all portions of the certificate minus the attestation of improvement and other involved parties’ signature(s). Completed certificates should be kept at the site of tutoring (vendors may keep it with their respective business office).</a:t>
            </a:r>
          </a:p>
          <a:p>
            <a:pPr marL="114300" indent="0" algn="just">
              <a:buNone/>
            </a:pPr>
            <a:endParaRPr lang="en-US" sz="1800" dirty="0"/>
          </a:p>
          <a:p>
            <a:pPr algn="just"/>
            <a:r>
              <a:rPr lang="en-US" sz="1800" dirty="0"/>
              <a:t>The certificate is used to initiate an agreement of tutoring between the tutor and student/parent. Before any tutoring is to take place, it should be filled out completely, except for the signed attestation of improvement. After tutoring is completed </a:t>
            </a:r>
            <a:r>
              <a:rPr lang="en-US" sz="1800" b="1" dirty="0"/>
              <a:t>and</a:t>
            </a:r>
            <a:r>
              <a:rPr lang="en-US" sz="1800" dirty="0"/>
              <a:t> the student has shown progress, the attestation of improvement should be signed.</a:t>
            </a:r>
          </a:p>
        </p:txBody>
      </p:sp>
      <p:sp>
        <p:nvSpPr>
          <p:cNvPr id="4" name="Slide Number Placeholder 3"/>
          <p:cNvSpPr>
            <a:spLocks noGrp="1"/>
          </p:cNvSpPr>
          <p:nvPr>
            <p:ph type="sldNum" sz="quarter" idx="12"/>
          </p:nvPr>
        </p:nvSpPr>
        <p:spPr/>
        <p:txBody>
          <a:bodyPr/>
          <a:lstStyle/>
          <a:p>
            <a:fld id="{6E2D2B3B-882E-40F3-A32F-6DD516915044}" type="slidenum">
              <a:rPr lang="en-US" smtClean="0"/>
              <a:pPr/>
              <a:t>8</a:t>
            </a:fld>
            <a:endParaRPr lang="en-US"/>
          </a:p>
        </p:txBody>
      </p:sp>
    </p:spTree>
    <p:extLst>
      <p:ext uri="{BB962C8B-B14F-4D97-AF65-F5344CB8AC3E}">
        <p14:creationId xmlns:p14="http://schemas.microsoft.com/office/powerpoint/2010/main" val="84896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lstStyle/>
          <a:p>
            <a:r>
              <a:rPr lang="en-US" sz="3400" dirty="0"/>
              <a:t>Certificate of Supplemental Instruction (CSI)</a:t>
            </a:r>
          </a:p>
        </p:txBody>
      </p:sp>
      <p:sp>
        <p:nvSpPr>
          <p:cNvPr id="3" name="Content Placeholder 2"/>
          <p:cNvSpPr>
            <a:spLocks noGrp="1"/>
          </p:cNvSpPr>
          <p:nvPr>
            <p:ph idx="1"/>
          </p:nvPr>
        </p:nvSpPr>
        <p:spPr>
          <a:xfrm>
            <a:off x="457200" y="990600"/>
            <a:ext cx="7620000" cy="4800600"/>
          </a:xfrm>
        </p:spPr>
        <p:txBody>
          <a:bodyPr>
            <a:normAutofit fontScale="92500" lnSpcReduction="10000"/>
          </a:bodyPr>
          <a:lstStyle/>
          <a:p>
            <a:pPr marL="114300" indent="0">
              <a:buNone/>
            </a:pPr>
            <a:r>
              <a:rPr lang="en-US" sz="2100" dirty="0"/>
              <a:t>Student Information</a:t>
            </a:r>
          </a:p>
          <a:p>
            <a:pPr lvl="1"/>
            <a:r>
              <a:rPr lang="en-US" sz="1700" dirty="0"/>
              <a:t>The SAIS number, Date of Birth and relevant eligibility checkboxes must be recorded on the document.</a:t>
            </a:r>
          </a:p>
          <a:p>
            <a:pPr marL="114300" indent="0">
              <a:buNone/>
            </a:pPr>
            <a:r>
              <a:rPr lang="en-US" sz="2100" dirty="0"/>
              <a:t>Skills/Concepts</a:t>
            </a:r>
          </a:p>
          <a:p>
            <a:pPr lvl="1"/>
            <a:r>
              <a:rPr lang="en-US" sz="1700" dirty="0"/>
              <a:t>Areas to be tutored must be relatable to what the student’s needs are in the areas of math and/or reading. Specific skills must be listed. “To improve reading” is not acceptable. </a:t>
            </a:r>
          </a:p>
          <a:p>
            <a:pPr marL="114300" indent="0">
              <a:buNone/>
            </a:pPr>
            <a:r>
              <a:rPr lang="en-US" sz="2100" dirty="0"/>
              <a:t>Tutoring Dates</a:t>
            </a:r>
          </a:p>
          <a:p>
            <a:pPr lvl="1"/>
            <a:r>
              <a:rPr lang="en-US" sz="1700" dirty="0"/>
              <a:t>Should be filled out prior to tutoring beginning and should be similar to what is to be logged on the sign-in sheets. Can be adjusted later to reflect major changes.</a:t>
            </a:r>
          </a:p>
          <a:p>
            <a:pPr marL="114300" indent="0">
              <a:buNone/>
            </a:pPr>
            <a:r>
              <a:rPr lang="en-US" sz="2100" dirty="0"/>
              <a:t>Communication</a:t>
            </a:r>
          </a:p>
          <a:p>
            <a:pPr lvl="1"/>
            <a:r>
              <a:rPr lang="en-US" sz="1700" dirty="0"/>
              <a:t>Indicate how and when tutor will communicate with parents.</a:t>
            </a:r>
          </a:p>
          <a:p>
            <a:pPr marL="114300" indent="0">
              <a:buNone/>
            </a:pPr>
            <a:r>
              <a:rPr lang="en-US" sz="2100" dirty="0"/>
              <a:t>Signatures and Contact information</a:t>
            </a:r>
          </a:p>
          <a:p>
            <a:pPr lvl="1"/>
            <a:r>
              <a:rPr lang="en-US" sz="1700" dirty="0"/>
              <a:t>Tutor sign and date; parent sign and date and provide contact information; Principal to sign if tutoring is during teacher prep time. </a:t>
            </a:r>
          </a:p>
          <a:p>
            <a:pPr lvl="1"/>
            <a:r>
              <a:rPr lang="en-US" sz="1700" dirty="0"/>
              <a:t>Once tutoring is finished, a principal/CEO/administrator signs the CSI for an attestation of improvement.</a:t>
            </a:r>
          </a:p>
          <a:p>
            <a:pPr lvl="1"/>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9</a:t>
            </a:fld>
            <a:endParaRPr lang="en-US"/>
          </a:p>
        </p:txBody>
      </p:sp>
    </p:spTree>
    <p:extLst>
      <p:ext uri="{BB962C8B-B14F-4D97-AF65-F5344CB8AC3E}">
        <p14:creationId xmlns:p14="http://schemas.microsoft.com/office/powerpoint/2010/main" val="41477121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9123</TotalTime>
  <Words>2044</Words>
  <Application>Microsoft Office PowerPoint</Application>
  <PresentationFormat>On-screen Show (4:3)</PresentationFormat>
  <Paragraphs>201</Paragraphs>
  <Slides>27</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5" baseType="lpstr">
      <vt:lpstr>Arial</vt:lpstr>
      <vt:lpstr>Arial Narrow</vt:lpstr>
      <vt:lpstr>Calibri</vt:lpstr>
      <vt:lpstr>Times New Roman</vt:lpstr>
      <vt:lpstr>Wingdings</vt:lpstr>
      <vt:lpstr>Adjacency</vt:lpstr>
      <vt:lpstr>Acrobat Document</vt:lpstr>
      <vt:lpstr>Document</vt:lpstr>
      <vt:lpstr>State Tutoring Fund</vt:lpstr>
      <vt:lpstr>Introduction</vt:lpstr>
      <vt:lpstr>Eligibility for State Tutoring</vt:lpstr>
      <vt:lpstr>Supplemental State Tutoring</vt:lpstr>
      <vt:lpstr>Supplemental State Tutoring</vt:lpstr>
      <vt:lpstr>Coordinators</vt:lpstr>
      <vt:lpstr>Tutoring Checklist</vt:lpstr>
      <vt:lpstr>Certificates of Supplemental Instruction (CSI)</vt:lpstr>
      <vt:lpstr>Certificate of Supplemental Instruction (CSI)</vt:lpstr>
      <vt:lpstr>Certificates of Supplemental Instruction (CSI)</vt:lpstr>
      <vt:lpstr>Supplemental State Tutoring</vt:lpstr>
      <vt:lpstr>Sign-in Sheets</vt:lpstr>
      <vt:lpstr>Tutor Logging System</vt:lpstr>
      <vt:lpstr>Tutor Logging System</vt:lpstr>
      <vt:lpstr>Tutor Logging System</vt:lpstr>
      <vt:lpstr>Tutor Logging System</vt:lpstr>
      <vt:lpstr>Tutor Logging System</vt:lpstr>
      <vt:lpstr>Tutor Logging System</vt:lpstr>
      <vt:lpstr>Tutor Logging System</vt:lpstr>
      <vt:lpstr>Tutor Logging System</vt:lpstr>
      <vt:lpstr>Tutor Logging System</vt:lpstr>
      <vt:lpstr>Tutor Logging System</vt:lpstr>
      <vt:lpstr>Reports in State Tutor Fund</vt:lpstr>
      <vt:lpstr>Reports Cont’d.</vt:lpstr>
      <vt:lpstr>Other Requirements</vt:lpstr>
      <vt:lpstr>Q &amp; A</vt:lpstr>
      <vt:lpstr>Completion Survey</vt:lpstr>
    </vt:vector>
  </TitlesOfParts>
  <Company>Arizona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Tutoring Training Presentation</dc:title>
  <dc:creator>State Tutoring</dc:creator>
  <cp:keywords>State Tutoring Training</cp:keywords>
  <cp:lastModifiedBy>Skelton, Sandra</cp:lastModifiedBy>
  <cp:revision>171</cp:revision>
  <cp:lastPrinted>2017-07-28T22:00:14Z</cp:lastPrinted>
  <dcterms:created xsi:type="dcterms:W3CDTF">2013-12-17T19:52:26Z</dcterms:created>
  <dcterms:modified xsi:type="dcterms:W3CDTF">2017-09-07T21:09:54Z</dcterms:modified>
</cp:coreProperties>
</file>