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85" r:id="rId2"/>
    <p:sldMasterId id="2147483686" r:id="rId3"/>
    <p:sldMasterId id="2147483687"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5143500" type="screen16x9"/>
  <p:notesSz cx="6858000" cy="9144000"/>
  <p:custDataLst>
    <p:tags r:id="rId43"/>
  </p:custData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4EDC948-A517-4F1C-BC93-A6C606528CD9}">
  <a:tblStyle styleId="{74EDC948-A517-4F1C-BC93-A6C606528CD9}"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E591AD83-DCFA-4397-A4B0-784451A18DE6}" styleName="Table_1"/>
  <a:tblStyle styleId="{BF4D85D4-A7D3-4E0E-AB4E-8744BB0739AB}" styleName="Table_2"/>
  <a:tblStyle styleId="{1C5DC38C-67C0-4547-B91D-4407589FCC58}" styleName="Table_3">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CC97B7C7-44D4-422E-84FF-0F71E3E66609}" styleName="Table_4">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8323221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Target Example: Customer service so my parents and students talk positively about my school, Organized so my staff knows what to do within the structures and procedures I have in place, high quality education that includes high expectations for teachers and students.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Formulate your vision...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rPr>
              <a:t>They can do this with an envelope. OPen mid year and reflect on relationships with staff or team and see if htey have ideas to make grow. PROVIDE ARTICLE EXAMPLE. With this question in mind, take the paper out of the envelope in front of you. Write a response to the question. Put it back in the envelope. Seal the envelope. Do not open until the day back from winter break.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All in - Any challenge - No excuses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785" y="4343389"/>
            <a:ext cx="5486399" cy="4114800"/>
          </a:xfrm>
          <a:prstGeom prst="rect">
            <a:avLst/>
          </a:prstGeom>
        </p:spPr>
        <p:txBody>
          <a:bodyPr lIns="89800" tIns="89800" rIns="89800" bIns="89800"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About me - </a:t>
            </a:r>
          </a:p>
          <a:p>
            <a:pPr rtl="0">
              <a:spcBef>
                <a:spcPts val="0"/>
              </a:spcBef>
              <a:buNone/>
            </a:pPr>
            <a:r>
              <a:rPr lang="en"/>
              <a:t>ADE </a:t>
            </a:r>
          </a:p>
          <a:p>
            <a:pPr rtl="0">
              <a:spcBef>
                <a:spcPts val="0"/>
              </a:spcBef>
              <a:buNone/>
            </a:pPr>
            <a:r>
              <a:rPr lang="en"/>
              <a:t>SSI</a:t>
            </a:r>
          </a:p>
          <a:p>
            <a:pPr rtl="0">
              <a:spcBef>
                <a:spcPts val="0"/>
              </a:spcBef>
              <a:buNone/>
            </a:pPr>
            <a:r>
              <a:rPr lang="en"/>
              <a:t>Focus and Priority Schools</a:t>
            </a:r>
          </a:p>
          <a:p>
            <a:pPr rtl="0">
              <a:spcBef>
                <a:spcPts val="0"/>
              </a:spcBef>
              <a:buNone/>
            </a:pPr>
            <a:r>
              <a:rPr lang="en"/>
              <a:t>Administrator in a school that went through School Improvement</a:t>
            </a:r>
          </a:p>
          <a:p>
            <a:pPr rtl="0">
              <a:spcBef>
                <a:spcPts val="0"/>
              </a:spcBef>
              <a:buNone/>
            </a:pPr>
            <a:r>
              <a:rPr lang="en"/>
              <a:t>Rules of play - feel free to use restroom and take care of needs</a:t>
            </a:r>
          </a:p>
          <a:p>
            <a:pPr rtl="0">
              <a:spcBef>
                <a:spcPts val="0"/>
              </a:spcBef>
              <a:buNone/>
            </a:pPr>
            <a:r>
              <a:rPr lang="en"/>
              <a:t>We will get up and walk around, expectation (Candy by posters to motivate you to go there)</a:t>
            </a:r>
          </a:p>
          <a:p>
            <a:pPr rtl="0">
              <a:spcBef>
                <a:spcPts val="0"/>
              </a:spcBef>
              <a:buNone/>
            </a:pPr>
            <a:r>
              <a:rPr lang="en"/>
              <a:t>Go over phone and computer use! Take Selfie, ask questions, think I’m awful, text john and he won’t tell me until we are done and I’m having a margarita by the pool later.</a:t>
            </a:r>
          </a:p>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785" y="4343389"/>
            <a:ext cx="5486282" cy="4114766"/>
          </a:xfrm>
          <a:prstGeom prst="rect">
            <a:avLst/>
          </a:prstGeom>
        </p:spPr>
        <p:txBody>
          <a:bodyPr lIns="89800" tIns="89800" rIns="89800" bIns="89800"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2" name="Shape 432"/>
          <p:cNvSpPr txBox="1">
            <a:spLocks noGrp="1"/>
          </p:cNvSpPr>
          <p:nvPr>
            <p:ph type="body" idx="1"/>
          </p:nvPr>
        </p:nvSpPr>
        <p:spPr>
          <a:xfrm>
            <a:off x="685785" y="4343389"/>
            <a:ext cx="5486399" cy="4114800"/>
          </a:xfrm>
          <a:prstGeom prst="rect">
            <a:avLst/>
          </a:prstGeom>
        </p:spPr>
        <p:txBody>
          <a:bodyPr lIns="89800" tIns="89800" rIns="89800" bIns="89800"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John reads one item from each poster. </a:t>
            </a:r>
          </a:p>
          <a:p>
            <a:pPr>
              <a:spcBef>
                <a:spcPts val="0"/>
              </a:spcBef>
              <a:buNone/>
            </a:pPr>
            <a:r>
              <a:rPr lang="en"/>
              <a:t>Acknowledge that the audience does have knowledge about the topic.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3" name="Shape 5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At tables, brainstorm ideas for this and then share out.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About me - </a:t>
            </a:r>
          </a:p>
          <a:p>
            <a:pPr lvl="0" rtl="0">
              <a:spcBef>
                <a:spcPts val="0"/>
              </a:spcBef>
              <a:buNone/>
            </a:pPr>
            <a:r>
              <a:rPr lang="en"/>
              <a:t>ADE </a:t>
            </a:r>
          </a:p>
          <a:p>
            <a:pPr lvl="0" rtl="0">
              <a:spcBef>
                <a:spcPts val="0"/>
              </a:spcBef>
              <a:buNone/>
            </a:pPr>
            <a:r>
              <a:rPr lang="en"/>
              <a:t>SSI</a:t>
            </a:r>
          </a:p>
          <a:p>
            <a:pPr lvl="0" rtl="0">
              <a:spcBef>
                <a:spcPts val="0"/>
              </a:spcBef>
              <a:buNone/>
            </a:pPr>
            <a:r>
              <a:rPr lang="en"/>
              <a:t>Focus and Priority Schools</a:t>
            </a:r>
          </a:p>
          <a:p>
            <a:pPr lvl="0" rtl="0">
              <a:spcBef>
                <a:spcPts val="0"/>
              </a:spcBef>
              <a:buNone/>
            </a:pPr>
            <a:r>
              <a:rPr lang="en"/>
              <a:t>Administrator in a school that went through School Improvement</a:t>
            </a:r>
          </a:p>
          <a:p>
            <a:pPr lvl="0" rtl="0">
              <a:spcBef>
                <a:spcPts val="0"/>
              </a:spcBef>
              <a:buNone/>
            </a:pPr>
            <a:r>
              <a:rPr lang="en"/>
              <a:t>Rules of play - feel free to use restroom and take care of needs</a:t>
            </a:r>
          </a:p>
          <a:p>
            <a:pPr lvl="0" rtl="0">
              <a:spcBef>
                <a:spcPts val="0"/>
              </a:spcBef>
              <a:buNone/>
            </a:pPr>
            <a:r>
              <a:rPr lang="en"/>
              <a:t>We will get up and walk around, expectation (Candy by posters to motivate you to go there)</a:t>
            </a:r>
          </a:p>
          <a:p>
            <a:pPr lvl="0" rtl="0">
              <a:spcBef>
                <a:spcPts val="0"/>
              </a:spcBef>
              <a:buNone/>
            </a:pPr>
            <a:r>
              <a:rPr lang="en"/>
              <a:t>Go over phone and computer use! Take Selfie, ask questions, think I’m awful, text john and he won’t tell me until we are done and I’m having a margarita by the pool later.</a:t>
            </a:r>
          </a:p>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None/>
            </a:pPr>
            <a:r>
              <a:rPr lang="en" sz="1200">
                <a:solidFill>
                  <a:schemeClr val="dk1"/>
                </a:solidFill>
              </a:rPr>
              <a:t>Do an example with Ferris Buehler’s Day Off Look at the movie posters around the room. Think about how one of those movie titles reminds you of your current school culture. You can go think about it based on the actual movie, based off of the actual words in the title, however you can relate to it with your current school culture. Go to the poster.</a:t>
            </a:r>
          </a:p>
          <a:p>
            <a:pPr lvl="0" rtl="0">
              <a:spcBef>
                <a:spcPts val="600"/>
              </a:spcBef>
              <a:buNone/>
            </a:pPr>
            <a:r>
              <a:rPr lang="en" sz="1200">
                <a:solidFill>
                  <a:schemeClr val="dk1"/>
                </a:solidFill>
              </a:rPr>
              <a:t> When you are at the poster, go around the group and share how the title or the movie reminds you of your current school culture.  </a:t>
            </a:r>
          </a:p>
          <a:p>
            <a:pPr lvl="0" rtl="0">
              <a:spcBef>
                <a:spcPts val="600"/>
              </a:spcBef>
              <a:buNone/>
            </a:pPr>
            <a:r>
              <a:rPr lang="en" sz="1200">
                <a:solidFill>
                  <a:schemeClr val="dk1"/>
                </a:solidFill>
              </a:rPr>
              <a:t>Good Will Hunting</a:t>
            </a:r>
          </a:p>
          <a:p>
            <a:pPr lvl="0" rtl="0">
              <a:spcBef>
                <a:spcPts val="600"/>
              </a:spcBef>
              <a:buNone/>
            </a:pPr>
            <a:r>
              <a:rPr lang="en" sz="1200">
                <a:solidFill>
                  <a:schemeClr val="dk1"/>
                </a:solidFill>
              </a:rPr>
              <a:t>The Breakfast Club</a:t>
            </a:r>
          </a:p>
          <a:p>
            <a:pPr lvl="0" rtl="0">
              <a:spcBef>
                <a:spcPts val="600"/>
              </a:spcBef>
              <a:buNone/>
            </a:pPr>
            <a:r>
              <a:rPr lang="en" sz="1200">
                <a:solidFill>
                  <a:schemeClr val="dk1"/>
                </a:solidFill>
              </a:rPr>
              <a:t>The Good, the Bad, and the Ugly</a:t>
            </a:r>
          </a:p>
          <a:p>
            <a:pPr lvl="0" rtl="0">
              <a:spcBef>
                <a:spcPts val="600"/>
              </a:spcBef>
              <a:buNone/>
            </a:pPr>
            <a:r>
              <a:rPr lang="en" sz="1200">
                <a:solidFill>
                  <a:schemeClr val="dk1"/>
                </a:solidFill>
              </a:rPr>
              <a:t>Titanic</a:t>
            </a:r>
          </a:p>
          <a:p>
            <a:pPr lvl="0" rtl="0">
              <a:spcBef>
                <a:spcPts val="600"/>
              </a:spcBef>
              <a:buNone/>
            </a:pPr>
            <a:r>
              <a:rPr lang="en" sz="1200">
                <a:solidFill>
                  <a:schemeClr val="dk1"/>
                </a:solidFill>
              </a:rPr>
              <a:t>The Shining</a:t>
            </a:r>
          </a:p>
          <a:p>
            <a:pPr lvl="0" rtl="0">
              <a:spcBef>
                <a:spcPts val="600"/>
              </a:spcBef>
              <a:buNone/>
            </a:pPr>
            <a:r>
              <a:rPr lang="en" sz="1200">
                <a:solidFill>
                  <a:schemeClr val="dk1"/>
                </a:solidFill>
              </a:rPr>
              <a:t>Star Wars</a:t>
            </a:r>
          </a:p>
          <a:p>
            <a:pPr lvl="0" rtl="0">
              <a:spcBef>
                <a:spcPts val="600"/>
              </a:spcBef>
              <a:buNone/>
            </a:pPr>
            <a:r>
              <a:rPr lang="en" sz="1200">
                <a:solidFill>
                  <a:schemeClr val="dk1"/>
                </a:solidFill>
              </a:rPr>
              <a:t>National Lampoon’s European Vacation </a:t>
            </a:r>
          </a:p>
          <a:p>
            <a:pPr lvl="0" rtl="0">
              <a:spcBef>
                <a:spcPts val="600"/>
              </a:spcBef>
              <a:buNone/>
            </a:pPr>
            <a:r>
              <a:rPr lang="en" sz="1200">
                <a:solidFill>
                  <a:schemeClr val="dk1"/>
                </a:solidFill>
              </a:rPr>
              <a:t>Lean on Me</a:t>
            </a:r>
          </a:p>
          <a:p>
            <a:pPr lvl="0" rtl="0">
              <a:spcBef>
                <a:spcPts val="600"/>
              </a:spcBef>
              <a:buNone/>
            </a:pPr>
            <a:r>
              <a:rPr lang="en" sz="1200">
                <a:solidFill>
                  <a:schemeClr val="dk1"/>
                </a:solidFill>
              </a:rPr>
              <a:t>Stand and Deliver</a:t>
            </a:r>
          </a:p>
          <a:p>
            <a:pPr lvl="0" rtl="0">
              <a:spcBef>
                <a:spcPts val="600"/>
              </a:spcBef>
              <a:buNone/>
            </a:pPr>
            <a:r>
              <a:rPr lang="en" sz="1200">
                <a:solidFill>
                  <a:schemeClr val="dk1"/>
                </a:solidFill>
              </a:rPr>
              <a:t>Apollo 13 </a:t>
            </a:r>
          </a:p>
          <a:p>
            <a:pPr lvl="0" rtl="0">
              <a:spcBef>
                <a:spcPts val="600"/>
              </a:spcBef>
              <a:buNone/>
            </a:pPr>
            <a:r>
              <a:rPr lang="en" sz="1200">
                <a:solidFill>
                  <a:schemeClr val="dk1"/>
                </a:solidFill>
              </a:rPr>
              <a:t>Old School </a:t>
            </a:r>
          </a:p>
          <a:p>
            <a:pPr lvl="0" rtl="0">
              <a:spcBef>
                <a:spcPts val="600"/>
              </a:spcBef>
              <a:buClr>
                <a:schemeClr val="dk1"/>
              </a:buClr>
              <a:buSzPct val="91666"/>
              <a:buFont typeface="Arial"/>
              <a:buNone/>
            </a:pPr>
            <a:r>
              <a:rPr lang="en" sz="1200">
                <a:solidFill>
                  <a:schemeClr val="dk1"/>
                </a:solidFill>
              </a:rPr>
              <a:t>Catch 22 </a:t>
            </a:r>
            <a:r>
              <a:rPr lang="en" sz="1200">
                <a:solidFill>
                  <a:schemeClr val="lt2"/>
                </a:solidFill>
              </a:rPr>
              <a:t>ff</a:t>
            </a:r>
          </a:p>
          <a:p>
            <a:pPr lvl="0" rtl="0">
              <a:spcBef>
                <a:spcPts val="600"/>
              </a:spcBef>
              <a:buClr>
                <a:schemeClr val="dk1"/>
              </a:buClr>
              <a:buSzPct val="91666"/>
              <a:buFont typeface="Arial"/>
              <a:buNone/>
            </a:pPr>
            <a:r>
              <a:rPr lang="en" sz="1200">
                <a:solidFill>
                  <a:schemeClr val="lt2"/>
                </a:solidFill>
              </a:rPr>
              <a:t>Good Will Hunting</a:t>
            </a:r>
          </a:p>
          <a:p>
            <a:pPr lvl="0" rtl="0">
              <a:spcBef>
                <a:spcPts val="600"/>
              </a:spcBef>
              <a:buClr>
                <a:schemeClr val="dk1"/>
              </a:buClr>
              <a:buSzPct val="91666"/>
              <a:buFont typeface="Arial"/>
              <a:buNone/>
            </a:pPr>
            <a:r>
              <a:rPr lang="en" sz="1200">
                <a:solidFill>
                  <a:schemeClr val="lt2"/>
                </a:solidFill>
              </a:rPr>
              <a:t>The Breakfast Club</a:t>
            </a:r>
          </a:p>
          <a:p>
            <a:pPr lvl="0" rtl="0">
              <a:spcBef>
                <a:spcPts val="600"/>
              </a:spcBef>
              <a:buClr>
                <a:schemeClr val="dk1"/>
              </a:buClr>
              <a:buSzPct val="91666"/>
              <a:buFont typeface="Arial"/>
              <a:buNone/>
            </a:pPr>
            <a:r>
              <a:rPr lang="en" sz="1200">
                <a:solidFill>
                  <a:schemeClr val="lt2"/>
                </a:solidFill>
              </a:rPr>
              <a:t>Titanic</a:t>
            </a:r>
          </a:p>
          <a:p>
            <a:pPr lvl="0" rtl="0">
              <a:spcBef>
                <a:spcPts val="600"/>
              </a:spcBef>
              <a:buClr>
                <a:schemeClr val="dk1"/>
              </a:buClr>
              <a:buSzPct val="91666"/>
              <a:buFont typeface="Arial"/>
              <a:buNone/>
            </a:pPr>
            <a:r>
              <a:rPr lang="en" sz="1200">
                <a:solidFill>
                  <a:schemeClr val="lt2"/>
                </a:solidFill>
              </a:rPr>
              <a:t>The Shining</a:t>
            </a:r>
          </a:p>
          <a:p>
            <a:pPr lvl="0" rtl="0">
              <a:spcBef>
                <a:spcPts val="600"/>
              </a:spcBef>
              <a:buClr>
                <a:schemeClr val="dk1"/>
              </a:buClr>
              <a:buSzPct val="91666"/>
              <a:buFont typeface="Arial"/>
              <a:buNone/>
            </a:pPr>
            <a:r>
              <a:rPr lang="en" sz="1200">
                <a:solidFill>
                  <a:schemeClr val="lt2"/>
                </a:solidFill>
              </a:rPr>
              <a:t>Fight Club</a:t>
            </a:r>
          </a:p>
          <a:p>
            <a:pPr lvl="0" rtl="0">
              <a:spcBef>
                <a:spcPts val="600"/>
              </a:spcBef>
              <a:buClr>
                <a:schemeClr val="dk1"/>
              </a:buClr>
              <a:buSzPct val="91666"/>
              <a:buFont typeface="Arial"/>
              <a:buNone/>
            </a:pPr>
            <a:r>
              <a:rPr lang="en" sz="1200">
                <a:solidFill>
                  <a:schemeClr val="lt2"/>
                </a:solidFill>
              </a:rPr>
              <a:t>National Lampoon’s European Vacation </a:t>
            </a:r>
          </a:p>
          <a:p>
            <a:pPr lvl="0" rtl="0">
              <a:spcBef>
                <a:spcPts val="600"/>
              </a:spcBef>
              <a:buClr>
                <a:schemeClr val="dk1"/>
              </a:buClr>
              <a:buSzPct val="91666"/>
              <a:buFont typeface="Arial"/>
              <a:buNone/>
            </a:pPr>
            <a:r>
              <a:rPr lang="en" sz="1200">
                <a:solidFill>
                  <a:schemeClr val="lt2"/>
                </a:solidFill>
              </a:rPr>
              <a:t>Lean on Me</a:t>
            </a:r>
          </a:p>
          <a:p>
            <a:pPr lvl="0" rtl="0">
              <a:spcBef>
                <a:spcPts val="600"/>
              </a:spcBef>
              <a:buClr>
                <a:schemeClr val="dk1"/>
              </a:buClr>
              <a:buSzPct val="91666"/>
              <a:buFont typeface="Arial"/>
              <a:buNone/>
            </a:pPr>
            <a:r>
              <a:rPr lang="en" sz="1200">
                <a:solidFill>
                  <a:schemeClr val="lt2"/>
                </a:solidFill>
              </a:rPr>
              <a:t>Stand and Deliver</a:t>
            </a:r>
          </a:p>
          <a:p>
            <a:pPr lvl="0">
              <a:spcBef>
                <a:spcPts val="600"/>
              </a:spcBef>
              <a:buClr>
                <a:schemeClr val="dk1"/>
              </a:buClr>
              <a:buSzPct val="91666"/>
              <a:buFont typeface="Arial"/>
              <a:buNone/>
            </a:pPr>
            <a:r>
              <a:rPr lang="en" sz="1200">
                <a:solidFill>
                  <a:schemeClr val="lt2"/>
                </a:solidFill>
              </a:rPr>
              <a:t>Old School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AutoNum type="arabicPeriod"/>
            </a:pPr>
            <a:r>
              <a:rPr lang="en"/>
              <a:t>When discussing the movie title or contents of the movie and how it related to your staff culture, what did that say about your staff’s ASSUMPTIONS, BELIEFS, VALUES, and HABITS?</a:t>
            </a:r>
          </a:p>
          <a:p>
            <a:pPr marL="457200" lvl="0" indent="-228600" rtl="0">
              <a:spcBef>
                <a:spcPts val="0"/>
              </a:spcBef>
              <a:buAutoNum type="arabicPeriod"/>
            </a:pPr>
            <a:r>
              <a:rPr lang="en"/>
              <a:t>Assumptions paper - Which one is your school?</a:t>
            </a:r>
          </a:p>
          <a:p>
            <a:pPr marL="457200" lvl="0" indent="-228600">
              <a:spcBef>
                <a:spcPts val="0"/>
              </a:spcBef>
              <a:buAutoNum type="arabicPeriod"/>
            </a:pPr>
            <a:r>
              <a:rPr lang="en"/>
              <a:t>How does this assumption influence your school’s beliefs, values, and habits?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Target Example: Customer Service, Organized, Quality)</a:t>
            </a:r>
          </a:p>
          <a:p>
            <a:pPr marL="457200" lvl="0" indent="-228600" rtl="0">
              <a:spcBef>
                <a:spcPts val="0"/>
              </a:spcBef>
              <a:buAutoNum type="arabicPeriod"/>
            </a:pPr>
            <a:r>
              <a:rPr lang="en"/>
              <a:t>Round robin at table, person that has been in education the shortest starts. </a:t>
            </a:r>
          </a:p>
          <a:p>
            <a:pPr marL="457200" lvl="0" indent="-228600">
              <a:spcBef>
                <a:spcPts val="0"/>
              </a:spcBef>
              <a:buAutoNum type="arabicPeriod"/>
            </a:pPr>
            <a:r>
              <a:rPr lang="en"/>
              <a:t>Turn to a partner and tell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2" name="Shape 12"/>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4" name="Shape 14"/>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
        <p:nvSpPr>
          <p:cNvPr id="16" name="Shape 1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722312" y="3305175"/>
            <a:ext cx="7772400" cy="10214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7" name="Shape 207"/>
          <p:cNvSpPr txBox="1">
            <a:spLocks noGrp="1"/>
          </p:cNvSpPr>
          <p:nvPr>
            <p:ph type="body" idx="1"/>
          </p:nvPr>
        </p:nvSpPr>
        <p:spPr>
          <a:xfrm>
            <a:off x="722312" y="2180034"/>
            <a:ext cx="7772400" cy="1125000"/>
          </a:xfrm>
          <a:prstGeom prst="rect">
            <a:avLst/>
          </a:prstGeom>
          <a:noFill/>
          <a:ln>
            <a:noFill/>
          </a:ln>
        </p:spPr>
        <p:txBody>
          <a:bodyPr lIns="91425" tIns="91425" rIns="91425" bIns="91425" anchor="b" anchorCtr="0"/>
          <a:lstStyle>
            <a:lvl1pPr marL="0" indent="0" rtl="0">
              <a:spcBef>
                <a:spcPts val="0"/>
              </a:spcBef>
              <a:buClr>
                <a:srgbClr val="888888"/>
              </a:buClr>
              <a:buFont typeface="Rokkitt"/>
              <a:buNone/>
              <a:defRPr/>
            </a:lvl1pPr>
            <a:lvl2pPr marL="457200" indent="0" rtl="0">
              <a:spcBef>
                <a:spcPts val="0"/>
              </a:spcBef>
              <a:buClr>
                <a:srgbClr val="888888"/>
              </a:buClr>
              <a:buFont typeface="Rokkitt"/>
              <a:buNone/>
              <a:defRPr/>
            </a:lvl2pPr>
            <a:lvl3pPr marL="914400" indent="0" rtl="0">
              <a:spcBef>
                <a:spcPts val="0"/>
              </a:spcBef>
              <a:buClr>
                <a:srgbClr val="888888"/>
              </a:buClr>
              <a:buFont typeface="Rokkitt"/>
              <a:buNone/>
              <a:defRPr/>
            </a:lvl3pPr>
            <a:lvl4pPr marL="1371600" indent="0" rtl="0">
              <a:spcBef>
                <a:spcPts val="0"/>
              </a:spcBef>
              <a:buClr>
                <a:srgbClr val="888888"/>
              </a:buClr>
              <a:buFont typeface="Rokkitt"/>
              <a:buNone/>
              <a:defRPr/>
            </a:lvl4pPr>
            <a:lvl5pPr marL="1828800" indent="0" rtl="0">
              <a:spcBef>
                <a:spcPts val="0"/>
              </a:spcBef>
              <a:buClr>
                <a:srgbClr val="888888"/>
              </a:buClr>
              <a:buFont typeface="Rokkitt"/>
              <a:buNone/>
              <a:defRPr/>
            </a:lvl5pPr>
            <a:lvl6pPr marL="2286000" indent="0" rtl="0">
              <a:spcBef>
                <a:spcPts val="0"/>
              </a:spcBef>
              <a:buClr>
                <a:srgbClr val="888888"/>
              </a:buClr>
              <a:buFont typeface="Rokkitt"/>
              <a:buNone/>
              <a:defRPr/>
            </a:lvl6pPr>
            <a:lvl7pPr marL="2743200" indent="0" rtl="0">
              <a:spcBef>
                <a:spcPts val="0"/>
              </a:spcBef>
              <a:buClr>
                <a:srgbClr val="888888"/>
              </a:buClr>
              <a:buFont typeface="Rokkitt"/>
              <a:buNone/>
              <a:defRPr/>
            </a:lvl7pPr>
            <a:lvl8pPr marL="3200400" indent="0" rtl="0">
              <a:spcBef>
                <a:spcPts val="0"/>
              </a:spcBef>
              <a:buClr>
                <a:srgbClr val="888888"/>
              </a:buClr>
              <a:buFont typeface="Rokkitt"/>
              <a:buNone/>
              <a:defRPr/>
            </a:lvl8pPr>
            <a:lvl9pPr marL="3657600" indent="0" rtl="0">
              <a:spcBef>
                <a:spcPts val="0"/>
              </a:spcBef>
              <a:buClr>
                <a:srgbClr val="888888"/>
              </a:buClr>
              <a:buFont typeface="Rokkitt"/>
              <a:buNone/>
              <a:defRPr/>
            </a:lvl9pPr>
          </a:lstStyle>
          <a:p>
            <a:endParaRPr/>
          </a:p>
        </p:txBody>
      </p:sp>
      <p:sp>
        <p:nvSpPr>
          <p:cNvPr id="208" name="Shape 20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9" name="Shape 20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0" name="Shape 210"/>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3" name="Shape 213"/>
          <p:cNvSpPr txBox="1">
            <a:spLocks noGrp="1"/>
          </p:cNvSpPr>
          <p:nvPr>
            <p:ph type="body" idx="1"/>
          </p:nvPr>
        </p:nvSpPr>
        <p:spPr>
          <a:xfrm>
            <a:off x="457200" y="1151334"/>
            <a:ext cx="4040099" cy="479699"/>
          </a:xfrm>
          <a:prstGeom prst="rect">
            <a:avLst/>
          </a:prstGeom>
          <a:noFill/>
          <a:ln>
            <a:noFill/>
          </a:ln>
        </p:spPr>
        <p:txBody>
          <a:bodyPr lIns="91425" tIns="91425" rIns="91425" bIns="91425" anchor="b" anchorCtr="0"/>
          <a:lstStyle>
            <a:lvl1pPr marL="0" indent="0"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214" name="Shape 214"/>
          <p:cNvSpPr txBox="1">
            <a:spLocks noGrp="1"/>
          </p:cNvSpPr>
          <p:nvPr>
            <p:ph type="body" idx="2"/>
          </p:nvPr>
        </p:nvSpPr>
        <p:spPr>
          <a:xfrm>
            <a:off x="457200" y="1631156"/>
            <a:ext cx="4040099" cy="2963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5" name="Shape 215"/>
          <p:cNvSpPr txBox="1">
            <a:spLocks noGrp="1"/>
          </p:cNvSpPr>
          <p:nvPr>
            <p:ph type="body" idx="3"/>
          </p:nvPr>
        </p:nvSpPr>
        <p:spPr>
          <a:xfrm>
            <a:off x="4645025" y="1151334"/>
            <a:ext cx="4041900" cy="479699"/>
          </a:xfrm>
          <a:prstGeom prst="rect">
            <a:avLst/>
          </a:prstGeom>
          <a:noFill/>
          <a:ln>
            <a:noFill/>
          </a:ln>
        </p:spPr>
        <p:txBody>
          <a:bodyPr lIns="91425" tIns="91425" rIns="91425" bIns="91425" anchor="b" anchorCtr="0"/>
          <a:lstStyle>
            <a:lvl1pPr marL="0" indent="0"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216" name="Shape 216"/>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7" name="Shape 21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8" name="Shape 21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9" name="Shape 219"/>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2" name="Shape 222"/>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3" name="Shape 22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4" name="Shape 224"/>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5"/>
        <p:cNvGrpSpPr/>
        <p:nvPr/>
      </p:nvGrpSpPr>
      <p:grpSpPr>
        <a:xfrm>
          <a:off x="0" y="0"/>
          <a:ext cx="0" cy="0"/>
          <a:chOff x="0" y="0"/>
          <a:chExt cx="0" cy="0"/>
        </a:xfrm>
      </p:grpSpPr>
      <p:sp>
        <p:nvSpPr>
          <p:cNvPr id="226" name="Shape 226"/>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7" name="Shape 227"/>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8" name="Shape 228"/>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4787"/>
            <a:ext cx="3008399" cy="8714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1" name="Shape 231"/>
          <p:cNvSpPr txBox="1">
            <a:spLocks noGrp="1"/>
          </p:cNvSpPr>
          <p:nvPr>
            <p:ph type="body" idx="1"/>
          </p:nvPr>
        </p:nvSpPr>
        <p:spPr>
          <a:xfrm>
            <a:off x="3575050" y="204787"/>
            <a:ext cx="5111699" cy="4389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2" name="Shape 232"/>
          <p:cNvSpPr txBox="1">
            <a:spLocks noGrp="1"/>
          </p:cNvSpPr>
          <p:nvPr>
            <p:ph type="body" idx="2"/>
          </p:nvPr>
        </p:nvSpPr>
        <p:spPr>
          <a:xfrm>
            <a:off x="457200" y="1076325"/>
            <a:ext cx="3008399" cy="3518399"/>
          </a:xfrm>
          <a:prstGeom prst="rect">
            <a:avLst/>
          </a:prstGeom>
          <a:noFill/>
          <a:ln>
            <a:noFill/>
          </a:ln>
        </p:spPr>
        <p:txBody>
          <a:bodyPr lIns="91425" tIns="91425" rIns="91425" bIns="91425" anchor="t" anchorCtr="0"/>
          <a:lstStyle>
            <a:lvl1pPr marL="0" indent="0"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233" name="Shape 23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4" name="Shape 23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5" name="Shape 235"/>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792288" y="3600450"/>
            <a:ext cx="5486399" cy="4250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8" name="Shape 238"/>
          <p:cNvSpPr>
            <a:spLocks noGrp="1"/>
          </p:cNvSpPr>
          <p:nvPr>
            <p:ph type="pic" idx="2"/>
          </p:nvPr>
        </p:nvSpPr>
        <p:spPr>
          <a:xfrm>
            <a:off x="1792288" y="459581"/>
            <a:ext cx="5486399" cy="3086099"/>
          </a:xfrm>
          <a:prstGeom prst="rect">
            <a:avLst/>
          </a:prstGeom>
          <a:noFill/>
          <a:ln>
            <a:noFill/>
          </a:ln>
        </p:spPr>
      </p:sp>
      <p:sp>
        <p:nvSpPr>
          <p:cNvPr id="239" name="Shape 239"/>
          <p:cNvSpPr txBox="1">
            <a:spLocks noGrp="1"/>
          </p:cNvSpPr>
          <p:nvPr>
            <p:ph type="body" idx="1"/>
          </p:nvPr>
        </p:nvSpPr>
        <p:spPr>
          <a:xfrm>
            <a:off x="1792288" y="4025503"/>
            <a:ext cx="5486399" cy="603599"/>
          </a:xfrm>
          <a:prstGeom prst="rect">
            <a:avLst/>
          </a:prstGeom>
          <a:noFill/>
          <a:ln>
            <a:noFill/>
          </a:ln>
        </p:spPr>
        <p:txBody>
          <a:bodyPr lIns="91425" tIns="91425" rIns="91425" bIns="91425" anchor="t" anchorCtr="0"/>
          <a:lstStyle>
            <a:lvl1pPr marL="0" indent="0"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240" name="Shape 240"/>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1" name="Shape 24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2" name="Shape 242"/>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5" name="Shape 245"/>
          <p:cNvSpPr txBox="1">
            <a:spLocks noGrp="1"/>
          </p:cNvSpPr>
          <p:nvPr>
            <p:ph type="body" idx="1"/>
          </p:nvPr>
        </p:nvSpPr>
        <p:spPr>
          <a:xfrm rot="5400000">
            <a:off x="2874749" y="-1217400"/>
            <a:ext cx="3394500"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46" name="Shape 246"/>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7" name="Shape 247"/>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8" name="Shape 248"/>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rot="5400000">
            <a:off x="5463749" y="1371628"/>
            <a:ext cx="4388700" cy="2057400"/>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1" name="Shape 251"/>
          <p:cNvSpPr txBox="1">
            <a:spLocks noGrp="1"/>
          </p:cNvSpPr>
          <p:nvPr>
            <p:ph type="body" idx="1"/>
          </p:nvPr>
        </p:nvSpPr>
        <p:spPr>
          <a:xfrm rot="5400000">
            <a:off x="1272750" y="-609571"/>
            <a:ext cx="4388700"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52" name="Shape 252"/>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3" name="Shape 25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4" name="Shape 254"/>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4"/>
        <p:cNvGrpSpPr/>
        <p:nvPr/>
      </p:nvGrpSpPr>
      <p:grpSpPr>
        <a:xfrm>
          <a:off x="0" y="0"/>
          <a:ext cx="0" cy="0"/>
          <a:chOff x="0" y="0"/>
          <a:chExt cx="0" cy="0"/>
        </a:xfrm>
      </p:grpSpPr>
      <p:sp>
        <p:nvSpPr>
          <p:cNvPr id="265" name="Shape 265"/>
          <p:cNvSpPr txBox="1">
            <a:spLocks noGrp="1"/>
          </p:cNvSpPr>
          <p:nvPr>
            <p:ph type="subTitle" idx="1"/>
          </p:nvPr>
        </p:nvSpPr>
        <p:spPr>
          <a:xfrm>
            <a:off x="685800" y="2840053"/>
            <a:ext cx="7772400" cy="784800"/>
          </a:xfrm>
          <a:prstGeom prst="rect">
            <a:avLst/>
          </a:prstGeom>
        </p:spPr>
        <p:txBody>
          <a:bodyPr lIns="91425" tIns="91425" rIns="91425" bIns="91425" anchor="t" anchorCtr="0"/>
          <a:lstStyle>
            <a:lvl1pPr algn="ctr" rtl="0">
              <a:spcBef>
                <a:spcPts val="0"/>
              </a:spcBef>
              <a:buClr>
                <a:schemeClr val="lt2"/>
              </a:buClr>
              <a:buNone/>
              <a:defRPr>
                <a:solidFill>
                  <a:schemeClr val="lt2"/>
                </a:solidFill>
              </a:defRPr>
            </a:lvl1pPr>
            <a:lvl2pPr algn="ctr" rtl="0">
              <a:spcBef>
                <a:spcPts val="0"/>
              </a:spcBef>
              <a:buClr>
                <a:schemeClr val="lt2"/>
              </a:buClr>
              <a:buSzPct val="100000"/>
              <a:buNone/>
              <a:defRPr sz="3000">
                <a:solidFill>
                  <a:schemeClr val="lt2"/>
                </a:solidFill>
              </a:defRPr>
            </a:lvl2pPr>
            <a:lvl3pPr algn="ctr" rtl="0">
              <a:spcBef>
                <a:spcPts val="0"/>
              </a:spcBef>
              <a:buClr>
                <a:schemeClr val="lt2"/>
              </a:buClr>
              <a:buSzPct val="100000"/>
              <a:buNone/>
              <a:defRPr sz="3000">
                <a:solidFill>
                  <a:schemeClr val="lt2"/>
                </a:solidFill>
              </a:defRPr>
            </a:lvl3pPr>
            <a:lvl4pPr algn="ctr" rtl="0">
              <a:spcBef>
                <a:spcPts val="0"/>
              </a:spcBef>
              <a:buClr>
                <a:schemeClr val="lt2"/>
              </a:buClr>
              <a:buSzPct val="100000"/>
              <a:buNone/>
              <a:defRPr sz="3000">
                <a:solidFill>
                  <a:schemeClr val="lt2"/>
                </a:solidFill>
              </a:defRPr>
            </a:lvl4pPr>
            <a:lvl5pPr algn="ctr" rtl="0">
              <a:spcBef>
                <a:spcPts val="0"/>
              </a:spcBef>
              <a:buClr>
                <a:schemeClr val="lt2"/>
              </a:buClr>
              <a:buSzPct val="100000"/>
              <a:buNone/>
              <a:defRPr sz="3000">
                <a:solidFill>
                  <a:schemeClr val="lt2"/>
                </a:solidFill>
              </a:defRPr>
            </a:lvl5pPr>
            <a:lvl6pPr algn="ctr" rtl="0">
              <a:spcBef>
                <a:spcPts val="0"/>
              </a:spcBef>
              <a:buClr>
                <a:schemeClr val="lt2"/>
              </a:buClr>
              <a:buSzPct val="100000"/>
              <a:buNone/>
              <a:defRPr sz="3000">
                <a:solidFill>
                  <a:schemeClr val="lt2"/>
                </a:solidFill>
              </a:defRPr>
            </a:lvl6pPr>
            <a:lvl7pPr algn="ctr" rtl="0">
              <a:spcBef>
                <a:spcPts val="0"/>
              </a:spcBef>
              <a:buClr>
                <a:schemeClr val="lt2"/>
              </a:buClr>
              <a:buSzPct val="100000"/>
              <a:buNone/>
              <a:defRPr sz="3000">
                <a:solidFill>
                  <a:schemeClr val="lt2"/>
                </a:solidFill>
              </a:defRPr>
            </a:lvl7pPr>
            <a:lvl8pPr algn="ctr" rtl="0">
              <a:spcBef>
                <a:spcPts val="0"/>
              </a:spcBef>
              <a:buClr>
                <a:schemeClr val="lt2"/>
              </a:buClr>
              <a:buSzPct val="100000"/>
              <a:buNone/>
              <a:defRPr sz="3000">
                <a:solidFill>
                  <a:schemeClr val="lt2"/>
                </a:solidFill>
              </a:defRPr>
            </a:lvl8pPr>
            <a:lvl9pPr algn="ctr" rtl="0">
              <a:spcBef>
                <a:spcPts val="0"/>
              </a:spcBef>
              <a:buClr>
                <a:schemeClr val="lt2"/>
              </a:buClr>
              <a:buSzPct val="100000"/>
              <a:buNone/>
              <a:defRPr sz="3000">
                <a:solidFill>
                  <a:schemeClr val="lt2"/>
                </a:solidFill>
              </a:defRPr>
            </a:lvl9pPr>
          </a:lstStyle>
          <a:p>
            <a:endParaRPr/>
          </a:p>
        </p:txBody>
      </p:sp>
      <p:sp>
        <p:nvSpPr>
          <p:cNvPr id="266" name="Shape 266"/>
          <p:cNvSpPr txBox="1">
            <a:spLocks noGrp="1"/>
          </p:cNvSpPr>
          <p:nvPr>
            <p:ph type="ctrTitle"/>
          </p:nvPr>
        </p:nvSpPr>
        <p:spPr>
          <a:xfrm>
            <a:off x="685800" y="1583342"/>
            <a:ext cx="7772400" cy="1159874"/>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05978"/>
            <a:ext cx="8229600" cy="85725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9" name="Shape 269"/>
          <p:cNvSpPr txBox="1">
            <a:spLocks noGrp="1"/>
          </p:cNvSpPr>
          <p:nvPr>
            <p:ph type="body" idx="1"/>
          </p:nvPr>
        </p:nvSpPr>
        <p:spPr>
          <a:xfrm>
            <a:off x="457200" y="1200150"/>
            <a:ext cx="8229600" cy="3725775"/>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05978"/>
            <a:ext cx="8229600" cy="85725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2" name="Shape 272"/>
          <p:cNvSpPr txBox="1">
            <a:spLocks noGrp="1"/>
          </p:cNvSpPr>
          <p:nvPr>
            <p:ph type="body" idx="1"/>
          </p:nvPr>
        </p:nvSpPr>
        <p:spPr>
          <a:xfrm>
            <a:off x="457200" y="1200150"/>
            <a:ext cx="3994500" cy="3725775"/>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3" name="Shape 273"/>
          <p:cNvSpPr txBox="1">
            <a:spLocks noGrp="1"/>
          </p:cNvSpPr>
          <p:nvPr>
            <p:ph type="body" idx="2"/>
          </p:nvPr>
        </p:nvSpPr>
        <p:spPr>
          <a:xfrm>
            <a:off x="4692273" y="1200150"/>
            <a:ext cx="3994500" cy="3725775"/>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8"/>
            <a:ext cx="8229600" cy="85725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457200" y="4406309"/>
            <a:ext cx="8229600" cy="519525"/>
          </a:xfrm>
          <a:prstGeom prst="rect">
            <a:avLst/>
          </a:prstGeom>
        </p:spPr>
        <p:txBody>
          <a:bodyPr lIns="91425" tIns="91425" rIns="91425" bIns="91425" anchor="t" anchorCtr="0"/>
          <a:lstStyle>
            <a:lvl1pPr algn="ctr" rtl="0">
              <a:spcBef>
                <a:spcPts val="0"/>
              </a:spcBef>
              <a:buSzPct val="100000"/>
              <a:buNone/>
              <a:defRPr sz="1800"/>
            </a:lvl1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01752" y="171450"/>
            <a:ext cx="8534399" cy="569249"/>
          </a:xfrm>
          <a:prstGeom prst="rect">
            <a:avLst/>
          </a:prstGeom>
          <a:noFill/>
          <a:ln>
            <a:noFill/>
          </a:ln>
        </p:spPr>
        <p:txBody>
          <a:bodyPr lIns="91425" tIns="91425" rIns="91425" bIns="91425" anchor="b" anchorCtr="0"/>
          <a:lstStyle>
            <a:lvl1pPr algn="ctr" rtl="0">
              <a:spcBef>
                <a:spcPts val="0"/>
              </a:spcBef>
              <a:buClr>
                <a:srgbClr val="707E95"/>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1" name="Shape 281"/>
          <p:cNvSpPr txBox="1">
            <a:spLocks noGrp="1"/>
          </p:cNvSpPr>
          <p:nvPr>
            <p:ph type="dt" idx="10"/>
          </p:nvPr>
        </p:nvSpPr>
        <p:spPr>
          <a:xfrm>
            <a:off x="5791200" y="4807458"/>
            <a:ext cx="3044999" cy="274275"/>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2" name="Shape 282"/>
          <p:cNvSpPr txBox="1">
            <a:spLocks noGrp="1"/>
          </p:cNvSpPr>
          <p:nvPr>
            <p:ph type="ftr" idx="11"/>
          </p:nvPr>
        </p:nvSpPr>
        <p:spPr>
          <a:xfrm>
            <a:off x="304800" y="4808135"/>
            <a:ext cx="3581399" cy="27427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3" name="Shape 283"/>
          <p:cNvSpPr txBox="1">
            <a:spLocks noGrp="1"/>
          </p:cNvSpPr>
          <p:nvPr>
            <p:ph type="sldNum" idx="12"/>
          </p:nvPr>
        </p:nvSpPr>
        <p:spPr>
          <a:xfrm>
            <a:off x="4343400" y="780130"/>
            <a:ext cx="457200" cy="33097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cxnSp>
        <p:nvCxnSpPr>
          <p:cNvPr id="284" name="Shape 284"/>
          <p:cNvCxnSpPr/>
          <p:nvPr/>
        </p:nvCxnSpPr>
        <p:spPr>
          <a:xfrm rot="10800000" flipH="1">
            <a:off x="4563080" y="1181781"/>
            <a:ext cx="9000" cy="3614624"/>
          </a:xfrm>
          <a:prstGeom prst="straightConnector1">
            <a:avLst/>
          </a:prstGeom>
          <a:noFill/>
          <a:ln w="9525" cap="flat" cmpd="sng">
            <a:solidFill>
              <a:schemeClr val="dk2"/>
            </a:solidFill>
            <a:prstDash val="dash"/>
            <a:round/>
            <a:headEnd type="none" w="med" len="med"/>
            <a:tailEnd type="none" w="med" len="med"/>
          </a:ln>
        </p:spPr>
      </p:cxnSp>
      <p:sp>
        <p:nvSpPr>
          <p:cNvPr id="285" name="Shape 285"/>
          <p:cNvSpPr txBox="1">
            <a:spLocks noGrp="1"/>
          </p:cNvSpPr>
          <p:nvPr>
            <p:ph type="body" idx="1"/>
          </p:nvPr>
        </p:nvSpPr>
        <p:spPr>
          <a:xfrm>
            <a:off x="301752" y="1028700"/>
            <a:ext cx="4038599" cy="351134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6" name="Shape 286"/>
          <p:cNvSpPr txBox="1">
            <a:spLocks noGrp="1"/>
          </p:cNvSpPr>
          <p:nvPr>
            <p:ph type="body" idx="2"/>
          </p:nvPr>
        </p:nvSpPr>
        <p:spPr>
          <a:xfrm>
            <a:off x="4800600" y="1028700"/>
            <a:ext cx="4038599" cy="351134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01752" y="171450"/>
            <a:ext cx="8534399" cy="56924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9" name="Shape 289"/>
          <p:cNvSpPr txBox="1">
            <a:spLocks noGrp="1"/>
          </p:cNvSpPr>
          <p:nvPr>
            <p:ph type="dt" idx="10"/>
          </p:nvPr>
        </p:nvSpPr>
        <p:spPr>
          <a:xfrm>
            <a:off x="5791200" y="4803737"/>
            <a:ext cx="3044999" cy="274275"/>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0" name="Shape 290"/>
          <p:cNvSpPr txBox="1">
            <a:spLocks noGrp="1"/>
          </p:cNvSpPr>
          <p:nvPr>
            <p:ph type="ftr" idx="11"/>
          </p:nvPr>
        </p:nvSpPr>
        <p:spPr>
          <a:xfrm>
            <a:off x="304800" y="4808135"/>
            <a:ext cx="3581399" cy="27427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1" name="Shape 291"/>
          <p:cNvSpPr txBox="1">
            <a:spLocks noGrp="1"/>
          </p:cNvSpPr>
          <p:nvPr>
            <p:ph type="sldNum" idx="12"/>
          </p:nvPr>
        </p:nvSpPr>
        <p:spPr>
          <a:xfrm>
            <a:off x="4361687" y="769779"/>
            <a:ext cx="457200" cy="33097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292" name="Shape 292"/>
          <p:cNvSpPr txBox="1">
            <a:spLocks noGrp="1"/>
          </p:cNvSpPr>
          <p:nvPr>
            <p:ph type="body" idx="1"/>
          </p:nvPr>
        </p:nvSpPr>
        <p:spPr>
          <a:xfrm>
            <a:off x="301752" y="1145286"/>
            <a:ext cx="8503799" cy="3429000"/>
          </a:xfrm>
          <a:prstGeom prst="rect">
            <a:avLst/>
          </a:prstGeom>
          <a:noFill/>
          <a:ln>
            <a:noFill/>
          </a:ln>
        </p:spPr>
        <p:txBody>
          <a:bodyPr lIns="91425" tIns="91425" rIns="91425" bIns="91425" anchor="t" anchorCtr="0"/>
          <a:lstStyle>
            <a:lvl1pPr marL="274320" indent="-128587" algn="l" rtl="0">
              <a:spcBef>
                <a:spcPts val="540"/>
              </a:spcBef>
              <a:buClr>
                <a:schemeClr val="accent1"/>
              </a:buClr>
              <a:buFont typeface="Georgia"/>
              <a:buChar char="●"/>
              <a:defRPr/>
            </a:lvl1pPr>
            <a:lvl2pPr marL="548640" indent="-184150" algn="l" rtl="0">
              <a:spcBef>
                <a:spcPts val="440"/>
              </a:spcBef>
              <a:buClr>
                <a:schemeClr val="accent2"/>
              </a:buClr>
              <a:buFont typeface="Georgia"/>
              <a:buChar char="○"/>
              <a:defRPr/>
            </a:lvl2pPr>
            <a:lvl3pPr marL="822960" indent="-143510" algn="l" rtl="0">
              <a:spcBef>
                <a:spcPts val="400"/>
              </a:spcBef>
              <a:buClr>
                <a:schemeClr val="accent3"/>
              </a:buClr>
              <a:buFont typeface="Georgia"/>
              <a:buChar char="•"/>
              <a:defRPr/>
            </a:lvl3pPr>
            <a:lvl4pPr marL="1097280" indent="-144780" algn="l" rtl="0">
              <a:spcBef>
                <a:spcPts val="400"/>
              </a:spcBef>
              <a:buClr>
                <a:schemeClr val="accent4"/>
              </a:buClr>
              <a:buFont typeface="Georgia"/>
              <a:buChar char="•"/>
              <a:defRPr/>
            </a:lvl4pPr>
            <a:lvl5pPr marL="1371600" indent="-114300" algn="l" rtl="0">
              <a:spcBef>
                <a:spcPts val="360"/>
              </a:spcBef>
              <a:buClr>
                <a:schemeClr val="accent5"/>
              </a:buClr>
              <a:buFont typeface="Georgia"/>
              <a:buChar char="•"/>
              <a:defRPr/>
            </a:lvl5pPr>
            <a:lvl6pPr marL="1645920" indent="-93980" algn="l" rtl="0">
              <a:spcBef>
                <a:spcPts val="360"/>
              </a:spcBef>
              <a:buClr>
                <a:schemeClr val="accent6"/>
              </a:buClr>
              <a:buFont typeface="Georgia"/>
              <a:buChar char="●"/>
              <a:defRPr/>
            </a:lvl6pPr>
            <a:lvl7pPr marL="1920240" indent="-101600" algn="l" rtl="0">
              <a:spcBef>
                <a:spcPts val="320"/>
              </a:spcBef>
              <a:buClr>
                <a:srgbClr val="568AB8"/>
              </a:buClr>
              <a:buFont typeface="Georgia"/>
              <a:buChar char="•"/>
              <a:defRPr/>
            </a:lvl7pPr>
            <a:lvl8pPr marL="2103120" indent="-83820" algn="l" rtl="0">
              <a:spcBef>
                <a:spcPts val="320"/>
              </a:spcBef>
              <a:buClr>
                <a:srgbClr val="415A97"/>
              </a:buClr>
              <a:buFont typeface="Georgia"/>
              <a:buChar char="•"/>
              <a:defRPr/>
            </a:lvl8pPr>
            <a:lvl9pPr marL="2377440" indent="-113029" algn="l" rtl="0">
              <a:spcBef>
                <a:spcPts val="280"/>
              </a:spcBef>
              <a:buClr>
                <a:srgbClr val="2470BC"/>
              </a:buClr>
              <a:buFont typeface="Georgia"/>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24"/>
        <p:cNvGrpSpPr/>
        <p:nvPr/>
      </p:nvGrpSpPr>
      <p:grpSpPr>
        <a:xfrm>
          <a:off x="0" y="0"/>
          <a:ext cx="0" cy="0"/>
          <a:chOff x="0" y="0"/>
          <a:chExt cx="0" cy="0"/>
        </a:xfrm>
      </p:grpSpPr>
      <p:pic>
        <p:nvPicPr>
          <p:cNvPr id="325" name="Shape 325"/>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326" name="Shape 326"/>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27" name="Shape 327"/>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28" name="Shape 32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9" name="Shape 32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0" name="Shape 33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3" name="Shape 333"/>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34" name="Shape 33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5" name="Shape 33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6" name="Shape 33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7"/>
        <p:cNvGrpSpPr/>
        <p:nvPr/>
      </p:nvGrpSpPr>
      <p:grpSpPr>
        <a:xfrm>
          <a:off x="0" y="0"/>
          <a:ext cx="0" cy="0"/>
          <a:chOff x="0" y="0"/>
          <a:chExt cx="0" cy="0"/>
        </a:xfrm>
      </p:grpSpPr>
      <p:sp>
        <p:nvSpPr>
          <p:cNvPr id="338" name="Shape 33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9" name="Shape 33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0" name="Shape 34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3" name="Shape 343"/>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44" name="Shape 34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5" name="Shape 34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6" name="Shape 34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0" name="Shape 30"/>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9" name="Shape 349"/>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0" name="Shape 350"/>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1" name="Shape 35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2" name="Shape 35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3" name="Shape 35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6" name="Shape 356"/>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57" name="Shape 357"/>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8" name="Shape 358"/>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59" name="Shape 359"/>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0" name="Shape 36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1" name="Shape 36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2" name="Shape 36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5" name="Shape 36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6" name="Shape 36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7" name="Shape 36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0" name="Shape 370"/>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1" name="Shape 371"/>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72" name="Shape 37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3" name="Shape 37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4" name="Shape 37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7" name="Shape 377"/>
          <p:cNvSpPr>
            <a:spLocks noGrp="1"/>
          </p:cNvSpPr>
          <p:nvPr>
            <p:ph type="pic" idx="2"/>
          </p:nvPr>
        </p:nvSpPr>
        <p:spPr>
          <a:xfrm>
            <a:off x="1792288" y="459581"/>
            <a:ext cx="5486399" cy="3086099"/>
          </a:xfrm>
          <a:prstGeom prst="rect">
            <a:avLst/>
          </a:prstGeom>
          <a:noFill/>
          <a:ln>
            <a:noFill/>
          </a:ln>
        </p:spPr>
      </p:sp>
      <p:sp>
        <p:nvSpPr>
          <p:cNvPr id="378" name="Shape 378"/>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79" name="Shape 37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0" name="Shape 38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1" name="Shape 38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4" name="Shape 384"/>
          <p:cNvSpPr txBox="1">
            <a:spLocks noGrp="1"/>
          </p:cNvSpPr>
          <p:nvPr>
            <p:ph type="body" idx="1"/>
          </p:nvPr>
        </p:nvSpPr>
        <p:spPr>
          <a:xfrm rot="5400000">
            <a:off x="2874763" y="-1217414"/>
            <a:ext cx="3394472"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85" name="Shape 38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6" name="Shape 38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7" name="Shape 38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0" name="Shape 390"/>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91" name="Shape 39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2" name="Shape 39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3" name="Shape 39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36" name="Shape 36"/>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8"/>
        <p:cNvGrpSpPr/>
        <p:nvPr/>
      </p:nvGrpSpPr>
      <p:grpSpPr>
        <a:xfrm>
          <a:off x="0" y="0"/>
          <a:ext cx="0" cy="0"/>
          <a:chOff x="0" y="0"/>
          <a:chExt cx="0" cy="0"/>
        </a:xfrm>
      </p:grpSpPr>
      <p:grpSp>
        <p:nvGrpSpPr>
          <p:cNvPr id="39" name="Shape 39"/>
          <p:cNvGrpSpPr/>
          <p:nvPr/>
        </p:nvGrpSpPr>
        <p:grpSpPr>
          <a:xfrm>
            <a:off x="-6264" y="3700039"/>
            <a:ext cx="9150267" cy="2325488"/>
            <a:chOff x="-6264" y="4933386"/>
            <a:chExt cx="9150267" cy="3100650"/>
          </a:xfrm>
        </p:grpSpPr>
        <p:sp>
          <p:nvSpPr>
            <p:cNvPr id="40" name="Shape 40"/>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41" name="Shape 41"/>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43" name="Shape 43"/>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algn="ctr">
              <a:spcBef>
                <a:spcPts val="0"/>
              </a:spcBef>
              <a:buSzPct val="100000"/>
              <a:buNone/>
              <a:defRPr sz="2400"/>
            </a:lvl1pPr>
          </a:lstStyle>
          <a:p>
            <a:endParaRPr/>
          </a:p>
        </p:txBody>
      </p:sp>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6"/>
        <p:cNvGrpSpPr/>
        <p:nvPr/>
      </p:nvGrpSpPr>
      <p:grpSpPr>
        <a:xfrm>
          <a:off x="0" y="0"/>
          <a:ext cx="0" cy="0"/>
          <a:chOff x="0" y="0"/>
          <a:chExt cx="0" cy="0"/>
        </a:xfrm>
      </p:grpSpPr>
      <p:sp>
        <p:nvSpPr>
          <p:cNvPr id="187" name="Shape 187"/>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8" name="Shape 188"/>
          <p:cNvSpPr txBox="1">
            <a:spLocks noGrp="1"/>
          </p:cNvSpPr>
          <p:nvPr>
            <p:ph type="subTitle" idx="1"/>
          </p:nvPr>
        </p:nvSpPr>
        <p:spPr>
          <a:xfrm>
            <a:off x="1371600" y="2914650"/>
            <a:ext cx="6400799" cy="1314599"/>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89" name="Shape 189"/>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0" name="Shape 19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1" name="Shape 191"/>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1"/>
          </p:nvPr>
        </p:nvSpPr>
        <p:spPr>
          <a:xfrm>
            <a:off x="457200" y="1200150"/>
            <a:ext cx="4038599" cy="33945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body" idx="2"/>
          </p:nvPr>
        </p:nvSpPr>
        <p:spPr>
          <a:xfrm>
            <a:off x="4648200" y="1200150"/>
            <a:ext cx="4038599" cy="33945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6" name="Shape 196"/>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7" name="Shape 197"/>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8" name="Shape 198"/>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1" name="Shape 20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02" name="Shape 202"/>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3" name="Shape 20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4" name="Shape 204"/>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jp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lt2"/>
                </a:solidFill>
                <a:latin typeface="Trebuchet MS"/>
                <a:ea typeface="Trebuchet MS"/>
                <a:cs typeface="Trebuchet MS"/>
                <a:sym typeface="Trebuchet MS"/>
              </a:rPr>
              <a:t>‹#›</a:t>
            </a:fld>
            <a:endParaRPr lang="en" sz="1300">
              <a:solidFill>
                <a:schemeClr val="lt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2" name="Shape 18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83" name="Shape 18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4" name="Shape 18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5" name="Shape 185"/>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rtl="0">
              <a:spcBef>
                <a:spcPts val="0"/>
              </a:spcBef>
              <a:buClr>
                <a:schemeClr val="lt1"/>
              </a:buClr>
              <a:buSzPct val="100000"/>
              <a:buNone/>
              <a:defRPr sz="3600" b="1">
                <a:solidFill>
                  <a:schemeClr val="lt1"/>
                </a:solidFill>
              </a:defRPr>
            </a:lvl1pPr>
            <a:lvl2pPr rtl="0">
              <a:spcBef>
                <a:spcPts val="0"/>
              </a:spcBef>
              <a:buClr>
                <a:schemeClr val="lt1"/>
              </a:buClr>
              <a:buSzPct val="100000"/>
              <a:buNone/>
              <a:defRPr sz="3600" b="1">
                <a:solidFill>
                  <a:schemeClr val="lt1"/>
                </a:solidFill>
              </a:defRPr>
            </a:lvl2pPr>
            <a:lvl3pPr rtl="0">
              <a:spcBef>
                <a:spcPts val="0"/>
              </a:spcBef>
              <a:buClr>
                <a:schemeClr val="lt1"/>
              </a:buClr>
              <a:buSzPct val="100000"/>
              <a:buNone/>
              <a:defRPr sz="3600" b="1">
                <a:solidFill>
                  <a:schemeClr val="lt1"/>
                </a:solidFill>
              </a:defRPr>
            </a:lvl3pPr>
            <a:lvl4pPr rtl="0">
              <a:spcBef>
                <a:spcPts val="0"/>
              </a:spcBef>
              <a:buClr>
                <a:schemeClr val="lt1"/>
              </a:buClr>
              <a:buSzPct val="100000"/>
              <a:buNone/>
              <a:defRPr sz="3600" b="1">
                <a:solidFill>
                  <a:schemeClr val="lt1"/>
                </a:solidFill>
              </a:defRPr>
            </a:lvl4pPr>
            <a:lvl5pPr rtl="0">
              <a:spcBef>
                <a:spcPts val="0"/>
              </a:spcBef>
              <a:buClr>
                <a:schemeClr val="lt1"/>
              </a:buClr>
              <a:buSzPct val="100000"/>
              <a:buNone/>
              <a:defRPr sz="3600" b="1">
                <a:solidFill>
                  <a:schemeClr val="lt1"/>
                </a:solidFill>
              </a:defRPr>
            </a:lvl5pPr>
            <a:lvl6pPr rtl="0">
              <a:spcBef>
                <a:spcPts val="0"/>
              </a:spcBef>
              <a:buClr>
                <a:schemeClr val="lt1"/>
              </a:buClr>
              <a:buSzPct val="100000"/>
              <a:buNone/>
              <a:defRPr sz="3600" b="1">
                <a:solidFill>
                  <a:schemeClr val="lt1"/>
                </a:solidFill>
              </a:defRPr>
            </a:lvl6pPr>
            <a:lvl7pPr rtl="0">
              <a:spcBef>
                <a:spcPts val="0"/>
              </a:spcBef>
              <a:buClr>
                <a:schemeClr val="lt1"/>
              </a:buClr>
              <a:buSzPct val="100000"/>
              <a:buNone/>
              <a:defRPr sz="3600" b="1">
                <a:solidFill>
                  <a:schemeClr val="lt1"/>
                </a:solidFill>
              </a:defRPr>
            </a:lvl7pPr>
            <a:lvl8pPr rtl="0">
              <a:spcBef>
                <a:spcPts val="0"/>
              </a:spcBef>
              <a:buClr>
                <a:schemeClr val="lt1"/>
              </a:buClr>
              <a:buSzPct val="100000"/>
              <a:buNone/>
              <a:defRPr sz="3600" b="1">
                <a:solidFill>
                  <a:schemeClr val="lt1"/>
                </a:solidFill>
              </a:defRPr>
            </a:lvl8pPr>
            <a:lvl9pPr rtl="0">
              <a:spcBef>
                <a:spcPts val="0"/>
              </a:spcBef>
              <a:buClr>
                <a:schemeClr val="lt1"/>
              </a:buClr>
              <a:buSzPct val="100000"/>
              <a:buNone/>
              <a:defRPr sz="3600" b="1">
                <a:solidFill>
                  <a:schemeClr val="lt1"/>
                </a:solidFill>
              </a:defRPr>
            </a:lvl9pPr>
          </a:lstStyle>
          <a:p>
            <a:endParaRPr/>
          </a:p>
        </p:txBody>
      </p:sp>
      <p:sp>
        <p:nvSpPr>
          <p:cNvPr id="263" name="Shape 263"/>
          <p:cNvSpPr txBox="1">
            <a:spLocks noGrp="1"/>
          </p:cNvSpPr>
          <p:nvPr>
            <p:ph type="body" idx="1"/>
          </p:nvPr>
        </p:nvSpPr>
        <p:spPr>
          <a:xfrm>
            <a:off x="457200" y="1200150"/>
            <a:ext cx="8229600" cy="3725775"/>
          </a:xfrm>
          <a:prstGeom prst="rect">
            <a:avLst/>
          </a:prstGeom>
          <a:noFill/>
          <a:ln>
            <a:noFill/>
          </a:ln>
        </p:spPr>
        <p:txBody>
          <a:bodyPr lIns="91425" tIns="91425" rIns="91425" bIns="91425" anchor="t" anchorCtr="0"/>
          <a:lstStyle>
            <a:lvl1pPr rtl="0">
              <a:spcBef>
                <a:spcPts val="600"/>
              </a:spcBef>
              <a:buClr>
                <a:schemeClr val="lt1"/>
              </a:buClr>
              <a:buSzPct val="100000"/>
              <a:defRPr sz="3000">
                <a:solidFill>
                  <a:schemeClr val="lt1"/>
                </a:solidFill>
              </a:defRPr>
            </a:lvl1pPr>
            <a:lvl2pPr rtl="0">
              <a:spcBef>
                <a:spcPts val="480"/>
              </a:spcBef>
              <a:buClr>
                <a:schemeClr val="lt1"/>
              </a:buClr>
              <a:buSzPct val="100000"/>
              <a:defRPr sz="2400">
                <a:solidFill>
                  <a:schemeClr val="lt1"/>
                </a:solidFill>
              </a:defRPr>
            </a:lvl2pPr>
            <a:lvl3pPr rtl="0">
              <a:spcBef>
                <a:spcPts val="480"/>
              </a:spcBef>
              <a:buClr>
                <a:schemeClr val="lt1"/>
              </a:buClr>
              <a:buSzPct val="100000"/>
              <a:defRPr sz="2400">
                <a:solidFill>
                  <a:schemeClr val="lt1"/>
                </a:solidFill>
              </a:defRPr>
            </a:lvl3pPr>
            <a:lvl4pPr rtl="0">
              <a:spcBef>
                <a:spcPts val="360"/>
              </a:spcBef>
              <a:buClr>
                <a:schemeClr val="lt1"/>
              </a:buClr>
              <a:buSzPct val="100000"/>
              <a:defRPr sz="1800">
                <a:solidFill>
                  <a:schemeClr val="lt1"/>
                </a:solidFill>
              </a:defRPr>
            </a:lvl4pPr>
            <a:lvl5pPr rtl="0">
              <a:spcBef>
                <a:spcPts val="360"/>
              </a:spcBef>
              <a:buClr>
                <a:schemeClr val="lt1"/>
              </a:buClr>
              <a:buSzPct val="100000"/>
              <a:defRPr sz="1800">
                <a:solidFill>
                  <a:schemeClr val="lt1"/>
                </a:solidFill>
              </a:defRPr>
            </a:lvl5pPr>
            <a:lvl6pPr rtl="0">
              <a:spcBef>
                <a:spcPts val="360"/>
              </a:spcBef>
              <a:buClr>
                <a:schemeClr val="lt1"/>
              </a:buClr>
              <a:buSzPct val="100000"/>
              <a:defRPr sz="1800">
                <a:solidFill>
                  <a:schemeClr val="lt1"/>
                </a:solidFill>
              </a:defRPr>
            </a:lvl6pPr>
            <a:lvl7pPr rtl="0">
              <a:spcBef>
                <a:spcPts val="360"/>
              </a:spcBef>
              <a:buClr>
                <a:schemeClr val="lt1"/>
              </a:buClr>
              <a:buSzPct val="100000"/>
              <a:defRPr sz="1800">
                <a:solidFill>
                  <a:schemeClr val="lt1"/>
                </a:solidFill>
              </a:defRPr>
            </a:lvl7pPr>
            <a:lvl8pPr rtl="0">
              <a:spcBef>
                <a:spcPts val="360"/>
              </a:spcBef>
              <a:buClr>
                <a:schemeClr val="lt1"/>
              </a:buClr>
              <a:buSzPct val="100000"/>
              <a:defRPr sz="1800">
                <a:solidFill>
                  <a:schemeClr val="lt1"/>
                </a:solidFill>
              </a:defRPr>
            </a:lvl8pPr>
            <a:lvl9pPr rtl="0">
              <a:spcBef>
                <a:spcPts val="360"/>
              </a:spcBef>
              <a:buClr>
                <a:schemeClr val="lt1"/>
              </a:buClr>
              <a:buSzPct val="100000"/>
              <a:defRPr sz="1800">
                <a:solidFill>
                  <a:schemeClr val="lt1"/>
                </a:solidFil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pic>
        <p:nvPicPr>
          <p:cNvPr id="318" name="Shape 318"/>
          <p:cNvPicPr preferRelativeResize="0"/>
          <p:nvPr/>
        </p:nvPicPr>
        <p:blipFill rotWithShape="1">
          <a:blip r:embed="rId13">
            <a:alphaModFix/>
          </a:blip>
          <a:srcRect/>
          <a:stretch/>
        </p:blipFill>
        <p:spPr>
          <a:xfrm>
            <a:off x="0" y="0"/>
            <a:ext cx="9144000" cy="5143499"/>
          </a:xfrm>
          <a:prstGeom prst="rect">
            <a:avLst/>
          </a:prstGeom>
          <a:noFill/>
          <a:ln>
            <a:noFill/>
          </a:ln>
        </p:spPr>
      </p:pic>
      <p:sp>
        <p:nvSpPr>
          <p:cNvPr id="319" name="Shape 31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20" name="Shape 320"/>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321" name="Shape 32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2" name="Shape 32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3" name="Shape 32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leadergrow.com/articles/198-3-tricky-questions-about-trus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lgn="l">
              <a:spcBef>
                <a:spcPts val="0"/>
              </a:spcBef>
              <a:buNone/>
            </a:pPr>
            <a:r>
              <a:rPr lang="en">
                <a:solidFill>
                  <a:srgbClr val="FFFFFF"/>
                </a:solidFill>
              </a:rPr>
              <a:t>Staff Culture</a:t>
            </a:r>
            <a:r>
              <a:rPr lang="en"/>
              <a:t> </a:t>
            </a:r>
          </a:p>
        </p:txBody>
      </p:sp>
      <p:sp>
        <p:nvSpPr>
          <p:cNvPr id="49" name="Shape 49"/>
          <p:cNvSpPr txBox="1">
            <a:spLocks noGrp="1"/>
          </p:cNvSpPr>
          <p:nvPr>
            <p:ph type="subTitle" idx="1"/>
          </p:nvPr>
        </p:nvSpPr>
        <p:spPr>
          <a:xfrm>
            <a:off x="1215800" y="2344550"/>
            <a:ext cx="4710000" cy="1763699"/>
          </a:xfrm>
          <a:prstGeom prst="rect">
            <a:avLst/>
          </a:prstGeom>
        </p:spPr>
        <p:txBody>
          <a:bodyPr lIns="91425" tIns="91425" rIns="91425" bIns="91425" anchor="t" anchorCtr="0">
            <a:noAutofit/>
          </a:bodyPr>
          <a:lstStyle/>
          <a:p>
            <a:pPr algn="l" rtl="0">
              <a:spcBef>
                <a:spcPts val="0"/>
              </a:spcBef>
              <a:buNone/>
            </a:pPr>
            <a:r>
              <a:rPr lang="en" sz="1800">
                <a:solidFill>
                  <a:srgbClr val="D9D9D9"/>
                </a:solidFill>
              </a:rPr>
              <a:t>Ericka Ciganek</a:t>
            </a:r>
          </a:p>
          <a:p>
            <a:pPr algn="l" rtl="0">
              <a:spcBef>
                <a:spcPts val="0"/>
              </a:spcBef>
              <a:buNone/>
            </a:pPr>
            <a:r>
              <a:rPr lang="en" sz="1200">
                <a:solidFill>
                  <a:srgbClr val="FFFFFF"/>
                </a:solidFill>
              </a:rPr>
              <a:t>Arizona Department of Education </a:t>
            </a:r>
          </a:p>
          <a:p>
            <a:pPr algn="l" rtl="0">
              <a:spcBef>
                <a:spcPts val="0"/>
              </a:spcBef>
              <a:buNone/>
            </a:pPr>
            <a:r>
              <a:rPr lang="en" sz="1200">
                <a:solidFill>
                  <a:srgbClr val="FFFFFF"/>
                </a:solidFill>
              </a:rPr>
              <a:t>Accountability, Support and Innovation </a:t>
            </a:r>
          </a:p>
          <a:p>
            <a:pPr algn="l" rtl="0">
              <a:spcBef>
                <a:spcPts val="0"/>
              </a:spcBef>
              <a:buNone/>
            </a:pPr>
            <a:r>
              <a:rPr lang="en" sz="1200">
                <a:solidFill>
                  <a:srgbClr val="EFEFEF"/>
                </a:solidFill>
              </a:rPr>
              <a:t>August 18, 2015</a:t>
            </a:r>
          </a:p>
          <a:p>
            <a:pPr algn="l" rtl="0">
              <a:spcBef>
                <a:spcPts val="0"/>
              </a:spcBef>
              <a:buNone/>
            </a:pPr>
            <a:endParaRPr sz="1200">
              <a:solidFill>
                <a:srgbClr val="FFFFFF"/>
              </a:solidFill>
            </a:endParaRP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843073" y="437328"/>
            <a:ext cx="7831799" cy="857400"/>
          </a:xfrm>
          <a:prstGeom prst="rect">
            <a:avLst/>
          </a:prstGeom>
        </p:spPr>
        <p:txBody>
          <a:bodyPr lIns="91425" tIns="91425" rIns="91425" bIns="91425" anchor="b" anchorCtr="0">
            <a:noAutofit/>
          </a:bodyPr>
          <a:lstStyle/>
          <a:p>
            <a:pPr lvl="0" algn="ctr" rtl="0">
              <a:spcBef>
                <a:spcPts val="0"/>
              </a:spcBef>
              <a:buNone/>
            </a:pPr>
            <a:r>
              <a:rPr lang="en" sz="6000" b="0">
                <a:solidFill>
                  <a:srgbClr val="00387E"/>
                </a:solidFill>
              </a:rPr>
              <a:t>Why?</a:t>
            </a:r>
          </a:p>
        </p:txBody>
      </p:sp>
      <p:sp>
        <p:nvSpPr>
          <p:cNvPr id="132" name="Shape 132"/>
          <p:cNvSpPr txBox="1"/>
          <p:nvPr/>
        </p:nvSpPr>
        <p:spPr>
          <a:xfrm>
            <a:off x="843075" y="1240450"/>
            <a:ext cx="7831799" cy="981900"/>
          </a:xfrm>
          <a:prstGeom prst="rect">
            <a:avLst/>
          </a:prstGeom>
          <a:noFill/>
          <a:ln>
            <a:noFill/>
          </a:ln>
        </p:spPr>
        <p:txBody>
          <a:bodyPr lIns="91425" tIns="91425" rIns="91425" bIns="91425" anchor="t" anchorCtr="0">
            <a:noAutofit/>
          </a:bodyPr>
          <a:lstStyle/>
          <a:p>
            <a:pPr algn="ctr">
              <a:spcBef>
                <a:spcPts val="0"/>
              </a:spcBef>
              <a:buNone/>
            </a:pPr>
            <a:r>
              <a:rPr lang="en" sz="1800">
                <a:solidFill>
                  <a:schemeClr val="dk1"/>
                </a:solidFill>
              </a:rPr>
              <a:t>How do the reasons why you enjoyed working at that business correlate with the reasons why you want your staff  to return to your school?</a:t>
            </a:r>
          </a:p>
        </p:txBody>
      </p:sp>
      <p:pic>
        <p:nvPicPr>
          <p:cNvPr id="133" name="Shape 133"/>
          <p:cNvPicPr preferRelativeResize="0"/>
          <p:nvPr/>
        </p:nvPicPr>
        <p:blipFill>
          <a:blip r:embed="rId3">
            <a:alphaModFix/>
          </a:blip>
          <a:stretch>
            <a:fillRect/>
          </a:stretch>
        </p:blipFill>
        <p:spPr>
          <a:xfrm>
            <a:off x="3743700" y="2010750"/>
            <a:ext cx="2030549" cy="2789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p:nvPr/>
        </p:nvSpPr>
        <p:spPr>
          <a:xfrm>
            <a:off x="2293975" y="2799925"/>
            <a:ext cx="4213500" cy="1609499"/>
          </a:xfrm>
          <a:prstGeom prst="rect">
            <a:avLst/>
          </a:prstGeom>
          <a:noFill/>
          <a:ln>
            <a:noFill/>
          </a:ln>
        </p:spPr>
        <p:txBody>
          <a:bodyPr lIns="91425" tIns="91425" rIns="91425" bIns="91425" anchor="t" anchorCtr="0">
            <a:noAutofit/>
          </a:bodyPr>
          <a:lstStyle/>
          <a:p>
            <a:pPr rtl="0">
              <a:spcBef>
                <a:spcPts val="0"/>
              </a:spcBef>
              <a:buNone/>
            </a:pPr>
            <a:endParaRPr/>
          </a:p>
          <a:p>
            <a:pPr>
              <a:spcBef>
                <a:spcPts val="0"/>
              </a:spcBef>
              <a:buNone/>
            </a:pPr>
            <a:endParaRPr/>
          </a:p>
        </p:txBody>
      </p:sp>
      <p:sp>
        <p:nvSpPr>
          <p:cNvPr id="139" name="Shape 139"/>
          <p:cNvSpPr txBox="1"/>
          <p:nvPr/>
        </p:nvSpPr>
        <p:spPr>
          <a:xfrm>
            <a:off x="2430750" y="1113462"/>
            <a:ext cx="4334700" cy="1970699"/>
          </a:xfrm>
          <a:prstGeom prst="rect">
            <a:avLst/>
          </a:prstGeom>
          <a:noFill/>
          <a:ln>
            <a:noFill/>
          </a:ln>
        </p:spPr>
        <p:txBody>
          <a:bodyPr lIns="91425" tIns="91425" rIns="91425" bIns="91425" anchor="t" anchorCtr="0">
            <a:noAutofit/>
          </a:bodyPr>
          <a:lstStyle/>
          <a:p>
            <a:pPr algn="ctr">
              <a:spcBef>
                <a:spcPts val="0"/>
              </a:spcBef>
              <a:buNone/>
            </a:pPr>
            <a:r>
              <a:rPr lang="en" sz="2400" b="1">
                <a:solidFill>
                  <a:srgbClr val="00387E"/>
                </a:solidFill>
              </a:rPr>
              <a:t>What do you want your staff to say about your school when they talk to their family and friends?</a:t>
            </a:r>
          </a:p>
        </p:txBody>
      </p:sp>
      <p:sp>
        <p:nvSpPr>
          <p:cNvPr id="140" name="Shape 140"/>
          <p:cNvSpPr txBox="1"/>
          <p:nvPr/>
        </p:nvSpPr>
        <p:spPr>
          <a:xfrm>
            <a:off x="2551950" y="141800"/>
            <a:ext cx="4213500" cy="895500"/>
          </a:xfrm>
          <a:prstGeom prst="rect">
            <a:avLst/>
          </a:prstGeom>
          <a:noFill/>
          <a:ln>
            <a:noFill/>
          </a:ln>
        </p:spPr>
        <p:txBody>
          <a:bodyPr lIns="91425" tIns="91425" rIns="91425" bIns="91425" anchor="t" anchorCtr="0">
            <a:noAutofit/>
          </a:bodyPr>
          <a:lstStyle/>
          <a:p>
            <a:pPr algn="ctr">
              <a:spcBef>
                <a:spcPts val="0"/>
              </a:spcBef>
              <a:buNone/>
            </a:pPr>
            <a:r>
              <a:rPr lang="en" sz="4800" b="1" u="sng">
                <a:solidFill>
                  <a:srgbClr val="666666"/>
                </a:solidFill>
                <a:latin typeface="Poiret One"/>
                <a:ea typeface="Poiret One"/>
                <a:cs typeface="Poiret One"/>
                <a:sym typeface="Poiret One"/>
              </a:rPr>
              <a:t>Vision</a:t>
            </a:r>
            <a:r>
              <a:rPr lang="en">
                <a:solidFill>
                  <a:srgbClr val="666666"/>
                </a:solidFill>
              </a:rPr>
              <a:t>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1000"/>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2328350" y="2188900"/>
            <a:ext cx="4213500" cy="1609499"/>
          </a:xfrm>
          <a:prstGeom prst="rect">
            <a:avLst/>
          </a:prstGeom>
          <a:noFill/>
          <a:ln>
            <a:noFill/>
          </a:ln>
        </p:spPr>
        <p:txBody>
          <a:bodyPr lIns="91425" tIns="91425" rIns="91425" bIns="91425" anchor="t" anchorCtr="0">
            <a:noAutofit/>
          </a:bodyPr>
          <a:lstStyle/>
          <a:p>
            <a:pPr lvl="0" rtl="0">
              <a:spcBef>
                <a:spcPts val="0"/>
              </a:spcBef>
              <a:buNone/>
            </a:pPr>
            <a:endParaRPr/>
          </a:p>
          <a:p>
            <a:pPr lvl="0" rtl="0">
              <a:spcBef>
                <a:spcPts val="0"/>
              </a:spcBef>
              <a:buNone/>
            </a:pPr>
            <a:endParaRPr/>
          </a:p>
        </p:txBody>
      </p:sp>
      <p:sp>
        <p:nvSpPr>
          <p:cNvPr id="146" name="Shape 146"/>
          <p:cNvSpPr txBox="1"/>
          <p:nvPr/>
        </p:nvSpPr>
        <p:spPr>
          <a:xfrm>
            <a:off x="2560000" y="564262"/>
            <a:ext cx="4334700" cy="1970699"/>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chemeClr val="accent1"/>
                </a:solidFill>
              </a:rPr>
              <a:t>What do you want your </a:t>
            </a:r>
            <a:r>
              <a:rPr lang="en" sz="2400" b="1">
                <a:solidFill>
                  <a:srgbClr val="F3F3F3"/>
                </a:solidFill>
              </a:rPr>
              <a:t>colleagues</a:t>
            </a:r>
            <a:r>
              <a:rPr lang="en" sz="2400" b="1">
                <a:solidFill>
                  <a:schemeClr val="accent1"/>
                </a:solidFill>
              </a:rPr>
              <a:t> to say about you when they talk to their family and friends?</a:t>
            </a:r>
          </a:p>
        </p:txBody>
      </p:sp>
      <p:sp>
        <p:nvSpPr>
          <p:cNvPr id="147" name="Shape 147"/>
          <p:cNvSpPr txBox="1"/>
          <p:nvPr/>
        </p:nvSpPr>
        <p:spPr>
          <a:xfrm>
            <a:off x="994575" y="73700"/>
            <a:ext cx="7053299" cy="867600"/>
          </a:xfrm>
          <a:prstGeom prst="rect">
            <a:avLst/>
          </a:prstGeom>
          <a:noFill/>
          <a:ln>
            <a:noFill/>
          </a:ln>
        </p:spPr>
        <p:txBody>
          <a:bodyPr lIns="91425" tIns="91425" rIns="91425" bIns="91425" anchor="t" anchorCtr="0">
            <a:noAutofit/>
          </a:bodyPr>
          <a:lstStyle/>
          <a:p>
            <a:pPr algn="ctr">
              <a:spcBef>
                <a:spcPts val="0"/>
              </a:spcBef>
              <a:buNone/>
            </a:pPr>
            <a:r>
              <a:rPr lang="en" sz="3000" b="1"/>
              <a:t>Have your staff reflect...</a:t>
            </a:r>
          </a:p>
        </p:txBody>
      </p:sp>
      <p:pic>
        <p:nvPicPr>
          <p:cNvPr id="148" name="Shape 148"/>
          <p:cNvPicPr preferRelativeResize="0"/>
          <p:nvPr/>
        </p:nvPicPr>
        <p:blipFill>
          <a:blip r:embed="rId3">
            <a:alphaModFix/>
          </a:blip>
          <a:stretch>
            <a:fillRect/>
          </a:stretch>
        </p:blipFill>
        <p:spPr>
          <a:xfrm>
            <a:off x="2452025" y="2253500"/>
            <a:ext cx="4334699" cy="28490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2328350" y="2188900"/>
            <a:ext cx="4213500" cy="1609499"/>
          </a:xfrm>
          <a:prstGeom prst="rect">
            <a:avLst/>
          </a:prstGeom>
          <a:noFill/>
          <a:ln>
            <a:noFill/>
          </a:ln>
        </p:spPr>
        <p:txBody>
          <a:bodyPr lIns="91425" tIns="91425" rIns="91425" bIns="91425" anchor="t" anchorCtr="0">
            <a:noAutofit/>
          </a:bodyPr>
          <a:lstStyle/>
          <a:p>
            <a:pPr lvl="0" rtl="0">
              <a:spcBef>
                <a:spcPts val="0"/>
              </a:spcBef>
              <a:buNone/>
            </a:pPr>
            <a:endParaRPr/>
          </a:p>
          <a:p>
            <a:pPr lvl="0" rtl="0">
              <a:spcBef>
                <a:spcPts val="0"/>
              </a:spcBef>
              <a:buNone/>
            </a:pPr>
            <a:endParaRPr/>
          </a:p>
        </p:txBody>
      </p:sp>
      <p:sp>
        <p:nvSpPr>
          <p:cNvPr id="154" name="Shape 154"/>
          <p:cNvSpPr txBox="1"/>
          <p:nvPr/>
        </p:nvSpPr>
        <p:spPr>
          <a:xfrm>
            <a:off x="2549200" y="661187"/>
            <a:ext cx="4334700" cy="1970699"/>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chemeClr val="accent1"/>
                </a:solidFill>
              </a:rPr>
              <a:t>What do you want your </a:t>
            </a:r>
            <a:r>
              <a:rPr lang="en" sz="2400" b="1">
                <a:solidFill>
                  <a:srgbClr val="FFFFFF"/>
                </a:solidFill>
              </a:rPr>
              <a:t>team</a:t>
            </a:r>
            <a:r>
              <a:rPr lang="en" sz="2400" b="1">
                <a:solidFill>
                  <a:srgbClr val="9900FF"/>
                </a:solidFill>
              </a:rPr>
              <a:t> </a:t>
            </a:r>
            <a:r>
              <a:rPr lang="en" sz="2400" b="1">
                <a:solidFill>
                  <a:schemeClr val="accent1"/>
                </a:solidFill>
              </a:rPr>
              <a:t> to say about you when they talk to their family and friends?</a:t>
            </a:r>
          </a:p>
        </p:txBody>
      </p:sp>
      <p:sp>
        <p:nvSpPr>
          <p:cNvPr id="155" name="Shape 155"/>
          <p:cNvSpPr txBox="1"/>
          <p:nvPr/>
        </p:nvSpPr>
        <p:spPr>
          <a:xfrm>
            <a:off x="994575" y="73700"/>
            <a:ext cx="7053299" cy="867600"/>
          </a:xfrm>
          <a:prstGeom prst="rect">
            <a:avLst/>
          </a:prstGeom>
          <a:noFill/>
          <a:ln>
            <a:noFill/>
          </a:ln>
        </p:spPr>
        <p:txBody>
          <a:bodyPr lIns="91425" tIns="91425" rIns="91425" bIns="91425" anchor="t" anchorCtr="0">
            <a:noAutofit/>
          </a:bodyPr>
          <a:lstStyle/>
          <a:p>
            <a:pPr lvl="0" algn="ctr" rtl="0">
              <a:spcBef>
                <a:spcPts val="0"/>
              </a:spcBef>
              <a:buNone/>
            </a:pPr>
            <a:r>
              <a:rPr lang="en" sz="3000" b="1"/>
              <a:t>Have your staff reflect...</a:t>
            </a:r>
          </a:p>
        </p:txBody>
      </p:sp>
      <p:pic>
        <p:nvPicPr>
          <p:cNvPr id="156" name="Shape 156"/>
          <p:cNvPicPr preferRelativeResize="0"/>
          <p:nvPr/>
        </p:nvPicPr>
        <p:blipFill>
          <a:blip r:embed="rId3">
            <a:alphaModFix/>
          </a:blip>
          <a:stretch>
            <a:fillRect/>
          </a:stretch>
        </p:blipFill>
        <p:spPr>
          <a:xfrm>
            <a:off x="2701075" y="2259750"/>
            <a:ext cx="4112075" cy="28114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294550" y="0"/>
            <a:ext cx="4916400" cy="1397100"/>
          </a:xfrm>
          <a:prstGeom prst="rect">
            <a:avLst/>
          </a:prstGeom>
        </p:spPr>
        <p:txBody>
          <a:bodyPr lIns="91425" tIns="91425" rIns="91425" bIns="91425" anchor="b" anchorCtr="0">
            <a:noAutofit/>
          </a:bodyPr>
          <a:lstStyle/>
          <a:p>
            <a:pPr algn="ctr" rtl="0">
              <a:spcBef>
                <a:spcPts val="0"/>
              </a:spcBef>
              <a:buNone/>
            </a:pPr>
            <a:r>
              <a:rPr lang="en" sz="3400"/>
              <a:t>How can we impact </a:t>
            </a:r>
          </a:p>
          <a:p>
            <a:pPr algn="ctr">
              <a:spcBef>
                <a:spcPts val="0"/>
              </a:spcBef>
              <a:buNone/>
            </a:pPr>
            <a:r>
              <a:rPr lang="en" sz="3400"/>
              <a:t>our staff culture?</a:t>
            </a:r>
          </a:p>
        </p:txBody>
      </p:sp>
      <p:sp>
        <p:nvSpPr>
          <p:cNvPr id="162" name="Shape 162"/>
          <p:cNvSpPr txBox="1"/>
          <p:nvPr/>
        </p:nvSpPr>
        <p:spPr>
          <a:xfrm>
            <a:off x="1392275" y="4409100"/>
            <a:ext cx="6210900" cy="498899"/>
          </a:xfrm>
          <a:prstGeom prst="rect">
            <a:avLst/>
          </a:prstGeom>
          <a:noFill/>
          <a:ln>
            <a:noFill/>
          </a:ln>
        </p:spPr>
        <p:txBody>
          <a:bodyPr lIns="91425" tIns="91425" rIns="91425" bIns="91425" anchor="t" anchorCtr="0">
            <a:noAutofit/>
          </a:bodyPr>
          <a:lstStyle/>
          <a:p>
            <a:pPr algn="ctr">
              <a:spcBef>
                <a:spcPts val="0"/>
              </a:spcBef>
              <a:buNone/>
            </a:pPr>
            <a:endParaRPr/>
          </a:p>
        </p:txBody>
      </p:sp>
      <p:pic>
        <p:nvPicPr>
          <p:cNvPr id="163" name="Shape 163"/>
          <p:cNvPicPr preferRelativeResize="0"/>
          <p:nvPr/>
        </p:nvPicPr>
        <p:blipFill>
          <a:blip r:embed="rId3">
            <a:alphaModFix/>
          </a:blip>
          <a:stretch>
            <a:fillRect/>
          </a:stretch>
        </p:blipFill>
        <p:spPr>
          <a:xfrm>
            <a:off x="2057025" y="1397025"/>
            <a:ext cx="5218550" cy="36516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575650" y="1889199"/>
            <a:ext cx="8229600" cy="3073800"/>
          </a:xfrm>
          <a:prstGeom prst="rect">
            <a:avLst/>
          </a:prstGeom>
        </p:spPr>
        <p:txBody>
          <a:bodyPr lIns="91425" tIns="91425" rIns="91425" bIns="91425" anchor="t" anchorCtr="0">
            <a:noAutofit/>
          </a:bodyPr>
          <a:lstStyle/>
          <a:p>
            <a:pPr algn="ctr" rtl="0">
              <a:spcBef>
                <a:spcPts val="0"/>
              </a:spcBef>
              <a:buNone/>
            </a:pPr>
            <a:endParaRPr sz="1400"/>
          </a:p>
          <a:p>
            <a:pPr lvl="0" algn="ctr" rtl="0">
              <a:spcBef>
                <a:spcPts val="0"/>
              </a:spcBef>
              <a:buNone/>
            </a:pPr>
            <a:r>
              <a:rPr lang="en" sz="1400"/>
              <a:t>We have 3 awesome weeks left to close out our 15-16 school year, of those days,</a:t>
            </a:r>
            <a:r>
              <a:rPr lang="en" sz="1400">
                <a:solidFill>
                  <a:srgbClr val="FFFFFF"/>
                </a:solidFill>
              </a:rPr>
              <a:t> w</a:t>
            </a:r>
            <a:r>
              <a:rPr lang="en" sz="1400" b="1">
                <a:solidFill>
                  <a:srgbClr val="FFFFFF"/>
                </a:solidFill>
              </a:rPr>
              <a:t>e have 12 instructional days to make sure our students are one step closer to college. </a:t>
            </a:r>
            <a:r>
              <a:rPr lang="en" sz="1400"/>
              <a:t> We have 3 days until our Enrichment Potluck and Celebration, 8 days until FINALS, 10 days until Field Day and just 15 days until we all head out to Vegas and Hawaii and ATL (and yes, that is all for one person!), camping and wine tasting in California, hiking in Yosemite, hanging out in Texas, watching a sister get married, vacationing in New Hampshire and reading, relaxing in the mountains of Washington State, and just hanging out with family and friends. </a:t>
            </a:r>
            <a:r>
              <a:rPr lang="en" sz="1800"/>
              <a:t> </a:t>
            </a:r>
          </a:p>
        </p:txBody>
      </p:sp>
      <p:sp>
        <p:nvSpPr>
          <p:cNvPr id="169" name="Shape 169"/>
          <p:cNvSpPr txBox="1">
            <a:spLocks noGrp="1"/>
          </p:cNvSpPr>
          <p:nvPr>
            <p:ph type="title"/>
          </p:nvPr>
        </p:nvSpPr>
        <p:spPr>
          <a:xfrm>
            <a:off x="575650" y="324428"/>
            <a:ext cx="8229600" cy="994200"/>
          </a:xfrm>
          <a:prstGeom prst="rect">
            <a:avLst/>
          </a:prstGeom>
        </p:spPr>
        <p:txBody>
          <a:bodyPr lIns="91425" tIns="91425" rIns="91425" bIns="91425" anchor="b" anchorCtr="0">
            <a:noAutofit/>
          </a:bodyPr>
          <a:lstStyle/>
          <a:p>
            <a:pPr lvl="0" algn="ctr" rtl="0">
              <a:spcBef>
                <a:spcPts val="0"/>
              </a:spcBef>
              <a:buNone/>
            </a:pPr>
            <a:r>
              <a:rPr lang="en"/>
              <a:t>Revisit the Mission Often</a:t>
            </a:r>
          </a:p>
        </p:txBody>
      </p:sp>
      <p:sp>
        <p:nvSpPr>
          <p:cNvPr id="170" name="Shape 170"/>
          <p:cNvSpPr txBox="1"/>
          <p:nvPr/>
        </p:nvSpPr>
        <p:spPr>
          <a:xfrm>
            <a:off x="873650" y="1437275"/>
            <a:ext cx="3344099" cy="570600"/>
          </a:xfrm>
          <a:prstGeom prst="rect">
            <a:avLst/>
          </a:prstGeom>
          <a:noFill/>
          <a:ln>
            <a:noFill/>
          </a:ln>
        </p:spPr>
        <p:txBody>
          <a:bodyPr lIns="91425" tIns="91425" rIns="91425" bIns="91425" anchor="t" anchorCtr="0">
            <a:noAutofit/>
          </a:bodyPr>
          <a:lstStyle/>
          <a:p>
            <a:pPr>
              <a:spcBef>
                <a:spcPts val="0"/>
              </a:spcBef>
              <a:buNone/>
            </a:pPr>
            <a:r>
              <a:rPr lang="en" sz="1800"/>
              <a:t>Example Email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1000"/>
                                        <p:tgtEl>
                                          <p:spTgt spid="17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 calcmode="lin" valueType="num">
                                      <p:cBhvr additive="base">
                                        <p:cTn id="12" dur="1000"/>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4"/>
        <p:cNvGrpSpPr/>
        <p:nvPr/>
      </p:nvGrpSpPr>
      <p:grpSpPr>
        <a:xfrm>
          <a:off x="0" y="0"/>
          <a:ext cx="0" cy="0"/>
          <a:chOff x="0" y="0"/>
          <a:chExt cx="0" cy="0"/>
        </a:xfrm>
      </p:grpSpPr>
      <p:sp>
        <p:nvSpPr>
          <p:cNvPr id="175" name="Shape 175"/>
          <p:cNvSpPr txBox="1"/>
          <p:nvPr/>
        </p:nvSpPr>
        <p:spPr>
          <a:xfrm>
            <a:off x="496550" y="1999600"/>
            <a:ext cx="2168699" cy="1712700"/>
          </a:xfrm>
          <a:prstGeom prst="rect">
            <a:avLst/>
          </a:prstGeom>
          <a:noFill/>
          <a:ln>
            <a:noFill/>
          </a:ln>
        </p:spPr>
        <p:txBody>
          <a:bodyPr lIns="91425" tIns="91425" rIns="91425" bIns="91425" anchor="t" anchorCtr="0">
            <a:noAutofit/>
          </a:bodyPr>
          <a:lstStyle/>
          <a:p>
            <a:pPr rtl="0">
              <a:spcBef>
                <a:spcPts val="0"/>
              </a:spcBef>
              <a:buNone/>
            </a:pPr>
            <a:r>
              <a:rPr lang="en">
                <a:solidFill>
                  <a:srgbClr val="00FFFF"/>
                </a:solidFill>
              </a:rPr>
              <a:t>Maya High School </a:t>
            </a:r>
          </a:p>
          <a:p>
            <a:pPr>
              <a:spcBef>
                <a:spcPts val="0"/>
              </a:spcBef>
              <a:buNone/>
            </a:pPr>
            <a:r>
              <a:rPr lang="en">
                <a:solidFill>
                  <a:srgbClr val="00FFFF"/>
                </a:solidFill>
              </a:rPr>
              <a:t>Principal John Anderson</a:t>
            </a:r>
            <a:r>
              <a:rPr lang="en"/>
              <a:t> </a:t>
            </a:r>
          </a:p>
        </p:txBody>
      </p:sp>
      <p:pic>
        <p:nvPicPr>
          <p:cNvPr id="176" name="Shape 176"/>
          <p:cNvPicPr preferRelativeResize="0"/>
          <p:nvPr/>
        </p:nvPicPr>
        <p:blipFill rotWithShape="1">
          <a:blip r:embed="rId3">
            <a:alphaModFix/>
          </a:blip>
          <a:srcRect t="-2090" b="2090"/>
          <a:stretch/>
        </p:blipFill>
        <p:spPr>
          <a:xfrm>
            <a:off x="2695199" y="13725"/>
            <a:ext cx="3429000" cy="511605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Shape 256"/>
          <p:cNvPicPr preferRelativeResize="0"/>
          <p:nvPr/>
        </p:nvPicPr>
        <p:blipFill>
          <a:blip r:embed="rId3">
            <a:alphaModFix/>
          </a:blip>
          <a:stretch>
            <a:fillRect/>
          </a:stretch>
        </p:blipFill>
        <p:spPr>
          <a:xfrm>
            <a:off x="476849" y="94287"/>
            <a:ext cx="3716198" cy="4954926"/>
          </a:xfrm>
          <a:prstGeom prst="rect">
            <a:avLst/>
          </a:prstGeom>
          <a:noFill/>
          <a:ln>
            <a:noFill/>
          </a:ln>
        </p:spPr>
      </p:pic>
      <p:pic>
        <p:nvPicPr>
          <p:cNvPr id="257" name="Shape 257"/>
          <p:cNvPicPr preferRelativeResize="0"/>
          <p:nvPr/>
        </p:nvPicPr>
        <p:blipFill>
          <a:blip r:embed="rId4">
            <a:alphaModFix/>
          </a:blip>
          <a:stretch>
            <a:fillRect/>
          </a:stretch>
        </p:blipFill>
        <p:spPr>
          <a:xfrm>
            <a:off x="4279625" y="94300"/>
            <a:ext cx="3857625" cy="495492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p:nvPr/>
        </p:nvSpPr>
        <p:spPr>
          <a:xfrm>
            <a:off x="2842625" y="4227175"/>
            <a:ext cx="3337499" cy="816000"/>
          </a:xfrm>
          <a:prstGeom prst="rect">
            <a:avLst/>
          </a:prstGeom>
          <a:noFill/>
          <a:ln>
            <a:noFill/>
          </a:ln>
        </p:spPr>
        <p:txBody>
          <a:bodyPr lIns="91425" tIns="91425" rIns="91425" bIns="91425" anchor="t" anchorCtr="0">
            <a:noAutofit/>
          </a:bodyPr>
          <a:lstStyle/>
          <a:p>
            <a:pPr lvl="0" rtl="0">
              <a:spcBef>
                <a:spcPts val="0"/>
              </a:spcBef>
              <a:buNone/>
            </a:pPr>
            <a:endParaRPr>
              <a:latin typeface="Russo One"/>
              <a:ea typeface="Russo One"/>
              <a:cs typeface="Russo One"/>
              <a:sym typeface="Russo One"/>
            </a:endParaRPr>
          </a:p>
        </p:txBody>
      </p:sp>
      <p:pic>
        <p:nvPicPr>
          <p:cNvPr id="295" name="Shape 295"/>
          <p:cNvPicPr preferRelativeResize="0"/>
          <p:nvPr/>
        </p:nvPicPr>
        <p:blipFill rotWithShape="1">
          <a:blip r:embed="rId3">
            <a:alphaModFix/>
          </a:blip>
          <a:srcRect l="23027" r="21604"/>
          <a:stretch/>
        </p:blipFill>
        <p:spPr>
          <a:xfrm>
            <a:off x="2842625" y="258625"/>
            <a:ext cx="2819747" cy="4419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rtl="0">
              <a:spcBef>
                <a:spcPts val="0"/>
              </a:spcBef>
              <a:buNone/>
            </a:pPr>
            <a:endParaRPr/>
          </a:p>
        </p:txBody>
      </p:sp>
      <p:sp>
        <p:nvSpPr>
          <p:cNvPr id="301" name="Shape 301"/>
          <p:cNvSpPr txBox="1">
            <a:spLocks noGrp="1"/>
          </p:cNvSpPr>
          <p:nvPr>
            <p:ph type="subTitle" idx="1"/>
          </p:nvPr>
        </p:nvSpPr>
        <p:spPr>
          <a:xfrm>
            <a:off x="1371600" y="2914650"/>
            <a:ext cx="6400799" cy="1314599"/>
          </a:xfrm>
          <a:prstGeom prst="rect">
            <a:avLst/>
          </a:prstGeom>
        </p:spPr>
        <p:txBody>
          <a:bodyPr lIns="91425" tIns="91425" rIns="91425" bIns="91425" anchor="t" anchorCtr="0">
            <a:noAutofit/>
          </a:bodyPr>
          <a:lstStyle/>
          <a:p>
            <a:pPr lvl="0" rtl="0">
              <a:spcBef>
                <a:spcPts val="0"/>
              </a:spcBef>
              <a:buNone/>
            </a:pPr>
            <a:endParaRPr/>
          </a:p>
        </p:txBody>
      </p:sp>
      <p:pic>
        <p:nvPicPr>
          <p:cNvPr id="302" name="Shape 302"/>
          <p:cNvPicPr preferRelativeResize="0"/>
          <p:nvPr/>
        </p:nvPicPr>
        <p:blipFill>
          <a:blip r:embed="rId3">
            <a:alphaModFix/>
          </a:blip>
          <a:stretch>
            <a:fillRect/>
          </a:stretch>
        </p:blipFill>
        <p:spPr>
          <a:xfrm>
            <a:off x="3456960" y="261712"/>
            <a:ext cx="3365698" cy="4487623"/>
          </a:xfrm>
          <a:prstGeom prst="rect">
            <a:avLst/>
          </a:prstGeom>
          <a:noFill/>
          <a:ln>
            <a:noFill/>
          </a:ln>
        </p:spPr>
      </p:pic>
      <p:pic>
        <p:nvPicPr>
          <p:cNvPr id="303" name="Shape 303"/>
          <p:cNvPicPr preferRelativeResize="0"/>
          <p:nvPr/>
        </p:nvPicPr>
        <p:blipFill>
          <a:blip r:embed="rId4">
            <a:alphaModFix/>
          </a:blip>
          <a:stretch>
            <a:fillRect/>
          </a:stretch>
        </p:blipFill>
        <p:spPr>
          <a:xfrm>
            <a:off x="3299448" y="365275"/>
            <a:ext cx="3210374" cy="42804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1328300" y="1124550"/>
            <a:ext cx="7742699" cy="1598100"/>
          </a:xfrm>
          <a:prstGeom prst="rect">
            <a:avLst/>
          </a:prstGeom>
        </p:spPr>
        <p:txBody>
          <a:bodyPr lIns="91425" tIns="91425" rIns="91425" bIns="91425" anchor="t" anchorCtr="0">
            <a:noAutofit/>
          </a:bodyPr>
          <a:lstStyle/>
          <a:p>
            <a:pPr algn="ctr" rtl="0">
              <a:spcBef>
                <a:spcPts val="0"/>
              </a:spcBef>
              <a:buNone/>
            </a:pPr>
            <a:r>
              <a:rPr lang="en" sz="3000">
                <a:solidFill>
                  <a:schemeClr val="dk1"/>
                </a:solidFill>
              </a:rPr>
              <a:t>Ericka Ciganek</a:t>
            </a:r>
          </a:p>
          <a:p>
            <a:pPr algn="ctr" rtl="0">
              <a:spcBef>
                <a:spcPts val="0"/>
              </a:spcBef>
              <a:buNone/>
            </a:pPr>
            <a:r>
              <a:rPr lang="en" sz="2400">
                <a:solidFill>
                  <a:schemeClr val="dk1"/>
                </a:solidFill>
              </a:rPr>
              <a:t>Arizona Department of Education </a:t>
            </a:r>
            <a:br>
              <a:rPr lang="en" sz="2400">
                <a:solidFill>
                  <a:schemeClr val="dk1"/>
                </a:solidFill>
              </a:rPr>
            </a:br>
            <a:r>
              <a:rPr lang="en" sz="2400">
                <a:solidFill>
                  <a:schemeClr val="dk1"/>
                </a:solidFill>
              </a:rPr>
              <a:t>Accountability, Support and Innovation </a:t>
            </a:r>
          </a:p>
          <a:p>
            <a:pPr rtl="0">
              <a:spcBef>
                <a:spcPts val="0"/>
              </a:spcBef>
              <a:buNone/>
            </a:pPr>
            <a:endParaRPr sz="2400">
              <a:solidFill>
                <a:srgbClr val="980000"/>
              </a:solidFill>
            </a:endParaRPr>
          </a:p>
          <a:p>
            <a:pPr>
              <a:spcBef>
                <a:spcPts val="0"/>
              </a:spcBef>
              <a:buNone/>
            </a:pPr>
            <a:endParaRPr sz="2400">
              <a:solidFill>
                <a:srgbClr val="980000"/>
              </a:solidFill>
            </a:endParaRPr>
          </a:p>
        </p:txBody>
      </p:sp>
      <p:sp>
        <p:nvSpPr>
          <p:cNvPr id="55" name="Shape 55"/>
          <p:cNvSpPr txBox="1">
            <a:spLocks noGrp="1"/>
          </p:cNvSpPr>
          <p:nvPr>
            <p:ph type="title"/>
          </p:nvPr>
        </p:nvSpPr>
        <p:spPr>
          <a:xfrm>
            <a:off x="914400" y="173278"/>
            <a:ext cx="8229600" cy="994200"/>
          </a:xfrm>
          <a:prstGeom prst="rect">
            <a:avLst/>
          </a:prstGeom>
        </p:spPr>
        <p:txBody>
          <a:bodyPr lIns="91425" tIns="91425" rIns="91425" bIns="91425" anchor="b" anchorCtr="0">
            <a:noAutofit/>
          </a:bodyPr>
          <a:lstStyle/>
          <a:p>
            <a:pPr algn="ctr">
              <a:spcBef>
                <a:spcPts val="0"/>
              </a:spcBef>
              <a:buNone/>
            </a:pPr>
            <a:r>
              <a:rPr lang="en">
                <a:solidFill>
                  <a:srgbClr val="FFFFFF"/>
                </a:solidFill>
              </a:rPr>
              <a:t>Staff Culture</a:t>
            </a:r>
          </a:p>
        </p:txBody>
      </p:sp>
      <p:sp>
        <p:nvSpPr>
          <p:cNvPr id="56" name="Shape 56"/>
          <p:cNvSpPr txBox="1"/>
          <p:nvPr/>
        </p:nvSpPr>
        <p:spPr>
          <a:xfrm>
            <a:off x="556825" y="3650775"/>
            <a:ext cx="2030999" cy="1112700"/>
          </a:xfrm>
          <a:prstGeom prst="rect">
            <a:avLst/>
          </a:prstGeom>
          <a:noFill/>
          <a:ln>
            <a:noFill/>
          </a:ln>
        </p:spPr>
        <p:txBody>
          <a:bodyPr lIns="91425" tIns="91425" rIns="91425" bIns="91425" anchor="t" anchorCtr="0">
            <a:noAutofit/>
          </a:bodyPr>
          <a:lstStyle/>
          <a:p>
            <a:pPr algn="ctr" rtl="0">
              <a:spcBef>
                <a:spcPts val="0"/>
              </a:spcBef>
              <a:buNone/>
            </a:pPr>
            <a:endParaRPr/>
          </a:p>
          <a:p>
            <a:pPr marL="0" indent="0" algn="l" rtl="0">
              <a:spcBef>
                <a:spcPts val="0"/>
              </a:spcBef>
              <a:buNone/>
            </a:pPr>
            <a:r>
              <a:rPr lang="en" sz="1200"/>
              <a:t>Email me!</a:t>
            </a:r>
          </a:p>
          <a:p>
            <a:pPr algn="l">
              <a:spcBef>
                <a:spcPts val="0"/>
              </a:spcBef>
              <a:buNone/>
            </a:pPr>
            <a:r>
              <a:rPr lang="en" sz="1200"/>
              <a:t>Ericka.ciganek@azed.gov</a:t>
            </a:r>
          </a:p>
        </p:txBody>
      </p:sp>
      <p:sp>
        <p:nvSpPr>
          <p:cNvPr id="57" name="Shape 57"/>
          <p:cNvSpPr txBox="1"/>
          <p:nvPr/>
        </p:nvSpPr>
        <p:spPr>
          <a:xfrm>
            <a:off x="2376500" y="2465475"/>
            <a:ext cx="6461100" cy="2297999"/>
          </a:xfrm>
          <a:prstGeom prst="rect">
            <a:avLst/>
          </a:prstGeom>
          <a:noFill/>
          <a:ln>
            <a:noFill/>
          </a:ln>
        </p:spPr>
        <p:txBody>
          <a:bodyPr lIns="91425" tIns="91425" rIns="91425" bIns="91425" anchor="t" anchorCtr="0">
            <a:noAutofit/>
          </a:bodyPr>
          <a:lstStyle/>
          <a:p>
            <a:pPr rtl="0">
              <a:spcBef>
                <a:spcPts val="0"/>
              </a:spcBef>
              <a:buNone/>
            </a:pPr>
            <a:r>
              <a:rPr lang="en" b="1"/>
              <a:t>Participants will ...</a:t>
            </a:r>
          </a:p>
          <a:p>
            <a:pPr rtl="0">
              <a:spcBef>
                <a:spcPts val="0"/>
              </a:spcBef>
              <a:buNone/>
            </a:pPr>
            <a:endParaRPr b="1"/>
          </a:p>
          <a:p>
            <a:pPr lvl="0" rtl="0">
              <a:spcBef>
                <a:spcPts val="0"/>
              </a:spcBef>
              <a:buClr>
                <a:schemeClr val="dk1"/>
              </a:buClr>
              <a:buSzPct val="78571"/>
              <a:buFont typeface="Arial"/>
              <a:buNone/>
            </a:pPr>
            <a:r>
              <a:rPr lang="en">
                <a:solidFill>
                  <a:schemeClr val="dk1"/>
                </a:solidFill>
              </a:rPr>
              <a:t>… develop a vision for their staff culture. </a:t>
            </a:r>
          </a:p>
          <a:p>
            <a:pPr rtl="0">
              <a:spcBef>
                <a:spcPts val="0"/>
              </a:spcBef>
              <a:buNone/>
            </a:pPr>
            <a:endParaRPr/>
          </a:p>
          <a:p>
            <a:pPr rtl="0">
              <a:spcBef>
                <a:spcPts val="0"/>
              </a:spcBef>
              <a:buNone/>
            </a:pPr>
            <a:r>
              <a:rPr lang="en">
                <a:solidFill>
                  <a:schemeClr val="dk1"/>
                </a:solidFill>
              </a:rPr>
              <a:t>… acquire strategies for building, maintaining and communicating staff culture.</a:t>
            </a:r>
            <a:r>
              <a:rPr lang="en"/>
              <a:t> </a:t>
            </a:r>
          </a:p>
          <a:p>
            <a:pPr rtl="0">
              <a:spcBef>
                <a:spcPts val="0"/>
              </a:spcBef>
              <a:buNone/>
            </a:pPr>
            <a:endParaRPr/>
          </a:p>
          <a:p>
            <a:pPr lvl="0" rtl="0">
              <a:spcBef>
                <a:spcPts val="0"/>
              </a:spcBef>
              <a:buNone/>
            </a:pPr>
            <a:r>
              <a:rPr lang="en"/>
              <a:t>… enhance building trust at a school site.</a:t>
            </a:r>
          </a:p>
        </p:txBody>
      </p:sp>
      <p:pic>
        <p:nvPicPr>
          <p:cNvPr id="58" name="Shape 58"/>
          <p:cNvPicPr preferRelativeResize="0"/>
          <p:nvPr/>
        </p:nvPicPr>
        <p:blipFill>
          <a:blip r:embed="rId3">
            <a:alphaModFix/>
          </a:blip>
          <a:stretch>
            <a:fillRect/>
          </a:stretch>
        </p:blipFill>
        <p:spPr>
          <a:xfrm>
            <a:off x="556819" y="1536050"/>
            <a:ext cx="1672650" cy="23417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ctrTitle"/>
          </p:nvPr>
        </p:nvSpPr>
        <p:spPr>
          <a:xfrm>
            <a:off x="685800" y="1597818"/>
            <a:ext cx="7772400" cy="1102500"/>
          </a:xfrm>
          <a:prstGeom prst="rect">
            <a:avLst/>
          </a:prstGeom>
        </p:spPr>
        <p:txBody>
          <a:bodyPr lIns="91425" tIns="91425" rIns="91425" bIns="91425" anchor="ctr" anchorCtr="0">
            <a:noAutofit/>
          </a:bodyPr>
          <a:lstStyle/>
          <a:p>
            <a:pPr lvl="0" rtl="0">
              <a:spcBef>
                <a:spcPts val="0"/>
              </a:spcBef>
              <a:buNone/>
            </a:pPr>
            <a:endParaRPr/>
          </a:p>
        </p:txBody>
      </p:sp>
      <p:sp>
        <p:nvSpPr>
          <p:cNvPr id="309" name="Shape 309"/>
          <p:cNvSpPr txBox="1">
            <a:spLocks noGrp="1"/>
          </p:cNvSpPr>
          <p:nvPr>
            <p:ph type="subTitle" idx="1"/>
          </p:nvPr>
        </p:nvSpPr>
        <p:spPr>
          <a:xfrm>
            <a:off x="1371600" y="2914650"/>
            <a:ext cx="6400799" cy="1314599"/>
          </a:xfrm>
          <a:prstGeom prst="rect">
            <a:avLst/>
          </a:prstGeom>
        </p:spPr>
        <p:txBody>
          <a:bodyPr lIns="91425" tIns="91425" rIns="91425" bIns="91425" anchor="t" anchorCtr="0">
            <a:noAutofit/>
          </a:bodyPr>
          <a:lstStyle/>
          <a:p>
            <a:pPr lvl="0" rtl="0">
              <a:spcBef>
                <a:spcPts val="0"/>
              </a:spcBef>
              <a:buNone/>
            </a:pPr>
            <a:endParaRPr/>
          </a:p>
        </p:txBody>
      </p:sp>
      <p:pic>
        <p:nvPicPr>
          <p:cNvPr id="310" name="Shape 310"/>
          <p:cNvPicPr preferRelativeResize="0"/>
          <p:nvPr/>
        </p:nvPicPr>
        <p:blipFill>
          <a:blip r:embed="rId3">
            <a:alphaModFix/>
          </a:blip>
          <a:stretch>
            <a:fillRect/>
          </a:stretch>
        </p:blipFill>
        <p:spPr>
          <a:xfrm rot="-689076">
            <a:off x="316175" y="391225"/>
            <a:ext cx="4890372" cy="3667775"/>
          </a:xfrm>
          <a:prstGeom prst="rect">
            <a:avLst/>
          </a:prstGeom>
          <a:noFill/>
          <a:ln>
            <a:noFill/>
          </a:ln>
        </p:spPr>
      </p:pic>
      <p:pic>
        <p:nvPicPr>
          <p:cNvPr id="311" name="Shape 311"/>
          <p:cNvPicPr preferRelativeResize="0"/>
          <p:nvPr/>
        </p:nvPicPr>
        <p:blipFill rotWithShape="1">
          <a:blip r:embed="rId4">
            <a:alphaModFix/>
          </a:blip>
          <a:srcRect r="14770"/>
          <a:stretch/>
        </p:blipFill>
        <p:spPr>
          <a:xfrm rot="805745">
            <a:off x="5251089" y="313367"/>
            <a:ext cx="3576369" cy="3147091"/>
          </a:xfrm>
          <a:prstGeom prst="rect">
            <a:avLst/>
          </a:prstGeom>
          <a:noFill/>
          <a:ln>
            <a:noFill/>
          </a:ln>
        </p:spPr>
      </p:pic>
      <p:pic>
        <p:nvPicPr>
          <p:cNvPr id="312" name="Shape 312"/>
          <p:cNvPicPr preferRelativeResize="0"/>
          <p:nvPr/>
        </p:nvPicPr>
        <p:blipFill rotWithShape="1">
          <a:blip r:embed="rId5">
            <a:alphaModFix/>
          </a:blip>
          <a:srcRect l="2480" r="-2480" b="19452"/>
          <a:stretch/>
        </p:blipFill>
        <p:spPr>
          <a:xfrm>
            <a:off x="1526550" y="1495875"/>
            <a:ext cx="6489799" cy="3647623"/>
          </a:xfrm>
          <a:prstGeom prst="rect">
            <a:avLst/>
          </a:prstGeom>
          <a:noFill/>
          <a:ln>
            <a:noFill/>
          </a:ln>
        </p:spPr>
      </p:pic>
      <p:sp>
        <p:nvSpPr>
          <p:cNvPr id="313" name="Shape 313"/>
          <p:cNvSpPr/>
          <p:nvPr/>
        </p:nvSpPr>
        <p:spPr>
          <a:xfrm>
            <a:off x="108025" y="0"/>
            <a:ext cx="9035979" cy="1012099"/>
          </a:xfrm>
          <a:prstGeom prst="rect">
            <a:avLst/>
          </a:prstGeom>
        </p:spPr>
        <p:txBody>
          <a:bodyPr>
            <a:prstTxWarp prst="textPlain">
              <a:avLst/>
            </a:prstTxWarp>
          </a:bodyPr>
          <a:lstStyle/>
          <a:p>
            <a:pPr algn="ctr"/>
            <a:r>
              <a:rPr b="0" i="0">
                <a:ln w="19050" cap="flat" cmpd="sng">
                  <a:solidFill>
                    <a:srgbClr val="000000"/>
                  </a:solidFill>
                  <a:prstDash val="solid"/>
                  <a:round/>
                  <a:headEnd type="none" w="med" len="med"/>
                  <a:tailEnd type="none" w="med" len="med"/>
                </a:ln>
                <a:solidFill>
                  <a:schemeClr val="lt2"/>
                </a:solidFill>
                <a:latin typeface="Arial"/>
              </a:rPr>
              <a:t>Maya Strong M's!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fade">
                                      <p:cBhvr>
                                        <p:cTn id="12" dur="1000"/>
                                        <p:tgtEl>
                                          <p:spTgt spid="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ctrTitle"/>
          </p:nvPr>
        </p:nvSpPr>
        <p:spPr>
          <a:xfrm>
            <a:off x="76200" y="666750"/>
            <a:ext cx="8960264" cy="150018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Khand"/>
              <a:buNone/>
            </a:pPr>
            <a:r>
              <a:rPr lang="en" sz="4400" b="0" i="0" u="none" strike="noStrike" cap="none" baseline="0" dirty="0">
                <a:solidFill>
                  <a:schemeClr val="dk1"/>
                </a:solidFill>
                <a:latin typeface="Lobster"/>
                <a:ea typeface="Lobster"/>
                <a:cs typeface="Lobster"/>
                <a:sym typeface="Lobster"/>
              </a:rPr>
              <a:t>Teacher Appreciation Week </a:t>
            </a:r>
            <a:br>
              <a:rPr lang="en" sz="4400" b="0" i="0" u="none" strike="noStrike" cap="none" baseline="0" dirty="0">
                <a:solidFill>
                  <a:schemeClr val="dk1"/>
                </a:solidFill>
                <a:latin typeface="Lobster"/>
                <a:ea typeface="Lobster"/>
                <a:cs typeface="Lobster"/>
                <a:sym typeface="Lobster"/>
              </a:rPr>
            </a:br>
            <a:r>
              <a:rPr lang="en" sz="4400" b="0" i="0" u="none" strike="noStrike" cap="none" baseline="0" dirty="0">
                <a:solidFill>
                  <a:schemeClr val="dk1"/>
                </a:solidFill>
                <a:sym typeface="Arial"/>
              </a:rPr>
              <a:t>2015</a:t>
            </a:r>
          </a:p>
        </p:txBody>
      </p:sp>
      <p:sp>
        <p:nvSpPr>
          <p:cNvPr id="396" name="Shape 396"/>
          <p:cNvSpPr txBox="1">
            <a:spLocks noGrp="1"/>
          </p:cNvSpPr>
          <p:nvPr>
            <p:ph type="subTitle" idx="1"/>
          </p:nvPr>
        </p:nvSpPr>
        <p:spPr>
          <a:xfrm>
            <a:off x="1295400" y="2343150"/>
            <a:ext cx="7162799" cy="27432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rgbClr val="C00000"/>
              </a:buClr>
              <a:buSzPct val="25000"/>
              <a:buFont typeface="Arial"/>
              <a:buNone/>
            </a:pPr>
            <a:r>
              <a:rPr lang="en" sz="3000" b="1" i="0" u="none" strike="noStrike" cap="none" baseline="0" dirty="0">
                <a:solidFill>
                  <a:srgbClr val="C00000"/>
                </a:solidFill>
                <a:latin typeface="Syncopate"/>
                <a:ea typeface="Syncopate"/>
                <a:cs typeface="Syncopate"/>
                <a:sym typeface="Syncopate"/>
              </a:rPr>
              <a:t>We asked your students these two questions:</a:t>
            </a:r>
          </a:p>
          <a:p>
            <a:pPr marL="0" marR="0" lvl="0" indent="0" algn="ctr" rtl="0">
              <a:lnSpc>
                <a:spcPct val="80000"/>
              </a:lnSpc>
              <a:spcBef>
                <a:spcPts val="37"/>
              </a:spcBef>
              <a:buClr>
                <a:srgbClr val="888888"/>
              </a:buClr>
              <a:buFont typeface="Arial"/>
              <a:buNone/>
            </a:pPr>
            <a:endParaRPr sz="200" b="0" i="0" u="none" strike="noStrike" cap="none" baseline="0" dirty="0">
              <a:solidFill>
                <a:srgbClr val="0C0C0C"/>
              </a:solidFill>
              <a:latin typeface="Arial"/>
              <a:ea typeface="Arial"/>
              <a:cs typeface="Arial"/>
              <a:sym typeface="Arial"/>
            </a:endParaRPr>
          </a:p>
          <a:p>
            <a:pPr marL="0" marR="0" lvl="0" indent="0" algn="ctr" rtl="0">
              <a:lnSpc>
                <a:spcPct val="80000"/>
              </a:lnSpc>
              <a:spcBef>
                <a:spcPts val="37"/>
              </a:spcBef>
              <a:buClr>
                <a:srgbClr val="888888"/>
              </a:buClr>
              <a:buFont typeface="Arial"/>
              <a:buNone/>
            </a:pPr>
            <a:endParaRPr sz="200" b="0" i="0" u="none" strike="noStrike" cap="none" baseline="0" dirty="0">
              <a:solidFill>
                <a:srgbClr val="0C0C0C"/>
              </a:solidFill>
              <a:latin typeface="Arial"/>
              <a:ea typeface="Arial"/>
              <a:cs typeface="Arial"/>
              <a:sym typeface="Arial"/>
            </a:endParaRPr>
          </a:p>
          <a:p>
            <a:pPr marL="0" marR="0" lvl="0" indent="0" algn="ctr" rtl="0">
              <a:lnSpc>
                <a:spcPct val="80000"/>
              </a:lnSpc>
              <a:spcBef>
                <a:spcPts val="37"/>
              </a:spcBef>
              <a:buClr>
                <a:srgbClr val="888888"/>
              </a:buClr>
              <a:buFont typeface="Arial"/>
              <a:buNone/>
            </a:pPr>
            <a:endParaRPr sz="200" b="0" i="0" u="none" strike="noStrike" cap="none" baseline="0" dirty="0">
              <a:solidFill>
                <a:srgbClr val="0C0C0C"/>
              </a:solidFill>
              <a:latin typeface="Arial"/>
              <a:ea typeface="Arial"/>
              <a:cs typeface="Arial"/>
              <a:sym typeface="Arial"/>
            </a:endParaRPr>
          </a:p>
          <a:p>
            <a:pPr marL="0" marR="0" lvl="0" indent="0" algn="ctr" rtl="0">
              <a:lnSpc>
                <a:spcPct val="80000"/>
              </a:lnSpc>
              <a:spcBef>
                <a:spcPts val="37"/>
              </a:spcBef>
              <a:buClr>
                <a:srgbClr val="888888"/>
              </a:buClr>
              <a:buFont typeface="Arial"/>
              <a:buNone/>
            </a:pPr>
            <a:endParaRPr sz="200" b="0" i="0" u="none" strike="noStrike" cap="none" baseline="0" dirty="0">
              <a:solidFill>
                <a:srgbClr val="0C0C0C"/>
              </a:solidFill>
              <a:latin typeface="Arial"/>
              <a:ea typeface="Arial"/>
              <a:cs typeface="Arial"/>
              <a:sym typeface="Arial"/>
            </a:endParaRPr>
          </a:p>
          <a:p>
            <a:pPr marL="0" marR="0" lvl="0" indent="0" algn="ctr" rtl="0">
              <a:lnSpc>
                <a:spcPct val="80000"/>
              </a:lnSpc>
              <a:spcBef>
                <a:spcPts val="37"/>
              </a:spcBef>
              <a:buClr>
                <a:srgbClr val="888888"/>
              </a:buClr>
              <a:buFont typeface="Arial"/>
              <a:buNone/>
            </a:pPr>
            <a:endParaRPr sz="200" b="0" i="0" u="none" strike="noStrike" cap="none" baseline="0" dirty="0">
              <a:solidFill>
                <a:srgbClr val="0C0C0C"/>
              </a:solidFill>
              <a:latin typeface="Arial"/>
              <a:ea typeface="Arial"/>
              <a:cs typeface="Arial"/>
              <a:sym typeface="Arial"/>
            </a:endParaRPr>
          </a:p>
          <a:p>
            <a:pPr marL="0" marR="0" lvl="0" indent="0" algn="ctr" rtl="0">
              <a:lnSpc>
                <a:spcPct val="80000"/>
              </a:lnSpc>
              <a:spcBef>
                <a:spcPts val="37"/>
              </a:spcBef>
              <a:buClr>
                <a:srgbClr val="888888"/>
              </a:buClr>
              <a:buFont typeface="Arial"/>
              <a:buNone/>
            </a:pPr>
            <a:endParaRPr sz="200" b="0" i="0" u="none" strike="noStrike" cap="none" baseline="0" dirty="0">
              <a:solidFill>
                <a:srgbClr val="0C0C0C"/>
              </a:solidFill>
              <a:latin typeface="Arial"/>
              <a:ea typeface="Arial"/>
              <a:cs typeface="Arial"/>
              <a:sym typeface="Arial"/>
            </a:endParaRPr>
          </a:p>
          <a:p>
            <a:pPr marL="0" marR="0" lvl="0" indent="0" algn="ctr" rtl="0">
              <a:lnSpc>
                <a:spcPct val="80000"/>
              </a:lnSpc>
              <a:spcBef>
                <a:spcPts val="37"/>
              </a:spcBef>
              <a:buClr>
                <a:srgbClr val="888888"/>
              </a:buClr>
              <a:buFont typeface="Arial"/>
              <a:buNone/>
            </a:pPr>
            <a:endParaRPr sz="200" b="0" i="0" u="none" strike="noStrike" cap="none" baseline="0" dirty="0">
              <a:solidFill>
                <a:srgbClr val="0C0C0C"/>
              </a:solidFill>
              <a:latin typeface="Arial"/>
              <a:ea typeface="Arial"/>
              <a:cs typeface="Arial"/>
              <a:sym typeface="Arial"/>
            </a:endParaRPr>
          </a:p>
          <a:p>
            <a:pPr marL="0" marR="0" lvl="0" indent="0" algn="ctr" rtl="0">
              <a:lnSpc>
                <a:spcPct val="80000"/>
              </a:lnSpc>
              <a:spcBef>
                <a:spcPts val="37"/>
              </a:spcBef>
              <a:buClr>
                <a:srgbClr val="888888"/>
              </a:buClr>
              <a:buFont typeface="Arial"/>
              <a:buNone/>
            </a:pPr>
            <a:endParaRPr sz="200" b="0" i="0" u="none" strike="noStrike" cap="none" baseline="0" dirty="0">
              <a:solidFill>
                <a:srgbClr val="0C0C0C"/>
              </a:solidFill>
              <a:latin typeface="Arial"/>
              <a:ea typeface="Arial"/>
              <a:cs typeface="Arial"/>
              <a:sym typeface="Arial"/>
            </a:endParaRPr>
          </a:p>
          <a:p>
            <a:pPr marL="0" marR="0" lvl="0" indent="0" algn="ctr" rtl="0">
              <a:lnSpc>
                <a:spcPct val="80000"/>
              </a:lnSpc>
              <a:spcBef>
                <a:spcPts val="37"/>
              </a:spcBef>
              <a:buClr>
                <a:srgbClr val="888888"/>
              </a:buClr>
              <a:buFont typeface="Arial"/>
              <a:buNone/>
            </a:pPr>
            <a:endParaRPr sz="200" b="0" i="0" u="none" strike="noStrike" cap="none" baseline="0" dirty="0">
              <a:solidFill>
                <a:srgbClr val="0C0C0C"/>
              </a:solidFill>
              <a:latin typeface="Arial"/>
              <a:ea typeface="Arial"/>
              <a:cs typeface="Arial"/>
              <a:sym typeface="Arial"/>
            </a:endParaRPr>
          </a:p>
          <a:p>
            <a:pPr marL="914400" marR="0" lvl="0" indent="0" algn="l" rtl="0">
              <a:lnSpc>
                <a:spcPct val="80000"/>
              </a:lnSpc>
              <a:spcBef>
                <a:spcPts val="520"/>
              </a:spcBef>
              <a:buClr>
                <a:srgbClr val="0C0C0C"/>
              </a:buClr>
              <a:buSzPct val="25000"/>
              <a:buFont typeface="Arial"/>
              <a:buNone/>
            </a:pPr>
            <a:r>
              <a:rPr lang="en" sz="2600" dirty="0">
                <a:solidFill>
                  <a:srgbClr val="0C0C0C"/>
                </a:solidFill>
              </a:rPr>
              <a:t>      </a:t>
            </a:r>
            <a:r>
              <a:rPr lang="en" sz="2200" b="0" i="0" u="none" strike="noStrike" cap="none" baseline="0" dirty="0">
                <a:solidFill>
                  <a:srgbClr val="0C0C0C"/>
                </a:solidFill>
                <a:latin typeface="Arial"/>
                <a:ea typeface="Arial"/>
                <a:cs typeface="Arial"/>
                <a:sym typeface="Arial"/>
              </a:rPr>
              <a:t>Which </a:t>
            </a:r>
            <a:r>
              <a:rPr lang="en" sz="2200" dirty="0">
                <a:solidFill>
                  <a:srgbClr val="0C0C0C"/>
                </a:solidFill>
              </a:rPr>
              <a:t>t</a:t>
            </a:r>
            <a:r>
              <a:rPr lang="en" sz="2200" b="0" i="0" u="none" strike="noStrike" cap="none" baseline="0" dirty="0">
                <a:solidFill>
                  <a:srgbClr val="0C0C0C"/>
                </a:solidFill>
                <a:latin typeface="Arial"/>
                <a:ea typeface="Arial"/>
                <a:cs typeface="Arial"/>
                <a:sym typeface="Arial"/>
              </a:rPr>
              <a:t>eacher best represents </a:t>
            </a:r>
          </a:p>
          <a:p>
            <a:pPr marL="914400" marR="0" lvl="0" indent="0" algn="l" rtl="0">
              <a:lnSpc>
                <a:spcPct val="80000"/>
              </a:lnSpc>
              <a:spcBef>
                <a:spcPts val="520"/>
              </a:spcBef>
              <a:buClr>
                <a:srgbClr val="0C0C0C"/>
              </a:buClr>
              <a:buSzPct val="25000"/>
              <a:buFont typeface="Arial"/>
              <a:buNone/>
            </a:pPr>
            <a:r>
              <a:rPr lang="en" sz="2200" dirty="0">
                <a:solidFill>
                  <a:srgbClr val="0C0C0C"/>
                </a:solidFill>
              </a:rPr>
              <a:t>                    </a:t>
            </a:r>
            <a:r>
              <a:rPr lang="en" sz="2200" b="0" i="0" u="none" strike="noStrike" cap="none" baseline="0" dirty="0">
                <a:solidFill>
                  <a:srgbClr val="0C0C0C"/>
                </a:solidFill>
                <a:latin typeface="Arial"/>
                <a:ea typeface="Arial"/>
                <a:cs typeface="Arial"/>
                <a:sym typeface="Arial"/>
              </a:rPr>
              <a:t>MAY</a:t>
            </a:r>
            <a:r>
              <a:rPr lang="en" sz="2200" dirty="0">
                <a:solidFill>
                  <a:srgbClr val="0C0C0C"/>
                </a:solidFill>
              </a:rPr>
              <a:t>A </a:t>
            </a:r>
            <a:r>
              <a:rPr lang="en" sz="2200" b="0" i="0" u="none" strike="noStrike" cap="none" baseline="0" dirty="0">
                <a:solidFill>
                  <a:srgbClr val="0C0C0C"/>
                </a:solidFill>
                <a:latin typeface="Arial"/>
                <a:ea typeface="Arial"/>
                <a:cs typeface="Arial"/>
                <a:sym typeface="Arial"/>
              </a:rPr>
              <a:t>STRONG?</a:t>
            </a:r>
          </a:p>
          <a:p>
            <a:pPr marL="0" marR="0" lvl="0" indent="0" algn="ctr" rtl="0">
              <a:lnSpc>
                <a:spcPct val="80000"/>
              </a:lnSpc>
              <a:spcBef>
                <a:spcPts val="520"/>
              </a:spcBef>
              <a:buClr>
                <a:srgbClr val="0C0C0C"/>
              </a:buClr>
              <a:buSzPct val="25000"/>
              <a:buFont typeface="Arial"/>
              <a:buNone/>
            </a:pPr>
            <a:r>
              <a:rPr lang="en" sz="2200" b="0" i="0" u="none" strike="noStrike" cap="none" baseline="0" dirty="0">
                <a:solidFill>
                  <a:srgbClr val="0C0C0C"/>
                </a:solidFill>
                <a:latin typeface="Arial"/>
                <a:ea typeface="Arial"/>
                <a:cs typeface="Arial"/>
                <a:sym typeface="Arial"/>
              </a:rPr>
              <a:t>&amp;</a:t>
            </a:r>
          </a:p>
          <a:p>
            <a:pPr marL="0" marR="0" lvl="0" indent="0" algn="ctr" rtl="0">
              <a:lnSpc>
                <a:spcPct val="80000"/>
              </a:lnSpc>
              <a:spcBef>
                <a:spcPts val="520"/>
              </a:spcBef>
              <a:buClr>
                <a:srgbClr val="0C0C0C"/>
              </a:buClr>
              <a:buSzPct val="25000"/>
              <a:buFont typeface="Arial"/>
              <a:buNone/>
            </a:pPr>
            <a:r>
              <a:rPr lang="en" sz="2200" b="0" i="0" u="none" strike="noStrike" cap="none" baseline="0" dirty="0">
                <a:solidFill>
                  <a:srgbClr val="0C0C0C"/>
                </a:solidFill>
                <a:latin typeface="Arial"/>
                <a:ea typeface="Arial"/>
                <a:cs typeface="Arial"/>
                <a:sym typeface="Arial"/>
              </a:rPr>
              <a:t>Why do you </a:t>
            </a:r>
            <a:r>
              <a:rPr lang="en" sz="2200" dirty="0">
                <a:solidFill>
                  <a:srgbClr val="0C0C0C"/>
                </a:solidFill>
              </a:rPr>
              <a:t>a</a:t>
            </a:r>
            <a:r>
              <a:rPr lang="en" sz="2200" b="0" i="0" u="none" strike="noStrike" cap="none" baseline="0" dirty="0">
                <a:solidFill>
                  <a:srgbClr val="0C0C0C"/>
                </a:solidFill>
                <a:latin typeface="Arial"/>
                <a:ea typeface="Arial"/>
                <a:cs typeface="Arial"/>
                <a:sym typeface="Arial"/>
              </a:rPr>
              <a:t>ppreciate your teacher?</a:t>
            </a:r>
          </a:p>
          <a:p>
            <a:pPr marL="0" marR="0" lvl="0" indent="0" algn="ctr" rtl="0">
              <a:lnSpc>
                <a:spcPct val="80000"/>
              </a:lnSpc>
              <a:spcBef>
                <a:spcPts val="592"/>
              </a:spcBef>
              <a:buClr>
                <a:srgbClr val="888888"/>
              </a:buClr>
              <a:buFont typeface="Arial"/>
              <a:buNone/>
            </a:pPr>
            <a:endParaRPr sz="2950" b="0" i="0" u="none" strike="noStrike" cap="none" baseline="0" dirty="0">
              <a:solidFill>
                <a:srgbClr val="0C0C0C"/>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588050" y="510700"/>
            <a:ext cx="8174999" cy="3347100"/>
          </a:xfrm>
          <a:prstGeom prst="rect">
            <a:avLst/>
          </a:prstGeom>
          <a:noFill/>
          <a:ln>
            <a:noFill/>
          </a:ln>
        </p:spPr>
        <p:txBody>
          <a:bodyPr lIns="91425" tIns="45700" rIns="91425" bIns="45700" anchor="t" anchorCtr="0">
            <a:noAutofit/>
          </a:bodyPr>
          <a:lstStyle/>
          <a:p>
            <a:pPr marL="0" marR="0" lvl="0" indent="0" algn="ctr" rtl="0">
              <a:spcBef>
                <a:spcPts val="0"/>
              </a:spcBef>
              <a:buClr>
                <a:srgbClr val="C00000"/>
              </a:buClr>
              <a:buSzPct val="25000"/>
              <a:buFont typeface="Arial"/>
              <a:buNone/>
            </a:pPr>
            <a:r>
              <a:rPr lang="en" sz="6400" b="1" i="0" u="none" strike="noStrike" cap="none" baseline="0">
                <a:solidFill>
                  <a:srgbClr val="C00000"/>
                </a:solidFill>
                <a:latin typeface="Syncopate"/>
                <a:ea typeface="Syncopate"/>
                <a:cs typeface="Syncopate"/>
                <a:sym typeface="Syncopate"/>
              </a:rPr>
              <a:t>Here are their responses…</a:t>
            </a:r>
          </a:p>
        </p:txBody>
      </p:sp>
      <p:sp>
        <p:nvSpPr>
          <p:cNvPr id="402" name="Shape 402"/>
          <p:cNvSpPr txBox="1"/>
          <p:nvPr/>
        </p:nvSpPr>
        <p:spPr>
          <a:xfrm>
            <a:off x="2286000" y="4686300"/>
            <a:ext cx="6476999"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i="0" u="none" strike="noStrike" cap="none" baseline="0">
                <a:solidFill>
                  <a:schemeClr val="dk1"/>
                </a:solidFill>
                <a:latin typeface="Calibri"/>
                <a:ea typeface="Calibri"/>
                <a:cs typeface="Calibri"/>
                <a:sym typeface="Calibri"/>
              </a:rPr>
              <a:t>Disclaimer: Please ignore ALL grammar and spelling rules! </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p:nvPr/>
        </p:nvSpPr>
        <p:spPr>
          <a:xfrm>
            <a:off x="381000" y="228600"/>
            <a:ext cx="7162799" cy="8079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baseline="0">
                <a:solidFill>
                  <a:srgbClr val="C00000"/>
                </a:solidFill>
                <a:latin typeface="Impact"/>
                <a:ea typeface="Impact"/>
                <a:cs typeface="Impact"/>
                <a:sym typeface="Impact"/>
              </a:rPr>
              <a:t>We picked Ms. Kinder because….</a:t>
            </a:r>
          </a:p>
        </p:txBody>
      </p:sp>
      <p:graphicFrame>
        <p:nvGraphicFramePr>
          <p:cNvPr id="408" name="Shape 408"/>
          <p:cNvGraphicFramePr/>
          <p:nvPr/>
        </p:nvGraphicFramePr>
        <p:xfrm>
          <a:off x="1897648" y="857249"/>
          <a:ext cx="6941550" cy="3202725"/>
        </p:xfrm>
        <a:graphic>
          <a:graphicData uri="http://schemas.openxmlformats.org/drawingml/2006/table">
            <a:tbl>
              <a:tblPr>
                <a:noFill/>
                <a:tableStyleId>{E591AD83-DCFA-4397-A4B0-784451A18DE6}</a:tableStyleId>
              </a:tblPr>
              <a:tblGrid>
                <a:gridCol w="6941550"/>
              </a:tblGrid>
              <a:tr h="1621525">
                <a:tc>
                  <a:txBody>
                    <a:bodyPr/>
                    <a:lstStyle/>
                    <a:p>
                      <a:pPr marL="0" marR="0" lvl="0" indent="0" algn="ctr" rtl="0">
                        <a:spcBef>
                          <a:spcPts val="0"/>
                        </a:spcBef>
                        <a:buSzPct val="25000"/>
                        <a:buNone/>
                      </a:pPr>
                      <a:r>
                        <a:rPr lang="en" sz="1700" b="1">
                          <a:latin typeface="Syncopate"/>
                          <a:ea typeface="Syncopate"/>
                          <a:cs typeface="Syncopate"/>
                          <a:sym typeface="Syncopate"/>
                        </a:rPr>
                        <a:t>“</a:t>
                      </a:r>
                      <a:r>
                        <a:rPr lang="en" sz="1700" b="1" u="none" strike="noStrike" cap="none" baseline="0">
                          <a:latin typeface="Syncopate"/>
                          <a:ea typeface="Syncopate"/>
                          <a:cs typeface="Syncopate"/>
                          <a:sym typeface="Syncopate"/>
                        </a:rPr>
                        <a:t>Ms.Kinder is an example of Maya Strong because she pushes each and everyone of her students to do better and she helped me pass my math </a:t>
                      </a:r>
                      <a:r>
                        <a:rPr lang="en" sz="1700" b="1">
                          <a:latin typeface="Syncopate"/>
                          <a:ea typeface="Syncopate"/>
                          <a:cs typeface="Syncopate"/>
                          <a:sym typeface="Syncopate"/>
                        </a:rPr>
                        <a:t>A</a:t>
                      </a:r>
                      <a:r>
                        <a:rPr lang="en" sz="1700" b="1" u="none" strike="noStrike" cap="none" baseline="0">
                          <a:latin typeface="Syncopate"/>
                          <a:ea typeface="Syncopate"/>
                          <a:cs typeface="Syncopate"/>
                          <a:sym typeface="Syncopate"/>
                        </a:rPr>
                        <a:t>ims.</a:t>
                      </a:r>
                      <a:r>
                        <a:rPr lang="en" sz="1700" b="1">
                          <a:latin typeface="Syncopate"/>
                          <a:ea typeface="Syncopate"/>
                          <a:cs typeface="Syncopate"/>
                          <a:sym typeface="Syncopate"/>
                        </a:rPr>
                        <a:t>” </a:t>
                      </a:r>
                      <a:r>
                        <a:rPr lang="en" sz="1700" b="1" u="none" strike="noStrike" cap="none" baseline="0">
                          <a:latin typeface="Syncopate"/>
                          <a:ea typeface="Syncopate"/>
                          <a:cs typeface="Syncopate"/>
                          <a:sym typeface="Syncopate"/>
                        </a:rPr>
                        <a:t>-</a:t>
                      </a:r>
                      <a:r>
                        <a:rPr lang="en" sz="1700" b="1">
                          <a:solidFill>
                            <a:schemeClr val="dk1"/>
                          </a:solidFill>
                          <a:latin typeface="Syncopate"/>
                          <a:ea typeface="Syncopate"/>
                          <a:cs typeface="Syncopate"/>
                          <a:sym typeface="Syncopate"/>
                        </a:rPr>
                        <a:t>S.B.</a:t>
                      </a:r>
                    </a:p>
                  </a:txBody>
                  <a:tcPr marL="28575" marR="28575" marT="14300" marB="14300">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r>
              <a:tr h="829400">
                <a:tc>
                  <a:txBody>
                    <a:bodyPr/>
                    <a:lstStyle/>
                    <a:p>
                      <a:pPr marL="0" marR="0" lvl="0" indent="0" algn="l" rtl="0">
                        <a:spcBef>
                          <a:spcPts val="0"/>
                        </a:spcBef>
                        <a:buSzPct val="25000"/>
                        <a:buNone/>
                      </a:pPr>
                      <a:r>
                        <a:rPr lang="en" sz="1800">
                          <a:latin typeface="Droid Serif"/>
                          <a:ea typeface="Droid Serif"/>
                          <a:cs typeface="Droid Serif"/>
                          <a:sym typeface="Droid Serif"/>
                        </a:rPr>
                        <a:t>“</a:t>
                      </a:r>
                      <a:r>
                        <a:rPr lang="en" sz="1800" u="none" strike="noStrike" cap="none" baseline="0">
                          <a:latin typeface="Droid Serif"/>
                          <a:ea typeface="Droid Serif"/>
                          <a:cs typeface="Droid Serif"/>
                          <a:sym typeface="Droid Serif"/>
                        </a:rPr>
                        <a:t>Kinder doesn't allow excuses and actually disciplines students who use their electronics. She is a great teacher that can perform her job well.</a:t>
                      </a:r>
                      <a:r>
                        <a:rPr lang="en" sz="1800">
                          <a:latin typeface="Droid Serif"/>
                          <a:ea typeface="Droid Serif"/>
                          <a:cs typeface="Droid Serif"/>
                          <a:sym typeface="Droid Serif"/>
                        </a:rPr>
                        <a:t>”</a:t>
                      </a:r>
                      <a:r>
                        <a:rPr lang="en" sz="1800" u="none" strike="noStrike" cap="none" baseline="0">
                          <a:latin typeface="Droid Serif"/>
                          <a:ea typeface="Droid Serif"/>
                          <a:cs typeface="Droid Serif"/>
                          <a:sym typeface="Droid Serif"/>
                        </a:rPr>
                        <a:t> -</a:t>
                      </a:r>
                      <a:r>
                        <a:rPr lang="en" sz="1800" u="none" strike="noStrike" cap="none" baseline="0">
                          <a:solidFill>
                            <a:schemeClr val="dk1"/>
                          </a:solidFill>
                          <a:latin typeface="Droid Serif"/>
                          <a:ea typeface="Droid Serif"/>
                          <a:cs typeface="Droid Serif"/>
                          <a:sym typeface="Droid Serif"/>
                        </a:rPr>
                        <a:t>B</a:t>
                      </a:r>
                      <a:r>
                        <a:rPr lang="en" sz="1800">
                          <a:solidFill>
                            <a:schemeClr val="dk1"/>
                          </a:solidFill>
                          <a:latin typeface="Droid Serif"/>
                          <a:ea typeface="Droid Serif"/>
                          <a:cs typeface="Droid Serif"/>
                          <a:sym typeface="Droid Serif"/>
                        </a:rPr>
                        <a:t>.B.</a:t>
                      </a:r>
                    </a:p>
                  </a:txBody>
                  <a:tcPr marL="28575" marR="28575" marT="14300" marB="14300">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r>
              <a:tr h="485825">
                <a:tc>
                  <a:txBody>
                    <a:bodyPr/>
                    <a:lstStyle/>
                    <a:p>
                      <a:pPr marL="0" marR="0" lvl="0" indent="0" algn="r" rtl="0">
                        <a:spcBef>
                          <a:spcPts val="0"/>
                        </a:spcBef>
                        <a:buSzPct val="25000"/>
                        <a:buNone/>
                      </a:pPr>
                      <a:r>
                        <a:rPr lang="en" sz="2300">
                          <a:latin typeface="Lobster"/>
                          <a:ea typeface="Lobster"/>
                          <a:cs typeface="Lobster"/>
                          <a:sym typeface="Lobster"/>
                        </a:rPr>
                        <a:t>“</a:t>
                      </a:r>
                      <a:r>
                        <a:rPr lang="en" sz="2300" u="none" strike="noStrike" cap="none" baseline="0">
                          <a:latin typeface="Lobster"/>
                          <a:ea typeface="Lobster"/>
                          <a:cs typeface="Lobster"/>
                          <a:sym typeface="Lobster"/>
                        </a:rPr>
                        <a:t>Because </a:t>
                      </a:r>
                      <a:r>
                        <a:rPr lang="en" sz="2300">
                          <a:latin typeface="Lobster"/>
                          <a:ea typeface="Lobster"/>
                          <a:cs typeface="Lobster"/>
                          <a:sym typeface="Lobster"/>
                        </a:rPr>
                        <a:t>she's</a:t>
                      </a:r>
                      <a:r>
                        <a:rPr lang="en" sz="2300" u="none" strike="noStrike" cap="none" baseline="0">
                          <a:latin typeface="Lobster"/>
                          <a:ea typeface="Lobster"/>
                          <a:cs typeface="Lobster"/>
                          <a:sym typeface="Lobster"/>
                        </a:rPr>
                        <a:t> always in a maya </a:t>
                      </a:r>
                    </a:p>
                    <a:p>
                      <a:pPr marL="0" marR="0" lvl="0" indent="0" algn="r" rtl="0">
                        <a:spcBef>
                          <a:spcPts val="0"/>
                        </a:spcBef>
                        <a:buSzPct val="25000"/>
                        <a:buNone/>
                      </a:pPr>
                      <a:r>
                        <a:rPr lang="en" sz="2300" u="none" strike="noStrike" cap="none" baseline="0">
                          <a:latin typeface="Lobster"/>
                          <a:ea typeface="Lobster"/>
                          <a:cs typeface="Lobster"/>
                          <a:sym typeface="Lobster"/>
                        </a:rPr>
                        <a:t>shirt or sweater</a:t>
                      </a:r>
                      <a:r>
                        <a:rPr lang="en" sz="2300">
                          <a:latin typeface="Lobster"/>
                          <a:ea typeface="Lobster"/>
                          <a:cs typeface="Lobster"/>
                          <a:sym typeface="Lobster"/>
                        </a:rPr>
                        <a:t>”</a:t>
                      </a:r>
                      <a:r>
                        <a:rPr lang="en" sz="2300" u="none" strike="noStrike" cap="none" baseline="0">
                          <a:latin typeface="Lobster"/>
                          <a:ea typeface="Lobster"/>
                          <a:cs typeface="Lobster"/>
                          <a:sym typeface="Lobster"/>
                        </a:rPr>
                        <a:t>-</a:t>
                      </a:r>
                      <a:r>
                        <a:rPr lang="en" sz="2300">
                          <a:solidFill>
                            <a:schemeClr val="dk1"/>
                          </a:solidFill>
                          <a:latin typeface="Lobster"/>
                          <a:ea typeface="Lobster"/>
                          <a:cs typeface="Lobster"/>
                          <a:sym typeface="Lobster"/>
                        </a:rPr>
                        <a:t> H.C.</a:t>
                      </a:r>
                    </a:p>
                  </a:txBody>
                  <a:tcPr marL="28575" marR="28575" marT="14300" marB="14300">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p:nvPr/>
        </p:nvSpPr>
        <p:spPr>
          <a:xfrm>
            <a:off x="381000" y="228600"/>
            <a:ext cx="7162799" cy="8079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baseline="0">
                <a:solidFill>
                  <a:srgbClr val="C00000"/>
                </a:solidFill>
                <a:latin typeface="Impact"/>
                <a:ea typeface="Impact"/>
                <a:cs typeface="Impact"/>
                <a:sym typeface="Impact"/>
              </a:rPr>
              <a:t>We picked Ms. Kinder because…</a:t>
            </a:r>
          </a:p>
        </p:txBody>
      </p:sp>
      <p:graphicFrame>
        <p:nvGraphicFramePr>
          <p:cNvPr id="414" name="Shape 414"/>
          <p:cNvGraphicFramePr/>
          <p:nvPr/>
        </p:nvGraphicFramePr>
        <p:xfrm>
          <a:off x="576298" y="742950"/>
          <a:ext cx="7958100" cy="3637450"/>
        </p:xfrm>
        <a:graphic>
          <a:graphicData uri="http://schemas.openxmlformats.org/drawingml/2006/table">
            <a:tbl>
              <a:tblPr>
                <a:noFill/>
                <a:tableStyleId>{BF4D85D4-A7D3-4E0E-AB4E-8744BB0739AB}</a:tableStyleId>
              </a:tblPr>
              <a:tblGrid>
                <a:gridCol w="7958100"/>
              </a:tblGrid>
              <a:tr h="1044275">
                <a:tc>
                  <a:txBody>
                    <a:bodyPr/>
                    <a:lstStyle/>
                    <a:p>
                      <a:pPr lvl="0" algn="ctr" rtl="0">
                        <a:spcBef>
                          <a:spcPts val="0"/>
                        </a:spcBef>
                        <a:buClr>
                          <a:schemeClr val="dk1"/>
                        </a:buClr>
                        <a:buSzPct val="25000"/>
                        <a:buFont typeface="Arial"/>
                        <a:buNone/>
                      </a:pPr>
                      <a:r>
                        <a:rPr lang="en" sz="3600" b="1">
                          <a:solidFill>
                            <a:schemeClr val="dk1"/>
                          </a:solidFill>
                        </a:rPr>
                        <a:t>“She's always there for me.”-</a:t>
                      </a:r>
                      <a:r>
                        <a:rPr lang="en" sz="3600" b="1">
                          <a:solidFill>
                            <a:schemeClr val="dk1"/>
                          </a:solidFill>
                          <a:latin typeface="Calibri"/>
                          <a:ea typeface="Calibri"/>
                          <a:cs typeface="Calibri"/>
                          <a:sym typeface="Calibri"/>
                        </a:rPr>
                        <a:t>W.M.</a:t>
                      </a:r>
                    </a:p>
                    <a:p>
                      <a:pPr marL="0" marR="0" lvl="0" indent="0" algn="ctr" rtl="0">
                        <a:spcBef>
                          <a:spcPts val="0"/>
                        </a:spcBef>
                        <a:buNone/>
                      </a:pPr>
                      <a:endParaRPr sz="2300">
                        <a:latin typeface="Lobster"/>
                        <a:ea typeface="Lobster"/>
                        <a:cs typeface="Lobster"/>
                        <a:sym typeface="Lobster"/>
                      </a:endParaRPr>
                    </a:p>
                  </a:txBody>
                  <a:tcPr marL="28575" marR="28575" marT="14300" marB="14300">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r>
              <a:tr h="1548900">
                <a:tc>
                  <a:txBody>
                    <a:bodyPr/>
                    <a:lstStyle/>
                    <a:p>
                      <a:pPr marL="0" marR="0" lvl="0" indent="0" algn="ctr" rtl="0">
                        <a:spcBef>
                          <a:spcPts val="0"/>
                        </a:spcBef>
                        <a:buSzPct val="25000"/>
                        <a:buNone/>
                      </a:pPr>
                      <a:r>
                        <a:rPr lang="en" sz="2700">
                          <a:latin typeface="Comic Sans MS"/>
                          <a:ea typeface="Comic Sans MS"/>
                          <a:cs typeface="Comic Sans MS"/>
                          <a:sym typeface="Comic Sans MS"/>
                        </a:rPr>
                        <a:t>“</a:t>
                      </a:r>
                      <a:r>
                        <a:rPr lang="en" sz="2700" u="none" strike="noStrike" cap="none" baseline="0">
                          <a:latin typeface="Comic Sans MS"/>
                          <a:ea typeface="Comic Sans MS"/>
                          <a:cs typeface="Comic Sans MS"/>
                          <a:sym typeface="Comic Sans MS"/>
                        </a:rPr>
                        <a:t>I chose her because she always does what's righ</a:t>
                      </a:r>
                      <a:r>
                        <a:rPr lang="en" sz="2700">
                          <a:latin typeface="Comic Sans MS"/>
                          <a:ea typeface="Comic Sans MS"/>
                          <a:cs typeface="Comic Sans MS"/>
                          <a:sym typeface="Comic Sans MS"/>
                        </a:rPr>
                        <a:t>t</a:t>
                      </a:r>
                      <a:r>
                        <a:rPr lang="en" sz="2700" u="none" strike="noStrike" cap="none" baseline="0">
                          <a:latin typeface="Comic Sans MS"/>
                          <a:ea typeface="Comic Sans MS"/>
                          <a:cs typeface="Comic Sans MS"/>
                          <a:sym typeface="Comic Sans MS"/>
                        </a:rPr>
                        <a:t>, she always follows the rules, and she does not give excuses. She is Maya </a:t>
                      </a:r>
                      <a:r>
                        <a:rPr lang="en" sz="2700">
                          <a:latin typeface="Comic Sans MS"/>
                          <a:ea typeface="Comic Sans MS"/>
                          <a:cs typeface="Comic Sans MS"/>
                          <a:sym typeface="Comic Sans MS"/>
                        </a:rPr>
                        <a:t>S</a:t>
                      </a:r>
                      <a:r>
                        <a:rPr lang="en" sz="2700" u="none" strike="noStrike" cap="none" baseline="0">
                          <a:latin typeface="Comic Sans MS"/>
                          <a:ea typeface="Comic Sans MS"/>
                          <a:cs typeface="Comic Sans MS"/>
                          <a:sym typeface="Comic Sans MS"/>
                        </a:rPr>
                        <a:t>trong</a:t>
                      </a:r>
                      <a:r>
                        <a:rPr lang="en" sz="2700">
                          <a:latin typeface="Comic Sans MS"/>
                          <a:ea typeface="Comic Sans MS"/>
                          <a:cs typeface="Comic Sans MS"/>
                          <a:sym typeface="Comic Sans MS"/>
                        </a:rPr>
                        <a:t>!” </a:t>
                      </a:r>
                      <a:r>
                        <a:rPr lang="en" sz="2700" u="none" strike="noStrike" cap="none" baseline="0">
                          <a:latin typeface="Comic Sans MS"/>
                          <a:ea typeface="Comic Sans MS"/>
                          <a:cs typeface="Comic Sans MS"/>
                          <a:sym typeface="Comic Sans MS"/>
                        </a:rPr>
                        <a:t>-</a:t>
                      </a:r>
                      <a:r>
                        <a:rPr lang="en" sz="2700">
                          <a:solidFill>
                            <a:schemeClr val="dk1"/>
                          </a:solidFill>
                          <a:latin typeface="Comic Sans MS"/>
                          <a:ea typeface="Comic Sans MS"/>
                          <a:cs typeface="Comic Sans MS"/>
                          <a:sym typeface="Comic Sans MS"/>
                        </a:rPr>
                        <a:t> H.A.</a:t>
                      </a:r>
                    </a:p>
                  </a:txBody>
                  <a:tcPr marL="28575" marR="28575" marT="14300" marB="14300">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r>
              <a:tr h="1044275">
                <a:tc>
                  <a:txBody>
                    <a:bodyPr/>
                    <a:lstStyle/>
                    <a:p>
                      <a:pPr marL="0" marR="0" lvl="0" indent="0" algn="ctr" rtl="0">
                        <a:spcBef>
                          <a:spcPts val="0"/>
                        </a:spcBef>
                        <a:buSzPct val="25000"/>
                        <a:buNone/>
                      </a:pPr>
                      <a:r>
                        <a:rPr lang="en" sz="1800">
                          <a:latin typeface="Droid Sans"/>
                          <a:ea typeface="Droid Sans"/>
                          <a:cs typeface="Droid Sans"/>
                          <a:sym typeface="Droid Sans"/>
                        </a:rPr>
                        <a:t>“</a:t>
                      </a:r>
                      <a:r>
                        <a:rPr lang="en" sz="1800" u="none" strike="noStrike" cap="none" baseline="0">
                          <a:latin typeface="Droid Sans"/>
                          <a:ea typeface="Droid Sans"/>
                          <a:cs typeface="Droid Sans"/>
                          <a:sym typeface="Droid Sans"/>
                        </a:rPr>
                        <a:t>I choose </a:t>
                      </a:r>
                      <a:r>
                        <a:rPr lang="en" sz="1800">
                          <a:latin typeface="Droid Sans"/>
                          <a:ea typeface="Droid Sans"/>
                          <a:cs typeface="Droid Sans"/>
                          <a:sym typeface="Droid Sans"/>
                        </a:rPr>
                        <a:t>M</a:t>
                      </a:r>
                      <a:r>
                        <a:rPr lang="en" sz="1800" u="none" strike="noStrike" cap="none" baseline="0">
                          <a:latin typeface="Droid Sans"/>
                          <a:ea typeface="Droid Sans"/>
                          <a:cs typeface="Droid Sans"/>
                          <a:sym typeface="Droid Sans"/>
                        </a:rPr>
                        <a:t>s. </a:t>
                      </a:r>
                      <a:r>
                        <a:rPr lang="en" sz="1800">
                          <a:latin typeface="Droid Sans"/>
                          <a:ea typeface="Droid Sans"/>
                          <a:cs typeface="Droid Sans"/>
                          <a:sym typeface="Droid Sans"/>
                        </a:rPr>
                        <a:t>K</a:t>
                      </a:r>
                      <a:r>
                        <a:rPr lang="en" sz="1800" u="none" strike="noStrike" cap="none" baseline="0">
                          <a:latin typeface="Droid Sans"/>
                          <a:ea typeface="Droid Sans"/>
                          <a:cs typeface="Droid Sans"/>
                          <a:sym typeface="Droid Sans"/>
                        </a:rPr>
                        <a:t>inder because </a:t>
                      </a:r>
                      <a:r>
                        <a:rPr lang="en" sz="1800">
                          <a:latin typeface="Droid Sans"/>
                          <a:ea typeface="Droid Sans"/>
                          <a:cs typeface="Droid Sans"/>
                          <a:sym typeface="Droid Sans"/>
                        </a:rPr>
                        <a:t>she's</a:t>
                      </a:r>
                    </a:p>
                    <a:p>
                      <a:pPr marL="0" marR="0" lvl="0" indent="0" algn="ctr" rtl="0">
                        <a:spcBef>
                          <a:spcPts val="0"/>
                        </a:spcBef>
                        <a:buSzPct val="25000"/>
                        <a:buNone/>
                      </a:pPr>
                      <a:r>
                        <a:rPr lang="en" sz="1800" u="none" strike="noStrike" cap="none" baseline="0">
                          <a:latin typeface="Droid Sans"/>
                          <a:ea typeface="Droid Sans"/>
                          <a:cs typeface="Droid Sans"/>
                          <a:sym typeface="Droid Sans"/>
                        </a:rPr>
                        <a:t>a great teacher and </a:t>
                      </a:r>
                      <a:r>
                        <a:rPr lang="en" sz="1800">
                          <a:latin typeface="Droid Sans"/>
                          <a:ea typeface="Droid Sans"/>
                          <a:cs typeface="Droid Sans"/>
                          <a:sym typeface="Droid Sans"/>
                        </a:rPr>
                        <a:t>I </a:t>
                      </a:r>
                      <a:r>
                        <a:rPr lang="en" sz="1800" u="none" strike="noStrike" cap="none" baseline="0">
                          <a:latin typeface="Droid Sans"/>
                          <a:ea typeface="Droid Sans"/>
                          <a:cs typeface="Droid Sans"/>
                          <a:sym typeface="Droid Sans"/>
                        </a:rPr>
                        <a:t>really respect her.</a:t>
                      </a:r>
                      <a:r>
                        <a:rPr lang="en" sz="1800">
                          <a:latin typeface="Droid Sans"/>
                          <a:ea typeface="Droid Sans"/>
                          <a:cs typeface="Droid Sans"/>
                          <a:sym typeface="Droid Sans"/>
                        </a:rPr>
                        <a:t>”</a:t>
                      </a:r>
                    </a:p>
                    <a:p>
                      <a:pPr marL="0" marR="0" lvl="0" indent="0" algn="ctr" rtl="0">
                        <a:spcBef>
                          <a:spcPts val="0"/>
                        </a:spcBef>
                        <a:buSzPct val="25000"/>
                        <a:buNone/>
                      </a:pPr>
                      <a:r>
                        <a:rPr lang="en" sz="1800" u="none" strike="noStrike" cap="none" baseline="0">
                          <a:latin typeface="Droid Sans"/>
                          <a:ea typeface="Droid Sans"/>
                          <a:cs typeface="Droid Sans"/>
                          <a:sym typeface="Droid Sans"/>
                        </a:rPr>
                        <a:t>-</a:t>
                      </a:r>
                      <a:r>
                        <a:rPr lang="en" sz="1800">
                          <a:solidFill>
                            <a:schemeClr val="dk1"/>
                          </a:solidFill>
                          <a:latin typeface="Droid Sans"/>
                          <a:ea typeface="Droid Sans"/>
                          <a:cs typeface="Droid Sans"/>
                          <a:sym typeface="Droid Sans"/>
                        </a:rPr>
                        <a:t>R.A.</a:t>
                      </a:r>
                    </a:p>
                  </a:txBody>
                  <a:tcPr marL="28575" marR="28575" marT="14300" marB="14300">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Shape 419"/>
          <p:cNvPicPr preferRelativeResize="0"/>
          <p:nvPr/>
        </p:nvPicPr>
        <p:blipFill>
          <a:blip r:embed="rId3">
            <a:alphaModFix/>
          </a:blip>
          <a:stretch>
            <a:fillRect/>
          </a:stretch>
        </p:blipFill>
        <p:spPr>
          <a:xfrm>
            <a:off x="0" y="0"/>
            <a:ext cx="6900787" cy="508638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p:nvPr/>
        </p:nvSpPr>
        <p:spPr>
          <a:xfrm>
            <a:off x="2842625" y="4227175"/>
            <a:ext cx="3337499" cy="816000"/>
          </a:xfrm>
          <a:prstGeom prst="rect">
            <a:avLst/>
          </a:prstGeom>
          <a:noFill/>
          <a:ln>
            <a:noFill/>
          </a:ln>
        </p:spPr>
        <p:txBody>
          <a:bodyPr lIns="91425" tIns="91425" rIns="91425" bIns="91425" anchor="t" anchorCtr="0">
            <a:noAutofit/>
          </a:bodyPr>
          <a:lstStyle/>
          <a:p>
            <a:pPr lvl="0" rtl="0">
              <a:spcBef>
                <a:spcPts val="0"/>
              </a:spcBef>
              <a:buNone/>
            </a:pPr>
            <a:endParaRPr>
              <a:latin typeface="Russo One"/>
              <a:ea typeface="Russo One"/>
              <a:cs typeface="Russo One"/>
              <a:sym typeface="Russo One"/>
            </a:endParaRPr>
          </a:p>
        </p:txBody>
      </p:sp>
      <p:pic>
        <p:nvPicPr>
          <p:cNvPr id="425" name="Shape 425"/>
          <p:cNvPicPr preferRelativeResize="0"/>
          <p:nvPr/>
        </p:nvPicPr>
        <p:blipFill>
          <a:blip r:embed="rId3">
            <a:alphaModFix/>
          </a:blip>
          <a:stretch>
            <a:fillRect/>
          </a:stretch>
        </p:blipFill>
        <p:spPr>
          <a:xfrm>
            <a:off x="3921825" y="1120987"/>
            <a:ext cx="1965524" cy="3183174"/>
          </a:xfrm>
          <a:prstGeom prst="rect">
            <a:avLst/>
          </a:prstGeom>
          <a:noFill/>
          <a:ln>
            <a:noFill/>
          </a:ln>
        </p:spPr>
      </p:pic>
      <p:pic>
        <p:nvPicPr>
          <p:cNvPr id="426" name="Shape 426"/>
          <p:cNvPicPr preferRelativeResize="0"/>
          <p:nvPr/>
        </p:nvPicPr>
        <p:blipFill>
          <a:blip r:embed="rId4">
            <a:alphaModFix/>
          </a:blip>
          <a:stretch>
            <a:fillRect/>
          </a:stretch>
        </p:blipFill>
        <p:spPr>
          <a:xfrm>
            <a:off x="3881437" y="990150"/>
            <a:ext cx="2046299" cy="3314000"/>
          </a:xfrm>
          <a:prstGeom prst="rect">
            <a:avLst/>
          </a:prstGeom>
          <a:noFill/>
          <a:ln>
            <a:noFill/>
          </a:ln>
        </p:spPr>
      </p:pic>
      <p:pic>
        <p:nvPicPr>
          <p:cNvPr id="427" name="Shape 427"/>
          <p:cNvPicPr preferRelativeResize="0"/>
          <p:nvPr/>
        </p:nvPicPr>
        <p:blipFill>
          <a:blip r:embed="rId5">
            <a:alphaModFix/>
          </a:blip>
          <a:stretch>
            <a:fillRect/>
          </a:stretch>
        </p:blipFill>
        <p:spPr>
          <a:xfrm>
            <a:off x="3668887" y="705575"/>
            <a:ext cx="2354625" cy="4186051"/>
          </a:xfrm>
          <a:prstGeom prst="rect">
            <a:avLst/>
          </a:prstGeom>
          <a:noFill/>
          <a:ln>
            <a:noFill/>
          </a:ln>
        </p:spPr>
      </p:pic>
      <p:pic>
        <p:nvPicPr>
          <p:cNvPr id="428" name="Shape 428"/>
          <p:cNvPicPr preferRelativeResize="0"/>
          <p:nvPr/>
        </p:nvPicPr>
        <p:blipFill>
          <a:blip r:embed="rId6">
            <a:alphaModFix/>
          </a:blip>
          <a:stretch>
            <a:fillRect/>
          </a:stretch>
        </p:blipFill>
        <p:spPr>
          <a:xfrm>
            <a:off x="3566325" y="648500"/>
            <a:ext cx="2559724" cy="4300950"/>
          </a:xfrm>
          <a:prstGeom prst="rect">
            <a:avLst/>
          </a:prstGeom>
          <a:noFill/>
          <a:ln>
            <a:noFill/>
          </a:ln>
        </p:spPr>
      </p:pic>
      <p:sp>
        <p:nvSpPr>
          <p:cNvPr id="429" name="Shape 429"/>
          <p:cNvSpPr txBox="1"/>
          <p:nvPr/>
        </p:nvSpPr>
        <p:spPr>
          <a:xfrm>
            <a:off x="548400" y="0"/>
            <a:ext cx="8595600" cy="782400"/>
          </a:xfrm>
          <a:prstGeom prst="rect">
            <a:avLst/>
          </a:prstGeom>
          <a:noFill/>
          <a:ln>
            <a:noFill/>
          </a:ln>
        </p:spPr>
        <p:txBody>
          <a:bodyPr lIns="91425" tIns="91425" rIns="91425" bIns="91425" anchor="t" anchorCtr="0">
            <a:noAutofit/>
          </a:bodyPr>
          <a:lstStyle/>
          <a:p>
            <a:pPr algn="ctr">
              <a:spcBef>
                <a:spcPts val="0"/>
              </a:spcBef>
              <a:buNone/>
            </a:pPr>
            <a:r>
              <a:rPr lang="en" sz="3600">
                <a:latin typeface="Changa One"/>
                <a:ea typeface="Changa One"/>
                <a:cs typeface="Changa One"/>
                <a:sym typeface="Changa One"/>
              </a:rPr>
              <a:t>#MayaAroundTheWorld</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gtEl>
                                        <p:attrNameLst>
                                          <p:attrName>style.visibility</p:attrName>
                                        </p:attrNameLst>
                                      </p:cBhvr>
                                      <p:to>
                                        <p:strVal val="visible"/>
                                      </p:to>
                                    </p:set>
                                    <p:animEffect transition="in" filter="fade">
                                      <p:cBhvr>
                                        <p:cTn id="12" dur="1000"/>
                                        <p:tgtEl>
                                          <p:spTgt spid="4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gtEl>
                                        <p:attrNameLst>
                                          <p:attrName>style.visibility</p:attrName>
                                        </p:attrNameLst>
                                      </p:cBhvr>
                                      <p:to>
                                        <p:strVal val="visible"/>
                                      </p:to>
                                    </p:set>
                                    <p:animEffect transition="in" filter="fade">
                                      <p:cBhvr>
                                        <p:cTn id="17" dur="1000"/>
                                        <p:tgtEl>
                                          <p:spTgt spid="4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fade">
                                      <p:cBhvr>
                                        <p:cTn id="22"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ctrTitle"/>
          </p:nvPr>
        </p:nvSpPr>
        <p:spPr>
          <a:xfrm>
            <a:off x="685800" y="-1"/>
            <a:ext cx="7772400" cy="813300"/>
          </a:xfrm>
          <a:prstGeom prst="rect">
            <a:avLst/>
          </a:prstGeom>
        </p:spPr>
        <p:txBody>
          <a:bodyPr lIns="91425" tIns="91425" rIns="91425" bIns="91425" anchor="ctr" anchorCtr="0">
            <a:noAutofit/>
          </a:bodyPr>
          <a:lstStyle/>
          <a:p>
            <a:pPr>
              <a:spcBef>
                <a:spcPts val="0"/>
              </a:spcBef>
              <a:buNone/>
            </a:pPr>
            <a:r>
              <a:rPr lang="en" sz="3000">
                <a:latin typeface="Russo One"/>
                <a:ea typeface="Russo One"/>
                <a:cs typeface="Russo One"/>
                <a:sym typeface="Russo One"/>
              </a:rPr>
              <a:t>TEACHER APPRECIATION</a:t>
            </a:r>
          </a:p>
        </p:txBody>
      </p:sp>
      <p:sp>
        <p:nvSpPr>
          <p:cNvPr id="435" name="Shape 435"/>
          <p:cNvSpPr txBox="1">
            <a:spLocks noGrp="1"/>
          </p:cNvSpPr>
          <p:nvPr>
            <p:ph type="subTitle" idx="1"/>
          </p:nvPr>
        </p:nvSpPr>
        <p:spPr>
          <a:xfrm>
            <a:off x="1371600" y="2914650"/>
            <a:ext cx="6400799" cy="1314599"/>
          </a:xfrm>
          <a:prstGeom prst="rect">
            <a:avLst/>
          </a:prstGeom>
        </p:spPr>
        <p:txBody>
          <a:bodyPr lIns="91425" tIns="91425" rIns="91425" bIns="91425" anchor="t" anchorCtr="0">
            <a:noAutofit/>
          </a:bodyPr>
          <a:lstStyle/>
          <a:p>
            <a:pPr>
              <a:spcBef>
                <a:spcPts val="0"/>
              </a:spcBef>
              <a:buNone/>
            </a:pPr>
            <a:endParaRPr/>
          </a:p>
        </p:txBody>
      </p:sp>
      <p:pic>
        <p:nvPicPr>
          <p:cNvPr id="436" name="Shape 436"/>
          <p:cNvPicPr preferRelativeResize="0"/>
          <p:nvPr/>
        </p:nvPicPr>
        <p:blipFill rotWithShape="1">
          <a:blip r:embed="rId3">
            <a:alphaModFix/>
          </a:blip>
          <a:srcRect b="4397"/>
          <a:stretch/>
        </p:blipFill>
        <p:spPr>
          <a:xfrm>
            <a:off x="3385175" y="2376199"/>
            <a:ext cx="2158425" cy="2663572"/>
          </a:xfrm>
          <a:prstGeom prst="rect">
            <a:avLst/>
          </a:prstGeom>
          <a:noFill/>
          <a:ln>
            <a:noFill/>
          </a:ln>
        </p:spPr>
      </p:pic>
      <p:pic>
        <p:nvPicPr>
          <p:cNvPr id="437" name="Shape 437"/>
          <p:cNvPicPr preferRelativeResize="0"/>
          <p:nvPr/>
        </p:nvPicPr>
        <p:blipFill rotWithShape="1">
          <a:blip r:embed="rId4">
            <a:alphaModFix/>
          </a:blip>
          <a:srcRect t="1400"/>
          <a:stretch/>
        </p:blipFill>
        <p:spPr>
          <a:xfrm>
            <a:off x="3136725" y="709025"/>
            <a:ext cx="3085624" cy="1537326"/>
          </a:xfrm>
          <a:prstGeom prst="rect">
            <a:avLst/>
          </a:prstGeom>
          <a:noFill/>
          <a:ln>
            <a:noFill/>
          </a:ln>
        </p:spPr>
      </p:pic>
      <p:pic>
        <p:nvPicPr>
          <p:cNvPr id="438" name="Shape 438"/>
          <p:cNvPicPr preferRelativeResize="0"/>
          <p:nvPr/>
        </p:nvPicPr>
        <p:blipFill>
          <a:blip r:embed="rId5">
            <a:alphaModFix/>
          </a:blip>
          <a:stretch>
            <a:fillRect/>
          </a:stretch>
        </p:blipFill>
        <p:spPr>
          <a:xfrm>
            <a:off x="403599" y="991700"/>
            <a:ext cx="2555001" cy="340667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530750" y="205978"/>
            <a:ext cx="8229600" cy="994200"/>
          </a:xfrm>
          <a:prstGeom prst="rect">
            <a:avLst/>
          </a:prstGeom>
        </p:spPr>
        <p:txBody>
          <a:bodyPr lIns="91425" tIns="91425" rIns="91425" bIns="91425" anchor="b" anchorCtr="0">
            <a:noAutofit/>
          </a:bodyPr>
          <a:lstStyle/>
          <a:p>
            <a:pPr algn="ctr">
              <a:spcBef>
                <a:spcPts val="0"/>
              </a:spcBef>
              <a:buNone/>
            </a:pPr>
            <a:r>
              <a:rPr lang="en"/>
              <a:t>Professional Development</a:t>
            </a:r>
          </a:p>
        </p:txBody>
      </p:sp>
      <p:pic>
        <p:nvPicPr>
          <p:cNvPr id="444" name="Shape 444"/>
          <p:cNvPicPr preferRelativeResize="0"/>
          <p:nvPr/>
        </p:nvPicPr>
        <p:blipFill>
          <a:blip r:embed="rId3">
            <a:alphaModFix/>
          </a:blip>
          <a:stretch>
            <a:fillRect/>
          </a:stretch>
        </p:blipFill>
        <p:spPr>
          <a:xfrm>
            <a:off x="3449925" y="1472112"/>
            <a:ext cx="2787174" cy="2199275"/>
          </a:xfrm>
          <a:prstGeom prst="rect">
            <a:avLst/>
          </a:prstGeom>
          <a:noFill/>
          <a:ln>
            <a:noFill/>
          </a:ln>
        </p:spPr>
      </p:pic>
      <p:pic>
        <p:nvPicPr>
          <p:cNvPr id="445" name="Shape 445"/>
          <p:cNvPicPr preferRelativeResize="0"/>
          <p:nvPr/>
        </p:nvPicPr>
        <p:blipFill>
          <a:blip r:embed="rId4">
            <a:alphaModFix/>
          </a:blip>
          <a:stretch>
            <a:fillRect/>
          </a:stretch>
        </p:blipFill>
        <p:spPr>
          <a:xfrm>
            <a:off x="6358725" y="1502350"/>
            <a:ext cx="2016651" cy="2199275"/>
          </a:xfrm>
          <a:prstGeom prst="rect">
            <a:avLst/>
          </a:prstGeom>
          <a:noFill/>
          <a:ln>
            <a:noFill/>
          </a:ln>
        </p:spPr>
      </p:pic>
      <p:pic>
        <p:nvPicPr>
          <p:cNvPr id="446" name="Shape 446"/>
          <p:cNvPicPr preferRelativeResize="0"/>
          <p:nvPr/>
        </p:nvPicPr>
        <p:blipFill>
          <a:blip r:embed="rId5">
            <a:alphaModFix/>
          </a:blip>
          <a:stretch>
            <a:fillRect/>
          </a:stretch>
        </p:blipFill>
        <p:spPr>
          <a:xfrm>
            <a:off x="530750" y="1586775"/>
            <a:ext cx="2857500" cy="2199275"/>
          </a:xfrm>
          <a:prstGeom prst="rect">
            <a:avLst/>
          </a:prstGeom>
          <a:noFill/>
          <a:ln>
            <a:noFill/>
          </a:ln>
        </p:spPr>
      </p:pic>
      <p:sp>
        <p:nvSpPr>
          <p:cNvPr id="447" name="Shape 447"/>
          <p:cNvSpPr txBox="1"/>
          <p:nvPr/>
        </p:nvSpPr>
        <p:spPr>
          <a:xfrm>
            <a:off x="599750" y="3854300"/>
            <a:ext cx="2719499" cy="688499"/>
          </a:xfrm>
          <a:prstGeom prst="rect">
            <a:avLst/>
          </a:prstGeom>
          <a:noFill/>
          <a:ln>
            <a:noFill/>
          </a:ln>
        </p:spPr>
        <p:txBody>
          <a:bodyPr lIns="91425" tIns="91425" rIns="91425" bIns="91425" anchor="t" anchorCtr="0">
            <a:noAutofit/>
          </a:bodyPr>
          <a:lstStyle/>
          <a:p>
            <a:pPr>
              <a:spcBef>
                <a:spcPts val="0"/>
              </a:spcBef>
              <a:buNone/>
            </a:pPr>
            <a:r>
              <a:rPr lang="en" b="1"/>
              <a:t>Write one positive thing that happened with your team or another teacher this week.</a:t>
            </a:r>
            <a:r>
              <a:rPr lang="en"/>
              <a:t> </a:t>
            </a:r>
          </a:p>
        </p:txBody>
      </p:sp>
      <p:sp>
        <p:nvSpPr>
          <p:cNvPr id="448" name="Shape 448"/>
          <p:cNvSpPr txBox="1"/>
          <p:nvPr/>
        </p:nvSpPr>
        <p:spPr>
          <a:xfrm>
            <a:off x="3449925" y="3854300"/>
            <a:ext cx="2908800" cy="542100"/>
          </a:xfrm>
          <a:prstGeom prst="rect">
            <a:avLst/>
          </a:prstGeom>
          <a:noFill/>
          <a:ln>
            <a:noFill/>
          </a:ln>
        </p:spPr>
        <p:txBody>
          <a:bodyPr lIns="91425" tIns="91425" rIns="91425" bIns="91425" anchor="t" anchorCtr="0">
            <a:noAutofit/>
          </a:bodyPr>
          <a:lstStyle/>
          <a:p>
            <a:pPr>
              <a:spcBef>
                <a:spcPts val="0"/>
              </a:spcBef>
              <a:buNone/>
            </a:pPr>
            <a:r>
              <a:rPr lang="en" b="1"/>
              <a:t>Write about one fire that you put out this week. </a:t>
            </a:r>
          </a:p>
        </p:txBody>
      </p:sp>
      <p:sp>
        <p:nvSpPr>
          <p:cNvPr id="449" name="Shape 449"/>
          <p:cNvSpPr txBox="1"/>
          <p:nvPr/>
        </p:nvSpPr>
        <p:spPr>
          <a:xfrm>
            <a:off x="6358750" y="3854300"/>
            <a:ext cx="2016600" cy="602400"/>
          </a:xfrm>
          <a:prstGeom prst="rect">
            <a:avLst/>
          </a:prstGeom>
          <a:noFill/>
          <a:ln>
            <a:noFill/>
          </a:ln>
        </p:spPr>
        <p:txBody>
          <a:bodyPr lIns="91425" tIns="91425" rIns="91425" bIns="91425" anchor="t" anchorCtr="0">
            <a:noAutofit/>
          </a:bodyPr>
          <a:lstStyle/>
          <a:p>
            <a:pPr>
              <a:spcBef>
                <a:spcPts val="0"/>
              </a:spcBef>
              <a:buNone/>
            </a:pPr>
            <a:r>
              <a:rPr lang="en" b="1"/>
              <a:t>Write one innovative idea that you saw in action this week.</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10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8"/>
                                        </p:tgtEl>
                                        <p:attrNameLst>
                                          <p:attrName>style.visibility</p:attrName>
                                        </p:attrNameLst>
                                      </p:cBhvr>
                                      <p:to>
                                        <p:strVal val="visible"/>
                                      </p:to>
                                    </p:set>
                                    <p:animEffect transition="in" filter="fade">
                                      <p:cBhvr>
                                        <p:cTn id="12" dur="1000"/>
                                        <p:tgtEl>
                                          <p:spTgt spid="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9"/>
                                        </p:tgtEl>
                                        <p:attrNameLst>
                                          <p:attrName>style.visibility</p:attrName>
                                        </p:attrNameLst>
                                      </p:cBhvr>
                                      <p:to>
                                        <p:strVal val="visible"/>
                                      </p:to>
                                    </p:set>
                                    <p:animEffect transition="in" filter="fade">
                                      <p:cBhvr>
                                        <p:cTn id="17" dur="10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952500" y="386001"/>
            <a:ext cx="8229600" cy="534300"/>
          </a:xfrm>
          <a:prstGeom prst="rect">
            <a:avLst/>
          </a:prstGeom>
        </p:spPr>
        <p:txBody>
          <a:bodyPr lIns="91425" tIns="91425" rIns="91425" bIns="91425" anchor="b" anchorCtr="0">
            <a:noAutofit/>
          </a:bodyPr>
          <a:lstStyle/>
          <a:p>
            <a:pPr>
              <a:spcBef>
                <a:spcPts val="0"/>
              </a:spcBef>
              <a:buNone/>
            </a:pPr>
            <a:r>
              <a:rPr lang="en" sz="1400"/>
              <a:t>Plan Strategically to Build Your Culture: Template for Creating a Vision for Staff Culture</a:t>
            </a:r>
          </a:p>
        </p:txBody>
      </p:sp>
      <p:graphicFrame>
        <p:nvGraphicFramePr>
          <p:cNvPr id="455" name="Shape 455"/>
          <p:cNvGraphicFramePr/>
          <p:nvPr/>
        </p:nvGraphicFramePr>
        <p:xfrm>
          <a:off x="952500" y="920300"/>
          <a:ext cx="7684625" cy="3566030"/>
        </p:xfrm>
        <a:graphic>
          <a:graphicData uri="http://schemas.openxmlformats.org/drawingml/2006/table">
            <a:tbl>
              <a:tblPr>
                <a:noFill/>
                <a:tableStyleId>{1C5DC38C-67C0-4547-B91D-4407589FCC58}</a:tableStyleId>
              </a:tblPr>
              <a:tblGrid>
                <a:gridCol w="406425"/>
                <a:gridCol w="2667425"/>
                <a:gridCol w="1536925"/>
                <a:gridCol w="1536925"/>
                <a:gridCol w="1536925"/>
              </a:tblGrid>
              <a:tr h="396200">
                <a:tc>
                  <a:txBody>
                    <a:bodyPr/>
                    <a:lstStyle/>
                    <a:p>
                      <a:pPr>
                        <a:spcBef>
                          <a:spcPts val="0"/>
                        </a:spcBef>
                        <a:buNone/>
                      </a:pPr>
                      <a:endParaRPr sz="1200"/>
                    </a:p>
                  </a:txBody>
                  <a:tcPr marL="91425" marR="91425" marT="91425" marB="91425"/>
                </a:tc>
                <a:tc>
                  <a:txBody>
                    <a:bodyPr/>
                    <a:lstStyle/>
                    <a:p>
                      <a:pPr>
                        <a:spcBef>
                          <a:spcPts val="0"/>
                        </a:spcBef>
                        <a:buNone/>
                      </a:pPr>
                      <a:r>
                        <a:rPr lang="en" sz="1200" b="1"/>
                        <a:t>Your Ideal Staff Culture</a:t>
                      </a:r>
                    </a:p>
                  </a:txBody>
                  <a:tcPr marL="91425" marR="91425" marT="91425" marB="91425"/>
                </a:tc>
                <a:tc>
                  <a:txBody>
                    <a:bodyPr/>
                    <a:lstStyle/>
                    <a:p>
                      <a:pPr>
                        <a:spcBef>
                          <a:spcPts val="0"/>
                        </a:spcBef>
                        <a:buNone/>
                      </a:pPr>
                      <a:r>
                        <a:rPr lang="en" sz="1200" b="1"/>
                        <a:t>Measures</a:t>
                      </a:r>
                    </a:p>
                  </a:txBody>
                  <a:tcPr marL="91425" marR="91425" marT="91425" marB="91425"/>
                </a:tc>
                <a:tc>
                  <a:txBody>
                    <a:bodyPr/>
                    <a:lstStyle/>
                    <a:p>
                      <a:pPr>
                        <a:spcBef>
                          <a:spcPts val="0"/>
                        </a:spcBef>
                        <a:buNone/>
                      </a:pPr>
                      <a:r>
                        <a:rPr lang="en" sz="1200" b="1"/>
                        <a:t>Action Steps</a:t>
                      </a:r>
                    </a:p>
                  </a:txBody>
                  <a:tcPr marL="91425" marR="91425" marT="91425" marB="91425"/>
                </a:tc>
                <a:tc>
                  <a:txBody>
                    <a:bodyPr/>
                    <a:lstStyle/>
                    <a:p>
                      <a:pPr>
                        <a:spcBef>
                          <a:spcPts val="0"/>
                        </a:spcBef>
                        <a:buNone/>
                      </a:pPr>
                      <a:r>
                        <a:rPr lang="en" sz="1200" b="1"/>
                        <a:t>Timeline</a:t>
                      </a:r>
                    </a:p>
                  </a:txBody>
                  <a:tcPr marL="91425" marR="91425" marT="91425" marB="91425"/>
                </a:tc>
              </a:tr>
              <a:tr h="381000">
                <a:tc>
                  <a:txBody>
                    <a:bodyPr/>
                    <a:lstStyle/>
                    <a:p>
                      <a:pPr>
                        <a:spcBef>
                          <a:spcPts val="0"/>
                        </a:spcBef>
                        <a:buNone/>
                      </a:pPr>
                      <a:endParaRPr sz="1200"/>
                    </a:p>
                  </a:txBody>
                  <a:tcPr marL="91425" marR="91425" marT="91425" marB="91425"/>
                </a:tc>
                <a:tc>
                  <a:txBody>
                    <a:bodyPr/>
                    <a:lstStyle/>
                    <a:p>
                      <a:pPr>
                        <a:spcBef>
                          <a:spcPts val="0"/>
                        </a:spcBef>
                        <a:buNone/>
                      </a:pPr>
                      <a:r>
                        <a:rPr lang="en" sz="1200"/>
                        <a:t>Ideally, how do you want your staff to describe the culture at your school? List one to three sentences that describe what you would hope they would say. </a:t>
                      </a:r>
                    </a:p>
                  </a:txBody>
                  <a:tcPr marL="91425" marR="91425" marT="91425" marB="91425"/>
                </a:tc>
                <a:tc>
                  <a:txBody>
                    <a:bodyPr/>
                    <a:lstStyle/>
                    <a:p>
                      <a:pPr>
                        <a:spcBef>
                          <a:spcPts val="0"/>
                        </a:spcBef>
                        <a:buNone/>
                      </a:pPr>
                      <a:r>
                        <a:rPr lang="en" sz="1200"/>
                        <a:t>How will you know whether you are meeting these staff culture goals, that staff is indeed describing your school culture in your ideal ways? What will it look like? How will you measure it if you can? </a:t>
                      </a:r>
                    </a:p>
                  </a:txBody>
                  <a:tcPr marL="91425" marR="91425" marT="91425" marB="91425"/>
                </a:tc>
                <a:tc>
                  <a:txBody>
                    <a:bodyPr/>
                    <a:lstStyle/>
                    <a:p>
                      <a:pPr>
                        <a:spcBef>
                          <a:spcPts val="0"/>
                        </a:spcBef>
                        <a:buNone/>
                      </a:pPr>
                      <a:r>
                        <a:rPr lang="en" sz="1200"/>
                        <a:t>For each ideal staff cultural goal or sentence, what are the five to ten actions you will take during the year to accomplish each goal and help foster the culture you described?</a:t>
                      </a:r>
                    </a:p>
                  </a:txBody>
                  <a:tcPr marL="91425" marR="91425" marT="91425" marB="91425"/>
                </a:tc>
                <a:tc>
                  <a:txBody>
                    <a:bodyPr/>
                    <a:lstStyle/>
                    <a:p>
                      <a:pPr>
                        <a:spcBef>
                          <a:spcPts val="0"/>
                        </a:spcBef>
                        <a:buNone/>
                      </a:pPr>
                      <a:r>
                        <a:rPr lang="en" sz="1200"/>
                        <a:t>When will each happen?</a:t>
                      </a:r>
                    </a:p>
                  </a:txBody>
                  <a:tcPr marL="91425" marR="91425" marT="91425" marB="91425"/>
                </a:tc>
              </a:tr>
              <a:tr h="381000">
                <a:tc>
                  <a:txBody>
                    <a:bodyPr/>
                    <a:lstStyle/>
                    <a:p>
                      <a:pPr>
                        <a:spcBef>
                          <a:spcPts val="0"/>
                        </a:spcBef>
                        <a:buNone/>
                      </a:pPr>
                      <a:r>
                        <a:rPr lang="en"/>
                        <a:t>1</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sz="1100"/>
                    </a:p>
                  </a:txBody>
                  <a:tcPr marL="91425" marR="91425" marT="91425" marB="91425"/>
                </a:tc>
                <a:tc>
                  <a:txBody>
                    <a:bodyPr/>
                    <a:lstStyle/>
                    <a:p>
                      <a:pPr>
                        <a:spcBef>
                          <a:spcPts val="0"/>
                        </a:spcBef>
                        <a:buNone/>
                      </a:pPr>
                      <a:endParaRPr sz="1100"/>
                    </a:p>
                  </a:txBody>
                  <a:tcPr marL="91425" marR="91425" marT="91425" marB="91425"/>
                </a:tc>
              </a:tr>
              <a:tr h="381000">
                <a:tc>
                  <a:txBody>
                    <a:bodyPr/>
                    <a:lstStyle/>
                    <a:p>
                      <a:pPr>
                        <a:spcBef>
                          <a:spcPts val="0"/>
                        </a:spcBef>
                        <a:buNone/>
                      </a:pPr>
                      <a:r>
                        <a:rPr lang="en"/>
                        <a:t>2</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r>
            </a:tbl>
          </a:graphicData>
        </a:graphic>
      </p:graphicFrame>
      <p:sp>
        <p:nvSpPr>
          <p:cNvPr id="456" name="Shape 456"/>
          <p:cNvSpPr txBox="1"/>
          <p:nvPr/>
        </p:nvSpPr>
        <p:spPr>
          <a:xfrm>
            <a:off x="3690375" y="4693450"/>
            <a:ext cx="4813500" cy="290700"/>
          </a:xfrm>
          <a:prstGeom prst="rect">
            <a:avLst/>
          </a:prstGeom>
          <a:noFill/>
          <a:ln>
            <a:noFill/>
          </a:ln>
        </p:spPr>
        <p:txBody>
          <a:bodyPr lIns="91425" tIns="91425" rIns="91425" bIns="91425" anchor="t" anchorCtr="0">
            <a:noAutofit/>
          </a:bodyPr>
          <a:lstStyle/>
          <a:p>
            <a:pPr>
              <a:spcBef>
                <a:spcPts val="0"/>
              </a:spcBef>
              <a:buNone/>
            </a:pPr>
            <a:r>
              <a:rPr lang="en">
                <a:solidFill>
                  <a:srgbClr val="FFFFFF"/>
                </a:solidFill>
              </a:rPr>
              <a:t>Paul Bambrick-Santoyo, Leverage Leadership Table 6.1</a:t>
            </a:r>
          </a:p>
        </p:txBody>
      </p:sp>
      <p:sp>
        <p:nvSpPr>
          <p:cNvPr id="457" name="Shape 457"/>
          <p:cNvSpPr txBox="1"/>
          <p:nvPr/>
        </p:nvSpPr>
        <p:spPr>
          <a:xfrm>
            <a:off x="1655175" y="3681200"/>
            <a:ext cx="1798199" cy="215400"/>
          </a:xfrm>
          <a:prstGeom prst="rect">
            <a:avLst/>
          </a:prstGeom>
          <a:noFill/>
          <a:ln>
            <a:noFill/>
          </a:ln>
        </p:spPr>
        <p:txBody>
          <a:bodyPr lIns="91425" tIns="91425" rIns="91425" bIns="91425" anchor="t" anchorCtr="0">
            <a:noAutofit/>
          </a:bodyPr>
          <a:lstStyle/>
          <a:p>
            <a:pPr>
              <a:spcBef>
                <a:spcPts val="0"/>
              </a:spcBef>
              <a:buNone/>
            </a:pPr>
            <a:r>
              <a:rPr lang="en" sz="1100"/>
              <a:t>Collaborative</a:t>
            </a:r>
          </a:p>
        </p:txBody>
      </p:sp>
      <p:sp>
        <p:nvSpPr>
          <p:cNvPr id="458" name="Shape 458"/>
          <p:cNvSpPr txBox="1"/>
          <p:nvPr/>
        </p:nvSpPr>
        <p:spPr>
          <a:xfrm>
            <a:off x="3948675" y="3724225"/>
            <a:ext cx="1895399" cy="215400"/>
          </a:xfrm>
          <a:prstGeom prst="rect">
            <a:avLst/>
          </a:prstGeom>
          <a:noFill/>
          <a:ln>
            <a:noFill/>
          </a:ln>
        </p:spPr>
        <p:txBody>
          <a:bodyPr lIns="91425" tIns="91425" rIns="91425" bIns="91425" anchor="t" anchorCtr="0">
            <a:noAutofit/>
          </a:bodyPr>
          <a:lstStyle/>
          <a:p>
            <a:pPr>
              <a:spcBef>
                <a:spcPts val="0"/>
              </a:spcBef>
              <a:buNone/>
            </a:pPr>
            <a:r>
              <a:rPr lang="en" sz="1100"/>
              <a:t>Staff survey on Google</a:t>
            </a:r>
          </a:p>
        </p:txBody>
      </p:sp>
      <p:sp>
        <p:nvSpPr>
          <p:cNvPr id="459" name="Shape 459"/>
          <p:cNvSpPr txBox="1"/>
          <p:nvPr/>
        </p:nvSpPr>
        <p:spPr>
          <a:xfrm>
            <a:off x="5704050" y="3643525"/>
            <a:ext cx="1292100" cy="376799"/>
          </a:xfrm>
          <a:prstGeom prst="rect">
            <a:avLst/>
          </a:prstGeom>
          <a:noFill/>
          <a:ln>
            <a:noFill/>
          </a:ln>
        </p:spPr>
        <p:txBody>
          <a:bodyPr lIns="91425" tIns="91425" rIns="91425" bIns="91425" anchor="t" anchorCtr="0">
            <a:noAutofit/>
          </a:bodyPr>
          <a:lstStyle/>
          <a:p>
            <a:pPr>
              <a:spcBef>
                <a:spcPts val="0"/>
              </a:spcBef>
              <a:buNone/>
            </a:pPr>
            <a:r>
              <a:rPr lang="en" sz="1100"/>
              <a:t>60 minutes protected time </a:t>
            </a:r>
          </a:p>
        </p:txBody>
      </p:sp>
      <p:sp>
        <p:nvSpPr>
          <p:cNvPr id="460" name="Shape 460"/>
          <p:cNvSpPr txBox="1"/>
          <p:nvPr/>
        </p:nvSpPr>
        <p:spPr>
          <a:xfrm>
            <a:off x="7211575" y="3643525"/>
            <a:ext cx="1249199" cy="215400"/>
          </a:xfrm>
          <a:prstGeom prst="rect">
            <a:avLst/>
          </a:prstGeom>
          <a:noFill/>
          <a:ln>
            <a:noFill/>
          </a:ln>
        </p:spPr>
        <p:txBody>
          <a:bodyPr lIns="91425" tIns="91425" rIns="91425" bIns="91425" anchor="t" anchorCtr="0">
            <a:noAutofit/>
          </a:bodyPr>
          <a:lstStyle/>
          <a:p>
            <a:pPr>
              <a:spcBef>
                <a:spcPts val="0"/>
              </a:spcBef>
              <a:buNone/>
            </a:pPr>
            <a:r>
              <a:rPr lang="en" sz="1100"/>
              <a:t>August 19th PD, ongoing weekly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1000"/>
                                        <p:tgtEl>
                                          <p:spTgt spid="4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Effect transition="in" filter="fade">
                                      <p:cBhvr>
                                        <p:cTn id="12" dur="1000"/>
                                        <p:tgtEl>
                                          <p:spTgt spid="4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9"/>
                                        </p:tgtEl>
                                        <p:attrNameLst>
                                          <p:attrName>style.visibility</p:attrName>
                                        </p:attrNameLst>
                                      </p:cBhvr>
                                      <p:to>
                                        <p:strVal val="visible"/>
                                      </p:to>
                                    </p:set>
                                    <p:animEffect transition="in" filter="fade">
                                      <p:cBhvr>
                                        <p:cTn id="17" dur="1000"/>
                                        <p:tgtEl>
                                          <p:spTgt spid="4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0"/>
                                        </p:tgtEl>
                                        <p:attrNameLst>
                                          <p:attrName>style.visibility</p:attrName>
                                        </p:attrNameLst>
                                      </p:cBhvr>
                                      <p:to>
                                        <p:strVal val="visible"/>
                                      </p:to>
                                    </p:set>
                                    <p:animEffect transition="in" filter="fade">
                                      <p:cBhvr>
                                        <p:cTn id="22" dur="10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
        <p:cNvGrpSpPr/>
        <p:nvPr/>
      </p:nvGrpSpPr>
      <p:grpSpPr>
        <a:xfrm>
          <a:off x="0" y="0"/>
          <a:ext cx="0" cy="0"/>
          <a:chOff x="0" y="0"/>
          <a:chExt cx="0" cy="0"/>
        </a:xfrm>
      </p:grpSpPr>
      <p:sp>
        <p:nvSpPr>
          <p:cNvPr id="63" name="Shape 63"/>
          <p:cNvSpPr txBox="1"/>
          <p:nvPr/>
        </p:nvSpPr>
        <p:spPr>
          <a:xfrm>
            <a:off x="1558225" y="622975"/>
            <a:ext cx="7171799" cy="4188899"/>
          </a:xfrm>
          <a:prstGeom prst="rect">
            <a:avLst/>
          </a:prstGeom>
          <a:noFill/>
          <a:ln>
            <a:noFill/>
          </a:ln>
        </p:spPr>
        <p:txBody>
          <a:bodyPr lIns="91425" tIns="91425" rIns="91425" bIns="91425" anchor="t" anchorCtr="0">
            <a:noAutofit/>
          </a:bodyPr>
          <a:lstStyle/>
          <a:p>
            <a:pPr>
              <a:spcBef>
                <a:spcPts val="0"/>
              </a:spcBef>
              <a:buNone/>
            </a:pPr>
            <a:endParaRPr/>
          </a:p>
        </p:txBody>
      </p:sp>
      <p:sp>
        <p:nvSpPr>
          <p:cNvPr id="64" name="Shape 64"/>
          <p:cNvSpPr txBox="1"/>
          <p:nvPr/>
        </p:nvSpPr>
        <p:spPr>
          <a:xfrm>
            <a:off x="2167750" y="240175"/>
            <a:ext cx="3000000" cy="3000000"/>
          </a:xfrm>
          <a:prstGeom prst="rect">
            <a:avLst/>
          </a:prstGeom>
          <a:noFill/>
          <a:ln>
            <a:noFill/>
          </a:ln>
        </p:spPr>
        <p:txBody>
          <a:bodyPr lIns="91425" tIns="91425" rIns="91425" bIns="91425" anchor="ctr" anchorCtr="0">
            <a:noAutofit/>
          </a:bodyPr>
          <a:lstStyle/>
          <a:p>
            <a:pPr lvl="0" algn="ctr" rtl="0">
              <a:lnSpc>
                <a:spcPct val="115000"/>
              </a:lnSpc>
              <a:spcBef>
                <a:spcPts val="0"/>
              </a:spcBef>
              <a:spcAft>
                <a:spcPts val="1000"/>
              </a:spcAft>
              <a:buNone/>
            </a:pPr>
            <a:r>
              <a:rPr lang="en" sz="2400" b="1"/>
              <a:t> </a:t>
            </a:r>
          </a:p>
          <a:p>
            <a:pPr lvl="0" algn="ctr" rtl="0">
              <a:lnSpc>
                <a:spcPct val="115000"/>
              </a:lnSpc>
              <a:spcBef>
                <a:spcPts val="0"/>
              </a:spcBef>
              <a:spcAft>
                <a:spcPts val="1000"/>
              </a:spcAft>
              <a:buNone/>
            </a:pPr>
            <a:r>
              <a:rPr lang="en" sz="2400" b="1"/>
              <a:t> </a:t>
            </a:r>
          </a:p>
        </p:txBody>
      </p:sp>
      <p:pic>
        <p:nvPicPr>
          <p:cNvPr id="65" name="Shape 65"/>
          <p:cNvPicPr preferRelativeResize="0"/>
          <p:nvPr/>
        </p:nvPicPr>
        <p:blipFill>
          <a:blip r:embed="rId3">
            <a:alphaModFix/>
          </a:blip>
          <a:stretch>
            <a:fillRect/>
          </a:stretch>
        </p:blipFill>
        <p:spPr>
          <a:xfrm>
            <a:off x="1859650" y="49175"/>
            <a:ext cx="5424710" cy="5143500"/>
          </a:xfrm>
          <a:prstGeom prst="rect">
            <a:avLst/>
          </a:prstGeom>
          <a:noFill/>
          <a:ln>
            <a:noFill/>
          </a:ln>
        </p:spPr>
      </p:pic>
      <p:sp>
        <p:nvSpPr>
          <p:cNvPr id="66" name="Shape 66"/>
          <p:cNvSpPr txBox="1"/>
          <p:nvPr/>
        </p:nvSpPr>
        <p:spPr>
          <a:xfrm>
            <a:off x="2012050" y="201575"/>
            <a:ext cx="3000000" cy="3000000"/>
          </a:xfrm>
          <a:prstGeom prst="rect">
            <a:avLst/>
          </a:prstGeom>
          <a:noFill/>
          <a:ln>
            <a:noFill/>
          </a:ln>
        </p:spPr>
        <p:txBody>
          <a:bodyPr lIns="91425" tIns="91425" rIns="91425" bIns="91425" anchor="ctr" anchorCtr="0">
            <a:noAutofit/>
          </a:bodyPr>
          <a:lstStyle/>
          <a:p>
            <a:pPr lvl="0" algn="ctr" rtl="0">
              <a:lnSpc>
                <a:spcPct val="115000"/>
              </a:lnSpc>
              <a:spcBef>
                <a:spcPts val="0"/>
              </a:spcBef>
              <a:spcAft>
                <a:spcPts val="1000"/>
              </a:spcAft>
              <a:buNone/>
            </a:pPr>
            <a:r>
              <a:rPr lang="en" sz="2400" b="1"/>
              <a:t> </a:t>
            </a:r>
          </a:p>
          <a:p>
            <a:pPr lvl="0" algn="ctr" rtl="0">
              <a:lnSpc>
                <a:spcPct val="115000"/>
              </a:lnSpc>
              <a:spcBef>
                <a:spcPts val="0"/>
              </a:spcBef>
              <a:spcAft>
                <a:spcPts val="1000"/>
              </a:spcAft>
              <a:buNone/>
            </a:pPr>
            <a:r>
              <a:rPr lang="en" sz="2400" b="1"/>
              <a:t> </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898700" y="41451"/>
            <a:ext cx="8229600" cy="534300"/>
          </a:xfrm>
          <a:prstGeom prst="rect">
            <a:avLst/>
          </a:prstGeom>
        </p:spPr>
        <p:txBody>
          <a:bodyPr lIns="91425" tIns="91425" rIns="91425" bIns="91425" anchor="b" anchorCtr="0">
            <a:noAutofit/>
          </a:bodyPr>
          <a:lstStyle/>
          <a:p>
            <a:pPr lvl="0" rtl="0">
              <a:spcBef>
                <a:spcPts val="0"/>
              </a:spcBef>
              <a:buNone/>
            </a:pPr>
            <a:r>
              <a:rPr lang="en" sz="1800"/>
              <a:t>Sample Culture Tracker</a:t>
            </a:r>
          </a:p>
        </p:txBody>
      </p:sp>
      <p:sp>
        <p:nvSpPr>
          <p:cNvPr id="466" name="Shape 466"/>
          <p:cNvSpPr txBox="1"/>
          <p:nvPr/>
        </p:nvSpPr>
        <p:spPr>
          <a:xfrm>
            <a:off x="3679675" y="4768775"/>
            <a:ext cx="4813500" cy="2907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Paul Bambrick-Santoyo, Leverage Leadership Table 6.2</a:t>
            </a:r>
          </a:p>
        </p:txBody>
      </p:sp>
      <p:graphicFrame>
        <p:nvGraphicFramePr>
          <p:cNvPr id="467" name="Shape 467"/>
          <p:cNvGraphicFramePr/>
          <p:nvPr/>
        </p:nvGraphicFramePr>
        <p:xfrm>
          <a:off x="882525" y="511125"/>
          <a:ext cx="7378950" cy="4341285"/>
        </p:xfrm>
        <a:graphic>
          <a:graphicData uri="http://schemas.openxmlformats.org/drawingml/2006/table">
            <a:tbl>
              <a:tblPr>
                <a:noFill/>
                <a:tableStyleId>{CC97B7C7-44D4-422E-84FF-0F71E3E66609}</a:tableStyleId>
              </a:tblPr>
              <a:tblGrid>
                <a:gridCol w="1346450"/>
                <a:gridCol w="1206500"/>
                <a:gridCol w="1206500"/>
                <a:gridCol w="1206500"/>
                <a:gridCol w="1206500"/>
                <a:gridCol w="1206500"/>
              </a:tblGrid>
              <a:tr h="381000">
                <a:tc>
                  <a:txBody>
                    <a:bodyPr/>
                    <a:lstStyle/>
                    <a:p>
                      <a:pPr>
                        <a:spcBef>
                          <a:spcPts val="0"/>
                        </a:spcBef>
                        <a:buNone/>
                      </a:pPr>
                      <a:r>
                        <a:rPr lang="en" b="1"/>
                        <a:t>What do we do?</a:t>
                      </a:r>
                    </a:p>
                  </a:txBody>
                  <a:tcPr marL="91425" marR="91425" marT="91425" marB="91425"/>
                </a:tc>
                <a:tc>
                  <a:txBody>
                    <a:bodyPr/>
                    <a:lstStyle/>
                    <a:p>
                      <a:pPr>
                        <a:spcBef>
                          <a:spcPts val="0"/>
                        </a:spcBef>
                        <a:buNone/>
                      </a:pPr>
                      <a:r>
                        <a:rPr lang="en" b="1"/>
                        <a:t>Value</a:t>
                      </a:r>
                    </a:p>
                  </a:txBody>
                  <a:tcPr marL="91425" marR="91425" marT="91425" marB="91425"/>
                </a:tc>
                <a:tc>
                  <a:txBody>
                    <a:bodyPr/>
                    <a:lstStyle/>
                    <a:p>
                      <a:pPr>
                        <a:spcBef>
                          <a:spcPts val="0"/>
                        </a:spcBef>
                        <a:buNone/>
                      </a:pPr>
                      <a:r>
                        <a:rPr lang="en" b="1"/>
                        <a:t>Why do we do it?</a:t>
                      </a:r>
                    </a:p>
                  </a:txBody>
                  <a:tcPr marL="91425" marR="91425" marT="91425" marB="91425"/>
                </a:tc>
                <a:tc>
                  <a:txBody>
                    <a:bodyPr/>
                    <a:lstStyle/>
                    <a:p>
                      <a:pPr>
                        <a:spcBef>
                          <a:spcPts val="0"/>
                        </a:spcBef>
                        <a:buNone/>
                      </a:pPr>
                      <a:r>
                        <a:rPr lang="en" b="1"/>
                        <a:t>Date/ Month</a:t>
                      </a:r>
                    </a:p>
                  </a:txBody>
                  <a:tcPr marL="91425" marR="91425" marT="91425" marB="91425"/>
                </a:tc>
                <a:tc>
                  <a:txBody>
                    <a:bodyPr/>
                    <a:lstStyle/>
                    <a:p>
                      <a:pPr>
                        <a:spcBef>
                          <a:spcPts val="0"/>
                        </a:spcBef>
                        <a:buNone/>
                      </a:pPr>
                      <a:r>
                        <a:rPr lang="en" b="1"/>
                        <a:t>Who does it?</a:t>
                      </a:r>
                    </a:p>
                  </a:txBody>
                  <a:tcPr marL="91425" marR="91425" marT="91425" marB="91425"/>
                </a:tc>
                <a:tc>
                  <a:txBody>
                    <a:bodyPr/>
                    <a:lstStyle/>
                    <a:p>
                      <a:pPr>
                        <a:spcBef>
                          <a:spcPts val="0"/>
                        </a:spcBef>
                        <a:buNone/>
                      </a:pPr>
                      <a:r>
                        <a:rPr lang="en" b="1"/>
                        <a:t>Who is it for?</a:t>
                      </a:r>
                    </a:p>
                  </a:txBody>
                  <a:tcPr marL="91425" marR="91425" marT="91425" marB="91425"/>
                </a:tc>
              </a:tr>
              <a:tr h="381000">
                <a:tc>
                  <a:txBody>
                    <a:bodyPr/>
                    <a:lstStyle/>
                    <a:p>
                      <a:pPr>
                        <a:spcBef>
                          <a:spcPts val="0"/>
                        </a:spcBef>
                        <a:buNone/>
                      </a:pPr>
                      <a:r>
                        <a:rPr lang="en"/>
                        <a:t>Midyear evaluations</a:t>
                      </a:r>
                    </a:p>
                  </a:txBody>
                  <a:tcPr marL="91425" marR="91425" marT="91425" marB="91425"/>
                </a:tc>
                <a:tc>
                  <a:txBody>
                    <a:bodyPr/>
                    <a:lstStyle/>
                    <a:p>
                      <a:pPr>
                        <a:spcBef>
                          <a:spcPts val="0"/>
                        </a:spcBef>
                        <a:buNone/>
                      </a:pPr>
                      <a:r>
                        <a:rPr lang="en"/>
                        <a:t>Achieve</a:t>
                      </a:r>
                    </a:p>
                  </a:txBody>
                  <a:tcPr marL="91425" marR="91425" marT="91425" marB="91425"/>
                </a:tc>
                <a:tc>
                  <a:txBody>
                    <a:bodyPr/>
                    <a:lstStyle/>
                    <a:p>
                      <a:pPr>
                        <a:spcBef>
                          <a:spcPts val="0"/>
                        </a:spcBef>
                        <a:buNone/>
                      </a:pPr>
                      <a:r>
                        <a:rPr lang="en"/>
                        <a:t>Set goals and show grit</a:t>
                      </a:r>
                    </a:p>
                  </a:txBody>
                  <a:tcPr marL="91425" marR="91425" marT="91425" marB="91425"/>
                </a:tc>
                <a:tc>
                  <a:txBody>
                    <a:bodyPr/>
                    <a:lstStyle/>
                    <a:p>
                      <a:pPr>
                        <a:spcBef>
                          <a:spcPts val="0"/>
                        </a:spcBef>
                        <a:buNone/>
                      </a:pPr>
                      <a:r>
                        <a:rPr lang="en"/>
                        <a:t>Annually</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r>
                        <a:rPr lang="en"/>
                        <a:t>Teachers</a:t>
                      </a:r>
                    </a:p>
                  </a:txBody>
                  <a:tcPr marL="91425" marR="91425" marT="91425" marB="91425"/>
                </a:tc>
              </a:tr>
              <a:tr h="381000">
                <a:tc>
                  <a:txBody>
                    <a:bodyPr/>
                    <a:lstStyle/>
                    <a:p>
                      <a:pPr>
                        <a:spcBef>
                          <a:spcPts val="0"/>
                        </a:spcBef>
                        <a:buNone/>
                      </a:pPr>
                      <a:r>
                        <a:rPr lang="en"/>
                        <a:t>Cover classes so teachers can observe another</a:t>
                      </a:r>
                    </a:p>
                  </a:txBody>
                  <a:tcPr marL="91425" marR="91425" marT="91425" marB="91425"/>
                </a:tc>
                <a:tc>
                  <a:txBody>
                    <a:bodyPr/>
                    <a:lstStyle/>
                    <a:p>
                      <a:pPr>
                        <a:spcBef>
                          <a:spcPts val="0"/>
                        </a:spcBef>
                        <a:buNone/>
                      </a:pPr>
                      <a:r>
                        <a:rPr lang="en"/>
                        <a:t>Achieve</a:t>
                      </a:r>
                    </a:p>
                  </a:txBody>
                  <a:tcPr marL="91425" marR="91425" marT="91425" marB="91425"/>
                </a:tc>
                <a:tc>
                  <a:txBody>
                    <a:bodyPr/>
                    <a:lstStyle/>
                    <a:p>
                      <a:pPr>
                        <a:spcBef>
                          <a:spcPts val="0"/>
                        </a:spcBef>
                        <a:buNone/>
                      </a:pPr>
                      <a:r>
                        <a:rPr lang="en"/>
                        <a:t>Love of learning</a:t>
                      </a:r>
                    </a:p>
                  </a:txBody>
                  <a:tcPr marL="91425" marR="91425" marT="91425" marB="91425"/>
                </a:tc>
                <a:tc>
                  <a:txBody>
                    <a:bodyPr/>
                    <a:lstStyle/>
                    <a:p>
                      <a:pPr>
                        <a:spcBef>
                          <a:spcPts val="0"/>
                        </a:spcBef>
                        <a:buNone/>
                      </a:pPr>
                      <a:r>
                        <a:rPr lang="en"/>
                        <a:t>As needed</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r>
                        <a:rPr lang="en"/>
                        <a:t>Teachers</a:t>
                      </a:r>
                    </a:p>
                  </a:txBody>
                  <a:tcPr marL="91425" marR="91425" marT="91425" marB="91425"/>
                </a:tc>
              </a:tr>
              <a:tr h="381000">
                <a:tc>
                  <a:txBody>
                    <a:bodyPr/>
                    <a:lstStyle/>
                    <a:p>
                      <a:pPr>
                        <a:spcBef>
                          <a:spcPts val="0"/>
                        </a:spcBef>
                        <a:buNone/>
                      </a:pPr>
                      <a:r>
                        <a:rPr lang="en"/>
                        <a:t>T-shirts: Scholars</a:t>
                      </a:r>
                    </a:p>
                  </a:txBody>
                  <a:tcPr marL="91425" marR="91425" marT="91425" marB="91425"/>
                </a:tc>
                <a:tc>
                  <a:txBody>
                    <a:bodyPr/>
                    <a:lstStyle/>
                    <a:p>
                      <a:pPr>
                        <a:spcBef>
                          <a:spcPts val="0"/>
                        </a:spcBef>
                        <a:buNone/>
                      </a:pPr>
                      <a:r>
                        <a:rPr lang="en"/>
                        <a:t>Achieve</a:t>
                      </a:r>
                    </a:p>
                  </a:txBody>
                  <a:tcPr marL="91425" marR="91425" marT="91425" marB="91425"/>
                </a:tc>
                <a:tc>
                  <a:txBody>
                    <a:bodyPr/>
                    <a:lstStyle/>
                    <a:p>
                      <a:pPr>
                        <a:spcBef>
                          <a:spcPts val="0"/>
                        </a:spcBef>
                        <a:buNone/>
                      </a:pPr>
                      <a:r>
                        <a:rPr lang="en"/>
                        <a:t>Love of learning</a:t>
                      </a:r>
                    </a:p>
                  </a:txBody>
                  <a:tcPr marL="91425" marR="91425" marT="91425" marB="91425"/>
                </a:tc>
                <a:tc>
                  <a:txBody>
                    <a:bodyPr/>
                    <a:lstStyle/>
                    <a:p>
                      <a:pPr>
                        <a:spcBef>
                          <a:spcPts val="0"/>
                        </a:spcBef>
                        <a:buNone/>
                      </a:pPr>
                      <a:r>
                        <a:rPr lang="en"/>
                        <a:t>January</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r>
                        <a:rPr lang="en"/>
                        <a:t>Teachers and students</a:t>
                      </a:r>
                    </a:p>
                  </a:txBody>
                  <a:tcPr marL="91425" marR="91425" marT="91425" marB="91425"/>
                </a:tc>
              </a:tr>
              <a:tr h="1262925">
                <a:tc>
                  <a:txBody>
                    <a:bodyPr/>
                    <a:lstStyle/>
                    <a:p>
                      <a:pPr>
                        <a:spcBef>
                          <a:spcPts val="0"/>
                        </a:spcBef>
                        <a:buNone/>
                      </a:pPr>
                      <a:r>
                        <a:rPr lang="en"/>
                        <a:t>Picture of student who inspires on teacher PD binders</a:t>
                      </a:r>
                    </a:p>
                  </a:txBody>
                  <a:tcPr marL="91425" marR="91425" marT="91425" marB="91425"/>
                </a:tc>
                <a:tc>
                  <a:txBody>
                    <a:bodyPr/>
                    <a:lstStyle/>
                    <a:p>
                      <a:pPr>
                        <a:spcBef>
                          <a:spcPts val="0"/>
                        </a:spcBef>
                        <a:buNone/>
                      </a:pPr>
                      <a:r>
                        <a:rPr lang="en"/>
                        <a:t>Achieve</a:t>
                      </a:r>
                    </a:p>
                  </a:txBody>
                  <a:tcPr marL="91425" marR="91425" marT="91425" marB="91425"/>
                </a:tc>
                <a:tc>
                  <a:txBody>
                    <a:bodyPr/>
                    <a:lstStyle/>
                    <a:p>
                      <a:pPr>
                        <a:spcBef>
                          <a:spcPts val="0"/>
                        </a:spcBef>
                        <a:buNone/>
                      </a:pPr>
                      <a:r>
                        <a:rPr lang="en"/>
                        <a:t>Love of learning</a:t>
                      </a:r>
                    </a:p>
                  </a:txBody>
                  <a:tcPr marL="91425" marR="91425" marT="91425" marB="91425"/>
                </a:tc>
                <a:tc>
                  <a:txBody>
                    <a:bodyPr/>
                    <a:lstStyle/>
                    <a:p>
                      <a:pPr>
                        <a:spcBef>
                          <a:spcPts val="0"/>
                        </a:spcBef>
                        <a:buNone/>
                      </a:pPr>
                      <a:r>
                        <a:rPr lang="en"/>
                        <a:t>November</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r>
                        <a:rPr lang="en"/>
                        <a:t>Teachers</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517475" y="873247"/>
            <a:ext cx="8229600" cy="386400"/>
          </a:xfrm>
          <a:prstGeom prst="rect">
            <a:avLst/>
          </a:prstGeom>
        </p:spPr>
        <p:txBody>
          <a:bodyPr lIns="91425" tIns="91425" rIns="91425" bIns="91425" anchor="t" anchorCtr="0">
            <a:noAutofit/>
          </a:bodyPr>
          <a:lstStyle/>
          <a:p>
            <a:pPr rtl="0">
              <a:spcBef>
                <a:spcPts val="0"/>
              </a:spcBef>
              <a:buNone/>
            </a:pPr>
            <a:r>
              <a:rPr lang="en" sz="1400">
                <a:solidFill>
                  <a:schemeClr val="lt1"/>
                </a:solidFill>
              </a:rPr>
              <a:t>“You need to be as deliberate about culture as you are about instruction.” - Paul Bambrick-Santoyo</a:t>
            </a:r>
          </a:p>
          <a:p>
            <a:pPr rtl="0">
              <a:spcBef>
                <a:spcPts val="0"/>
              </a:spcBef>
              <a:buNone/>
            </a:pPr>
            <a:endParaRPr sz="1400">
              <a:solidFill>
                <a:schemeClr val="lt1"/>
              </a:solidFill>
            </a:endParaRPr>
          </a:p>
          <a:p>
            <a:pPr rtl="0">
              <a:spcBef>
                <a:spcPts val="0"/>
              </a:spcBef>
              <a:buNone/>
            </a:pPr>
            <a:endParaRPr sz="1400">
              <a:solidFill>
                <a:schemeClr val="lt1"/>
              </a:solidFill>
            </a:endParaRPr>
          </a:p>
          <a:p>
            <a:pPr>
              <a:spcBef>
                <a:spcPts val="0"/>
              </a:spcBef>
              <a:buNone/>
            </a:pPr>
            <a:endParaRPr sz="1400">
              <a:solidFill>
                <a:schemeClr val="lt1"/>
              </a:solidFill>
            </a:endParaRPr>
          </a:p>
        </p:txBody>
      </p:sp>
      <p:sp>
        <p:nvSpPr>
          <p:cNvPr id="473" name="Shape 473"/>
          <p:cNvSpPr txBox="1">
            <a:spLocks noGrp="1"/>
          </p:cNvSpPr>
          <p:nvPr>
            <p:ph type="title"/>
          </p:nvPr>
        </p:nvSpPr>
        <p:spPr>
          <a:xfrm>
            <a:off x="457200" y="226751"/>
            <a:ext cx="8229600" cy="646499"/>
          </a:xfrm>
          <a:prstGeom prst="rect">
            <a:avLst/>
          </a:prstGeom>
        </p:spPr>
        <p:txBody>
          <a:bodyPr lIns="91425" tIns="91425" rIns="91425" bIns="91425" anchor="b" anchorCtr="0">
            <a:noAutofit/>
          </a:bodyPr>
          <a:lstStyle/>
          <a:p>
            <a:pPr>
              <a:spcBef>
                <a:spcPts val="0"/>
              </a:spcBef>
              <a:buNone/>
            </a:pPr>
            <a:r>
              <a:rPr lang="en"/>
              <a:t>Data</a:t>
            </a:r>
          </a:p>
        </p:txBody>
      </p:sp>
      <p:pic>
        <p:nvPicPr>
          <p:cNvPr id="474" name="Shape 474"/>
          <p:cNvPicPr preferRelativeResize="0"/>
          <p:nvPr/>
        </p:nvPicPr>
        <p:blipFill>
          <a:blip r:embed="rId3">
            <a:alphaModFix/>
          </a:blip>
          <a:stretch>
            <a:fillRect/>
          </a:stretch>
        </p:blipFill>
        <p:spPr>
          <a:xfrm>
            <a:off x="2134450" y="1588775"/>
            <a:ext cx="3857625" cy="2894450"/>
          </a:xfrm>
          <a:prstGeom prst="rect">
            <a:avLst/>
          </a:prstGeom>
          <a:noFill/>
          <a:ln>
            <a:noFill/>
          </a:ln>
        </p:spPr>
      </p:pic>
      <p:pic>
        <p:nvPicPr>
          <p:cNvPr id="1026" name="Picture 2" descr="C:\Users\rgray\Desktop\tf_classroom_survey_blog2%2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4450" y="1885950"/>
            <a:ext cx="4035425" cy="2681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1000"/>
                                        <p:tgtEl>
                                          <p:spTgt spid="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Shape 479"/>
          <p:cNvPicPr preferRelativeResize="0"/>
          <p:nvPr/>
        </p:nvPicPr>
        <p:blipFill>
          <a:blip r:embed="rId3">
            <a:alphaModFix/>
          </a:blip>
          <a:stretch>
            <a:fillRect/>
          </a:stretch>
        </p:blipFill>
        <p:spPr>
          <a:xfrm>
            <a:off x="1524000" y="1624012"/>
            <a:ext cx="6096000" cy="1895475"/>
          </a:xfrm>
          <a:prstGeom prst="rect">
            <a:avLst/>
          </a:prstGeom>
          <a:noFill/>
          <a:ln>
            <a:noFill/>
          </a:ln>
        </p:spPr>
      </p:pic>
      <p:sp>
        <p:nvSpPr>
          <p:cNvPr id="480" name="Shape 480"/>
          <p:cNvSpPr txBox="1"/>
          <p:nvPr/>
        </p:nvSpPr>
        <p:spPr>
          <a:xfrm>
            <a:off x="1665875" y="396800"/>
            <a:ext cx="5685900" cy="872400"/>
          </a:xfrm>
          <a:prstGeom prst="rect">
            <a:avLst/>
          </a:prstGeom>
          <a:noFill/>
          <a:ln>
            <a:noFill/>
          </a:ln>
        </p:spPr>
        <p:txBody>
          <a:bodyPr lIns="91425" tIns="91425" rIns="91425" bIns="91425" anchor="t" anchorCtr="0">
            <a:noAutofit/>
          </a:bodyPr>
          <a:lstStyle/>
          <a:p>
            <a:pPr algn="ctr">
              <a:spcBef>
                <a:spcPts val="0"/>
              </a:spcBef>
              <a:buNone/>
            </a:pPr>
            <a:r>
              <a:rPr lang="en" sz="6000" b="1">
                <a:solidFill>
                  <a:schemeClr val="dk2"/>
                </a:solidFill>
              </a:rPr>
              <a:t>Trust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 calcmode="lin" valueType="num">
                                      <p:cBhvr additive="base">
                                        <p:cTn id="7" dur="1000"/>
                                        <p:tgtEl>
                                          <p:spTgt spid="4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p:nvPr/>
        </p:nvSpPr>
        <p:spPr>
          <a:xfrm>
            <a:off x="873000" y="332825"/>
            <a:ext cx="7398000" cy="1020899"/>
          </a:xfrm>
          <a:prstGeom prst="rect">
            <a:avLst/>
          </a:prstGeom>
          <a:noFill/>
          <a:ln>
            <a:noFill/>
          </a:ln>
        </p:spPr>
        <p:txBody>
          <a:bodyPr lIns="91425" tIns="91425" rIns="91425" bIns="91425" anchor="t" anchorCtr="0">
            <a:noAutofit/>
          </a:bodyPr>
          <a:lstStyle/>
          <a:p>
            <a:pPr algn="ctr" rtl="0">
              <a:spcBef>
                <a:spcPts val="0"/>
              </a:spcBef>
              <a:buNone/>
            </a:pPr>
            <a:r>
              <a:rPr lang="en" sz="3000" b="1">
                <a:solidFill>
                  <a:schemeClr val="lt1"/>
                </a:solidFill>
              </a:rPr>
              <a:t>Three Questions about Trust </a:t>
            </a:r>
          </a:p>
          <a:p>
            <a:pPr algn="ctr">
              <a:spcBef>
                <a:spcPts val="0"/>
              </a:spcBef>
              <a:buNone/>
            </a:pPr>
            <a:r>
              <a:rPr lang="en" sz="3000" b="1">
                <a:solidFill>
                  <a:schemeClr val="lt1"/>
                </a:solidFill>
              </a:rPr>
              <a:t>to Share with Your Staff</a:t>
            </a:r>
          </a:p>
        </p:txBody>
      </p:sp>
      <p:sp>
        <p:nvSpPr>
          <p:cNvPr id="486" name="Shape 486"/>
          <p:cNvSpPr txBox="1"/>
          <p:nvPr/>
        </p:nvSpPr>
        <p:spPr>
          <a:xfrm>
            <a:off x="1045100" y="1657225"/>
            <a:ext cx="6541799" cy="552600"/>
          </a:xfrm>
          <a:prstGeom prst="rect">
            <a:avLst/>
          </a:prstGeom>
          <a:noFill/>
          <a:ln>
            <a:noFill/>
          </a:ln>
        </p:spPr>
        <p:txBody>
          <a:bodyPr lIns="91425" tIns="91425" rIns="91425" bIns="91425" anchor="t" anchorCtr="0">
            <a:noAutofit/>
          </a:bodyPr>
          <a:lstStyle/>
          <a:p>
            <a:pPr lvl="0" rtl="0">
              <a:spcBef>
                <a:spcPts val="0"/>
              </a:spcBef>
              <a:buNone/>
            </a:pPr>
            <a:r>
              <a:rPr lang="en" sz="1800"/>
              <a:t>Is there a relationship between trust and vulnerability?</a:t>
            </a:r>
          </a:p>
          <a:p>
            <a:pPr lvl="0" rtl="0">
              <a:spcBef>
                <a:spcPts val="0"/>
              </a:spcBef>
              <a:buNone/>
            </a:pPr>
            <a:endParaRPr/>
          </a:p>
        </p:txBody>
      </p:sp>
      <p:sp>
        <p:nvSpPr>
          <p:cNvPr id="487" name="Shape 487"/>
          <p:cNvSpPr txBox="1"/>
          <p:nvPr/>
        </p:nvSpPr>
        <p:spPr>
          <a:xfrm>
            <a:off x="931975" y="4777950"/>
            <a:ext cx="7704900" cy="210000"/>
          </a:xfrm>
          <a:prstGeom prst="rect">
            <a:avLst/>
          </a:prstGeom>
          <a:noFill/>
          <a:ln>
            <a:noFill/>
          </a:ln>
        </p:spPr>
        <p:txBody>
          <a:bodyPr lIns="91425" tIns="91425" rIns="91425" bIns="91425" anchor="t" anchorCtr="0">
            <a:noAutofit/>
          </a:bodyPr>
          <a:lstStyle/>
          <a:p>
            <a:pPr>
              <a:spcBef>
                <a:spcPts val="0"/>
              </a:spcBef>
              <a:buNone/>
            </a:pPr>
            <a:r>
              <a:rPr lang="en" sz="1100" u="sng">
                <a:solidFill>
                  <a:schemeClr val="hlink"/>
                </a:solidFill>
                <a:hlinkClick r:id="rId3"/>
              </a:rPr>
              <a:t>http://www.leadergrow.com/articles/198-3-tricky-questions-about-trust</a:t>
            </a:r>
          </a:p>
        </p:txBody>
      </p:sp>
      <p:sp>
        <p:nvSpPr>
          <p:cNvPr id="488" name="Shape 488"/>
          <p:cNvSpPr txBox="1"/>
          <p:nvPr/>
        </p:nvSpPr>
        <p:spPr>
          <a:xfrm>
            <a:off x="1045100" y="1935175"/>
            <a:ext cx="6138000" cy="511499"/>
          </a:xfrm>
          <a:prstGeom prst="rect">
            <a:avLst/>
          </a:prstGeom>
          <a:noFill/>
          <a:ln>
            <a:noFill/>
          </a:ln>
        </p:spPr>
        <p:txBody>
          <a:bodyPr lIns="91425" tIns="91425" rIns="91425" bIns="91425" anchor="t" anchorCtr="0">
            <a:noAutofit/>
          </a:bodyPr>
          <a:lstStyle/>
          <a:p>
            <a:pPr lvl="0" rtl="0">
              <a:spcBef>
                <a:spcPts val="0"/>
              </a:spcBef>
              <a:buNone/>
            </a:pPr>
            <a:endParaRPr sz="1800">
              <a:solidFill>
                <a:schemeClr val="dk1"/>
              </a:solidFill>
            </a:endParaRPr>
          </a:p>
          <a:p>
            <a:pPr lvl="0" rtl="0">
              <a:spcBef>
                <a:spcPts val="0"/>
              </a:spcBef>
              <a:buNone/>
            </a:pPr>
            <a:r>
              <a:rPr lang="en" sz="1800">
                <a:solidFill>
                  <a:schemeClr val="dk1"/>
                </a:solidFill>
              </a:rPr>
              <a:t>Can you trust someone you fear?</a:t>
            </a:r>
          </a:p>
          <a:p>
            <a:pPr lvl="0" rt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 calcmode="lin" valueType="num">
                                      <p:cBhvr additive="base">
                                        <p:cTn id="7" dur="1000"/>
                                        <p:tgtEl>
                                          <p:spTgt spid="486"/>
                                        </p:tgtEl>
                                        <p:attrNameLst>
                                          <p:attrName>ppt_w</p:attrName>
                                        </p:attrNameLst>
                                      </p:cBhvr>
                                      <p:tavLst>
                                        <p:tav tm="0">
                                          <p:val>
                                            <p:strVal val="0"/>
                                          </p:val>
                                        </p:tav>
                                        <p:tav tm="100000">
                                          <p:val>
                                            <p:strVal val="#ppt_w"/>
                                          </p:val>
                                        </p:tav>
                                      </p:tavLst>
                                    </p:anim>
                                    <p:anim calcmode="lin" valueType="num">
                                      <p:cBhvr additive="base">
                                        <p:cTn id="8" dur="1000"/>
                                        <p:tgtEl>
                                          <p:spTgt spid="4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88"/>
                                        </p:tgtEl>
                                        <p:attrNameLst>
                                          <p:attrName>style.visibility</p:attrName>
                                        </p:attrNameLst>
                                      </p:cBhvr>
                                      <p:to>
                                        <p:strVal val="visible"/>
                                      </p:to>
                                    </p:set>
                                    <p:anim calcmode="lin" valueType="num">
                                      <p:cBhvr additive="base">
                                        <p:cTn id="13" dur="1000"/>
                                        <p:tgtEl>
                                          <p:spTgt spid="488"/>
                                        </p:tgtEl>
                                        <p:attrNameLst>
                                          <p:attrName>ppt_w</p:attrName>
                                        </p:attrNameLst>
                                      </p:cBhvr>
                                      <p:tavLst>
                                        <p:tav tm="0">
                                          <p:val>
                                            <p:strVal val="0"/>
                                          </p:val>
                                        </p:tav>
                                        <p:tav tm="100000">
                                          <p:val>
                                            <p:strVal val="#ppt_w"/>
                                          </p:val>
                                        </p:tav>
                                      </p:tavLst>
                                    </p:anim>
                                    <p:anim calcmode="lin" valueType="num">
                                      <p:cBhvr additive="base">
                                        <p:cTn id="14" dur="1000"/>
                                        <p:tgtEl>
                                          <p:spTgt spid="4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Shape 494"/>
          <p:cNvSpPr txBox="1"/>
          <p:nvPr/>
        </p:nvSpPr>
        <p:spPr>
          <a:xfrm>
            <a:off x="949025" y="1656862"/>
            <a:ext cx="7933799" cy="831000"/>
          </a:xfrm>
          <a:prstGeom prst="rect">
            <a:avLst/>
          </a:prstGeom>
          <a:noFill/>
          <a:ln>
            <a:noFill/>
          </a:ln>
        </p:spPr>
        <p:txBody>
          <a:bodyPr lIns="91425" tIns="91425" rIns="91425" bIns="91425" anchor="t" anchorCtr="0">
            <a:noAutofit/>
          </a:bodyPr>
          <a:lstStyle/>
          <a:p>
            <a:pPr lvl="0">
              <a:spcBef>
                <a:spcPts val="0"/>
              </a:spcBef>
              <a:buNone/>
            </a:pPr>
            <a:r>
              <a:rPr lang="en" sz="2400" dirty="0"/>
              <a:t>A. Involve staffers in discussions directly affecting them.</a:t>
            </a:r>
          </a:p>
        </p:txBody>
      </p:sp>
      <p:sp>
        <p:nvSpPr>
          <p:cNvPr id="495" name="Shape 495"/>
          <p:cNvSpPr txBox="1"/>
          <p:nvPr/>
        </p:nvSpPr>
        <p:spPr>
          <a:xfrm>
            <a:off x="944400" y="2244900"/>
            <a:ext cx="6866400" cy="388800"/>
          </a:xfrm>
          <a:prstGeom prst="rect">
            <a:avLst/>
          </a:prstGeom>
          <a:noFill/>
          <a:ln>
            <a:noFill/>
          </a:ln>
        </p:spPr>
        <p:txBody>
          <a:bodyPr lIns="91425" tIns="91425" rIns="91425" bIns="91425" anchor="t" anchorCtr="0">
            <a:noAutofit/>
          </a:bodyPr>
          <a:lstStyle/>
          <a:p>
            <a:pPr>
              <a:spcBef>
                <a:spcPts val="0"/>
              </a:spcBef>
              <a:buNone/>
            </a:pPr>
            <a:r>
              <a:rPr lang="en" sz="2400" dirty="0"/>
              <a:t>B.  Pay close attention to relationships. </a:t>
            </a:r>
          </a:p>
        </p:txBody>
      </p:sp>
      <p:sp>
        <p:nvSpPr>
          <p:cNvPr id="496" name="Shape 496"/>
          <p:cNvSpPr txBox="1"/>
          <p:nvPr/>
        </p:nvSpPr>
        <p:spPr>
          <a:xfrm>
            <a:off x="944400" y="2767225"/>
            <a:ext cx="8116199" cy="926400"/>
          </a:xfrm>
          <a:prstGeom prst="rect">
            <a:avLst/>
          </a:prstGeom>
          <a:noFill/>
          <a:ln>
            <a:noFill/>
          </a:ln>
        </p:spPr>
        <p:txBody>
          <a:bodyPr lIns="91425" tIns="91425" rIns="91425" bIns="91425" anchor="t" anchorCtr="0">
            <a:noAutofit/>
          </a:bodyPr>
          <a:lstStyle/>
          <a:p>
            <a:pPr>
              <a:spcBef>
                <a:spcPts val="0"/>
              </a:spcBef>
              <a:buNone/>
            </a:pPr>
            <a:r>
              <a:rPr lang="en" sz="2400"/>
              <a:t>C. Empower employees at every level of the organization.</a:t>
            </a:r>
          </a:p>
        </p:txBody>
      </p:sp>
      <p:sp>
        <p:nvSpPr>
          <p:cNvPr id="497" name="Shape 497"/>
          <p:cNvSpPr txBox="1"/>
          <p:nvPr/>
        </p:nvSpPr>
        <p:spPr>
          <a:xfrm>
            <a:off x="949025" y="3346937"/>
            <a:ext cx="6477599" cy="548699"/>
          </a:xfrm>
          <a:prstGeom prst="rect">
            <a:avLst/>
          </a:prstGeom>
          <a:noFill/>
          <a:ln>
            <a:noFill/>
          </a:ln>
        </p:spPr>
        <p:txBody>
          <a:bodyPr lIns="91425" tIns="91425" rIns="91425" bIns="91425" anchor="t" anchorCtr="0">
            <a:noAutofit/>
          </a:bodyPr>
          <a:lstStyle/>
          <a:p>
            <a:pPr>
              <a:spcBef>
                <a:spcPts val="0"/>
              </a:spcBef>
              <a:buNone/>
            </a:pPr>
            <a:r>
              <a:rPr lang="en" sz="2400"/>
              <a:t>D. Be consistent by adhering to site values.</a:t>
            </a:r>
          </a:p>
        </p:txBody>
      </p:sp>
      <p:pic>
        <p:nvPicPr>
          <p:cNvPr id="498" name="Shape 498"/>
          <p:cNvPicPr preferRelativeResize="0"/>
          <p:nvPr/>
        </p:nvPicPr>
        <p:blipFill rotWithShape="1">
          <a:blip r:embed="rId3">
            <a:alphaModFix/>
          </a:blip>
          <a:srcRect l="2229" t="25744"/>
          <a:stretch/>
        </p:blipFill>
        <p:spPr>
          <a:xfrm>
            <a:off x="5031925" y="451249"/>
            <a:ext cx="4028700" cy="926275"/>
          </a:xfrm>
          <a:prstGeom prst="rect">
            <a:avLst/>
          </a:prstGeom>
          <a:noFill/>
          <a:ln>
            <a:noFill/>
          </a:ln>
        </p:spPr>
      </p:pic>
      <p:sp>
        <p:nvSpPr>
          <p:cNvPr id="499" name="Shape 499"/>
          <p:cNvSpPr txBox="1"/>
          <p:nvPr/>
        </p:nvSpPr>
        <p:spPr>
          <a:xfrm>
            <a:off x="864275" y="534887"/>
            <a:ext cx="4442100" cy="758999"/>
          </a:xfrm>
          <a:prstGeom prst="rect">
            <a:avLst/>
          </a:prstGeom>
          <a:noFill/>
          <a:ln>
            <a:noFill/>
          </a:ln>
        </p:spPr>
        <p:txBody>
          <a:bodyPr lIns="91425" tIns="91425" rIns="91425" bIns="91425" anchor="t" anchorCtr="0">
            <a:noAutofit/>
          </a:bodyPr>
          <a:lstStyle/>
          <a:p>
            <a:pPr>
              <a:spcBef>
                <a:spcPts val="0"/>
              </a:spcBef>
              <a:buNone/>
            </a:pPr>
            <a:r>
              <a:rPr lang="en" sz="3600" b="1" dirty="0"/>
              <a:t>5 Ways to Improve</a:t>
            </a:r>
          </a:p>
        </p:txBody>
      </p:sp>
      <p:sp>
        <p:nvSpPr>
          <p:cNvPr id="500" name="Shape 500"/>
          <p:cNvSpPr txBox="1"/>
          <p:nvPr/>
        </p:nvSpPr>
        <p:spPr>
          <a:xfrm>
            <a:off x="949025" y="4037250"/>
            <a:ext cx="5666400" cy="489000"/>
          </a:xfrm>
          <a:prstGeom prst="rect">
            <a:avLst/>
          </a:prstGeom>
          <a:noFill/>
          <a:ln>
            <a:noFill/>
          </a:ln>
        </p:spPr>
        <p:txBody>
          <a:bodyPr lIns="91425" tIns="91425" rIns="91425" bIns="91425" anchor="t" anchorCtr="0">
            <a:noAutofit/>
          </a:bodyPr>
          <a:lstStyle/>
          <a:p>
            <a:pPr lvl="0" rtl="0">
              <a:spcBef>
                <a:spcPts val="0"/>
              </a:spcBef>
              <a:buNone/>
            </a:pPr>
            <a:r>
              <a:rPr lang="en" sz="2400" dirty="0"/>
              <a:t>E. Adequately reward accomplishment.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anim calcmode="lin" valueType="num">
                                      <p:cBhvr additive="base">
                                        <p:cTn id="7" dur="1000"/>
                                        <p:tgtEl>
                                          <p:spTgt spid="49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95"/>
                                        </p:tgtEl>
                                        <p:attrNameLst>
                                          <p:attrName>style.visibility</p:attrName>
                                        </p:attrNameLst>
                                      </p:cBhvr>
                                      <p:to>
                                        <p:strVal val="visible"/>
                                      </p:to>
                                    </p:set>
                                    <p:anim calcmode="lin" valueType="num">
                                      <p:cBhvr additive="base">
                                        <p:cTn id="12" dur="1000"/>
                                        <p:tgtEl>
                                          <p:spTgt spid="49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6"/>
                                        </p:tgtEl>
                                        <p:attrNameLst>
                                          <p:attrName>style.visibility</p:attrName>
                                        </p:attrNameLst>
                                      </p:cBhvr>
                                      <p:to>
                                        <p:strVal val="visible"/>
                                      </p:to>
                                    </p:set>
                                    <p:anim calcmode="lin" valueType="num">
                                      <p:cBhvr additive="base">
                                        <p:cTn id="17" dur="1000"/>
                                        <p:tgtEl>
                                          <p:spTgt spid="49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497"/>
                                        </p:tgtEl>
                                        <p:attrNameLst>
                                          <p:attrName>style.visibility</p:attrName>
                                        </p:attrNameLst>
                                      </p:cBhvr>
                                      <p:to>
                                        <p:strVal val="visible"/>
                                      </p:to>
                                    </p:set>
                                    <p:anim calcmode="lin" valueType="num">
                                      <p:cBhvr additive="base">
                                        <p:cTn id="22" dur="1000"/>
                                        <p:tgtEl>
                                          <p:spTgt spid="49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00"/>
                                        </p:tgtEl>
                                        <p:attrNameLst>
                                          <p:attrName>style.visibility</p:attrName>
                                        </p:attrNameLst>
                                      </p:cBhvr>
                                      <p:to>
                                        <p:strVal val="visible"/>
                                      </p:to>
                                    </p:set>
                                    <p:anim calcmode="lin" valueType="num">
                                      <p:cBhvr additive="base">
                                        <p:cTn id="27" dur="500" fill="hold"/>
                                        <p:tgtEl>
                                          <p:spTgt spid="500"/>
                                        </p:tgtEl>
                                        <p:attrNameLst>
                                          <p:attrName>ppt_x</p:attrName>
                                        </p:attrNameLst>
                                      </p:cBhvr>
                                      <p:tavLst>
                                        <p:tav tm="0">
                                          <p:val>
                                            <p:strVal val="#ppt_x"/>
                                          </p:val>
                                        </p:tav>
                                        <p:tav tm="100000">
                                          <p:val>
                                            <p:strVal val="#ppt_x"/>
                                          </p:val>
                                        </p:tav>
                                      </p:tavLst>
                                    </p:anim>
                                    <p:anim calcmode="lin" valueType="num">
                                      <p:cBhvr additive="base">
                                        <p:cTn id="28" dur="500" fill="hold"/>
                                        <p:tgtEl>
                                          <p:spTgt spid="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4"/>
        <p:cNvGrpSpPr/>
        <p:nvPr/>
      </p:nvGrpSpPr>
      <p:grpSpPr>
        <a:xfrm>
          <a:off x="0" y="0"/>
          <a:ext cx="0" cy="0"/>
          <a:chOff x="0" y="0"/>
          <a:chExt cx="0" cy="0"/>
        </a:xfrm>
      </p:grpSpPr>
      <p:sp>
        <p:nvSpPr>
          <p:cNvPr id="505" name="Shape 505"/>
          <p:cNvSpPr txBox="1"/>
          <p:nvPr/>
        </p:nvSpPr>
        <p:spPr>
          <a:xfrm>
            <a:off x="1558225" y="622975"/>
            <a:ext cx="7171799" cy="4188899"/>
          </a:xfrm>
          <a:prstGeom prst="rect">
            <a:avLst/>
          </a:prstGeom>
          <a:noFill/>
          <a:ln>
            <a:noFill/>
          </a:ln>
        </p:spPr>
        <p:txBody>
          <a:bodyPr lIns="91425" tIns="91425" rIns="91425" bIns="91425" anchor="t" anchorCtr="0">
            <a:noAutofit/>
          </a:bodyPr>
          <a:lstStyle/>
          <a:p>
            <a:pPr>
              <a:spcBef>
                <a:spcPts val="0"/>
              </a:spcBef>
              <a:buNone/>
            </a:pPr>
            <a:endParaRPr/>
          </a:p>
        </p:txBody>
      </p:sp>
      <p:sp>
        <p:nvSpPr>
          <p:cNvPr id="506" name="Shape 506"/>
          <p:cNvSpPr txBox="1"/>
          <p:nvPr/>
        </p:nvSpPr>
        <p:spPr>
          <a:xfrm>
            <a:off x="2167750" y="240175"/>
            <a:ext cx="3000000" cy="3000000"/>
          </a:xfrm>
          <a:prstGeom prst="rect">
            <a:avLst/>
          </a:prstGeom>
          <a:noFill/>
          <a:ln>
            <a:noFill/>
          </a:ln>
        </p:spPr>
        <p:txBody>
          <a:bodyPr lIns="91425" tIns="91425" rIns="91425" bIns="91425" anchor="ctr" anchorCtr="0">
            <a:noAutofit/>
          </a:bodyPr>
          <a:lstStyle/>
          <a:p>
            <a:pPr lvl="0" algn="ctr" rtl="0">
              <a:lnSpc>
                <a:spcPct val="115000"/>
              </a:lnSpc>
              <a:spcBef>
                <a:spcPts val="0"/>
              </a:spcBef>
              <a:spcAft>
                <a:spcPts val="1000"/>
              </a:spcAft>
              <a:buNone/>
            </a:pPr>
            <a:r>
              <a:rPr lang="en" sz="2400" b="1"/>
              <a:t> </a:t>
            </a:r>
          </a:p>
          <a:p>
            <a:pPr lvl="0" algn="ctr" rtl="0">
              <a:lnSpc>
                <a:spcPct val="115000"/>
              </a:lnSpc>
              <a:spcBef>
                <a:spcPts val="0"/>
              </a:spcBef>
              <a:spcAft>
                <a:spcPts val="1000"/>
              </a:spcAft>
              <a:buNone/>
            </a:pPr>
            <a:r>
              <a:rPr lang="en" sz="2400" b="1"/>
              <a:t> </a:t>
            </a:r>
          </a:p>
        </p:txBody>
      </p:sp>
      <p:pic>
        <p:nvPicPr>
          <p:cNvPr id="507" name="Shape 507"/>
          <p:cNvPicPr preferRelativeResize="0"/>
          <p:nvPr/>
        </p:nvPicPr>
        <p:blipFill>
          <a:blip r:embed="rId3">
            <a:alphaModFix/>
          </a:blip>
          <a:stretch>
            <a:fillRect/>
          </a:stretch>
        </p:blipFill>
        <p:spPr>
          <a:xfrm>
            <a:off x="1859650" y="49175"/>
            <a:ext cx="5424710" cy="5143500"/>
          </a:xfrm>
          <a:prstGeom prst="rect">
            <a:avLst/>
          </a:prstGeom>
          <a:noFill/>
          <a:ln>
            <a:noFill/>
          </a:ln>
        </p:spPr>
      </p:pic>
      <p:sp>
        <p:nvSpPr>
          <p:cNvPr id="508" name="Shape 508"/>
          <p:cNvSpPr txBox="1"/>
          <p:nvPr/>
        </p:nvSpPr>
        <p:spPr>
          <a:xfrm>
            <a:off x="2012050" y="201575"/>
            <a:ext cx="3000000" cy="3000000"/>
          </a:xfrm>
          <a:prstGeom prst="rect">
            <a:avLst/>
          </a:prstGeom>
          <a:noFill/>
          <a:ln>
            <a:noFill/>
          </a:ln>
        </p:spPr>
        <p:txBody>
          <a:bodyPr lIns="91425" tIns="91425" rIns="91425" bIns="91425" anchor="ctr" anchorCtr="0">
            <a:noAutofit/>
          </a:bodyPr>
          <a:lstStyle/>
          <a:p>
            <a:pPr lvl="0" algn="ctr" rtl="0">
              <a:lnSpc>
                <a:spcPct val="115000"/>
              </a:lnSpc>
              <a:spcBef>
                <a:spcPts val="0"/>
              </a:spcBef>
              <a:spcAft>
                <a:spcPts val="1000"/>
              </a:spcAft>
              <a:buNone/>
            </a:pPr>
            <a:r>
              <a:rPr lang="en" sz="2400" b="1"/>
              <a:t> </a:t>
            </a:r>
          </a:p>
          <a:p>
            <a:pPr lvl="0" algn="ctr" rtl="0">
              <a:lnSpc>
                <a:spcPct val="115000"/>
              </a:lnSpc>
              <a:spcBef>
                <a:spcPts val="0"/>
              </a:spcBef>
              <a:spcAft>
                <a:spcPts val="1000"/>
              </a:spcAft>
              <a:buNone/>
            </a:pPr>
            <a:r>
              <a:rPr lang="en" sz="2400" b="1"/>
              <a:t> </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spcBef>
                <a:spcPts val="0"/>
              </a:spcBef>
              <a:buClr>
                <a:schemeClr val="dk1"/>
              </a:buClr>
              <a:buSzPct val="50000"/>
              <a:buFont typeface="Arial"/>
              <a:buNone/>
            </a:pPr>
            <a:r>
              <a:rPr lang="en" sz="2200" b="1" dirty="0">
                <a:solidFill>
                  <a:schemeClr val="dk1"/>
                </a:solidFill>
                <a:latin typeface="Arial"/>
                <a:ea typeface="Arial"/>
                <a:cs typeface="Arial"/>
                <a:sym typeface="Arial"/>
              </a:rPr>
              <a:t>Participants will …</a:t>
            </a:r>
          </a:p>
          <a:p>
            <a:pPr lvl="0" rtl="0">
              <a:spcBef>
                <a:spcPts val="0"/>
              </a:spcBef>
              <a:buNone/>
            </a:pPr>
            <a:endParaRPr sz="2200" dirty="0">
              <a:solidFill>
                <a:schemeClr val="dk1"/>
              </a:solidFill>
              <a:latin typeface="Arial"/>
              <a:ea typeface="Arial"/>
              <a:cs typeface="Arial"/>
              <a:sym typeface="Arial"/>
            </a:endParaRPr>
          </a:p>
          <a:p>
            <a:pPr lvl="0" rtl="0">
              <a:spcBef>
                <a:spcPts val="0"/>
              </a:spcBef>
              <a:buClr>
                <a:schemeClr val="dk1"/>
              </a:buClr>
              <a:buSzPct val="50000"/>
              <a:buFont typeface="Arial"/>
              <a:buNone/>
            </a:pPr>
            <a:r>
              <a:rPr lang="en" sz="2200" dirty="0">
                <a:solidFill>
                  <a:schemeClr val="dk1"/>
                </a:solidFill>
                <a:latin typeface="Arial"/>
                <a:ea typeface="Arial"/>
                <a:cs typeface="Arial"/>
                <a:sym typeface="Arial"/>
              </a:rPr>
              <a:t>… develop a vision for their staff culture. </a:t>
            </a:r>
          </a:p>
          <a:p>
            <a:pPr lvl="0" rtl="0">
              <a:spcBef>
                <a:spcPts val="0"/>
              </a:spcBef>
              <a:buNone/>
            </a:pPr>
            <a:r>
              <a:rPr lang="en" sz="2200" dirty="0">
                <a:solidFill>
                  <a:schemeClr val="dk1"/>
                </a:solidFill>
                <a:latin typeface="Arial"/>
                <a:ea typeface="Arial"/>
                <a:cs typeface="Arial"/>
                <a:sym typeface="Arial"/>
              </a:rPr>
              <a:t> </a:t>
            </a:r>
          </a:p>
          <a:p>
            <a:pPr rtl="0">
              <a:spcBef>
                <a:spcPts val="0"/>
              </a:spcBef>
              <a:buNone/>
            </a:pPr>
            <a:endParaRPr sz="2200" dirty="0">
              <a:solidFill>
                <a:schemeClr val="dk1"/>
              </a:solidFill>
              <a:latin typeface="Arial"/>
              <a:ea typeface="Arial"/>
              <a:cs typeface="Arial"/>
              <a:sym typeface="Arial"/>
            </a:endParaRPr>
          </a:p>
          <a:p>
            <a:pPr lvl="0" rtl="0">
              <a:spcBef>
                <a:spcPts val="0"/>
              </a:spcBef>
              <a:buNone/>
            </a:pPr>
            <a:r>
              <a:rPr lang="en" sz="2200" dirty="0">
                <a:solidFill>
                  <a:schemeClr val="dk1"/>
                </a:solidFill>
                <a:latin typeface="Arial"/>
                <a:ea typeface="Arial"/>
                <a:cs typeface="Arial"/>
                <a:sym typeface="Arial"/>
              </a:rPr>
              <a:t>… acquire strategies for building, maintaining and </a:t>
            </a:r>
          </a:p>
          <a:p>
            <a:pPr lvl="0" rtl="0">
              <a:spcBef>
                <a:spcPts val="0"/>
              </a:spcBef>
              <a:buClr>
                <a:schemeClr val="dk1"/>
              </a:buClr>
              <a:buSzPct val="50000"/>
              <a:buFont typeface="Arial"/>
              <a:buNone/>
            </a:pPr>
            <a:r>
              <a:rPr lang="en" sz="2200" dirty="0">
                <a:solidFill>
                  <a:schemeClr val="dk1"/>
                </a:solidFill>
                <a:latin typeface="Arial"/>
                <a:ea typeface="Arial"/>
                <a:cs typeface="Arial"/>
                <a:sym typeface="Arial"/>
              </a:rPr>
              <a:t>     communicating staff culture. </a:t>
            </a:r>
          </a:p>
          <a:p>
            <a:pPr lvl="0" rtl="0">
              <a:spcBef>
                <a:spcPts val="0"/>
              </a:spcBef>
              <a:buClr>
                <a:schemeClr val="dk1"/>
              </a:buClr>
              <a:buSzPct val="50000"/>
              <a:buFont typeface="Arial"/>
              <a:buNone/>
            </a:pPr>
            <a:r>
              <a:rPr lang="en" sz="2200" dirty="0">
                <a:solidFill>
                  <a:schemeClr val="dk1"/>
                </a:solidFill>
                <a:latin typeface="Arial"/>
                <a:ea typeface="Arial"/>
                <a:cs typeface="Arial"/>
                <a:sym typeface="Arial"/>
              </a:rPr>
              <a:t> </a:t>
            </a:r>
          </a:p>
          <a:p>
            <a:pPr lvl="0" rtl="0">
              <a:spcBef>
                <a:spcPts val="0"/>
              </a:spcBef>
              <a:buClr>
                <a:schemeClr val="dk1"/>
              </a:buClr>
              <a:buFont typeface="Arial"/>
              <a:buNone/>
            </a:pPr>
            <a:endParaRPr sz="2200" dirty="0">
              <a:solidFill>
                <a:srgbClr val="9900FF"/>
              </a:solidFill>
              <a:latin typeface="Arial"/>
              <a:ea typeface="Arial"/>
              <a:cs typeface="Arial"/>
              <a:sym typeface="Arial"/>
            </a:endParaRPr>
          </a:p>
          <a:p>
            <a:pPr lvl="0">
              <a:spcBef>
                <a:spcPts val="0"/>
              </a:spcBef>
              <a:buClr>
                <a:schemeClr val="dk1"/>
              </a:buClr>
              <a:buSzPct val="50000"/>
              <a:buFont typeface="Arial"/>
              <a:buNone/>
            </a:pPr>
            <a:r>
              <a:rPr lang="en" sz="2200" dirty="0">
                <a:solidFill>
                  <a:schemeClr val="dk1"/>
                </a:solidFill>
                <a:latin typeface="Arial"/>
                <a:ea typeface="Arial"/>
                <a:cs typeface="Arial"/>
                <a:sym typeface="Arial"/>
              </a:rPr>
              <a:t>… enhance building trust at a school site. </a:t>
            </a:r>
          </a:p>
        </p:txBody>
      </p:sp>
      <p:sp>
        <p:nvSpPr>
          <p:cNvPr id="514" name="Shape 51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Did we accomplish our goals?</a:t>
            </a:r>
          </a:p>
        </p:txBody>
      </p:sp>
      <p:sp>
        <p:nvSpPr>
          <p:cNvPr id="515" name="Shape 515"/>
          <p:cNvSpPr txBox="1"/>
          <p:nvPr/>
        </p:nvSpPr>
        <p:spPr>
          <a:xfrm>
            <a:off x="840850" y="2259950"/>
            <a:ext cx="5748900" cy="258299"/>
          </a:xfrm>
          <a:prstGeom prst="rect">
            <a:avLst/>
          </a:prstGeom>
          <a:noFill/>
          <a:ln>
            <a:noFill/>
          </a:ln>
        </p:spPr>
        <p:txBody>
          <a:bodyPr lIns="91425" tIns="91425" rIns="91425" bIns="91425" anchor="t" anchorCtr="0">
            <a:noAutofit/>
          </a:bodyPr>
          <a:lstStyle/>
          <a:p>
            <a:pPr lvl="0">
              <a:spcBef>
                <a:spcPts val="0"/>
              </a:spcBef>
              <a:buClr>
                <a:schemeClr val="dk1"/>
              </a:buClr>
              <a:buSzPct val="78571"/>
              <a:buFont typeface="Arial"/>
              <a:buNone/>
            </a:pPr>
            <a:r>
              <a:rPr lang="en" dirty="0">
                <a:solidFill>
                  <a:schemeClr val="lt1"/>
                </a:solidFill>
              </a:rPr>
              <a:t>Movie Activity, Former employment</a:t>
            </a:r>
            <a:r>
              <a:rPr lang="en" dirty="0" smtClean="0">
                <a:solidFill>
                  <a:schemeClr val="lt1"/>
                </a:solidFill>
              </a:rPr>
              <a:t>, </a:t>
            </a:r>
            <a:r>
              <a:rPr lang="en" dirty="0">
                <a:solidFill>
                  <a:schemeClr val="lt1"/>
                </a:solidFill>
              </a:rPr>
              <a:t>What do you want your staff to say about your school...</a:t>
            </a:r>
          </a:p>
        </p:txBody>
      </p:sp>
      <p:sp>
        <p:nvSpPr>
          <p:cNvPr id="516" name="Shape 516"/>
          <p:cNvSpPr txBox="1"/>
          <p:nvPr/>
        </p:nvSpPr>
        <p:spPr>
          <a:xfrm>
            <a:off x="711550" y="3654675"/>
            <a:ext cx="5878200" cy="464699"/>
          </a:xfrm>
          <a:prstGeom prst="rect">
            <a:avLst/>
          </a:prstGeom>
          <a:noFill/>
          <a:ln>
            <a:noFill/>
          </a:ln>
        </p:spPr>
        <p:txBody>
          <a:bodyPr lIns="91425" tIns="91425" rIns="91425" bIns="91425" anchor="t" anchorCtr="0">
            <a:noAutofit/>
          </a:bodyPr>
          <a:lstStyle/>
          <a:p>
            <a:pPr rtl="0">
              <a:spcBef>
                <a:spcPts val="0"/>
              </a:spcBef>
              <a:buNone/>
            </a:pPr>
            <a:r>
              <a:rPr lang="en">
                <a:solidFill>
                  <a:srgbClr val="FFFFFF"/>
                </a:solidFill>
              </a:rPr>
              <a:t>Maya High School examples, Planning Tables, Collecting Data</a:t>
            </a:r>
          </a:p>
          <a:p>
            <a:pPr>
              <a:spcBef>
                <a:spcPts val="0"/>
              </a:spcBef>
              <a:buNone/>
            </a:pPr>
            <a:endParaRPr>
              <a:solidFill>
                <a:srgbClr val="FFFFFF"/>
              </a:solidFill>
            </a:endParaRPr>
          </a:p>
        </p:txBody>
      </p:sp>
      <p:sp>
        <p:nvSpPr>
          <p:cNvPr id="517" name="Shape 517"/>
          <p:cNvSpPr txBox="1"/>
          <p:nvPr/>
        </p:nvSpPr>
        <p:spPr>
          <a:xfrm>
            <a:off x="840850" y="4636025"/>
            <a:ext cx="5878200" cy="464699"/>
          </a:xfrm>
          <a:prstGeom prst="rect">
            <a:avLst/>
          </a:prstGeom>
          <a:noFill/>
          <a:ln>
            <a:noFill/>
          </a:ln>
        </p:spPr>
        <p:txBody>
          <a:bodyPr lIns="91425" tIns="91425" rIns="91425" bIns="91425" anchor="t" anchorCtr="0">
            <a:noAutofit/>
          </a:bodyPr>
          <a:lstStyle/>
          <a:p>
            <a:pPr>
              <a:spcBef>
                <a:spcPts val="0"/>
              </a:spcBef>
              <a:buNone/>
            </a:pPr>
            <a:r>
              <a:rPr lang="en">
                <a:solidFill>
                  <a:srgbClr val="FFFFFF"/>
                </a:solidFill>
              </a:rPr>
              <a:t>Five Ways to Improve Trust,Three questions to ask your staff</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16"/>
                                        </p:tgtEl>
                                        <p:attrNameLst>
                                          <p:attrName>style.visibility</p:attrName>
                                        </p:attrNameLst>
                                      </p:cBhvr>
                                      <p:to>
                                        <p:strVal val="visible"/>
                                      </p:to>
                                    </p:set>
                                    <p:anim calcmode="lin" valueType="num">
                                      <p:cBhvr additive="base">
                                        <p:cTn id="12" dur="1000"/>
                                        <p:tgtEl>
                                          <p:spTgt spid="51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17"/>
                                        </p:tgtEl>
                                        <p:attrNameLst>
                                          <p:attrName>style.visibility</p:attrName>
                                        </p:attrNameLst>
                                      </p:cBhvr>
                                      <p:to>
                                        <p:strVal val="visible"/>
                                      </p:to>
                                    </p:set>
                                    <p:anim calcmode="lin" valueType="num">
                                      <p:cBhvr additive="base">
                                        <p:cTn id="17" dur="1000"/>
                                        <p:tgtEl>
                                          <p:spTgt spid="5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854950" y="1055825"/>
            <a:ext cx="7742699" cy="1598100"/>
          </a:xfrm>
          <a:prstGeom prst="rect">
            <a:avLst/>
          </a:prstGeom>
        </p:spPr>
        <p:txBody>
          <a:bodyPr lIns="91425" tIns="91425" rIns="91425" bIns="91425" anchor="t" anchorCtr="0">
            <a:noAutofit/>
          </a:bodyPr>
          <a:lstStyle/>
          <a:p>
            <a:pPr lvl="0" algn="ctr" rtl="0">
              <a:spcBef>
                <a:spcPts val="0"/>
              </a:spcBef>
              <a:buNone/>
            </a:pPr>
            <a:r>
              <a:rPr lang="en" sz="3000">
                <a:solidFill>
                  <a:schemeClr val="dk1"/>
                </a:solidFill>
              </a:rPr>
              <a:t>Ericka Ciganek</a:t>
            </a:r>
          </a:p>
          <a:p>
            <a:pPr lvl="0" algn="ctr" rtl="0">
              <a:spcBef>
                <a:spcPts val="0"/>
              </a:spcBef>
              <a:buNone/>
            </a:pPr>
            <a:r>
              <a:rPr lang="en" sz="2400">
                <a:solidFill>
                  <a:schemeClr val="dk1"/>
                </a:solidFill>
              </a:rPr>
              <a:t>Arizona Department of Education </a:t>
            </a:r>
            <a:br>
              <a:rPr lang="en" sz="2400">
                <a:solidFill>
                  <a:schemeClr val="dk1"/>
                </a:solidFill>
              </a:rPr>
            </a:br>
            <a:r>
              <a:rPr lang="en" sz="2400">
                <a:solidFill>
                  <a:schemeClr val="dk1"/>
                </a:solidFill>
              </a:rPr>
              <a:t>Accountability, Support and Innovation </a:t>
            </a:r>
          </a:p>
          <a:p>
            <a:pPr lvl="0" rtl="0">
              <a:spcBef>
                <a:spcPts val="0"/>
              </a:spcBef>
              <a:buNone/>
            </a:pPr>
            <a:endParaRPr sz="2400">
              <a:solidFill>
                <a:srgbClr val="980000"/>
              </a:solidFill>
            </a:endParaRPr>
          </a:p>
          <a:p>
            <a:pPr lvl="0" rtl="0">
              <a:spcBef>
                <a:spcPts val="0"/>
              </a:spcBef>
              <a:buNone/>
            </a:pPr>
            <a:endParaRPr sz="2400">
              <a:solidFill>
                <a:srgbClr val="980000"/>
              </a:solidFill>
            </a:endParaRPr>
          </a:p>
        </p:txBody>
      </p:sp>
      <p:sp>
        <p:nvSpPr>
          <p:cNvPr id="523" name="Shape 523"/>
          <p:cNvSpPr txBox="1">
            <a:spLocks noGrp="1"/>
          </p:cNvSpPr>
          <p:nvPr>
            <p:ph type="title"/>
          </p:nvPr>
        </p:nvSpPr>
        <p:spPr>
          <a:xfrm>
            <a:off x="854950" y="61628"/>
            <a:ext cx="8229600" cy="994200"/>
          </a:xfrm>
          <a:prstGeom prst="rect">
            <a:avLst/>
          </a:prstGeom>
        </p:spPr>
        <p:txBody>
          <a:bodyPr lIns="91425" tIns="91425" rIns="91425" bIns="91425" anchor="b" anchorCtr="0">
            <a:noAutofit/>
          </a:bodyPr>
          <a:lstStyle/>
          <a:p>
            <a:pPr lvl="0" algn="ctr" rtl="0">
              <a:spcBef>
                <a:spcPts val="0"/>
              </a:spcBef>
              <a:buNone/>
            </a:pPr>
            <a:r>
              <a:rPr lang="en">
                <a:solidFill>
                  <a:srgbClr val="FFFFFF"/>
                </a:solidFill>
              </a:rPr>
              <a:t>Staff Culture</a:t>
            </a:r>
          </a:p>
        </p:txBody>
      </p:sp>
      <p:sp>
        <p:nvSpPr>
          <p:cNvPr id="524" name="Shape 524"/>
          <p:cNvSpPr txBox="1"/>
          <p:nvPr/>
        </p:nvSpPr>
        <p:spPr>
          <a:xfrm>
            <a:off x="4728950" y="3132025"/>
            <a:ext cx="2349300" cy="1305899"/>
          </a:xfrm>
          <a:prstGeom prst="rect">
            <a:avLst/>
          </a:prstGeom>
          <a:noFill/>
          <a:ln>
            <a:noFill/>
          </a:ln>
        </p:spPr>
        <p:txBody>
          <a:bodyPr lIns="91425" tIns="91425" rIns="91425" bIns="91425" anchor="t" anchorCtr="0">
            <a:noAutofit/>
          </a:bodyPr>
          <a:lstStyle/>
          <a:p>
            <a:pPr lvl="0" algn="ctr" rtl="0">
              <a:spcBef>
                <a:spcPts val="0"/>
              </a:spcBef>
              <a:buNone/>
            </a:pPr>
            <a:endParaRPr/>
          </a:p>
          <a:p>
            <a:pPr lvl="0" algn="ctr" rtl="0">
              <a:spcBef>
                <a:spcPts val="0"/>
              </a:spcBef>
              <a:buNone/>
            </a:pPr>
            <a:endParaRPr/>
          </a:p>
          <a:p>
            <a:pPr lvl="0" algn="ctr" rtl="0">
              <a:spcBef>
                <a:spcPts val="0"/>
              </a:spcBef>
              <a:buNone/>
            </a:pPr>
            <a:r>
              <a:rPr lang="en"/>
              <a:t>Email me!</a:t>
            </a:r>
          </a:p>
          <a:p>
            <a:pPr lvl="0" algn="ctr" rtl="0">
              <a:spcBef>
                <a:spcPts val="0"/>
              </a:spcBef>
              <a:buNone/>
            </a:pPr>
            <a:r>
              <a:rPr lang="en"/>
              <a:t>Ericka.ciganek@azed.gov</a:t>
            </a:r>
          </a:p>
        </p:txBody>
      </p:sp>
      <p:pic>
        <p:nvPicPr>
          <p:cNvPr id="525" name="Shape 525"/>
          <p:cNvPicPr preferRelativeResize="0"/>
          <p:nvPr/>
        </p:nvPicPr>
        <p:blipFill>
          <a:blip r:embed="rId3">
            <a:alphaModFix/>
          </a:blip>
          <a:stretch>
            <a:fillRect/>
          </a:stretch>
        </p:blipFill>
        <p:spPr>
          <a:xfrm>
            <a:off x="854950" y="2435800"/>
            <a:ext cx="3808349" cy="23066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771975" y="880800"/>
            <a:ext cx="7943399" cy="1299600"/>
          </a:xfrm>
          <a:prstGeom prst="rect">
            <a:avLst/>
          </a:prstGeom>
          <a:noFill/>
          <a:ln>
            <a:noFill/>
          </a:ln>
        </p:spPr>
        <p:txBody>
          <a:bodyPr lIns="91425" tIns="91425" rIns="91425" bIns="91425" anchor="t" anchorCtr="0">
            <a:noAutofit/>
          </a:bodyPr>
          <a:lstStyle/>
          <a:p>
            <a:pPr rtl="0">
              <a:spcBef>
                <a:spcPts val="0"/>
              </a:spcBef>
              <a:buNone/>
            </a:pPr>
            <a:r>
              <a:rPr lang="en">
                <a:solidFill>
                  <a:srgbClr val="FFFFFF"/>
                </a:solidFill>
              </a:rPr>
              <a:t>“If you are lucky enough to be someone’s employer, then you have a moral obligation </a:t>
            </a:r>
          </a:p>
          <a:p>
            <a:pPr rtl="0">
              <a:spcBef>
                <a:spcPts val="0"/>
              </a:spcBef>
              <a:buNone/>
            </a:pPr>
            <a:endParaRPr>
              <a:solidFill>
                <a:srgbClr val="FFFFFF"/>
              </a:solidFill>
            </a:endParaRPr>
          </a:p>
          <a:p>
            <a:pPr rtl="0">
              <a:spcBef>
                <a:spcPts val="0"/>
              </a:spcBef>
              <a:buNone/>
            </a:pPr>
            <a:r>
              <a:rPr lang="en">
                <a:solidFill>
                  <a:srgbClr val="FFFFFF"/>
                </a:solidFill>
              </a:rPr>
              <a:t>to make sure people do look forward to coming to work in the morning.“</a:t>
            </a:r>
          </a:p>
          <a:p>
            <a:pPr lvl="0" algn="r" rtl="0">
              <a:spcBef>
                <a:spcPts val="0"/>
              </a:spcBef>
              <a:buNone/>
            </a:pPr>
            <a:endParaRPr>
              <a:solidFill>
                <a:srgbClr val="FFFFFF"/>
              </a:solidFill>
            </a:endParaRPr>
          </a:p>
          <a:p>
            <a:pPr marL="457200" lvl="0" indent="-228600" algn="r">
              <a:spcBef>
                <a:spcPts val="0"/>
              </a:spcBef>
              <a:buClr>
                <a:srgbClr val="FFFFFF"/>
              </a:buClr>
              <a:buChar char="-"/>
            </a:pPr>
            <a:r>
              <a:rPr lang="en">
                <a:solidFill>
                  <a:srgbClr val="FFFFFF"/>
                </a:solidFill>
              </a:rPr>
              <a:t>John Mackey,  Whole Foods</a:t>
            </a:r>
          </a:p>
        </p:txBody>
      </p:sp>
      <p:sp>
        <p:nvSpPr>
          <p:cNvPr id="72" name="Shape 72"/>
          <p:cNvSpPr txBox="1"/>
          <p:nvPr/>
        </p:nvSpPr>
        <p:spPr>
          <a:xfrm>
            <a:off x="286050" y="2300875"/>
            <a:ext cx="8399700" cy="473400"/>
          </a:xfrm>
          <a:prstGeom prst="rect">
            <a:avLst/>
          </a:prstGeom>
          <a:noFill/>
          <a:ln>
            <a:noFill/>
          </a:ln>
        </p:spPr>
        <p:txBody>
          <a:bodyPr lIns="91425" tIns="91425" rIns="91425" bIns="91425" anchor="t" anchorCtr="0">
            <a:noAutofit/>
          </a:bodyPr>
          <a:lstStyle/>
          <a:p>
            <a:pPr>
              <a:spcBef>
                <a:spcPts val="0"/>
              </a:spcBef>
              <a:buNone/>
            </a:pPr>
            <a:r>
              <a:rPr lang="en">
                <a:solidFill>
                  <a:srgbClr val="549FFF"/>
                </a:solidFill>
              </a:rPr>
              <a:t>35% of U.S. workers said they’d willingly forgo a substantial pay raise to see their direct supervisor fired.</a:t>
            </a:r>
            <a:r>
              <a:rPr lang="en">
                <a:solidFill>
                  <a:srgbClr val="003171"/>
                </a:solidFill>
              </a:rPr>
              <a:t> </a:t>
            </a:r>
          </a:p>
        </p:txBody>
      </p:sp>
      <p:sp>
        <p:nvSpPr>
          <p:cNvPr id="73" name="Shape 73"/>
          <p:cNvSpPr txBox="1"/>
          <p:nvPr/>
        </p:nvSpPr>
        <p:spPr>
          <a:xfrm>
            <a:off x="1219525" y="3273325"/>
            <a:ext cx="6058799" cy="765899"/>
          </a:xfrm>
          <a:prstGeom prst="rect">
            <a:avLst/>
          </a:prstGeom>
          <a:noFill/>
          <a:ln>
            <a:noFill/>
          </a:ln>
        </p:spPr>
        <p:txBody>
          <a:bodyPr lIns="91425" tIns="91425" rIns="91425" bIns="91425" anchor="t" anchorCtr="0">
            <a:noAutofit/>
          </a:bodyPr>
          <a:lstStyle/>
          <a:p>
            <a:pPr>
              <a:spcBef>
                <a:spcPts val="0"/>
              </a:spcBef>
              <a:buNone/>
            </a:pPr>
            <a:endParaRPr/>
          </a:p>
        </p:txBody>
      </p:sp>
      <p:pic>
        <p:nvPicPr>
          <p:cNvPr id="74" name="Shape 74"/>
          <p:cNvPicPr preferRelativeResize="0"/>
          <p:nvPr/>
        </p:nvPicPr>
        <p:blipFill>
          <a:blip r:embed="rId3">
            <a:alphaModFix/>
          </a:blip>
          <a:stretch>
            <a:fillRect/>
          </a:stretch>
        </p:blipFill>
        <p:spPr>
          <a:xfrm>
            <a:off x="2631850" y="2894749"/>
            <a:ext cx="3629025" cy="20052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72"/>
                                        </p:tgtEl>
                                      </p:cBhvr>
                                    </p:animEffect>
                                    <p:set>
                                      <p:cBhvr>
                                        <p:cTn id="12" dur="1" fill="hold">
                                          <p:stCondLst>
                                            <p:cond delay="1000"/>
                                          </p:stCondLst>
                                        </p:cTn>
                                        <p:tgtEl>
                                          <p:spTgt spid="72"/>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rtl="0">
              <a:spcBef>
                <a:spcPts val="0"/>
              </a:spcBef>
              <a:buNone/>
            </a:pPr>
            <a:r>
              <a:rPr lang="en" sz="2400">
                <a:solidFill>
                  <a:srgbClr val="FFFFFF"/>
                </a:solidFill>
              </a:rPr>
              <a:t>Select a movie title </a:t>
            </a:r>
          </a:p>
          <a:p>
            <a:pPr algn="ctr">
              <a:spcBef>
                <a:spcPts val="0"/>
              </a:spcBef>
              <a:buNone/>
            </a:pPr>
            <a:r>
              <a:rPr lang="en" sz="2400">
                <a:solidFill>
                  <a:srgbClr val="FFFFFF"/>
                </a:solidFill>
              </a:rPr>
              <a:t>that relates to your current school culture. </a:t>
            </a:r>
          </a:p>
        </p:txBody>
      </p:sp>
      <p:pic>
        <p:nvPicPr>
          <p:cNvPr id="80" name="Shape 80"/>
          <p:cNvPicPr preferRelativeResize="0"/>
          <p:nvPr/>
        </p:nvPicPr>
        <p:blipFill>
          <a:blip r:embed="rId3">
            <a:alphaModFix/>
          </a:blip>
          <a:stretch>
            <a:fillRect/>
          </a:stretch>
        </p:blipFill>
        <p:spPr>
          <a:xfrm>
            <a:off x="1810600" y="1200162"/>
            <a:ext cx="1302924" cy="1530825"/>
          </a:xfrm>
          <a:prstGeom prst="rect">
            <a:avLst/>
          </a:prstGeom>
          <a:noFill/>
          <a:ln>
            <a:noFill/>
          </a:ln>
        </p:spPr>
      </p:pic>
      <p:pic>
        <p:nvPicPr>
          <p:cNvPr id="81" name="Shape 81"/>
          <p:cNvPicPr preferRelativeResize="0"/>
          <p:nvPr/>
        </p:nvPicPr>
        <p:blipFill>
          <a:blip r:embed="rId4">
            <a:alphaModFix/>
          </a:blip>
          <a:stretch>
            <a:fillRect/>
          </a:stretch>
        </p:blipFill>
        <p:spPr>
          <a:xfrm>
            <a:off x="6538025" y="1200187"/>
            <a:ext cx="1137549" cy="1530799"/>
          </a:xfrm>
          <a:prstGeom prst="rect">
            <a:avLst/>
          </a:prstGeom>
          <a:noFill/>
          <a:ln>
            <a:noFill/>
          </a:ln>
        </p:spPr>
      </p:pic>
      <p:pic>
        <p:nvPicPr>
          <p:cNvPr id="82" name="Shape 82"/>
          <p:cNvPicPr preferRelativeResize="0"/>
          <p:nvPr/>
        </p:nvPicPr>
        <p:blipFill>
          <a:blip r:embed="rId5">
            <a:alphaModFix/>
          </a:blip>
          <a:stretch>
            <a:fillRect/>
          </a:stretch>
        </p:blipFill>
        <p:spPr>
          <a:xfrm>
            <a:off x="1815925" y="2883000"/>
            <a:ext cx="1302875" cy="1841750"/>
          </a:xfrm>
          <a:prstGeom prst="rect">
            <a:avLst/>
          </a:prstGeom>
          <a:noFill/>
          <a:ln>
            <a:noFill/>
          </a:ln>
        </p:spPr>
      </p:pic>
      <p:pic>
        <p:nvPicPr>
          <p:cNvPr id="83" name="Shape 83"/>
          <p:cNvPicPr preferRelativeResize="0"/>
          <p:nvPr/>
        </p:nvPicPr>
        <p:blipFill>
          <a:blip r:embed="rId6">
            <a:alphaModFix/>
          </a:blip>
          <a:stretch>
            <a:fillRect/>
          </a:stretch>
        </p:blipFill>
        <p:spPr>
          <a:xfrm>
            <a:off x="6538025" y="2914650"/>
            <a:ext cx="1137549" cy="1810099"/>
          </a:xfrm>
          <a:prstGeom prst="rect">
            <a:avLst/>
          </a:prstGeom>
          <a:noFill/>
          <a:ln>
            <a:noFill/>
          </a:ln>
        </p:spPr>
      </p:pic>
      <p:sp>
        <p:nvSpPr>
          <p:cNvPr id="84" name="Shape 84"/>
          <p:cNvSpPr txBox="1"/>
          <p:nvPr/>
        </p:nvSpPr>
        <p:spPr>
          <a:xfrm>
            <a:off x="6455350" y="3958000"/>
            <a:ext cx="1302900" cy="361499"/>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rPr>
              <a:t>Old School</a:t>
            </a:r>
          </a:p>
        </p:txBody>
      </p:sp>
      <p:pic>
        <p:nvPicPr>
          <p:cNvPr id="85" name="Shape 85"/>
          <p:cNvPicPr preferRelativeResize="0"/>
          <p:nvPr/>
        </p:nvPicPr>
        <p:blipFill>
          <a:blip r:embed="rId7">
            <a:alphaModFix/>
          </a:blip>
          <a:stretch>
            <a:fillRect/>
          </a:stretch>
        </p:blipFill>
        <p:spPr>
          <a:xfrm>
            <a:off x="3882025" y="2147900"/>
            <a:ext cx="1810100" cy="1810100"/>
          </a:xfrm>
          <a:prstGeom prst="rect">
            <a:avLst/>
          </a:prstGeom>
          <a:noFill/>
          <a:ln>
            <a:noFill/>
          </a:ln>
        </p:spPr>
      </p:pic>
      <p:sp>
        <p:nvSpPr>
          <p:cNvPr id="86" name="Shape 86"/>
          <p:cNvSpPr txBox="1"/>
          <p:nvPr/>
        </p:nvSpPr>
        <p:spPr>
          <a:xfrm>
            <a:off x="1477600" y="1200175"/>
            <a:ext cx="404400" cy="361499"/>
          </a:xfrm>
          <a:prstGeom prst="rect">
            <a:avLst/>
          </a:prstGeom>
          <a:noFill/>
          <a:ln>
            <a:noFill/>
          </a:ln>
        </p:spPr>
        <p:txBody>
          <a:bodyPr lIns="91425" tIns="91425" rIns="91425" bIns="91425" anchor="t" anchorCtr="0">
            <a:noAutofit/>
          </a:bodyPr>
          <a:lstStyle/>
          <a:p>
            <a:pPr>
              <a:spcBef>
                <a:spcPts val="0"/>
              </a:spcBef>
              <a:buNone/>
            </a:pPr>
            <a:r>
              <a:rPr lang="en" b="1">
                <a:solidFill>
                  <a:srgbClr val="EFEFEF"/>
                </a:solidFill>
              </a:rPr>
              <a:t>A.</a:t>
            </a:r>
          </a:p>
        </p:txBody>
      </p:sp>
      <p:sp>
        <p:nvSpPr>
          <p:cNvPr id="87" name="Shape 87"/>
          <p:cNvSpPr txBox="1"/>
          <p:nvPr/>
        </p:nvSpPr>
        <p:spPr>
          <a:xfrm>
            <a:off x="1477600" y="2872200"/>
            <a:ext cx="404400" cy="361499"/>
          </a:xfrm>
          <a:prstGeom prst="rect">
            <a:avLst/>
          </a:prstGeom>
          <a:noFill/>
          <a:ln>
            <a:noFill/>
          </a:ln>
        </p:spPr>
        <p:txBody>
          <a:bodyPr lIns="91425" tIns="91425" rIns="91425" bIns="91425" anchor="t" anchorCtr="0">
            <a:noAutofit/>
          </a:bodyPr>
          <a:lstStyle/>
          <a:p>
            <a:pPr>
              <a:spcBef>
                <a:spcPts val="0"/>
              </a:spcBef>
              <a:buNone/>
            </a:pPr>
            <a:r>
              <a:rPr lang="en" b="1">
                <a:solidFill>
                  <a:srgbClr val="EFEFEF"/>
                </a:solidFill>
              </a:rPr>
              <a:t>B.</a:t>
            </a:r>
          </a:p>
        </p:txBody>
      </p:sp>
      <p:sp>
        <p:nvSpPr>
          <p:cNvPr id="88" name="Shape 88"/>
          <p:cNvSpPr txBox="1"/>
          <p:nvPr/>
        </p:nvSpPr>
        <p:spPr>
          <a:xfrm>
            <a:off x="3543175" y="2053175"/>
            <a:ext cx="404400" cy="361499"/>
          </a:xfrm>
          <a:prstGeom prst="rect">
            <a:avLst/>
          </a:prstGeom>
          <a:noFill/>
          <a:ln>
            <a:noFill/>
          </a:ln>
        </p:spPr>
        <p:txBody>
          <a:bodyPr lIns="91425" tIns="91425" rIns="91425" bIns="91425" anchor="t" anchorCtr="0">
            <a:noAutofit/>
          </a:bodyPr>
          <a:lstStyle/>
          <a:p>
            <a:pPr>
              <a:spcBef>
                <a:spcPts val="0"/>
              </a:spcBef>
              <a:buNone/>
            </a:pPr>
            <a:r>
              <a:rPr lang="en" b="1">
                <a:solidFill>
                  <a:srgbClr val="EFEFEF"/>
                </a:solidFill>
              </a:rPr>
              <a:t>C.</a:t>
            </a:r>
          </a:p>
        </p:txBody>
      </p:sp>
      <p:sp>
        <p:nvSpPr>
          <p:cNvPr id="89" name="Shape 89"/>
          <p:cNvSpPr txBox="1"/>
          <p:nvPr/>
        </p:nvSpPr>
        <p:spPr>
          <a:xfrm>
            <a:off x="6202450" y="1130400"/>
            <a:ext cx="404400" cy="275399"/>
          </a:xfrm>
          <a:prstGeom prst="rect">
            <a:avLst/>
          </a:prstGeom>
          <a:noFill/>
          <a:ln>
            <a:noFill/>
          </a:ln>
        </p:spPr>
        <p:txBody>
          <a:bodyPr lIns="91425" tIns="91425" rIns="91425" bIns="91425" anchor="t" anchorCtr="0">
            <a:noAutofit/>
          </a:bodyPr>
          <a:lstStyle/>
          <a:p>
            <a:pPr>
              <a:spcBef>
                <a:spcPts val="0"/>
              </a:spcBef>
              <a:buNone/>
            </a:pPr>
            <a:r>
              <a:rPr lang="en" b="1">
                <a:solidFill>
                  <a:srgbClr val="EFEFEF"/>
                </a:solidFill>
              </a:rPr>
              <a:t>D.</a:t>
            </a:r>
          </a:p>
        </p:txBody>
      </p:sp>
      <p:sp>
        <p:nvSpPr>
          <p:cNvPr id="90" name="Shape 90"/>
          <p:cNvSpPr txBox="1"/>
          <p:nvPr/>
        </p:nvSpPr>
        <p:spPr>
          <a:xfrm>
            <a:off x="6236900" y="2872200"/>
            <a:ext cx="404400" cy="499200"/>
          </a:xfrm>
          <a:prstGeom prst="rect">
            <a:avLst/>
          </a:prstGeom>
          <a:noFill/>
          <a:ln>
            <a:noFill/>
          </a:ln>
        </p:spPr>
        <p:txBody>
          <a:bodyPr lIns="91425" tIns="91425" rIns="91425" bIns="91425" anchor="t" anchorCtr="0">
            <a:noAutofit/>
          </a:bodyPr>
          <a:lstStyle/>
          <a:p>
            <a:pPr>
              <a:spcBef>
                <a:spcPts val="0"/>
              </a:spcBef>
              <a:buNone/>
            </a:pPr>
            <a:r>
              <a:rPr lang="en" b="1">
                <a:solidFill>
                  <a:srgbClr val="EFEFEF"/>
                </a:solidFill>
              </a:rPr>
              <a:t>E.</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854950" y="1184673"/>
            <a:ext cx="7831799" cy="2176199"/>
          </a:xfrm>
          <a:prstGeom prst="rect">
            <a:avLst/>
          </a:prstGeom>
        </p:spPr>
        <p:txBody>
          <a:bodyPr lIns="91425" tIns="91425" rIns="91425" bIns="91425" anchor="t" anchorCtr="0">
            <a:noAutofit/>
          </a:bodyPr>
          <a:lstStyle/>
          <a:p>
            <a:pPr algn="ctr" rtl="0">
              <a:spcBef>
                <a:spcPts val="0"/>
              </a:spcBef>
              <a:buNone/>
            </a:pPr>
            <a:r>
              <a:rPr lang="en">
                <a:solidFill>
                  <a:srgbClr val="F3F3F3"/>
                </a:solidFill>
              </a:rPr>
              <a:t>“The assumptions, beliefs, values, and habits that constitute the norm for the school and guide the work of </a:t>
            </a:r>
          </a:p>
          <a:p>
            <a:pPr algn="ctr" rtl="0">
              <a:spcBef>
                <a:spcPts val="0"/>
              </a:spcBef>
              <a:buNone/>
            </a:pPr>
            <a:r>
              <a:rPr lang="en">
                <a:solidFill>
                  <a:srgbClr val="F3F3F3"/>
                </a:solidFill>
              </a:rPr>
              <a:t>educators within it.”</a:t>
            </a:r>
          </a:p>
          <a:p>
            <a:pPr algn="ctr" rtl="0">
              <a:spcBef>
                <a:spcPts val="0"/>
              </a:spcBef>
              <a:buNone/>
            </a:pPr>
            <a:r>
              <a:rPr lang="en" sz="1800"/>
              <a:t> - Learning By Doing, 2006</a:t>
            </a:r>
          </a:p>
          <a:p>
            <a:pPr lvl="0" algn="ctr">
              <a:spcBef>
                <a:spcPts val="0"/>
              </a:spcBef>
              <a:buNone/>
            </a:pPr>
            <a:endParaRPr sz="1800">
              <a:solidFill>
                <a:srgbClr val="980000"/>
              </a:solidFill>
            </a:endParaRPr>
          </a:p>
        </p:txBody>
      </p:sp>
      <p:sp>
        <p:nvSpPr>
          <p:cNvPr id="96" name="Shape 96"/>
          <p:cNvSpPr txBox="1">
            <a:spLocks noGrp="1"/>
          </p:cNvSpPr>
          <p:nvPr>
            <p:ph type="title"/>
          </p:nvPr>
        </p:nvSpPr>
        <p:spPr>
          <a:xfrm>
            <a:off x="991600" y="190475"/>
            <a:ext cx="6893699" cy="994200"/>
          </a:xfrm>
          <a:prstGeom prst="rect">
            <a:avLst/>
          </a:prstGeom>
        </p:spPr>
        <p:txBody>
          <a:bodyPr lIns="91425" tIns="91425" rIns="91425" bIns="91425" anchor="b" anchorCtr="0">
            <a:noAutofit/>
          </a:bodyPr>
          <a:lstStyle/>
          <a:p>
            <a:pPr>
              <a:spcBef>
                <a:spcPts val="0"/>
              </a:spcBef>
              <a:buNone/>
            </a:pPr>
            <a:r>
              <a:rPr lang="en"/>
              <a:t>School Culture</a:t>
            </a:r>
          </a:p>
        </p:txBody>
      </p:sp>
      <p:sp>
        <p:nvSpPr>
          <p:cNvPr id="97" name="Shape 97"/>
          <p:cNvSpPr txBox="1"/>
          <p:nvPr/>
        </p:nvSpPr>
        <p:spPr>
          <a:xfrm>
            <a:off x="186750" y="3700650"/>
            <a:ext cx="8868900" cy="1225199"/>
          </a:xfrm>
          <a:prstGeom prst="rect">
            <a:avLst/>
          </a:prstGeom>
          <a:noFill/>
          <a:ln>
            <a:noFill/>
          </a:ln>
        </p:spPr>
        <p:txBody>
          <a:bodyPr lIns="91425" tIns="91425" rIns="91425" bIns="91425" anchor="t" anchorCtr="0">
            <a:noAutofit/>
          </a:bodyPr>
          <a:lstStyle/>
          <a:p>
            <a:pPr algn="l" rtl="0">
              <a:spcBef>
                <a:spcPts val="0"/>
              </a:spcBef>
              <a:buNone/>
            </a:pPr>
            <a:r>
              <a:rPr lang="en" sz="2200" b="1" dirty="0"/>
              <a:t>      ASSUMPTIONS</a:t>
            </a:r>
            <a:r>
              <a:rPr lang="en" sz="2200" b="1" dirty="0">
                <a:solidFill>
                  <a:srgbClr val="9900FF"/>
                </a:solidFill>
              </a:rPr>
              <a:t>	</a:t>
            </a:r>
            <a:r>
              <a:rPr lang="en" sz="2200" b="1" dirty="0" smtClean="0">
                <a:solidFill>
                  <a:srgbClr val="434343"/>
                </a:solidFill>
              </a:rPr>
              <a:t>BELIEFS</a:t>
            </a:r>
            <a:r>
              <a:rPr lang="en" sz="2200" b="1" dirty="0"/>
              <a:t>	</a:t>
            </a:r>
            <a:r>
              <a:rPr lang="en" sz="2200" b="1" dirty="0">
                <a:solidFill>
                  <a:srgbClr val="666666"/>
                </a:solidFill>
              </a:rPr>
              <a:t>VALUES</a:t>
            </a:r>
            <a:r>
              <a:rPr lang="en" sz="2200" b="1" dirty="0"/>
              <a:t>	</a:t>
            </a:r>
            <a:r>
              <a:rPr lang="en" sz="2200" b="1" dirty="0" smtClean="0">
                <a:solidFill>
                  <a:srgbClr val="D9D9D9"/>
                </a:solidFill>
              </a:rPr>
              <a:t>HABITS</a:t>
            </a:r>
            <a:endParaRPr lang="en" sz="2200" b="1" dirty="0">
              <a:solidFill>
                <a:srgbClr val="D9D9D9"/>
              </a:solidFill>
            </a:endParaRPr>
          </a:p>
          <a:p>
            <a:pPr algn="l" rtl="0">
              <a:spcBef>
                <a:spcPts val="0"/>
              </a:spcBef>
              <a:buNone/>
            </a:pPr>
            <a:r>
              <a:rPr lang="en" sz="2400" b="1" dirty="0">
                <a:solidFill>
                  <a:srgbClr val="D9D9D9"/>
                </a:solidFill>
              </a:rPr>
              <a:t>      </a:t>
            </a:r>
            <a:r>
              <a:rPr lang="en" sz="1200" b="1" dirty="0">
                <a:solidFill>
                  <a:srgbClr val="D9D9D9"/>
                </a:solidFill>
              </a:rPr>
              <a:t>    Automatic responses/       What is really true to us    How things ought to be     What is happening daily</a:t>
            </a:r>
          </a:p>
          <a:p>
            <a:pPr algn="l">
              <a:spcBef>
                <a:spcPts val="0"/>
              </a:spcBef>
              <a:buNone/>
            </a:pPr>
            <a:r>
              <a:rPr lang="en" sz="1200" b="1" dirty="0">
                <a:solidFill>
                  <a:srgbClr val="D9D9D9"/>
                </a:solidFill>
              </a:rPr>
              <a:t>                 Established Opinions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1000"/>
                                        <p:tgtEl>
                                          <p:spTgt spid="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5677500" y="2619325"/>
            <a:ext cx="2694849" cy="1670274"/>
          </a:xfrm>
          <a:prstGeom prst="rect">
            <a:avLst/>
          </a:prstGeom>
          <a:noFill/>
          <a:ln>
            <a:noFill/>
          </a:ln>
        </p:spPr>
      </p:pic>
      <p:pic>
        <p:nvPicPr>
          <p:cNvPr id="103" name="Shape 103"/>
          <p:cNvPicPr preferRelativeResize="0"/>
          <p:nvPr/>
        </p:nvPicPr>
        <p:blipFill>
          <a:blip r:embed="rId4">
            <a:alphaModFix/>
          </a:blip>
          <a:stretch>
            <a:fillRect/>
          </a:stretch>
        </p:blipFill>
        <p:spPr>
          <a:xfrm>
            <a:off x="472050" y="2619312"/>
            <a:ext cx="2694849" cy="1670275"/>
          </a:xfrm>
          <a:prstGeom prst="rect">
            <a:avLst/>
          </a:prstGeom>
          <a:noFill/>
          <a:ln>
            <a:noFill/>
          </a:ln>
        </p:spPr>
      </p:pic>
      <p:pic>
        <p:nvPicPr>
          <p:cNvPr id="104" name="Shape 104"/>
          <p:cNvPicPr preferRelativeResize="0"/>
          <p:nvPr/>
        </p:nvPicPr>
        <p:blipFill>
          <a:blip r:embed="rId5">
            <a:alphaModFix/>
          </a:blip>
          <a:stretch>
            <a:fillRect/>
          </a:stretch>
        </p:blipFill>
        <p:spPr>
          <a:xfrm>
            <a:off x="506500" y="562450"/>
            <a:ext cx="2694850" cy="1670274"/>
          </a:xfrm>
          <a:prstGeom prst="rect">
            <a:avLst/>
          </a:prstGeom>
          <a:noFill/>
          <a:ln>
            <a:noFill/>
          </a:ln>
        </p:spPr>
      </p:pic>
      <p:pic>
        <p:nvPicPr>
          <p:cNvPr id="105" name="Shape 105"/>
          <p:cNvPicPr preferRelativeResize="0"/>
          <p:nvPr/>
        </p:nvPicPr>
        <p:blipFill>
          <a:blip r:embed="rId6">
            <a:alphaModFix/>
          </a:blip>
          <a:stretch>
            <a:fillRect/>
          </a:stretch>
        </p:blipFill>
        <p:spPr>
          <a:xfrm>
            <a:off x="5677500" y="501450"/>
            <a:ext cx="2694849" cy="1670274"/>
          </a:xfrm>
          <a:prstGeom prst="rect">
            <a:avLst/>
          </a:prstGeom>
          <a:noFill/>
          <a:ln>
            <a:noFill/>
          </a:ln>
        </p:spPr>
      </p:pic>
      <p:sp>
        <p:nvSpPr>
          <p:cNvPr id="106" name="Shape 106"/>
          <p:cNvSpPr txBox="1"/>
          <p:nvPr/>
        </p:nvSpPr>
        <p:spPr>
          <a:xfrm>
            <a:off x="685875" y="2171725"/>
            <a:ext cx="2263499" cy="447600"/>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rPr>
              <a:t>Assumption</a:t>
            </a:r>
          </a:p>
        </p:txBody>
      </p:sp>
      <p:sp>
        <p:nvSpPr>
          <p:cNvPr id="107" name="Shape 107"/>
          <p:cNvSpPr txBox="1"/>
          <p:nvPr/>
        </p:nvSpPr>
        <p:spPr>
          <a:xfrm>
            <a:off x="6121350" y="2171725"/>
            <a:ext cx="1944899" cy="447600"/>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rPr>
              <a:t>Belief</a:t>
            </a:r>
          </a:p>
        </p:txBody>
      </p:sp>
      <p:sp>
        <p:nvSpPr>
          <p:cNvPr id="108" name="Shape 108"/>
          <p:cNvSpPr txBox="1"/>
          <p:nvPr/>
        </p:nvSpPr>
        <p:spPr>
          <a:xfrm>
            <a:off x="3758250" y="3574575"/>
            <a:ext cx="1411499" cy="395699"/>
          </a:xfrm>
          <a:prstGeom prst="rect">
            <a:avLst/>
          </a:prstGeom>
          <a:noFill/>
          <a:ln>
            <a:noFill/>
          </a:ln>
        </p:spPr>
        <p:txBody>
          <a:bodyPr lIns="91425" tIns="91425" rIns="91425" bIns="91425" anchor="t" anchorCtr="0">
            <a:noAutofit/>
          </a:bodyPr>
          <a:lstStyle/>
          <a:p>
            <a:pPr>
              <a:spcBef>
                <a:spcPts val="0"/>
              </a:spcBef>
              <a:buNone/>
            </a:pPr>
            <a:endParaRPr/>
          </a:p>
        </p:txBody>
      </p:sp>
      <p:sp>
        <p:nvSpPr>
          <p:cNvPr id="109" name="Shape 109"/>
          <p:cNvSpPr txBox="1"/>
          <p:nvPr/>
        </p:nvSpPr>
        <p:spPr>
          <a:xfrm>
            <a:off x="1064575" y="4417950"/>
            <a:ext cx="1411499" cy="447600"/>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rPr>
              <a:t>Value</a:t>
            </a:r>
          </a:p>
        </p:txBody>
      </p:sp>
      <p:sp>
        <p:nvSpPr>
          <p:cNvPr id="110" name="Shape 110"/>
          <p:cNvSpPr txBox="1"/>
          <p:nvPr/>
        </p:nvSpPr>
        <p:spPr>
          <a:xfrm>
            <a:off x="6563850" y="4417950"/>
            <a:ext cx="1153200" cy="326999"/>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rPr>
              <a:t>Habit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000"/>
                                        <p:tgtEl>
                                          <p:spTgt spid="1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1000"/>
                                        <p:tgtEl>
                                          <p:spTgt spid="10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1000"/>
                                        <p:tgtEl>
                                          <p:spTgt spid="10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1000"/>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115" name="Shape 115"/>
          <p:cNvGraphicFramePr/>
          <p:nvPr/>
        </p:nvGraphicFramePr>
        <p:xfrm>
          <a:off x="931750" y="744375"/>
          <a:ext cx="7615300" cy="975330"/>
        </p:xfrm>
        <a:graphic>
          <a:graphicData uri="http://schemas.openxmlformats.org/drawingml/2006/table">
            <a:tbl>
              <a:tblPr>
                <a:noFill/>
                <a:tableStyleId>{74EDC948-A517-4F1C-BC93-A6C606528CD9}</a:tableStyleId>
              </a:tblPr>
              <a:tblGrid>
                <a:gridCol w="4084875"/>
                <a:gridCol w="3530425"/>
              </a:tblGrid>
              <a:tr h="381000">
                <a:tc>
                  <a:txBody>
                    <a:bodyPr/>
                    <a:lstStyle/>
                    <a:p>
                      <a:pPr lvl="0" algn="ctr" rtl="0">
                        <a:spcBef>
                          <a:spcPts val="0"/>
                        </a:spcBef>
                        <a:buNone/>
                      </a:pPr>
                      <a:r>
                        <a:rPr lang="en" sz="2600"/>
                        <a:t> </a:t>
                      </a:r>
                      <a:r>
                        <a:rPr lang="en" sz="2600">
                          <a:solidFill>
                            <a:srgbClr val="FFFFFF"/>
                          </a:solidFill>
                        </a:rPr>
                        <a:t>A place you enjoyed going to work</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rtl="0">
                        <a:spcBef>
                          <a:spcPts val="0"/>
                        </a:spcBef>
                        <a:buNone/>
                      </a:pPr>
                      <a:r>
                        <a:rPr lang="en" sz="2400">
                          <a:solidFill>
                            <a:srgbClr val="FFFFFF"/>
                          </a:solidFill>
                        </a:rPr>
                        <a:t>Reasons why</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bl>
          </a:graphicData>
        </a:graphic>
      </p:graphicFrame>
      <p:pic>
        <p:nvPicPr>
          <p:cNvPr id="116" name="Shape 116"/>
          <p:cNvPicPr preferRelativeResize="0"/>
          <p:nvPr/>
        </p:nvPicPr>
        <p:blipFill>
          <a:blip r:embed="rId3">
            <a:alphaModFix/>
          </a:blip>
          <a:stretch>
            <a:fillRect/>
          </a:stretch>
        </p:blipFill>
        <p:spPr>
          <a:xfrm>
            <a:off x="1521675" y="1882525"/>
            <a:ext cx="2566250" cy="2685499"/>
          </a:xfrm>
          <a:prstGeom prst="rect">
            <a:avLst/>
          </a:prstGeom>
          <a:noFill/>
          <a:ln>
            <a:noFill/>
          </a:ln>
        </p:spPr>
      </p:pic>
      <p:pic>
        <p:nvPicPr>
          <p:cNvPr id="117" name="Shape 117"/>
          <p:cNvPicPr preferRelativeResize="0"/>
          <p:nvPr/>
        </p:nvPicPr>
        <p:blipFill>
          <a:blip r:embed="rId4">
            <a:alphaModFix/>
          </a:blip>
          <a:stretch>
            <a:fillRect/>
          </a:stretch>
        </p:blipFill>
        <p:spPr>
          <a:xfrm>
            <a:off x="4901375" y="1882525"/>
            <a:ext cx="3784724" cy="2622175"/>
          </a:xfrm>
          <a:prstGeom prst="rect">
            <a:avLst/>
          </a:prstGeom>
          <a:noFill/>
          <a:ln>
            <a:noFill/>
          </a:ln>
        </p:spPr>
      </p:pic>
      <p:sp>
        <p:nvSpPr>
          <p:cNvPr id="118" name="Shape 118"/>
          <p:cNvSpPr txBox="1"/>
          <p:nvPr/>
        </p:nvSpPr>
        <p:spPr>
          <a:xfrm>
            <a:off x="5053774" y="2003084"/>
            <a:ext cx="3000000" cy="2373300"/>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ppt_w</p:attrName>
                                        </p:attrNameLst>
                                      </p:cBhvr>
                                      <p:tavLst>
                                        <p:tav tm="0">
                                          <p:val>
                                            <p:strVal val="0"/>
                                          </p:val>
                                        </p:tav>
                                        <p:tav tm="100000">
                                          <p:val>
                                            <p:strVal val="#ppt_w"/>
                                          </p:val>
                                        </p:tav>
                                      </p:tavLst>
                                    </p:anim>
                                    <p:anim calcmode="lin" valueType="num">
                                      <p:cBhvr additive="base">
                                        <p:cTn id="8" dur="1000"/>
                                        <p:tgtEl>
                                          <p:spTgt spid="11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additive="base">
                                        <p:cTn id="13" dur="1000"/>
                                        <p:tgtEl>
                                          <p:spTgt spid="117"/>
                                        </p:tgtEl>
                                        <p:attrNameLst>
                                          <p:attrName>ppt_w</p:attrName>
                                        </p:attrNameLst>
                                      </p:cBhvr>
                                      <p:tavLst>
                                        <p:tav tm="0">
                                          <p:val>
                                            <p:strVal val="0"/>
                                          </p:val>
                                        </p:tav>
                                        <p:tav tm="100000">
                                          <p:val>
                                            <p:strVal val="#ppt_w"/>
                                          </p:val>
                                        </p:tav>
                                      </p:tavLst>
                                    </p:anim>
                                    <p:anim calcmode="lin" valueType="num">
                                      <p:cBhvr additive="base">
                                        <p:cTn id="14" dur="1000"/>
                                        <p:tgtEl>
                                          <p:spTgt spid="1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68325" y="648024"/>
            <a:ext cx="8229600" cy="1727999"/>
          </a:xfrm>
          <a:prstGeom prst="rect">
            <a:avLst/>
          </a:prstGeom>
        </p:spPr>
        <p:txBody>
          <a:bodyPr lIns="91425" tIns="91425" rIns="91425" bIns="91425" anchor="t" anchorCtr="0">
            <a:noAutofit/>
          </a:bodyPr>
          <a:lstStyle/>
          <a:p>
            <a:pPr rtl="0">
              <a:spcBef>
                <a:spcPts val="0"/>
              </a:spcBef>
              <a:buNone/>
            </a:pPr>
            <a:r>
              <a:rPr lang="en" dirty="0"/>
              <a:t>Question A</a:t>
            </a:r>
          </a:p>
          <a:p>
            <a:pPr>
              <a:spcBef>
                <a:spcPts val="0"/>
              </a:spcBef>
              <a:buNone/>
            </a:pPr>
            <a:r>
              <a:rPr lang="en" dirty="0">
                <a:solidFill>
                  <a:schemeClr val="lt1"/>
                </a:solidFill>
              </a:rPr>
              <a:t>“What </a:t>
            </a:r>
            <a:r>
              <a:rPr lang="en" dirty="0" smtClean="0">
                <a:solidFill>
                  <a:schemeClr val="lt1"/>
                </a:solidFill>
              </a:rPr>
              <a:t>is the strongest part </a:t>
            </a:r>
            <a:r>
              <a:rPr lang="en" dirty="0">
                <a:solidFill>
                  <a:schemeClr val="lt1"/>
                </a:solidFill>
              </a:rPr>
              <a:t>of your school </a:t>
            </a:r>
            <a:r>
              <a:rPr lang="en" dirty="0" smtClean="0">
                <a:solidFill>
                  <a:schemeClr val="lt1"/>
                </a:solidFill>
              </a:rPr>
              <a:t>culture?”</a:t>
            </a:r>
            <a:endParaRPr lang="en" dirty="0">
              <a:solidFill>
                <a:schemeClr val="lt1"/>
              </a:solidFill>
            </a:endParaRPr>
          </a:p>
        </p:txBody>
      </p:sp>
      <p:sp>
        <p:nvSpPr>
          <p:cNvPr id="124" name="Shape 124"/>
          <p:cNvSpPr txBox="1"/>
          <p:nvPr/>
        </p:nvSpPr>
        <p:spPr>
          <a:xfrm>
            <a:off x="768325" y="2658200"/>
            <a:ext cx="8046599" cy="1531799"/>
          </a:xfrm>
          <a:prstGeom prst="rect">
            <a:avLst/>
          </a:prstGeom>
          <a:noFill/>
          <a:ln>
            <a:noFill/>
          </a:ln>
        </p:spPr>
        <p:txBody>
          <a:bodyPr lIns="91425" tIns="91425" rIns="91425" bIns="91425" anchor="t" anchorCtr="0">
            <a:noAutofit/>
          </a:bodyPr>
          <a:lstStyle/>
          <a:p>
            <a:pPr lvl="0" rtl="0">
              <a:spcBef>
                <a:spcPts val="0"/>
              </a:spcBef>
              <a:buClr>
                <a:schemeClr val="dk1"/>
              </a:buClr>
              <a:buSzPct val="34375"/>
              <a:buFont typeface="Arial"/>
              <a:buNone/>
            </a:pPr>
            <a:r>
              <a:rPr lang="en" sz="3200">
                <a:solidFill>
                  <a:schemeClr val="dk2"/>
                </a:solidFill>
                <a:latin typeface="Trebuchet MS"/>
                <a:ea typeface="Trebuchet MS"/>
                <a:cs typeface="Trebuchet MS"/>
                <a:sym typeface="Trebuchet MS"/>
              </a:rPr>
              <a:t>Question B</a:t>
            </a:r>
          </a:p>
          <a:p>
            <a:pPr lvl="0">
              <a:spcBef>
                <a:spcPts val="0"/>
              </a:spcBef>
              <a:buClr>
                <a:schemeClr val="dk1"/>
              </a:buClr>
              <a:buSzPct val="34375"/>
              <a:buFont typeface="Arial"/>
              <a:buNone/>
            </a:pPr>
            <a:r>
              <a:rPr lang="en" sz="3200">
                <a:solidFill>
                  <a:schemeClr val="lt1"/>
                </a:solidFill>
                <a:latin typeface="Trebuchet MS"/>
                <a:ea typeface="Trebuchet MS"/>
                <a:cs typeface="Trebuchet MS"/>
                <a:sym typeface="Trebuchet MS"/>
              </a:rPr>
              <a:t>“What do you need to change for your culture to grow?”</a:t>
            </a:r>
          </a:p>
        </p:txBody>
      </p:sp>
      <p:sp>
        <p:nvSpPr>
          <p:cNvPr id="125" name="Shape 125"/>
          <p:cNvSpPr txBox="1"/>
          <p:nvPr/>
        </p:nvSpPr>
        <p:spPr>
          <a:xfrm>
            <a:off x="859825" y="2271500"/>
            <a:ext cx="7123799" cy="386700"/>
          </a:xfrm>
          <a:prstGeom prst="rect">
            <a:avLst/>
          </a:prstGeom>
          <a:noFill/>
          <a:ln>
            <a:noFill/>
          </a:ln>
        </p:spPr>
        <p:txBody>
          <a:bodyPr lIns="91425" tIns="91425" rIns="91425" bIns="91425" anchor="t" anchorCtr="0">
            <a:noAutofit/>
          </a:bodyPr>
          <a:lstStyle/>
          <a:p>
            <a:pPr marL="457200" lvl="0" indent="-228600">
              <a:spcBef>
                <a:spcPts val="0"/>
              </a:spcBef>
              <a:buAutoNum type="alphaUcPeriod"/>
            </a:pPr>
            <a:r>
              <a:rPr lang="en"/>
              <a:t>Assumptions	B. Beliefs		C. Values		D. Habits</a:t>
            </a:r>
          </a:p>
        </p:txBody>
      </p:sp>
      <p:sp>
        <p:nvSpPr>
          <p:cNvPr id="126" name="Shape 126"/>
          <p:cNvSpPr txBox="1"/>
          <p:nvPr/>
        </p:nvSpPr>
        <p:spPr>
          <a:xfrm>
            <a:off x="990325" y="4330350"/>
            <a:ext cx="6862800" cy="425400"/>
          </a:xfrm>
          <a:prstGeom prst="rect">
            <a:avLst/>
          </a:prstGeom>
          <a:noFill/>
          <a:ln>
            <a:noFill/>
          </a:ln>
        </p:spPr>
        <p:txBody>
          <a:bodyPr lIns="91425" tIns="91425" rIns="91425" bIns="91425" anchor="t" anchorCtr="0">
            <a:noAutofit/>
          </a:bodyPr>
          <a:lstStyle/>
          <a:p>
            <a:pPr marL="457200" lvl="0" indent="-228600">
              <a:spcBef>
                <a:spcPts val="0"/>
              </a:spcBef>
              <a:buAutoNum type="alphaUcPeriod"/>
            </a:pPr>
            <a:r>
              <a:rPr lang="en"/>
              <a:t>Assumptions	B. Beliefs		C. Values		D. Habits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fade">
                                      <p:cBhvr>
                                        <p:cTn id="17" dur="10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Staff Culture &amp;quot;&quot;/&gt;&lt;property id=&quot;20307&quot; value=&quot;256&quot;/&gt;&lt;/object&gt;&lt;object type=&quot;3&quot; unique_id=&quot;10004&quot;&gt;&lt;property id=&quot;20148&quot; value=&quot;5&quot;/&gt;&lt;property id=&quot;20300&quot; value=&quot;Slide 2 - &amp;quot;Staff Culture&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 - &amp;quot;Select a movie title &amp;#x0D;that relates to your current school culture. &amp;quot;&quot;/&gt;&lt;property id=&quot;20307&quot; value=&quot;260&quot;/&gt;&lt;/object&gt;&lt;object type=&quot;3&quot; unique_id=&quot;10008&quot;&gt;&lt;property id=&quot;20148&quot; value=&quot;5&quot;/&gt;&lt;property id=&quot;20300&quot; value=&quot;Slide 6 - &amp;quot;School Culture&amp;quot;&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 - &amp;quot;Why?&amp;quot;&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 - &amp;quot;How can we impact &amp;#x0D;our staff culture?&amp;quot;&quot;/&gt;&lt;property id=&quot;20307&quot; value=&quot;269&quot;/&gt;&lt;/object&gt;&lt;object type=&quot;3&quot; unique_id=&quot;10017&quot;&gt;&lt;property id=&quot;20148&quot; value=&quot;5&quot;/&gt;&lt;property id=&quot;20300&quot; value=&quot;Slide 15 - &amp;quot;Revisit the Mission Often&amp;quot;&quot;/&gt;&lt;property id=&quot;20307&quot; value=&quot;270&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73&quot;/&gt;&lt;/object&gt;&lt;object type=&quot;3&quot; unique_id=&quot;10021&quot;&gt;&lt;property id=&quot;20148&quot; value=&quot;5&quot;/&gt;&lt;property id=&quot;20300&quot; value=&quot;Slide 19&quot;/&gt;&lt;property id=&quot;20307&quot; value=&quot;274&quot;/&gt;&lt;/object&gt;&lt;object type=&quot;3&quot; unique_id=&quot;10022&quot;&gt;&lt;property id=&quot;20148&quot; value=&quot;5&quot;/&gt;&lt;property id=&quot;20300&quot; value=&quot;Slide 20&quot;/&gt;&lt;property id=&quot;20307&quot; value=&quot;275&quot;/&gt;&lt;/object&gt;&lt;object type=&quot;3&quot; unique_id=&quot;10023&quot;&gt;&lt;property id=&quot;20148&quot; value=&quot;5&quot;/&gt;&lt;property id=&quot;20300&quot; value=&quot;Slide 21 - &amp;quot;Teacher Appreciation Week &amp;#x0D;&amp;#x0A;2015&amp;quot;&quot;/&gt;&lt;property id=&quot;20307&quot; value=&quot;276&quot;/&gt;&lt;/object&gt;&lt;object type=&quot;3&quot; unique_id=&quot;10024&quot;&gt;&lt;property id=&quot;20148&quot; value=&quot;5&quot;/&gt;&lt;property id=&quot;20300&quot; value=&quot;Slide 22&quot;/&gt;&lt;property id=&quot;20307&quot; value=&quot;277&quot;/&gt;&lt;/object&gt;&lt;object type=&quot;3&quot; unique_id=&quot;10025&quot;&gt;&lt;property id=&quot;20148&quot; value=&quot;5&quot;/&gt;&lt;property id=&quot;20300&quot; value=&quot;Slide 23&quot;/&gt;&lt;property id=&quot;20307&quot; value=&quot;278&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6&quot;/&gt;&lt;property id=&quot;20307&quot; value=&quot;281&quot;/&gt;&lt;/object&gt;&lt;object type=&quot;3&quot; unique_id=&quot;10029&quot;&gt;&lt;property id=&quot;20148&quot; value=&quot;5&quot;/&gt;&lt;property id=&quot;20300&quot; value=&quot;Slide 27 - &amp;quot;TEACHER APPRECIATION&amp;quot;&quot;/&gt;&lt;property id=&quot;20307&quot; value=&quot;282&quot;/&gt;&lt;/object&gt;&lt;object type=&quot;3&quot; unique_id=&quot;10030&quot;&gt;&lt;property id=&quot;20148&quot; value=&quot;5&quot;/&gt;&lt;property id=&quot;20300&quot; value=&quot;Slide 28 - &amp;quot;Professional Development&amp;quot;&quot;/&gt;&lt;property id=&quot;20307&quot; value=&quot;283&quot;/&gt;&lt;/object&gt;&lt;object type=&quot;3&quot; unique_id=&quot;10031&quot;&gt;&lt;property id=&quot;20148&quot; value=&quot;5&quot;/&gt;&lt;property id=&quot;20300&quot; value=&quot;Slide 29 - &amp;quot;Plan Strategically to Build Your Culture: Template for Creating a Vision for Staff Culture&amp;quot;&quot;/&gt;&lt;property id=&quot;20307&quot; value=&quot;284&quot;/&gt;&lt;/object&gt;&lt;object type=&quot;3&quot; unique_id=&quot;10032&quot;&gt;&lt;property id=&quot;20148&quot; value=&quot;5&quot;/&gt;&lt;property id=&quot;20300&quot; value=&quot;Slide 30 - &amp;quot;Sample Culture Tracker&amp;quot;&quot;/&gt;&lt;property id=&quot;20307&quot; value=&quot;285&quot;/&gt;&lt;/object&gt;&lt;object type=&quot;3&quot; unique_id=&quot;10033&quot;&gt;&lt;property id=&quot;20148&quot; value=&quot;5&quot;/&gt;&lt;property id=&quot;20300&quot; value=&quot;Slide 31 - &amp;quot;Data&amp;quot;&quot;/&gt;&lt;property id=&quot;20307&quot; value=&quot;286&quot;/&gt;&lt;/object&gt;&lt;object type=&quot;3&quot; unique_id=&quot;10034&quot;&gt;&lt;property id=&quot;20148&quot; value=&quot;5&quot;/&gt;&lt;property id=&quot;20300&quot; value=&quot;Slide 32&quot;/&gt;&lt;property id=&quot;20307&quot; value=&quot;287&quot;/&gt;&lt;/object&gt;&lt;object type=&quot;3&quot; unique_id=&quot;10035&quot;&gt;&lt;property id=&quot;20148&quot; value=&quot;5&quot;/&gt;&lt;property id=&quot;20300&quot; value=&quot;Slide 33&quot;/&gt;&lt;property id=&quot;20307&quot; value=&quot;288&quot;/&gt;&lt;/object&gt;&lt;object type=&quot;3&quot; unique_id=&quot;10036&quot;&gt;&lt;property id=&quot;20148&quot; value=&quot;5&quot;/&gt;&lt;property id=&quot;20300&quot; value=&quot;Slide 34&quot;/&gt;&lt;property id=&quot;20307&quot; value=&quot;289&quot;/&gt;&lt;/object&gt;&lt;object type=&quot;3&quot; unique_id=&quot;10037&quot;&gt;&lt;property id=&quot;20148&quot; value=&quot;5&quot;/&gt;&lt;property id=&quot;20300&quot; value=&quot;Slide 35&quot;/&gt;&lt;property id=&quot;20307&quot; value=&quot;290&quot;/&gt;&lt;/object&gt;&lt;object type=&quot;3&quot; unique_id=&quot;10038&quot;&gt;&lt;property id=&quot;20148&quot; value=&quot;5&quot;/&gt;&lt;property id=&quot;20300&quot; value=&quot;Slide 36 - &amp;quot;Did we accomplish our goals?&amp;quot;&quot;/&gt;&lt;property id=&quot;20307&quot; value=&quot;291&quot;/&gt;&lt;/object&gt;&lt;object type=&quot;3&quot; unique_id=&quot;10039&quot;&gt;&lt;property id=&quot;20148&quot; value=&quot;5&quot;/&gt;&lt;property id=&quot;20300&quot; value=&quot;Slide 37 - &amp;quot;Staff Culture&amp;quot;&quot;/&gt;&lt;property id=&quot;20307&quot; value=&quot;292&quot;/&gt;&lt;/object&gt;&lt;/object&gt;&lt;object type=&quot;8&quot; unique_id=&quot;10078&quot;&gt;&lt;/object&gt;&lt;/object&gt;&lt;/database&gt;"/>
  <p:tag name="MMPROD_NEXTUNIQUEID" val="10009"/>
  <p:tag name="SECTOMILLISECCONVERTED" val="1"/>
</p:tagLst>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1748</Words>
  <Application>Microsoft Office PowerPoint</Application>
  <PresentationFormat>On-screen Show (16:9)</PresentationFormat>
  <Paragraphs>243</Paragraphs>
  <Slides>37</Slides>
  <Notes>37</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wave</vt:lpstr>
      <vt:lpstr>Office Theme</vt:lpstr>
      <vt:lpstr>simple-dark</vt:lpstr>
      <vt:lpstr>Office Theme</vt:lpstr>
      <vt:lpstr>Staff Culture </vt:lpstr>
      <vt:lpstr>Staff Culture</vt:lpstr>
      <vt:lpstr>PowerPoint Presentation</vt:lpstr>
      <vt:lpstr>PowerPoint Presentation</vt:lpstr>
      <vt:lpstr>Select a movie title  that relates to your current school culture. </vt:lpstr>
      <vt:lpstr>School Culture</vt:lpstr>
      <vt:lpstr>PowerPoint Presentation</vt:lpstr>
      <vt:lpstr>PowerPoint Presentation</vt:lpstr>
      <vt:lpstr>PowerPoint Presentation</vt:lpstr>
      <vt:lpstr>Why?</vt:lpstr>
      <vt:lpstr>PowerPoint Presentation</vt:lpstr>
      <vt:lpstr>PowerPoint Presentation</vt:lpstr>
      <vt:lpstr>PowerPoint Presentation</vt:lpstr>
      <vt:lpstr>How can we impact  our staff culture?</vt:lpstr>
      <vt:lpstr>Revisit the Mission Often</vt:lpstr>
      <vt:lpstr>PowerPoint Presentation</vt:lpstr>
      <vt:lpstr>PowerPoint Presentation</vt:lpstr>
      <vt:lpstr>PowerPoint Presentation</vt:lpstr>
      <vt:lpstr>PowerPoint Presentation</vt:lpstr>
      <vt:lpstr>PowerPoint Presentation</vt:lpstr>
      <vt:lpstr>Teacher Appreciation Week  2015</vt:lpstr>
      <vt:lpstr>PowerPoint Presentation</vt:lpstr>
      <vt:lpstr>PowerPoint Presentation</vt:lpstr>
      <vt:lpstr>PowerPoint Presentation</vt:lpstr>
      <vt:lpstr>PowerPoint Presentation</vt:lpstr>
      <vt:lpstr>PowerPoint Presentation</vt:lpstr>
      <vt:lpstr>TEACHER APPRECIATION</vt:lpstr>
      <vt:lpstr>Professional Development</vt:lpstr>
      <vt:lpstr>Plan Strategically to Build Your Culture: Template for Creating a Vision for Staff Culture</vt:lpstr>
      <vt:lpstr>Sample Culture Tracker</vt:lpstr>
      <vt:lpstr>Data</vt:lpstr>
      <vt:lpstr>PowerPoint Presentation</vt:lpstr>
      <vt:lpstr>PowerPoint Presentation</vt:lpstr>
      <vt:lpstr>PowerPoint Presentation</vt:lpstr>
      <vt:lpstr>PowerPoint Presentation</vt:lpstr>
      <vt:lpstr>Did we accomplish our goals?</vt:lpstr>
      <vt:lpstr>Staff Culture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Culture </dc:title>
  <dc:creator>Gray, Robert</dc:creator>
  <cp:lastModifiedBy>Gray, Robert</cp:lastModifiedBy>
  <cp:revision>8</cp:revision>
  <dcterms:modified xsi:type="dcterms:W3CDTF">2015-08-18T21:11:45Z</dcterms:modified>
</cp:coreProperties>
</file>