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39"/>
  </p:notesMasterIdLst>
  <p:handoutMasterIdLst>
    <p:handoutMasterId r:id="rId40"/>
  </p:handoutMasterIdLst>
  <p:sldIdLst>
    <p:sldId id="314" r:id="rId2"/>
    <p:sldId id="315" r:id="rId3"/>
    <p:sldId id="328" r:id="rId4"/>
    <p:sldId id="330" r:id="rId5"/>
    <p:sldId id="329" r:id="rId6"/>
    <p:sldId id="316" r:id="rId7"/>
    <p:sldId id="326" r:id="rId8"/>
    <p:sldId id="317" r:id="rId9"/>
    <p:sldId id="318" r:id="rId10"/>
    <p:sldId id="319" r:id="rId11"/>
    <p:sldId id="322" r:id="rId12"/>
    <p:sldId id="325" r:id="rId13"/>
    <p:sldId id="277" r:id="rId14"/>
    <p:sldId id="307" r:id="rId15"/>
    <p:sldId id="278" r:id="rId16"/>
    <p:sldId id="312" r:id="rId17"/>
    <p:sldId id="313" r:id="rId18"/>
    <p:sldId id="308" r:id="rId19"/>
    <p:sldId id="309" r:id="rId20"/>
    <p:sldId id="310" r:id="rId21"/>
    <p:sldId id="311" r:id="rId22"/>
    <p:sldId id="289" r:id="rId23"/>
    <p:sldId id="288" r:id="rId24"/>
    <p:sldId id="287" r:id="rId25"/>
    <p:sldId id="286" r:id="rId26"/>
    <p:sldId id="291" r:id="rId27"/>
    <p:sldId id="300" r:id="rId28"/>
    <p:sldId id="299" r:id="rId29"/>
    <p:sldId id="294" r:id="rId30"/>
    <p:sldId id="293" r:id="rId31"/>
    <p:sldId id="292" r:id="rId32"/>
    <p:sldId id="290" r:id="rId33"/>
    <p:sldId id="298" r:id="rId34"/>
    <p:sldId id="296" r:id="rId35"/>
    <p:sldId id="331" r:id="rId36"/>
    <p:sldId id="303" r:id="rId37"/>
    <p:sldId id="284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EC52C"/>
    <a:srgbClr val="FFDD4B"/>
    <a:srgbClr val="FFCC00"/>
    <a:srgbClr val="98351A"/>
    <a:srgbClr val="FFFF99"/>
    <a:srgbClr val="6600FF"/>
    <a:srgbClr val="009999"/>
    <a:srgbClr val="FFC00D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62" autoAdjust="0"/>
    <p:restoredTop sz="86441" autoAdjust="0"/>
  </p:normalViewPr>
  <p:slideViewPr>
    <p:cSldViewPr>
      <p:cViewPr>
        <p:scale>
          <a:sx n="80" d="100"/>
          <a:sy n="80" d="100"/>
        </p:scale>
        <p:origin x="-5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pPr>
              <a:defRPr/>
            </a:pPr>
            <a:fld id="{A3DBFF6C-0FDB-4F2A-8D5F-250EB2D17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92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9BDE20-01E6-4819-9FBE-26E052972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0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7EE6B-2D4B-441C-B683-351C01E5E9F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2B582-4910-4588-8B3F-35DC9AA317F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Read Mission Statement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Arizona Western College is Mission Driven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Committed to Life long learning</a:t>
            </a:r>
          </a:p>
          <a:p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And focused on innovative partnerships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2B582-4910-4588-8B3F-35DC9AA317F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Read Mission Statement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Arizona Western College is Mission Driven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Committed to Life long learning</a:t>
            </a:r>
          </a:p>
          <a:p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And focused on innovative partnerships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EE832-B780-420F-AB14-FDB2C40AA8B0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8BF07-078E-4A61-8614-8FE2F28A147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BB116-0EC8-4EB8-BC80-50495BE6F9B9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Transfer Degrees—for students who are interested in continuing on for a Bachelors degree at a four year institution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Occupational-For students who want to go straight to work when degree is complete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General Studies—For students whose academic background is not specific—this is not a transfer degree between AZ community colleges and 4 year universities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Occupational Certs-Prepare students to become employable upon completion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AGEC-Arizona General Education Cert- Designed for student who can spend only one FT year before moving on to a university.  With the AGEC cert notated on the transcript with be recognized at the university for completing the lower level general education requirements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NAU—AWC’s partnership in Education with Northern Arizona University was established in 1988 allows for a seamless transition from AWC to NAU for students who have completed transferable degree.  AWC and NAU offer many majors including Business, Criminal Justice and Education…The 2 + 2 program has also articulated an agreement for a B.A.S degree in Computer Technology from NAU in Yuma.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48FF6-B26B-48EC-96F0-5B1A1EFEAAC6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270A2-D6B7-4C66-A58D-750845153F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AWC.MIL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91832D-62A0-4E8F-9D55-9045FA6893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AWC.MIL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184A4-9FC4-4D51-92F1-C710DC1D94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AWC.MIL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5AEF-6FBB-4ADB-A151-98ECD3CE63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AWC.MIL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EBB5-C4F3-4418-84EF-66EA4244EB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2573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AWC.MIL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536A7-F8F7-4AD9-8C0F-CED380B36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760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AWC.MIL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BF2C6-304B-4E3B-907A-802610A5DD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AWC.MIL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94738-2602-4DAC-89AD-C8973962B1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AWC.MIL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9900D-1732-4011-AA6F-EFBA7CB7EE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DD48DB2-BF86-4513-A954-080499EEAA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AWC.MIL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AWC.MIL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B08FC881-17C9-471A-B608-353F61993A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AWC.MIL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7117F-E841-43AB-983D-2AF0846642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AWC.MIL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BED45-FEF3-464F-9D6A-3C75434153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AWC.MIL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E8052-54B6-43D6-94AD-0DB6CD83BD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2/11/2016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zwestern.edu/v/2008_2009/Student+Life/Events/Graduation/Student+Speakers.jpg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hyperlink" Target="http://www.azwestern.edu/v/2009-2010/College+and+Community+Events/Law+Enforcement+Training+Academy+Graduation/LETA+Graduation+Aug+09_3885.jpg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zwestern.edu/v/athletics/home_flash/Tyreese+Williams+INT+return+vs_+Snow+11-14-09.jp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hyperlink" Target="http://www.azwestern.edu/v/2008_2009/Student+Life/Events/Theatre+Performences/Missoula+Childrens+Theater_001/Missoula+Children_s+Theater2429.jpg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ztransfer.com/" TargetMode="External"/><Relationship Id="rId3" Type="http://schemas.openxmlformats.org/officeDocument/2006/relationships/hyperlink" Target="http://www.arizona.edu/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zona.ed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azwestern.edu/v/cms_users/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0"/>
          <p:cNvSpPr>
            <a:spLocks noGrp="1"/>
          </p:cNvSpPr>
          <p:nvPr>
            <p:ph type="ctrTitle"/>
          </p:nvPr>
        </p:nvSpPr>
        <p:spPr>
          <a:xfrm>
            <a:off x="359532" y="224644"/>
            <a:ext cx="7236804" cy="1620180"/>
          </a:xfrm>
        </p:spPr>
        <p:txBody>
          <a:bodyPr anchor="ctr" anchorCtr="0">
            <a:noAutofit/>
          </a:bodyPr>
          <a:lstStyle/>
          <a:p>
            <a:r>
              <a:rPr lang="en-US" sz="9600" dirty="0" smtClean="0">
                <a:solidFill>
                  <a:srgbClr val="EEC52C"/>
                </a:solidFill>
                <a:latin typeface="Elephant" pitchFamily="18" charset="0"/>
              </a:rPr>
              <a:t>Welcome</a:t>
            </a:r>
          </a:p>
        </p:txBody>
      </p:sp>
      <p:sp>
        <p:nvSpPr>
          <p:cNvPr id="13" name="Title 10"/>
          <p:cNvSpPr txBox="1">
            <a:spLocks/>
          </p:cNvSpPr>
          <p:nvPr/>
        </p:nvSpPr>
        <p:spPr bwMode="auto">
          <a:xfrm>
            <a:off x="1079612" y="6198819"/>
            <a:ext cx="6156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eaLnBrk="0" hangingPunct="0">
              <a:defRPr/>
            </a:pPr>
            <a:r>
              <a:rPr lang="en-US" sz="2800" b="1" kern="0" spc="80" dirty="0">
                <a:solidFill>
                  <a:srgbClr val="EEC52C"/>
                </a:solidFill>
                <a:latin typeface="Brush Script MT" pitchFamily="66" charset="0"/>
                <a:ea typeface="+mj-ea"/>
                <a:cs typeface="+mj-cs"/>
              </a:rPr>
              <a:t>Your Community. Your College. Your Future. </a:t>
            </a:r>
          </a:p>
        </p:txBody>
      </p:sp>
      <p:pic>
        <p:nvPicPr>
          <p:cNvPr id="1030" name="8eca90e9-d16d-4c2c-8bae-a5c66964863d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55" y="4375965"/>
            <a:ext cx="2772308" cy="15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cture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261341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03648" y="2132856"/>
            <a:ext cx="7596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EEC52C"/>
                </a:solidFill>
                <a:latin typeface="Elephant" pitchFamily="18" charset="0"/>
              </a:rPr>
              <a:t>Rigo </a:t>
            </a:r>
            <a:r>
              <a:rPr lang="en-US" dirty="0" smtClean="0">
                <a:solidFill>
                  <a:srgbClr val="EEC52C"/>
                </a:solidFill>
                <a:latin typeface="Elephant" pitchFamily="18" charset="0"/>
              </a:rPr>
              <a:t>Conde, M. Ed.</a:t>
            </a:r>
            <a:r>
              <a:rPr lang="en-US" dirty="0">
                <a:solidFill>
                  <a:srgbClr val="EEC52C"/>
                </a:solidFill>
                <a:latin typeface="Elephant" pitchFamily="18" charset="0"/>
              </a:rPr>
              <a:t/>
            </a:r>
            <a:br>
              <a:rPr lang="en-US" dirty="0">
                <a:solidFill>
                  <a:srgbClr val="EEC52C"/>
                </a:solidFill>
                <a:latin typeface="Elephant" pitchFamily="18" charset="0"/>
              </a:rPr>
            </a:br>
            <a:r>
              <a:rPr lang="en-US" dirty="0">
                <a:solidFill>
                  <a:srgbClr val="EEC52C"/>
                </a:solidFill>
                <a:latin typeface="Elephant" pitchFamily="18" charset="0"/>
              </a:rPr>
              <a:t>Outreach and Activities Coordinator</a:t>
            </a:r>
            <a:br>
              <a:rPr lang="en-US" dirty="0">
                <a:solidFill>
                  <a:srgbClr val="EEC52C"/>
                </a:solidFill>
                <a:latin typeface="Elephant" pitchFamily="18" charset="0"/>
              </a:rPr>
            </a:br>
            <a:r>
              <a:rPr lang="en-US" dirty="0">
                <a:solidFill>
                  <a:srgbClr val="EEC52C"/>
                </a:solidFill>
                <a:latin typeface="Elephant" pitchFamily="18" charset="0"/>
              </a:rPr>
              <a:t>College Assistance Migrant Program</a:t>
            </a:r>
            <a:br>
              <a:rPr lang="en-US" dirty="0">
                <a:solidFill>
                  <a:srgbClr val="EEC52C"/>
                </a:solidFill>
                <a:latin typeface="Elephant" pitchFamily="18" charset="0"/>
              </a:rPr>
            </a:br>
            <a:r>
              <a:rPr lang="en-US" dirty="0">
                <a:solidFill>
                  <a:srgbClr val="EEC52C"/>
                </a:solidFill>
                <a:latin typeface="Elephant" pitchFamily="18" charset="0"/>
              </a:rPr>
              <a:t>Arizona Western College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39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99592" y="656692"/>
            <a:ext cx="8244408" cy="918592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  <a:defRPr/>
            </a:pPr>
            <a:r>
              <a:rPr kumimoji="0" lang="en-US" sz="4800" kern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  <a:ea typeface="+mj-ea"/>
                <a:cs typeface="+mj-cs"/>
              </a:rPr>
              <a:t>Nationally Renowned Partnerships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49425"/>
            <a:ext cx="4392488" cy="4648200"/>
          </a:xfrm>
        </p:spPr>
        <p:txBody>
          <a:bodyPr>
            <a:normAutofit fontScale="85000" lnSpcReduction="20000"/>
          </a:bodyPr>
          <a:lstStyle/>
          <a:p>
            <a:pPr marL="365760" lvl="0" indent="-256032" algn="l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NAU-Yuma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U of A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</a:pPr>
            <a:r>
              <a:rPr lang="en-US" sz="3600" b="1" dirty="0" smtClean="0">
                <a:solidFill>
                  <a:srgbClr val="98351A"/>
                </a:solidFill>
                <a:latin typeface="Goudy Old Style" pitchFamily="18" charset="0"/>
              </a:rPr>
              <a:t>ASU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Grand Canyon University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YRMC (Nursing, Radiology)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Local Agencies (EMT, Fire Science, Law Enforcement)</a:t>
            </a:r>
          </a:p>
        </p:txBody>
      </p:sp>
      <p:pic>
        <p:nvPicPr>
          <p:cNvPr id="44034" name="Picture 2" descr="AWC / NAU Graduation 20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64804"/>
            <a:ext cx="2811501" cy="2811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4" descr="LETA Graduation Aug 0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044" y="4041068"/>
            <a:ext cx="1789137" cy="1789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8eca90e9-d16d-4c2c-8bae-a5c66964863d" descr="image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337212"/>
            <a:ext cx="2160240" cy="11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1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8001000" cy="910208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  <a:defRPr/>
            </a:pPr>
            <a:r>
              <a:rPr kumimoji="0" lang="en-US" sz="5400" kern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  <a:ea typeface="+mj-ea"/>
                <a:cs typeface="+mj-cs"/>
              </a:rPr>
              <a:t>Campus Life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549650" y="2041525"/>
            <a:ext cx="4746625" cy="4418013"/>
          </a:xfrm>
        </p:spPr>
        <p:txBody>
          <a:bodyPr>
            <a:normAutofit fontScale="92500"/>
          </a:bodyPr>
          <a:lstStyle/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600" kern="1200" dirty="0" smtClean="0">
                <a:solidFill>
                  <a:srgbClr val="98351A"/>
                </a:solidFill>
                <a:latin typeface="Goudy Old Style" pitchFamily="18" charset="0"/>
              </a:rPr>
              <a:t>Residence Life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3600" b="1" i="1" dirty="0" smtClean="0">
                <a:solidFill>
                  <a:srgbClr val="983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College Assistance Migrant Program (CAMP)</a:t>
            </a:r>
            <a:endParaRPr kumimoji="0" lang="en-US" sz="3600" b="1" i="1" kern="1200" dirty="0" smtClean="0">
              <a:solidFill>
                <a:srgbClr val="9835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600" kern="1200" dirty="0" smtClean="0">
                <a:solidFill>
                  <a:srgbClr val="98351A"/>
                </a:solidFill>
                <a:latin typeface="Goudy Old Style" pitchFamily="18" charset="0"/>
              </a:rPr>
              <a:t>Competitive Athletics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600" kern="1200" dirty="0" smtClean="0">
                <a:solidFill>
                  <a:srgbClr val="98351A"/>
                </a:solidFill>
                <a:latin typeface="Goudy Old Style" pitchFamily="18" charset="0"/>
              </a:rPr>
              <a:t>Student Activities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600" kern="1200" dirty="0" smtClean="0">
                <a:solidFill>
                  <a:srgbClr val="98351A"/>
                </a:solidFill>
                <a:latin typeface="Goudy Old Style" pitchFamily="18" charset="0"/>
              </a:rPr>
              <a:t>Student Government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600" kern="1200" dirty="0" smtClean="0">
                <a:solidFill>
                  <a:srgbClr val="98351A"/>
                </a:solidFill>
                <a:latin typeface="Goudy Old Style" pitchFamily="18" charset="0"/>
              </a:rPr>
              <a:t>Clubs and Organizations</a:t>
            </a:r>
          </a:p>
        </p:txBody>
      </p:sp>
      <p:pic>
        <p:nvPicPr>
          <p:cNvPr id="41990" name="Picture 6" descr="Tyreese Williams INT return vs. Snow 11-14-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0000">
            <a:off x="499587" y="2380923"/>
            <a:ext cx="1887137" cy="188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8" name="Picture 4" descr="The Princess and the Pe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0000">
            <a:off x="1248225" y="4065665"/>
            <a:ext cx="1935212" cy="1935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8eca90e9-d16d-4c2c-8bae-a5c66964863d" descr="image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337212"/>
            <a:ext cx="2160240" cy="11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5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001000" cy="946212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  <a:defRPr/>
            </a:pPr>
            <a:r>
              <a:rPr kumimoji="0" lang="en-US" sz="5400" kern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  <a:ea typeface="+mj-ea"/>
                <a:cs typeface="+mj-cs"/>
              </a:rPr>
              <a:t>How to Get Started…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932040" cy="5517232"/>
          </a:xfrm>
        </p:spPr>
        <p:txBody>
          <a:bodyPr>
            <a:noAutofit/>
          </a:bodyPr>
          <a:lstStyle/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200" b="1" kern="1200" dirty="0" smtClean="0">
                <a:solidFill>
                  <a:srgbClr val="98351A"/>
                </a:solidFill>
                <a:latin typeface="Goudy Old Style" pitchFamily="18" charset="0"/>
              </a:rPr>
              <a:t>Admission</a:t>
            </a:r>
          </a:p>
          <a:p>
            <a:pPr marL="923544" lvl="2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2400" b="1" kern="1200" dirty="0" smtClean="0">
                <a:solidFill>
                  <a:srgbClr val="98351A"/>
                </a:solidFill>
                <a:latin typeface="Goudy Old Style" pitchFamily="18" charset="0"/>
              </a:rPr>
              <a:t>Online or in-person</a:t>
            </a:r>
          </a:p>
          <a:p>
            <a:pPr marL="923544" lvl="2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2400" b="1" kern="1200" dirty="0" smtClean="0">
                <a:solidFill>
                  <a:srgbClr val="98351A"/>
                </a:solidFill>
                <a:latin typeface="Goudy Old Style" pitchFamily="18" charset="0"/>
              </a:rPr>
              <a:t>No Fee</a:t>
            </a:r>
          </a:p>
          <a:p>
            <a:pPr marL="923544" lvl="2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2400" b="1" kern="1200" dirty="0" smtClean="0">
                <a:solidFill>
                  <a:srgbClr val="98351A"/>
                </a:solidFill>
                <a:latin typeface="Goudy Old Style" pitchFamily="18" charset="0"/>
              </a:rPr>
              <a:t>No obligation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200" b="1" kern="1200" dirty="0" smtClean="0">
                <a:solidFill>
                  <a:srgbClr val="98351A"/>
                </a:solidFill>
                <a:latin typeface="Goudy Old Style" pitchFamily="18" charset="0"/>
              </a:rPr>
              <a:t>Placement Testing</a:t>
            </a:r>
          </a:p>
          <a:p>
            <a:pPr marL="923544" lvl="2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2400" b="1" kern="1200" dirty="0" smtClean="0">
                <a:solidFill>
                  <a:srgbClr val="98351A"/>
                </a:solidFill>
                <a:latin typeface="Goudy Old Style" pitchFamily="18" charset="0"/>
              </a:rPr>
              <a:t>Reading, Sentence Skills, Math</a:t>
            </a:r>
          </a:p>
          <a:p>
            <a:pPr marL="923544" lvl="2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2400" b="1" kern="1200" dirty="0" smtClean="0">
                <a:solidFill>
                  <a:srgbClr val="98351A"/>
                </a:solidFill>
                <a:latin typeface="Goudy Old Style" pitchFamily="18" charset="0"/>
              </a:rPr>
              <a:t>Required for any ENG, MAT, or General Studies courses</a:t>
            </a:r>
          </a:p>
          <a:p>
            <a:r>
              <a:rPr lang="en-US" sz="3200" b="1" dirty="0" smtClean="0">
                <a:solidFill>
                  <a:srgbClr val="98351A"/>
                </a:solidFill>
                <a:latin typeface="Goudy Old Style" pitchFamily="18" charset="0"/>
              </a:rPr>
              <a:t>Academic Advising</a:t>
            </a:r>
          </a:p>
          <a:p>
            <a:pPr lvl="2" indent="-256032">
              <a:buClr>
                <a:schemeClr val="accent3"/>
              </a:buClr>
              <a:buFont typeface="Georgia"/>
              <a:buChar char="•"/>
            </a:pPr>
            <a:r>
              <a:rPr lang="en-US" sz="2400" b="1" dirty="0" smtClean="0">
                <a:solidFill>
                  <a:srgbClr val="98351A"/>
                </a:solidFill>
                <a:latin typeface="Goudy Old Style" pitchFamily="18" charset="0"/>
              </a:rPr>
              <a:t>Assistance with choosing programs and classes</a:t>
            </a:r>
          </a:p>
          <a:p>
            <a:pPr marL="923544" lvl="2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kumimoji="0" lang="en-US" sz="2400" b="1" kern="1200" dirty="0" smtClean="0">
              <a:solidFill>
                <a:srgbClr val="98351A"/>
              </a:solidFill>
              <a:latin typeface="Goudy Old Style" pitchFamily="18" charset="0"/>
            </a:endParaRPr>
          </a:p>
        </p:txBody>
      </p:sp>
      <p:sp>
        <p:nvSpPr>
          <p:cNvPr id="25604" name="Content Placeholder 5"/>
          <p:cNvSpPr>
            <a:spLocks noGrp="1"/>
          </p:cNvSpPr>
          <p:nvPr>
            <p:ph sz="half" idx="2"/>
          </p:nvPr>
        </p:nvSpPr>
        <p:spPr>
          <a:xfrm>
            <a:off x="4715509" y="1520788"/>
            <a:ext cx="4428491" cy="4848944"/>
          </a:xfrm>
        </p:spPr>
        <p:txBody>
          <a:bodyPr>
            <a:normAutofit/>
          </a:bodyPr>
          <a:lstStyle/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200" b="1" kern="1200" dirty="0" smtClean="0">
                <a:solidFill>
                  <a:srgbClr val="98351A"/>
                </a:solidFill>
                <a:latin typeface="Goudy Old Style" pitchFamily="18" charset="0"/>
              </a:rPr>
              <a:t>Financial Aid</a:t>
            </a:r>
          </a:p>
          <a:p>
            <a:pPr marL="923544" lvl="2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2400" b="1" kern="1200" dirty="0" smtClean="0">
                <a:solidFill>
                  <a:srgbClr val="98351A"/>
                </a:solidFill>
                <a:latin typeface="Goudy Old Style" pitchFamily="18" charset="0"/>
              </a:rPr>
              <a:t>Fill out FAFSA before March 1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200" b="1" kern="1200" dirty="0" smtClean="0">
                <a:solidFill>
                  <a:srgbClr val="98351A"/>
                </a:solidFill>
                <a:latin typeface="Goudy Old Style" pitchFamily="18" charset="0"/>
              </a:rPr>
              <a:t>Apply for Scholarships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200" b="1" kern="1200" dirty="0" smtClean="0">
                <a:solidFill>
                  <a:srgbClr val="98351A"/>
                </a:solidFill>
                <a:latin typeface="Goudy Old Style" pitchFamily="18" charset="0"/>
              </a:rPr>
              <a:t>Registration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8eca90e9-d16d-4c2c-8bae-a5c66964863d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337212"/>
            <a:ext cx="2160240" cy="11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34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6629400" cy="106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erlin Sans FB Demi" pitchFamily="34" charset="0"/>
              </a:rPr>
              <a:t>Arizona Western College</a:t>
            </a:r>
            <a:endParaRPr lang="en-US" sz="2800" dirty="0">
              <a:latin typeface="Berlin Sans FB Demi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457200" y="3429000"/>
            <a:ext cx="8763000" cy="10668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College Assistance Migrant Program </a:t>
            </a:r>
            <a:endParaRPr kumimoji="0" lang="en-US" sz="24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90600" y="2331690"/>
            <a:ext cx="7620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smtClean="0">
                <a:ln>
                  <a:solidFill>
                    <a:srgbClr val="9E110E"/>
                  </a:solidFill>
                </a:ln>
                <a:solidFill>
                  <a:srgbClr val="E8B439"/>
                </a:solidFill>
                <a:latin typeface="Berlin Sans FB Demi" pitchFamily="34" charset="0"/>
              </a:rPr>
              <a:t>CAMP</a:t>
            </a:r>
            <a:endParaRPr lang="en-US" sz="13800" b="1" dirty="0">
              <a:ln>
                <a:solidFill>
                  <a:srgbClr val="9E110E"/>
                </a:solidFill>
              </a:ln>
              <a:solidFill>
                <a:srgbClr val="E8B439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743200" y="609600"/>
            <a:ext cx="5867400" cy="1219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E8B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4" name="Picture 13" descr="Picture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CAMP_2_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1" y="4532829"/>
            <a:ext cx="2666999" cy="19198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2601918" y="1133475"/>
            <a:ext cx="6542082" cy="1147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CAMP Mission Statement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863080" y="2600908"/>
            <a:ext cx="8209420" cy="3573463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  <a:buNone/>
            </a:pPr>
            <a:r>
              <a:rPr lang="en-US" sz="3600" b="1" spc="30" dirty="0" smtClean="0">
                <a:solidFill>
                  <a:srgbClr val="98351A"/>
                </a:solidFill>
                <a:latin typeface="Goudy Old Style" pitchFamily="18" charset="0"/>
              </a:rPr>
              <a:t>The College </a:t>
            </a:r>
            <a:r>
              <a:rPr lang="en-US" sz="3600" b="1" spc="30" dirty="0">
                <a:solidFill>
                  <a:srgbClr val="98351A"/>
                </a:solidFill>
                <a:latin typeface="Goudy Old Style" pitchFamily="18" charset="0"/>
              </a:rPr>
              <a:t>Assistance Migrant Program (</a:t>
            </a:r>
            <a:r>
              <a:rPr lang="en-US" sz="3600" b="1" spc="30" dirty="0" smtClean="0">
                <a:solidFill>
                  <a:srgbClr val="98351A"/>
                </a:solidFill>
                <a:latin typeface="Goudy Old Style" pitchFamily="18" charset="0"/>
              </a:rPr>
              <a:t>CAMP) provides </a:t>
            </a:r>
            <a:r>
              <a:rPr lang="en-US" sz="3600" b="1" spc="30" dirty="0">
                <a:solidFill>
                  <a:srgbClr val="98351A"/>
                </a:solidFill>
                <a:latin typeface="Goudy Old Style" pitchFamily="18" charset="0"/>
              </a:rPr>
              <a:t>students from migrant and seasonal farm-worker families with academic, personal, financial, and career-related support through a residential academic immersion program to foster their success during the collegiate experience. </a:t>
            </a: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2601918" y="620688"/>
            <a:ext cx="6542082" cy="1147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CAMP  Eligibility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934580" y="2281237"/>
            <a:ext cx="8209420" cy="4345930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90000"/>
              </a:lnSpc>
              <a:buNone/>
            </a:pPr>
            <a:r>
              <a:rPr lang="en-US" sz="4400" b="1" i="1" spc="30" dirty="0" smtClean="0">
                <a:solidFill>
                  <a:srgbClr val="800000"/>
                </a:solidFill>
                <a:latin typeface="Goudy Old Style" pitchFamily="18" charset="0"/>
              </a:rPr>
              <a:t> </a:t>
            </a:r>
            <a:r>
              <a:rPr lang="en-US" sz="5100" b="1" i="1" spc="30" dirty="0" smtClean="0">
                <a:solidFill>
                  <a:srgbClr val="800000"/>
                </a:solidFill>
                <a:latin typeface="Goudy Old Style" pitchFamily="18" charset="0"/>
              </a:rPr>
              <a:t>* </a:t>
            </a:r>
            <a:r>
              <a:rPr lang="en-US" sz="11200" b="1" i="1" spc="30" dirty="0">
                <a:solidFill>
                  <a:srgbClr val="800000"/>
                </a:solidFill>
                <a:latin typeface="Goudy Old Style" pitchFamily="18" charset="0"/>
              </a:rPr>
              <a:t>Must meet One of the following:  </a:t>
            </a:r>
          </a:p>
          <a:p>
            <a:pPr>
              <a:lnSpc>
                <a:spcPct val="90000"/>
              </a:lnSpc>
            </a:pPr>
            <a:r>
              <a:rPr lang="en-US" sz="11200" spc="30" dirty="0" smtClean="0">
                <a:solidFill>
                  <a:srgbClr val="800000"/>
                </a:solidFill>
                <a:latin typeface="Goudy Old Style" pitchFamily="18" charset="0"/>
              </a:rPr>
              <a:t>A </a:t>
            </a:r>
            <a:r>
              <a:rPr lang="en-US" sz="11200" spc="30" dirty="0">
                <a:solidFill>
                  <a:srgbClr val="800000"/>
                </a:solidFill>
                <a:latin typeface="Goudy Old Style" pitchFamily="18" charset="0"/>
              </a:rPr>
              <a:t>student who has participated or is currently participating in the Migrant Education Program (MEP) K - 12. </a:t>
            </a:r>
          </a:p>
          <a:p>
            <a:pPr>
              <a:lnSpc>
                <a:spcPct val="90000"/>
              </a:lnSpc>
            </a:pPr>
            <a:r>
              <a:rPr lang="en-US" sz="11200" spc="30" dirty="0" smtClean="0">
                <a:solidFill>
                  <a:srgbClr val="800000"/>
                </a:solidFill>
                <a:latin typeface="Goudy Old Style" pitchFamily="18" charset="0"/>
              </a:rPr>
              <a:t>Students </a:t>
            </a:r>
            <a:r>
              <a:rPr lang="en-US" sz="11200" spc="30" dirty="0">
                <a:solidFill>
                  <a:srgbClr val="800000"/>
                </a:solidFill>
                <a:latin typeface="Goudy Old Style" pitchFamily="18" charset="0"/>
              </a:rPr>
              <a:t>who themselves or someone in their immediate family worked a minimum of 75 days during the past two years in migrant or seasonal farm work. </a:t>
            </a:r>
            <a:endParaRPr lang="en-US" sz="11200" spc="30" dirty="0" smtClean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sz="6400" b="1" spc="30" dirty="0">
                <a:solidFill>
                  <a:srgbClr val="800000"/>
                </a:solidFill>
                <a:latin typeface="Goudy Old Style" pitchFamily="18" charset="0"/>
              </a:rPr>
              <a:t>Migrant Farm Worker </a:t>
            </a:r>
          </a:p>
          <a:p>
            <a:pPr lvl="0">
              <a:lnSpc>
                <a:spcPct val="90000"/>
              </a:lnSpc>
              <a:buNone/>
            </a:pPr>
            <a:r>
              <a:rPr lang="en-US" sz="6400" spc="30" dirty="0">
                <a:solidFill>
                  <a:srgbClr val="800000"/>
                </a:solidFill>
                <a:latin typeface="Goudy Old Style" pitchFamily="18" charset="0"/>
              </a:rPr>
              <a:t>A seasonal farm worker whose employment required travel, that kept him/her from returning to a permanent home within the same day. </a:t>
            </a:r>
          </a:p>
          <a:p>
            <a:pPr lvl="0">
              <a:lnSpc>
                <a:spcPct val="90000"/>
              </a:lnSpc>
              <a:buNone/>
            </a:pPr>
            <a:r>
              <a:rPr lang="en-US" sz="6400" b="1" spc="30" dirty="0">
                <a:solidFill>
                  <a:srgbClr val="800000"/>
                </a:solidFill>
                <a:latin typeface="Goudy Old Style" pitchFamily="18" charset="0"/>
              </a:rPr>
              <a:t>Seasonal Farm Worker </a:t>
            </a:r>
          </a:p>
          <a:p>
            <a:pPr lvl="0">
              <a:lnSpc>
                <a:spcPct val="90000"/>
              </a:lnSpc>
              <a:buNone/>
            </a:pPr>
            <a:r>
              <a:rPr lang="en-US" sz="6400" spc="30" dirty="0">
                <a:solidFill>
                  <a:srgbClr val="800000"/>
                </a:solidFill>
                <a:latin typeface="Goudy Old Style" pitchFamily="18" charset="0"/>
              </a:rPr>
              <a:t>A person who was employed in farm work on temporary or seasonal, not year-round, basis. </a:t>
            </a:r>
          </a:p>
          <a:p>
            <a:pPr lvl="0">
              <a:lnSpc>
                <a:spcPct val="90000"/>
              </a:lnSpc>
              <a:buNone/>
            </a:pPr>
            <a:r>
              <a:rPr lang="en-US" sz="6400" spc="30" dirty="0" smtClean="0">
                <a:solidFill>
                  <a:srgbClr val="800000"/>
                </a:solidFill>
                <a:latin typeface="Goudy Old Style" pitchFamily="18" charset="0"/>
              </a:rPr>
              <a:t>A </a:t>
            </a:r>
            <a:r>
              <a:rPr lang="en-US" sz="6400" spc="30" dirty="0">
                <a:solidFill>
                  <a:srgbClr val="800000"/>
                </a:solidFill>
                <a:latin typeface="Goudy Old Style" pitchFamily="18" charset="0"/>
              </a:rPr>
              <a:t>student who has participated in programs under the Workforce Investment Act (WIA) for migrant and seasonal farmworkers (NFJP</a:t>
            </a:r>
            <a:endParaRPr lang="en-US" sz="80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2601918" y="661058"/>
            <a:ext cx="6542082" cy="1147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CAMP </a:t>
            </a:r>
            <a:r>
              <a:rPr lang="en-US" sz="2400" spc="30" dirty="0">
                <a:solidFill>
                  <a:srgbClr val="800000"/>
                </a:solidFill>
                <a:latin typeface="Goudy Old Style" pitchFamily="18" charset="0"/>
              </a:rPr>
              <a:t>Additional Eligibility Requirements </a:t>
            </a:r>
            <a:endParaRPr lang="en-US" sz="44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935088" y="2492896"/>
            <a:ext cx="8209420" cy="35734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Student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must be a US citizen or Permanent Legal Resident. 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Student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must be a first-year college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student.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Student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must demonstrate financial need (Pell Grant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eligible).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Student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must plan to enroll as a full time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student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with a minimum of 12 credits per semester. 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Students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must plan to transfer to a four-year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University.</a:t>
            </a:r>
          </a:p>
        </p:txBody>
      </p:sp>
    </p:spTree>
    <p:extLst>
      <p:ext uri="{BB962C8B-B14F-4D97-AF65-F5344CB8AC3E}">
        <p14:creationId xmlns:p14="http://schemas.microsoft.com/office/powerpoint/2010/main" val="16450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2601918" y="1133475"/>
            <a:ext cx="6542082" cy="1147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CAMP How to Apply</a:t>
            </a:r>
            <a:r>
              <a:rPr lang="en-US" sz="2400" spc="30" dirty="0" smtClean="0">
                <a:solidFill>
                  <a:srgbClr val="800000"/>
                </a:solidFill>
                <a:latin typeface="Goudy Old Style" pitchFamily="18" charset="0"/>
              </a:rPr>
              <a:t> </a:t>
            </a:r>
            <a:endParaRPr lang="en-US" sz="44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863080" y="2600908"/>
            <a:ext cx="8209420" cy="3573463"/>
          </a:xfrm>
        </p:spPr>
        <p:txBody>
          <a:bodyPr>
            <a:normAutofit fontScale="40000" lnSpcReduction="20000"/>
          </a:bodyPr>
          <a:lstStyle/>
          <a:p>
            <a:pPr marL="109728" indent="0">
              <a:lnSpc>
                <a:spcPct val="90000"/>
              </a:lnSpc>
              <a:buNone/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en-US" sz="5500" spc="30" dirty="0">
                <a:solidFill>
                  <a:srgbClr val="800000"/>
                </a:solidFill>
                <a:latin typeface="Goudy Old Style" pitchFamily="18" charset="0"/>
              </a:rPr>
              <a:t>1. Apply for Admission  at Arizona Western College.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sz="5500" spc="30" dirty="0">
                <a:solidFill>
                  <a:srgbClr val="800000"/>
                </a:solidFill>
                <a:latin typeface="Goudy Old Style" pitchFamily="18" charset="0"/>
              </a:rPr>
              <a:t>2. Fill out CAMP   Application 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sz="5500" spc="30" dirty="0">
                <a:solidFill>
                  <a:srgbClr val="800000"/>
                </a:solidFill>
                <a:latin typeface="Goudy Old Style" pitchFamily="18" charset="0"/>
              </a:rPr>
              <a:t>3. Attached the following documentation: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sz="5500" spc="30" dirty="0" smtClean="0">
                <a:solidFill>
                  <a:srgbClr val="800000"/>
                </a:solidFill>
                <a:latin typeface="Goudy Old Style" pitchFamily="18" charset="0"/>
              </a:rPr>
              <a:t>•Personal </a:t>
            </a:r>
            <a:r>
              <a:rPr lang="en-US" sz="5500" spc="30" dirty="0">
                <a:solidFill>
                  <a:srgbClr val="800000"/>
                </a:solidFill>
                <a:latin typeface="Goudy Old Style" pitchFamily="18" charset="0"/>
              </a:rPr>
              <a:t>Statement/Essay. </a:t>
            </a:r>
            <a:r>
              <a:rPr lang="en-US" sz="5500" spc="30" dirty="0" smtClean="0">
                <a:solidFill>
                  <a:srgbClr val="800000"/>
                </a:solidFill>
                <a:latin typeface="Goudy Old Style" pitchFamily="18" charset="0"/>
              </a:rPr>
              <a:t> </a:t>
            </a:r>
            <a:endParaRPr lang="en-US" sz="55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en-US" sz="5500" spc="30" dirty="0" smtClean="0">
                <a:solidFill>
                  <a:srgbClr val="800000"/>
                </a:solidFill>
                <a:latin typeface="Goudy Old Style" pitchFamily="18" charset="0"/>
              </a:rPr>
              <a:t>•Birth Certificate, Passport, or Permanent </a:t>
            </a:r>
            <a:r>
              <a:rPr lang="en-US" sz="5500" spc="30" dirty="0">
                <a:solidFill>
                  <a:srgbClr val="800000"/>
                </a:solidFill>
                <a:latin typeface="Goudy Old Style" pitchFamily="18" charset="0"/>
              </a:rPr>
              <a:t>Resident Card.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sz="5500" spc="30" dirty="0" smtClean="0">
                <a:solidFill>
                  <a:srgbClr val="800000"/>
                </a:solidFill>
                <a:latin typeface="Goudy Old Style" pitchFamily="18" charset="0"/>
              </a:rPr>
              <a:t>•Current </a:t>
            </a:r>
            <a:r>
              <a:rPr lang="en-US" sz="5500" spc="30" dirty="0">
                <a:solidFill>
                  <a:srgbClr val="800000"/>
                </a:solidFill>
                <a:latin typeface="Goudy Old Style" pitchFamily="18" charset="0"/>
              </a:rPr>
              <a:t>Year Income tax</a:t>
            </a:r>
            <a:r>
              <a:rPr lang="en-US" sz="5500" spc="30" dirty="0" smtClean="0">
                <a:solidFill>
                  <a:srgbClr val="800000"/>
                </a:solidFill>
                <a:latin typeface="Goudy Old Style" pitchFamily="18" charset="0"/>
              </a:rPr>
              <a:t>. (To Apply for Financial)</a:t>
            </a:r>
            <a:endParaRPr lang="en-US" sz="55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en-US" sz="5500" spc="30" dirty="0" smtClean="0">
                <a:solidFill>
                  <a:srgbClr val="800000"/>
                </a:solidFill>
                <a:latin typeface="Goudy Old Style" pitchFamily="18" charset="0"/>
              </a:rPr>
              <a:t>•High </a:t>
            </a:r>
            <a:r>
              <a:rPr lang="en-US" sz="5500" spc="30" dirty="0">
                <a:solidFill>
                  <a:srgbClr val="800000"/>
                </a:solidFill>
                <a:latin typeface="Goudy Old Style" pitchFamily="18" charset="0"/>
              </a:rPr>
              <a:t>School Transcript.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sz="5500" spc="30" dirty="0" smtClean="0">
                <a:solidFill>
                  <a:srgbClr val="800000"/>
                </a:solidFill>
                <a:latin typeface="Goudy Old Style" pitchFamily="18" charset="0"/>
              </a:rPr>
              <a:t>•High </a:t>
            </a:r>
            <a:r>
              <a:rPr lang="en-US" sz="5500" spc="30" dirty="0">
                <a:solidFill>
                  <a:srgbClr val="800000"/>
                </a:solidFill>
                <a:latin typeface="Goudy Old Style" pitchFamily="18" charset="0"/>
              </a:rPr>
              <a:t>School Diploma</a:t>
            </a:r>
            <a:r>
              <a:rPr lang="en-US" sz="5500" spc="30" dirty="0" smtClean="0">
                <a:solidFill>
                  <a:srgbClr val="800000"/>
                </a:solidFill>
                <a:latin typeface="Goudy Old Style" pitchFamily="18" charset="0"/>
              </a:rPr>
              <a:t>. (Will be selected before graduation) </a:t>
            </a:r>
            <a:endParaRPr lang="en-US" sz="55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en-US" sz="5500" spc="30" dirty="0" smtClean="0">
                <a:solidFill>
                  <a:srgbClr val="800000"/>
                </a:solidFill>
                <a:latin typeface="Goudy Old Style" pitchFamily="18" charset="0"/>
              </a:rPr>
              <a:t>•AWC </a:t>
            </a:r>
            <a:r>
              <a:rPr lang="en-US" sz="5500" spc="30" dirty="0">
                <a:solidFill>
                  <a:srgbClr val="800000"/>
                </a:solidFill>
                <a:latin typeface="Goudy Old Style" pitchFamily="18" charset="0"/>
              </a:rPr>
              <a:t>placement test scores.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sz="5500" spc="30" dirty="0" smtClean="0">
                <a:solidFill>
                  <a:srgbClr val="800000"/>
                </a:solidFill>
                <a:latin typeface="Goudy Old Style" pitchFamily="18" charset="0"/>
              </a:rPr>
              <a:t>•Immunization </a:t>
            </a:r>
            <a:r>
              <a:rPr lang="en-US" sz="5500" spc="30" dirty="0">
                <a:solidFill>
                  <a:srgbClr val="800000"/>
                </a:solidFill>
                <a:latin typeface="Goudy Old Style" pitchFamily="18" charset="0"/>
              </a:rPr>
              <a:t>record.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sz="5500" spc="30" dirty="0" smtClean="0">
                <a:solidFill>
                  <a:srgbClr val="800000"/>
                </a:solidFill>
                <a:latin typeface="Goudy Old Style" pitchFamily="18" charset="0"/>
              </a:rPr>
              <a:t>•Signed Migrant </a:t>
            </a:r>
            <a:r>
              <a:rPr lang="en-US" sz="5500" spc="30" dirty="0">
                <a:solidFill>
                  <a:srgbClr val="800000"/>
                </a:solidFill>
                <a:latin typeface="Goudy Old Style" pitchFamily="18" charset="0"/>
              </a:rPr>
              <a:t>COE </a:t>
            </a:r>
            <a:r>
              <a:rPr lang="en-US" sz="5500" spc="30" dirty="0" smtClean="0">
                <a:solidFill>
                  <a:srgbClr val="800000"/>
                </a:solidFill>
                <a:latin typeface="Goudy Old Style" pitchFamily="18" charset="0"/>
              </a:rPr>
              <a:t>Release Form.</a:t>
            </a:r>
          </a:p>
        </p:txBody>
      </p:sp>
    </p:spTree>
    <p:extLst>
      <p:ext uri="{BB962C8B-B14F-4D97-AF65-F5344CB8AC3E}">
        <p14:creationId xmlns:p14="http://schemas.microsoft.com/office/powerpoint/2010/main" val="23896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2601918" y="1133475"/>
            <a:ext cx="6542082" cy="1147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CAMP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Program Requirements</a:t>
            </a:r>
            <a:endParaRPr lang="en-US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863080" y="2600908"/>
            <a:ext cx="8209420" cy="35734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Be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 Resident of the AWC Dorms. 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Maintain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 minimum 2.8 GPA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Attend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Mandatory Weekly Tutoring. </a:t>
            </a: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Attend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Mandatory Weekly Peer Mentoring. </a:t>
            </a: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Attend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Monthly Meetings with the CAMP </a:t>
            </a:r>
          </a:p>
          <a:p>
            <a:pPr lvl="0">
              <a:lnSpc>
                <a:spcPct val="90000"/>
              </a:lnSpc>
              <a:buNone/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  Academic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Advisor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Attend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Monthly Meetings with the CAMP </a:t>
            </a:r>
          </a:p>
          <a:p>
            <a:pPr lvl="0">
              <a:lnSpc>
                <a:spcPct val="90000"/>
              </a:lnSpc>
              <a:buNone/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  Director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. </a:t>
            </a: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2601918" y="1133475"/>
            <a:ext cx="6542082" cy="114776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CAMP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Program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Requirements</a:t>
            </a:r>
            <a:endParaRPr lang="en-US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863080" y="2600908"/>
            <a:ext cx="8209420" cy="35734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Participate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in Sunday Study Halls. 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Limited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or no off-campus employment. 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Actively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participate in CAMP sponsored </a:t>
            </a:r>
          </a:p>
          <a:p>
            <a:pPr lvl="0">
              <a:lnSpc>
                <a:spcPct val="90000"/>
              </a:lnSpc>
              <a:buNone/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  activities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, group meetings, and academic </a:t>
            </a:r>
          </a:p>
          <a:p>
            <a:pPr lvl="0">
              <a:lnSpc>
                <a:spcPct val="90000"/>
              </a:lnSpc>
              <a:buNone/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  activities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Submit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monthly Academic Progress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Reports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Maintain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proper behavior and attitude</a:t>
            </a: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101408" cy="900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Objectives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idx="1"/>
          </p:nvPr>
        </p:nvSpPr>
        <p:spPr>
          <a:xfrm>
            <a:off x="143508" y="1916832"/>
            <a:ext cx="8856984" cy="35734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College and University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Arizona Western College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CAMP Program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Financial Aid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Campus Housing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Parent Involvement</a:t>
            </a:r>
          </a:p>
          <a:p>
            <a:pPr>
              <a:lnSpc>
                <a:spcPct val="90000"/>
              </a:lnSpc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  <p:pic>
        <p:nvPicPr>
          <p:cNvPr id="6" name="8eca90e9-d16d-4c2c-8bae-a5c66964863d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337212"/>
            <a:ext cx="2160240" cy="11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49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2601918" y="1133475"/>
            <a:ext cx="6542082" cy="114776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CAMP Support Services</a:t>
            </a:r>
            <a:endParaRPr lang="en-US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863080" y="2600908"/>
            <a:ext cx="8209420" cy="35734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CAMP Scholarship.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Academic Advising.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Peer Tutoring &amp; Peer Mentoring.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Residential Program.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Book, Laptop, Calculator Loan Program.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Academic/Enrichment Workshop</a:t>
            </a: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2601918" y="1133475"/>
            <a:ext cx="6542082" cy="114776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CAMP Support Services</a:t>
            </a:r>
            <a:endParaRPr lang="en-US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863080" y="2600908"/>
            <a:ext cx="8209420" cy="35734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School Supplies.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Academic Progress Reports.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CAMP Computer Lab and Printing.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Follow-up Services for CAMP Alumni.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Financial Aid Process.</a:t>
            </a:r>
          </a:p>
        </p:txBody>
      </p:sp>
    </p:spTree>
    <p:extLst>
      <p:ext uri="{BB962C8B-B14F-4D97-AF65-F5344CB8AC3E}">
        <p14:creationId xmlns:p14="http://schemas.microsoft.com/office/powerpoint/2010/main" val="8515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85875"/>
            <a:ext cx="645408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Financial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Aid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idx="1"/>
          </p:nvPr>
        </p:nvSpPr>
        <p:spPr>
          <a:xfrm>
            <a:off x="1007096" y="2600907"/>
            <a:ext cx="8209420" cy="4164759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90000"/>
              </a:lnSpc>
              <a:buNone/>
            </a:pPr>
            <a:r>
              <a:rPr lang="en-US" sz="4100" b="1" spc="30" dirty="0" smtClean="0">
                <a:solidFill>
                  <a:srgbClr val="98351A"/>
                </a:solidFill>
                <a:latin typeface="Goudy Old Style" pitchFamily="18" charset="0"/>
              </a:rPr>
              <a:t>Financial </a:t>
            </a:r>
            <a:r>
              <a:rPr lang="en-US" sz="4100" b="1" spc="30" dirty="0">
                <a:solidFill>
                  <a:srgbClr val="98351A"/>
                </a:solidFill>
                <a:latin typeface="Goudy Old Style" pitchFamily="18" charset="0"/>
              </a:rPr>
              <a:t>Aid Includes:</a:t>
            </a:r>
          </a:p>
          <a:p>
            <a:pPr>
              <a:lnSpc>
                <a:spcPct val="90000"/>
              </a:lnSpc>
            </a:pPr>
            <a:r>
              <a:rPr lang="en-US" sz="4100" b="1" spc="30" dirty="0" smtClean="0">
                <a:solidFill>
                  <a:srgbClr val="98351A"/>
                </a:solidFill>
                <a:latin typeface="Goudy Old Style" pitchFamily="18" charset="0"/>
              </a:rPr>
              <a:t>Grants</a:t>
            </a:r>
            <a:r>
              <a:rPr lang="en-US" sz="4100" b="1" spc="30" dirty="0">
                <a:solidFill>
                  <a:srgbClr val="98351A"/>
                </a:solidFill>
                <a:latin typeface="Goudy Old Style" pitchFamily="18" charset="0"/>
              </a:rPr>
              <a:t>: </a:t>
            </a:r>
            <a:r>
              <a:rPr lang="en-US" sz="3600" spc="30" dirty="0">
                <a:solidFill>
                  <a:srgbClr val="98351A"/>
                </a:solidFill>
                <a:latin typeface="Goudy Old Style" pitchFamily="18" charset="0"/>
              </a:rPr>
              <a:t>awarded based on need</a:t>
            </a:r>
          </a:p>
          <a:p>
            <a:pPr>
              <a:lnSpc>
                <a:spcPct val="90000"/>
              </a:lnSpc>
            </a:pPr>
            <a:r>
              <a:rPr lang="en-US" sz="4100" b="1" spc="30" dirty="0" smtClean="0">
                <a:solidFill>
                  <a:srgbClr val="98351A"/>
                </a:solidFill>
                <a:latin typeface="Goudy Old Style" pitchFamily="18" charset="0"/>
              </a:rPr>
              <a:t>Loans</a:t>
            </a:r>
            <a:r>
              <a:rPr lang="en-US" sz="4100" b="1" spc="30" dirty="0">
                <a:solidFill>
                  <a:srgbClr val="98351A"/>
                </a:solidFill>
                <a:latin typeface="Goudy Old Style" pitchFamily="18" charset="0"/>
              </a:rPr>
              <a:t>: </a:t>
            </a:r>
            <a:r>
              <a:rPr lang="en-US" sz="3600" spc="30" dirty="0">
                <a:solidFill>
                  <a:srgbClr val="98351A"/>
                </a:solidFill>
                <a:latin typeface="Goudy Old Style" pitchFamily="18" charset="0"/>
              </a:rPr>
              <a:t>from the federal government and must be </a:t>
            </a:r>
            <a:r>
              <a:rPr lang="en-US" sz="3600" spc="30" dirty="0" smtClean="0">
                <a:solidFill>
                  <a:srgbClr val="98351A"/>
                </a:solidFill>
                <a:latin typeface="Goudy Old Style" pitchFamily="18" charset="0"/>
              </a:rPr>
              <a:t>repaid. There </a:t>
            </a:r>
            <a:r>
              <a:rPr lang="en-US" sz="3600" spc="30" dirty="0">
                <a:solidFill>
                  <a:srgbClr val="98351A"/>
                </a:solidFill>
                <a:latin typeface="Goudy Old Style" pitchFamily="18" charset="0"/>
              </a:rPr>
              <a:t>are two types: subsidized and unsubsidized. At </a:t>
            </a:r>
            <a:r>
              <a:rPr lang="en-US" sz="3600" spc="30" dirty="0" smtClean="0">
                <a:solidFill>
                  <a:srgbClr val="98351A"/>
                </a:solidFill>
                <a:latin typeface="Goudy Old Style" pitchFamily="18" charset="0"/>
              </a:rPr>
              <a:t>a minimum</a:t>
            </a:r>
            <a:r>
              <a:rPr lang="en-US" sz="3600" spc="30" dirty="0">
                <a:solidFill>
                  <a:srgbClr val="98351A"/>
                </a:solidFill>
                <a:latin typeface="Goudy Old Style" pitchFamily="18" charset="0"/>
              </a:rPr>
              <a:t>, you must be enrolled as a half-time student </a:t>
            </a:r>
            <a:r>
              <a:rPr lang="en-US" sz="3600" spc="30" dirty="0" smtClean="0">
                <a:solidFill>
                  <a:srgbClr val="98351A"/>
                </a:solidFill>
                <a:latin typeface="Goudy Old Style" pitchFamily="18" charset="0"/>
              </a:rPr>
              <a:t>taking at </a:t>
            </a:r>
            <a:r>
              <a:rPr lang="en-US" sz="3600" spc="30" dirty="0">
                <a:solidFill>
                  <a:srgbClr val="98351A"/>
                </a:solidFill>
                <a:latin typeface="Goudy Old Style" pitchFamily="18" charset="0"/>
              </a:rPr>
              <a:t>least 6 credit hours.</a:t>
            </a:r>
          </a:p>
          <a:p>
            <a:pPr>
              <a:lnSpc>
                <a:spcPct val="90000"/>
              </a:lnSpc>
            </a:pPr>
            <a:r>
              <a:rPr lang="en-US" sz="4100" b="1" spc="30" dirty="0" smtClean="0">
                <a:solidFill>
                  <a:srgbClr val="98351A"/>
                </a:solidFill>
                <a:latin typeface="Goudy Old Style" pitchFamily="18" charset="0"/>
              </a:rPr>
              <a:t>Scholarships</a:t>
            </a:r>
            <a:r>
              <a:rPr lang="en-US" sz="4100" b="1" spc="30" dirty="0">
                <a:solidFill>
                  <a:srgbClr val="98351A"/>
                </a:solidFill>
                <a:latin typeface="Goudy Old Style" pitchFamily="18" charset="0"/>
              </a:rPr>
              <a:t>: </a:t>
            </a:r>
            <a:r>
              <a:rPr lang="en-US" sz="3600" spc="30" dirty="0">
                <a:solidFill>
                  <a:srgbClr val="98351A"/>
                </a:solidFill>
                <a:latin typeface="Goudy Old Style" pitchFamily="18" charset="0"/>
              </a:rPr>
              <a:t>awarded based on need or meeting </a:t>
            </a:r>
            <a:r>
              <a:rPr lang="en-US" sz="3600" spc="30" dirty="0" smtClean="0">
                <a:solidFill>
                  <a:srgbClr val="98351A"/>
                </a:solidFill>
                <a:latin typeface="Goudy Old Style" pitchFamily="18" charset="0"/>
              </a:rPr>
              <a:t>certain qualifications </a:t>
            </a:r>
            <a:r>
              <a:rPr lang="en-US" sz="3600" spc="30" dirty="0">
                <a:solidFill>
                  <a:srgbClr val="98351A"/>
                </a:solidFill>
                <a:latin typeface="Goudy Old Style" pitchFamily="18" charset="0"/>
              </a:rPr>
              <a:t>and do not have to be </a:t>
            </a:r>
            <a:r>
              <a:rPr lang="en-US" sz="3600" spc="30" dirty="0" smtClean="0">
                <a:solidFill>
                  <a:srgbClr val="98351A"/>
                </a:solidFill>
                <a:latin typeface="Goudy Old Style" pitchFamily="18" charset="0"/>
              </a:rPr>
              <a:t>repaid.</a:t>
            </a:r>
          </a:p>
          <a:p>
            <a:pPr>
              <a:lnSpc>
                <a:spcPct val="90000"/>
              </a:lnSpc>
            </a:pPr>
            <a:r>
              <a:rPr lang="en-US" sz="4100" b="1" spc="30" dirty="0" smtClean="0">
                <a:solidFill>
                  <a:srgbClr val="98351A"/>
                </a:solidFill>
                <a:latin typeface="Goudy Old Style" pitchFamily="18" charset="0"/>
              </a:rPr>
              <a:t>Work </a:t>
            </a:r>
            <a:r>
              <a:rPr lang="en-US" sz="4100" b="1" spc="30" dirty="0">
                <a:solidFill>
                  <a:srgbClr val="98351A"/>
                </a:solidFill>
                <a:latin typeface="Goudy Old Style" pitchFamily="18" charset="0"/>
              </a:rPr>
              <a:t>Study: </a:t>
            </a:r>
            <a:r>
              <a:rPr lang="en-US" sz="3600" spc="30" dirty="0">
                <a:solidFill>
                  <a:srgbClr val="98351A"/>
                </a:solidFill>
                <a:latin typeface="Goudy Old Style" pitchFamily="18" charset="0"/>
              </a:rPr>
              <a:t>earn money working on campus while in </a:t>
            </a:r>
            <a:r>
              <a:rPr lang="en-US" sz="3600" spc="30" dirty="0" smtClean="0">
                <a:solidFill>
                  <a:srgbClr val="98351A"/>
                </a:solidFill>
                <a:latin typeface="Goudy Old Style" pitchFamily="18" charset="0"/>
              </a:rPr>
              <a:t>school.</a:t>
            </a: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52475"/>
            <a:ext cx="6710300" cy="10668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Berlin Sans FB Demi" panose="020E0802020502020306" pitchFamily="34" charset="0"/>
              </a:rPr>
              <a:t>Grants (Based on Need)</a:t>
            </a:r>
            <a:endParaRPr lang="en-US" sz="4800" dirty="0">
              <a:latin typeface="Berlin Sans FB Demi" panose="020E0802020502020306" pitchFamily="34" charset="0"/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idx="1"/>
          </p:nvPr>
        </p:nvSpPr>
        <p:spPr>
          <a:xfrm>
            <a:off x="1007096" y="2312876"/>
            <a:ext cx="8209420" cy="41647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b="1" spc="30" dirty="0" smtClean="0">
                <a:solidFill>
                  <a:srgbClr val="800000"/>
                </a:solidFill>
                <a:latin typeface="Goudy Old Style" pitchFamily="18" charset="0"/>
              </a:rPr>
              <a:t>Federal </a:t>
            </a:r>
            <a:r>
              <a:rPr lang="en-US" sz="3600" b="1" spc="30" dirty="0">
                <a:solidFill>
                  <a:srgbClr val="800000"/>
                </a:solidFill>
                <a:latin typeface="Goudy Old Style" pitchFamily="18" charset="0"/>
              </a:rPr>
              <a:t>Pell Grant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is the largest and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best-known source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of grants.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Grants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are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based on financial need.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The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analysis of a family's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current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family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income,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	family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size number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of children in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college any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other factors which seriously alter a family's financial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need are consider.</a:t>
            </a:r>
          </a:p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Does not require repayment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Pell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Grants are limited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not to exceed 80 cumulative credits.</a:t>
            </a:r>
          </a:p>
        </p:txBody>
      </p:sp>
    </p:spTree>
    <p:extLst>
      <p:ext uri="{BB962C8B-B14F-4D97-AF65-F5344CB8AC3E}">
        <p14:creationId xmlns:p14="http://schemas.microsoft.com/office/powerpoint/2010/main" val="11808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74388" y="1133475"/>
            <a:ext cx="5878996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Loans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1007096" y="2312876"/>
            <a:ext cx="8209420" cy="41647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Available to students and parents</a:t>
            </a:r>
          </a:p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Usually based on financial need</a:t>
            </a:r>
          </a:p>
          <a:p>
            <a:pPr>
              <a:lnSpc>
                <a:spcPct val="90000"/>
              </a:lnSpc>
            </a:pPr>
            <a:r>
              <a:rPr lang="en-US" sz="3600" b="1" spc="30" dirty="0" smtClean="0">
                <a:solidFill>
                  <a:srgbClr val="800000"/>
                </a:solidFill>
                <a:latin typeface="Goudy Old Style" pitchFamily="18" charset="0"/>
              </a:rPr>
              <a:t>Must </a:t>
            </a:r>
            <a:r>
              <a:rPr lang="en-US" sz="3600" b="1" spc="30" dirty="0">
                <a:solidFill>
                  <a:srgbClr val="800000"/>
                </a:solidFill>
                <a:latin typeface="Goudy Old Style" pitchFamily="18" charset="0"/>
              </a:rPr>
              <a:t>be repaid with interest at a future </a:t>
            </a:r>
            <a:r>
              <a:rPr lang="en-US" sz="3600" b="1" spc="30" dirty="0" smtClean="0">
                <a:solidFill>
                  <a:srgbClr val="800000"/>
                </a:solidFill>
                <a:latin typeface="Goudy Old Style" pitchFamily="18" charset="0"/>
              </a:rPr>
              <a:t>date.</a:t>
            </a:r>
          </a:p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Subsidized: based on need and government pays the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interest while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you are in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school.</a:t>
            </a: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Unsubsidized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: not based on need and you are responsible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for interest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that accrues while you are attending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school.</a:t>
            </a:r>
          </a:p>
        </p:txBody>
      </p:sp>
    </p:spTree>
    <p:extLst>
      <p:ext uri="{BB962C8B-B14F-4D97-AF65-F5344CB8AC3E}">
        <p14:creationId xmlns:p14="http://schemas.microsoft.com/office/powerpoint/2010/main" val="20559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74388" y="1133475"/>
            <a:ext cx="5878996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Scholarships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1007096" y="2312876"/>
            <a:ext cx="8209420" cy="41647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Gift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aid</a:t>
            </a:r>
          </a:p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Scholarships are an excellent way to provide funding for education without incurring debt. </a:t>
            </a:r>
          </a:p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May be based on financial need</a:t>
            </a:r>
          </a:p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Usually awarded for academic or athletic ability</a:t>
            </a:r>
          </a:p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Does not require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repayment</a:t>
            </a:r>
          </a:p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http://foundation.azwestern.edu/</a:t>
            </a: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9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8400" y="886036"/>
            <a:ext cx="6598096" cy="1066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Berlin Sans FB Demi" panose="020E0802020502020306" pitchFamily="34" charset="0"/>
              </a:rPr>
              <a:t>Satisfactory Academic Progress</a:t>
            </a:r>
            <a:endParaRPr lang="en-US" sz="4800" dirty="0">
              <a:latin typeface="Berlin Sans FB Demi" panose="020E0802020502020306" pitchFamily="3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1007096" y="2312876"/>
            <a:ext cx="8209420" cy="416475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Financial Aid is earned. </a:t>
            </a: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b="1" spc="30" dirty="0" smtClean="0">
                <a:solidFill>
                  <a:srgbClr val="800000"/>
                </a:solidFill>
                <a:latin typeface="Goudy Old Style" pitchFamily="18" charset="0"/>
              </a:rPr>
              <a:t>To </a:t>
            </a:r>
            <a:r>
              <a:rPr lang="en-US" sz="3600" b="1" spc="30" dirty="0">
                <a:solidFill>
                  <a:srgbClr val="800000"/>
                </a:solidFill>
                <a:latin typeface="Goudy Old Style" pitchFamily="18" charset="0"/>
              </a:rPr>
              <a:t>keep your eligibility </a:t>
            </a:r>
            <a:r>
              <a:rPr lang="en-US" sz="3600" b="1" spc="30" dirty="0" smtClean="0">
                <a:solidFill>
                  <a:srgbClr val="800000"/>
                </a:solidFill>
                <a:latin typeface="Goudy Old Style" pitchFamily="18" charset="0"/>
              </a:rPr>
              <a:t>Students are required to:</a:t>
            </a:r>
            <a:endParaRPr lang="en-US" sz="3600" b="1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Maintain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 2.0 cumulative grade point average.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Complete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67 percent of all credit hours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attempted including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transfer hours.</a:t>
            </a:r>
          </a:p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Maximum number of cumulative credits does not exceed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80.</a:t>
            </a:r>
          </a:p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Failure to maintain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 good </a:t>
            </a:r>
            <a:r>
              <a:rPr lang="en-US" sz="3600" b="1" spc="30" dirty="0" smtClean="0">
                <a:solidFill>
                  <a:srgbClr val="800000"/>
                </a:solidFill>
                <a:latin typeface="Goudy Old Style" pitchFamily="18" charset="0"/>
              </a:rPr>
              <a:t>SAP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will result in the loss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of your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financial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aid (Grants, Loans, or Scholarships).</a:t>
            </a:r>
          </a:p>
          <a:p>
            <a:pPr>
              <a:lnSpc>
                <a:spcPct val="90000"/>
              </a:lnSpc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8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67900"/>
            <a:ext cx="5436604" cy="10668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Advising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idx="1"/>
          </p:nvPr>
        </p:nvSpPr>
        <p:spPr>
          <a:xfrm>
            <a:off x="1070893" y="2278855"/>
            <a:ext cx="8209420" cy="35734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500" spc="30" dirty="0" smtClean="0">
                <a:solidFill>
                  <a:srgbClr val="800000"/>
                </a:solidFill>
                <a:latin typeface="Goudy Old Style" pitchFamily="18" charset="0"/>
              </a:rPr>
              <a:t>All the students will receive major and career advising while in the program.</a:t>
            </a:r>
          </a:p>
          <a:p>
            <a:pPr>
              <a:lnSpc>
                <a:spcPct val="90000"/>
              </a:lnSpc>
            </a:pPr>
            <a:r>
              <a:rPr lang="en-US" sz="3500" spc="30" dirty="0" smtClean="0">
                <a:solidFill>
                  <a:srgbClr val="800000"/>
                </a:solidFill>
                <a:latin typeface="Goudy Old Style" pitchFamily="18" charset="0"/>
              </a:rPr>
              <a:t>The academic </a:t>
            </a:r>
            <a:r>
              <a:rPr lang="en-US" sz="3500" spc="30" dirty="0">
                <a:solidFill>
                  <a:srgbClr val="800000"/>
                </a:solidFill>
                <a:latin typeface="Goudy Old Style" pitchFamily="18" charset="0"/>
              </a:rPr>
              <a:t>a</a:t>
            </a:r>
            <a:r>
              <a:rPr lang="en-US" sz="3500" spc="30" dirty="0" smtClean="0">
                <a:solidFill>
                  <a:srgbClr val="800000"/>
                </a:solidFill>
                <a:latin typeface="Goudy Old Style" pitchFamily="18" charset="0"/>
              </a:rPr>
              <a:t>dvisor will assist students with their major, creating an Educational Academic Plan, preparing to transition to a university, and understanding their career. </a:t>
            </a:r>
          </a:p>
          <a:p>
            <a:pPr>
              <a:lnSpc>
                <a:spcPct val="90000"/>
              </a:lnSpc>
            </a:pPr>
            <a:r>
              <a:rPr lang="en-US" sz="3500" spc="30" dirty="0" smtClean="0">
                <a:solidFill>
                  <a:srgbClr val="800000"/>
                </a:solidFill>
                <a:latin typeface="Goudy Old Style" pitchFamily="18" charset="0"/>
              </a:rPr>
              <a:t>There will be three different advising sessions where students will be provided with academic and career advising. </a:t>
            </a:r>
          </a:p>
          <a:p>
            <a:pPr lvl="0">
              <a:lnSpc>
                <a:spcPct val="90000"/>
              </a:lnSpc>
              <a:buNone/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532187"/>
            <a:ext cx="5436604" cy="1066800"/>
          </a:xfrm>
        </p:spPr>
        <p:txBody>
          <a:bodyPr>
            <a:normAutofit fontScale="90000"/>
          </a:bodyPr>
          <a:lstStyle/>
          <a:p>
            <a:r>
              <a:rPr lang="en-US" sz="10700" b="1" dirty="0">
                <a:latin typeface="Berlin Sans FB Demi" panose="020E0802020502020306" pitchFamily="34" charset="0"/>
              </a:rPr>
              <a:t>Campus Housing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132" y="985837"/>
            <a:ext cx="5927340" cy="10668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Why Live on Campus?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idx="1"/>
          </p:nvPr>
        </p:nvSpPr>
        <p:spPr>
          <a:xfrm>
            <a:off x="971600" y="2096851"/>
            <a:ext cx="8209420" cy="46688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Students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who live on campus and get involved with activities are more likely to stay on track toward graduation, maintain closer contact with faculty, and have higher levels of self-confidence and self-esteem than students who live off campus.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Living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and dining on campus is convenient,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economical, safe and it gives them the opportunity to socialize with peers and add a sense of community.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It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offers a variety of support services to assist in your transition from high school and living at home, to college and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being Independent.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Easy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access to classes,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tutors, mentors, computers, CAMP Staff, the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library, campus activities, sporting events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, and transportation issues. </a:t>
            </a:r>
          </a:p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123728" y="6886575"/>
            <a:ext cx="365760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bg1"/>
                </a:solidFill>
              </a:rPr>
              <a:t/>
            </a:r>
            <a:br>
              <a:rPr lang="en-US" altLang="en-US" sz="2000" dirty="0">
                <a:solidFill>
                  <a:schemeClr val="bg1"/>
                </a:solidFill>
              </a:rPr>
            </a:br>
            <a:r>
              <a:rPr lang="en-US" altLang="en-US" sz="2000" dirty="0">
                <a:solidFill>
                  <a:schemeClr val="bg1"/>
                </a:solidFill>
              </a:rPr>
              <a:t>The difference between a college and a university is that a college just offers a collection of degrees/majors in one specific area while a university is a collection of colleges. </a:t>
            </a:r>
          </a:p>
          <a:p>
            <a:endParaRPr lang="en-US" altLang="en-US" sz="2000" dirty="0">
              <a:solidFill>
                <a:schemeClr val="bg1"/>
              </a:solidFill>
            </a:endParaRPr>
          </a:p>
          <a:p>
            <a:r>
              <a:rPr lang="en-US" altLang="en-US" sz="2000" dirty="0">
                <a:solidFill>
                  <a:schemeClr val="bg1"/>
                </a:solidFill>
              </a:rPr>
              <a:t>When you go to a university you are going to be graduating from one of their colleges, such as the Business College. </a:t>
            </a:r>
          </a:p>
          <a:p>
            <a:endParaRPr lang="en-US" altLang="en-US" sz="2000" dirty="0">
              <a:solidFill>
                <a:schemeClr val="bg1"/>
              </a:solidFill>
            </a:endParaRPr>
          </a:p>
          <a:p>
            <a:r>
              <a:rPr lang="en-US" altLang="en-US" sz="2000" dirty="0">
                <a:solidFill>
                  <a:schemeClr val="bg1"/>
                </a:solidFill>
              </a:rPr>
              <a:t>As to which is better, it depends on what you want. Single colleges tend to be smaller while universities are bigger, but universities are better known.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17411" name="Picture 11" descr="C:\Documents and Settings\jrh63\Local Settings\Temporary Internet Files\Content.IE5\ATAAPK6M\MP9004225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63" y="5486400"/>
            <a:ext cx="9753600" cy="8302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44500"/>
                  <a:satMod val="160000"/>
                  <a:alpha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 Colleges        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and        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Universities    </a:t>
            </a:r>
          </a:p>
        </p:txBody>
      </p:sp>
      <p:pic>
        <p:nvPicPr>
          <p:cNvPr id="17413" name="Picture 6" descr="http://www.azwestern.edu/gallery/d/151352-2/U%20of%20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5575"/>
            <a:ext cx="2057400" cy="1041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2" descr="AS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0"/>
            <a:ext cx="1219200" cy="11112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2" descr="NAU Flag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3025775"/>
            <a:ext cx="2633663" cy="873125"/>
          </a:xfrm>
          <a:prstGeom prst="rect">
            <a:avLst/>
          </a:prstGeom>
          <a:noFill/>
          <a:ln w="9525">
            <a:solidFill>
              <a:srgbClr val="3333CC">
                <a:alpha val="9803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" y="1290638"/>
            <a:ext cx="2895600" cy="190976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7" name="Picture 4" descr="AWC NEW logo 7-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600200"/>
            <a:ext cx="23304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418263" y="4343400"/>
            <a:ext cx="2497137" cy="738188"/>
          </a:xfrm>
          <a:prstGeom prst="rect">
            <a:avLst/>
          </a:prstGeom>
          <a:solidFill>
            <a:srgbClr val="D6A3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TRANSFER HELP</a:t>
            </a:r>
            <a:br>
              <a:rPr lang="en-US" altLang="en-US" sz="1400"/>
            </a:br>
            <a:r>
              <a:rPr lang="en-US" altLang="en-US" sz="1400"/>
              <a:t>Go to:  </a:t>
            </a:r>
            <a:r>
              <a:rPr lang="en-US" altLang="en-US" sz="1400" b="1">
                <a:solidFill>
                  <a:srgbClr val="FFFF00"/>
                </a:solidFill>
              </a:rPr>
              <a:t>www.aztransfer.com</a:t>
            </a:r>
          </a:p>
          <a:p>
            <a:r>
              <a:rPr lang="en-US" altLang="en-US" sz="1400">
                <a:solidFill>
                  <a:srgbClr val="FFC000"/>
                </a:solidFill>
                <a:hlinkClick r:id="rId8"/>
              </a:rPr>
              <a:t>www.aztransfer.com</a:t>
            </a:r>
            <a:r>
              <a:rPr lang="en-US" altLang="en-US" sz="140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9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idx="1"/>
          </p:nvPr>
        </p:nvSpPr>
        <p:spPr>
          <a:xfrm>
            <a:off x="1043100" y="2252573"/>
            <a:ext cx="8209420" cy="41647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AWC Police Department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provides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 safe working, learning, and living environment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to students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at AWC.</a:t>
            </a: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Video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Surveillance: AWC residence halls are equipped with video surveillance cameras in public spaces. They are monitored and recorded 24 hours a day, seven days a week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Professional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and paraprofessional staff members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live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in the residence halls and find out how they can help your student.</a:t>
            </a: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93132" y="985837"/>
            <a:ext cx="5338936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Campus Safety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93132" y="985837"/>
            <a:ext cx="5338936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Parent Support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1043100" y="2252573"/>
            <a:ext cx="8209420" cy="41647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Encourage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students to make their own decisions, learn from their failures, and enjoy their successes.</a:t>
            </a:r>
          </a:p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Encourage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your student to get involved with campus activities, such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as, 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Student Government, athletics, drama, or other student clubs.</a:t>
            </a:r>
          </a:p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Do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not pressure your student into declaring a major or choosing a career immediately.</a:t>
            </a:r>
          </a:p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Encourage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your student to meet with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the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academic advisor regularly for help in selecting courses.</a:t>
            </a:r>
          </a:p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195500" y="2404973"/>
            <a:ext cx="8209420" cy="416475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93132" y="985837"/>
            <a:ext cx="5338936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Parent Support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1043100" y="2252573"/>
            <a:ext cx="8209420" cy="41647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Support your student by understanding the stress that the student feels in adjusting to the new college environment.</a:t>
            </a:r>
          </a:p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Ask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about your student's classes and experiences.</a:t>
            </a:r>
          </a:p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Understand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that college is much more challenging than high school.</a:t>
            </a:r>
          </a:p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When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students experience problems, urge them to seek help immediately from the CAMP Staff or appropriate college resource.</a:t>
            </a:r>
          </a:p>
          <a:p>
            <a:pPr>
              <a:lnSpc>
                <a:spcPct val="90000"/>
              </a:lnSpc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93132" y="985837"/>
            <a:ext cx="5338936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Stay in Contact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1043100" y="2252573"/>
            <a:ext cx="8209420" cy="416475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Are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you going to class?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Are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you studying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plenty of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hours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after school?</a:t>
            </a: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Are getting along with your roommate?</a:t>
            </a: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Are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you balancing study time with fun time?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Do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you know when the last day to withdraw from a class is?</a:t>
            </a:r>
          </a:p>
          <a:p>
            <a:pPr>
              <a:lnSpc>
                <a:spcPct val="90000"/>
              </a:lnSpc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93132" y="985837"/>
            <a:ext cx="5338936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Final Note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1043100" y="2252573"/>
            <a:ext cx="8209420" cy="4164759"/>
          </a:xfrm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90000"/>
              </a:lnSpc>
              <a:buNone/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Moving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from high school to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college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requires a big adjustment. If a student gets off to a good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start by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working hard and taking advantage of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all the  resources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, he or she has a much better chance for completing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their Associates Degree and transferring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to a four-year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University. </a:t>
            </a: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By </a:t>
            </a: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becoming informed, showing support, and encouraging independence, parents can make a tremendous contribution to their child's successful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experience at Arizona Western College </a:t>
            </a:r>
            <a:r>
              <a:rPr lang="en-US" sz="4100" b="1" spc="30" dirty="0" err="1" smtClean="0">
                <a:solidFill>
                  <a:srgbClr val="800000"/>
                </a:solidFill>
                <a:latin typeface="Goudy Old Style" pitchFamily="18" charset="0"/>
              </a:rPr>
              <a:t>C</a:t>
            </a:r>
            <a:r>
              <a:rPr lang="en-US" sz="3600" spc="30" dirty="0" err="1" smtClean="0">
                <a:solidFill>
                  <a:srgbClr val="800000"/>
                </a:solidFill>
                <a:latin typeface="Goudy Old Style" pitchFamily="18" charset="0"/>
              </a:rPr>
              <a:t>ollege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 </a:t>
            </a:r>
            <a:r>
              <a:rPr lang="en-US" sz="4100" b="1" spc="30" dirty="0" smtClean="0">
                <a:solidFill>
                  <a:srgbClr val="800000"/>
                </a:solidFill>
                <a:latin typeface="Goudy Old Style" pitchFamily="18" charset="0"/>
              </a:rPr>
              <a:t>A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ssistance </a:t>
            </a:r>
            <a:r>
              <a:rPr lang="en-US" sz="4100" b="1" spc="30" dirty="0" smtClean="0">
                <a:solidFill>
                  <a:srgbClr val="800000"/>
                </a:solidFill>
                <a:latin typeface="Goudy Old Style" pitchFamily="18" charset="0"/>
              </a:rPr>
              <a:t>M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igrant </a:t>
            </a:r>
            <a:r>
              <a:rPr lang="en-US" sz="4100" b="1" spc="30" dirty="0" smtClean="0">
                <a:solidFill>
                  <a:srgbClr val="800000"/>
                </a:solidFill>
                <a:latin typeface="Goudy Old Style" pitchFamily="18" charset="0"/>
              </a:rPr>
              <a:t>P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rogram.</a:t>
            </a:r>
          </a:p>
        </p:txBody>
      </p:sp>
    </p:spTree>
    <p:extLst>
      <p:ext uri="{BB962C8B-B14F-4D97-AF65-F5344CB8AC3E}">
        <p14:creationId xmlns:p14="http://schemas.microsoft.com/office/powerpoint/2010/main" val="5307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93132" y="985837"/>
            <a:ext cx="5338936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CAMP Success 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1043100" y="2252573"/>
            <a:ext cx="8209420" cy="4164759"/>
          </a:xfrm>
        </p:spPr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2010 – 2015</a:t>
            </a:r>
          </a:p>
          <a:p>
            <a:pPr lvl="1">
              <a:lnSpc>
                <a:spcPct val="90000"/>
              </a:lnSpc>
            </a:pPr>
            <a:r>
              <a:rPr lang="en-US" sz="3400" spc="30" dirty="0" smtClean="0">
                <a:solidFill>
                  <a:srgbClr val="800000"/>
                </a:solidFill>
                <a:latin typeface="Goudy Old Style" pitchFamily="18" charset="0"/>
              </a:rPr>
              <a:t>Served 201 Students</a:t>
            </a:r>
          </a:p>
          <a:p>
            <a:pPr lvl="1">
              <a:lnSpc>
                <a:spcPct val="90000"/>
              </a:lnSpc>
            </a:pPr>
            <a:r>
              <a:rPr lang="en-US" sz="3400" spc="30" dirty="0" smtClean="0">
                <a:solidFill>
                  <a:srgbClr val="800000"/>
                </a:solidFill>
                <a:latin typeface="Goudy Old Style" pitchFamily="18" charset="0"/>
              </a:rPr>
              <a:t>194 Completed Program</a:t>
            </a:r>
          </a:p>
          <a:p>
            <a:pPr lvl="1">
              <a:lnSpc>
                <a:spcPct val="90000"/>
              </a:lnSpc>
            </a:pPr>
            <a:r>
              <a:rPr lang="en-US" sz="3400" spc="30" dirty="0" smtClean="0">
                <a:solidFill>
                  <a:srgbClr val="800000"/>
                </a:solidFill>
                <a:latin typeface="Goudy Old Style" pitchFamily="18" charset="0"/>
              </a:rPr>
              <a:t>51 Associates Degrees</a:t>
            </a:r>
          </a:p>
          <a:p>
            <a:pPr lvl="1">
              <a:lnSpc>
                <a:spcPct val="90000"/>
              </a:lnSpc>
            </a:pPr>
            <a:r>
              <a:rPr lang="en-US" sz="3400" spc="30" dirty="0" smtClean="0">
                <a:solidFill>
                  <a:srgbClr val="800000"/>
                </a:solidFill>
                <a:latin typeface="Goudy Old Style" pitchFamily="18" charset="0"/>
              </a:rPr>
              <a:t>6 Bachelors Degrees</a:t>
            </a:r>
          </a:p>
          <a:p>
            <a:pPr lvl="1">
              <a:lnSpc>
                <a:spcPct val="90000"/>
              </a:lnSpc>
            </a:pPr>
            <a:r>
              <a:rPr lang="en-US" sz="3400" spc="30" dirty="0" smtClean="0">
                <a:solidFill>
                  <a:srgbClr val="800000"/>
                </a:solidFill>
                <a:latin typeface="Goudy Old Style" pitchFamily="18" charset="0"/>
              </a:rPr>
              <a:t>1 Masters</a:t>
            </a:r>
          </a:p>
        </p:txBody>
      </p:sp>
    </p:spTree>
    <p:extLst>
      <p:ext uri="{BB962C8B-B14F-4D97-AF65-F5344CB8AC3E}">
        <p14:creationId xmlns:p14="http://schemas.microsoft.com/office/powerpoint/2010/main" val="23548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371600" y="-390525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7615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55676" y="2447331"/>
            <a:ext cx="7236804" cy="10668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Berlin Sans FB Demi" panose="020E0802020502020306" pitchFamily="34" charset="0"/>
              </a:rPr>
              <a:t>Time for Questions</a:t>
            </a:r>
            <a:endParaRPr lang="en-US" sz="6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203500" y="277785"/>
            <a:ext cx="6019800" cy="1143000"/>
          </a:xfrm>
        </p:spPr>
        <p:txBody>
          <a:bodyPr anchor="t" anchorCtr="0">
            <a:normAutofit/>
          </a:bodyPr>
          <a:lstStyle/>
          <a:p>
            <a:r>
              <a:rPr lang="en-US" sz="3600" dirty="0" smtClean="0">
                <a:latin typeface="Berlin Sans FB Demi" pitchFamily="34" charset="0"/>
              </a:rPr>
              <a:t>Contact AWC CAMP</a:t>
            </a:r>
            <a:endParaRPr lang="en-US" sz="3600" dirty="0"/>
          </a:p>
        </p:txBody>
      </p:sp>
      <p:sp>
        <p:nvSpPr>
          <p:cNvPr id="32" name="Rectangle 31"/>
          <p:cNvSpPr/>
          <p:nvPr/>
        </p:nvSpPr>
        <p:spPr>
          <a:xfrm>
            <a:off x="2590800" y="1524001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Berlin Sans FB Demi" pitchFamily="34" charset="0"/>
            </a:endParaRPr>
          </a:p>
          <a:p>
            <a:endParaRPr lang="en-US" dirty="0" smtClean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33400" y="6488668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CAMP is funded through a grant from the U. S. Department of Education, Office of Migrant Education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2895600" y="955432"/>
            <a:ext cx="47244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  <a:latin typeface="Goudy Old Style"/>
              </a:rPr>
              <a:t>Rosalia Delgado 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Goudy Old Style"/>
              </a:rPr>
              <a:t>Director</a:t>
            </a:r>
            <a:endParaRPr lang="es-MX" sz="1600" b="1" dirty="0">
              <a:solidFill>
                <a:srgbClr val="800000"/>
              </a:solidFill>
              <a:latin typeface="Goudy Old Style"/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Goudy Old Style"/>
              </a:rPr>
              <a:t>(928) 344-7703</a:t>
            </a:r>
          </a:p>
          <a:p>
            <a:pPr algn="ctr"/>
            <a:endParaRPr lang="en-US" sz="1600" b="1" dirty="0">
              <a:solidFill>
                <a:srgbClr val="800000"/>
              </a:solidFill>
              <a:latin typeface="Goudy Old Style"/>
            </a:endParaRPr>
          </a:p>
          <a:p>
            <a:pPr algn="ctr"/>
            <a:r>
              <a:rPr lang="es-MX" sz="1600" b="1" dirty="0">
                <a:solidFill>
                  <a:srgbClr val="800000"/>
                </a:solidFill>
                <a:latin typeface="Goudy Old Style"/>
              </a:rPr>
              <a:t>Rigoberto</a:t>
            </a:r>
            <a:r>
              <a:rPr lang="en-US" sz="1600" b="1" dirty="0">
                <a:solidFill>
                  <a:srgbClr val="800000"/>
                </a:solidFill>
                <a:latin typeface="Goudy Old Style"/>
              </a:rPr>
              <a:t> Conde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Goudy Old Style"/>
              </a:rPr>
              <a:t>Outreach &amp; Activities Coordinator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Goudy Old Style"/>
              </a:rPr>
              <a:t> (928) 317-7631</a:t>
            </a:r>
          </a:p>
          <a:p>
            <a:pPr algn="ctr"/>
            <a:endParaRPr lang="en-US" sz="1600" b="1" dirty="0">
              <a:solidFill>
                <a:srgbClr val="800000"/>
              </a:solidFill>
              <a:latin typeface="Goudy Old Style"/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Goudy Old Style"/>
              </a:rPr>
              <a:t>Rafael Encinas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Goudy Old Style"/>
              </a:rPr>
              <a:t>Academic Advisor &amp; Transition Coordinator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Goudy Old Style"/>
              </a:rPr>
              <a:t>(928) 317-7630</a:t>
            </a:r>
          </a:p>
          <a:p>
            <a:pPr algn="ctr"/>
            <a:endParaRPr lang="en-US" sz="1600" b="1" dirty="0">
              <a:solidFill>
                <a:srgbClr val="800000"/>
              </a:solidFill>
              <a:latin typeface="Goudy Old Style"/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Goudy Old Style"/>
              </a:rPr>
              <a:t>Alma Rojas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Goudy Old Style"/>
              </a:rPr>
              <a:t>Senior Secretary</a:t>
            </a:r>
            <a:endParaRPr lang="es-MX" sz="1600" b="1" dirty="0">
              <a:solidFill>
                <a:srgbClr val="800000"/>
              </a:solidFill>
              <a:latin typeface="Goudy Old Style"/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Goudy Old Style"/>
              </a:rPr>
              <a:t>(928) 317-7627</a:t>
            </a:r>
          </a:p>
          <a:p>
            <a:pPr algn="ctr"/>
            <a:endParaRPr lang="en-US" sz="1100" b="1" dirty="0" smtClean="0">
              <a:ln>
                <a:solidFill>
                  <a:srgbClr val="E8B439"/>
                </a:solidFill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723986" y="4999059"/>
            <a:ext cx="6592430" cy="13716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9E11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sz="1600" dirty="0">
              <a:solidFill>
                <a:srgbClr val="8D2B18"/>
              </a:solidFill>
              <a:latin typeface="Tw Cen M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0" y="4921831"/>
            <a:ext cx="2209800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Community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19972" y="4958344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College</a:t>
            </a:r>
            <a:r>
              <a:rPr lang="en-US" b="1" dirty="0" smtClean="0">
                <a:solidFill>
                  <a:schemeClr val="bg2"/>
                </a:solidFill>
              </a:rPr>
              <a:t>.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8800" y="4994857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Future.</a:t>
            </a:r>
            <a:endParaRPr 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7224"/>
            <a:ext cx="1981200" cy="17615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1524000" y="-304800"/>
            <a:ext cx="3810000" cy="7705725"/>
            <a:chOff x="-1034" y="-192"/>
            <a:chExt cx="2400" cy="4854"/>
          </a:xfrm>
          <a:solidFill>
            <a:srgbClr val="FFC000"/>
          </a:solidFill>
        </p:grpSpPr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 rot="738602">
              <a:off x="-926" y="764"/>
              <a:ext cx="1717" cy="3898"/>
            </a:xfrm>
            <a:prstGeom prst="moon">
              <a:avLst>
                <a:gd name="adj" fmla="val 59653"/>
              </a:avLst>
            </a:prstGeom>
            <a:solidFill>
              <a:srgbClr val="627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-362" y="-141"/>
              <a:ext cx="1728" cy="1632"/>
            </a:xfrm>
            <a:prstGeom prst="ellipse">
              <a:avLst/>
            </a:prstGeom>
            <a:solidFill>
              <a:srgbClr val="62754B"/>
            </a:solidFill>
            <a:ln w="9525">
              <a:solidFill>
                <a:srgbClr val="6275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 rot="738602">
              <a:off x="-1034" y="666"/>
              <a:ext cx="1717" cy="3898"/>
            </a:xfrm>
            <a:prstGeom prst="moon">
              <a:avLst>
                <a:gd name="adj" fmla="val 59653"/>
              </a:avLst>
            </a:prstGeom>
            <a:grpFill/>
            <a:ln w="9525">
              <a:solidFill>
                <a:srgbClr val="E8B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-410" y="-192"/>
              <a:ext cx="1728" cy="16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70" y="96"/>
              <a:ext cx="1152" cy="1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E8B43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9" name="Picture 48" descr="Picture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1752600" cy="164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CAMP_2_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514600"/>
            <a:ext cx="2434657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101408" cy="900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College and University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idx="1"/>
          </p:nvPr>
        </p:nvSpPr>
        <p:spPr>
          <a:xfrm>
            <a:off x="143508" y="1916832"/>
            <a:ext cx="8856984" cy="45005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The difference between a college and a university is that a college just offers a collection of degrees/majors in one specific area while a university is a collection of colleges. </a:t>
            </a:r>
          </a:p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When you go to a university you are going to be graduating from one of their colleges, such as the Business College. </a:t>
            </a:r>
          </a:p>
          <a:p>
            <a:pPr>
              <a:lnSpc>
                <a:spcPct val="90000"/>
              </a:lnSpc>
            </a:pPr>
            <a:endParaRPr lang="en-US" sz="3600" spc="30" dirty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>
                <a:solidFill>
                  <a:srgbClr val="800000"/>
                </a:solidFill>
                <a:latin typeface="Goudy Old Style" pitchFamily="18" charset="0"/>
              </a:rPr>
              <a:t>As to which is better, it depends on what you want. Single colleges tend to be smaller while universities are bigger, but universities are better </a:t>
            </a: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known</a:t>
            </a:r>
          </a:p>
          <a:p>
            <a:pPr>
              <a:lnSpc>
                <a:spcPct val="90000"/>
              </a:lnSpc>
            </a:pPr>
            <a:endParaRPr lang="en-US" sz="3600" spc="30" dirty="0" smtClean="0">
              <a:solidFill>
                <a:srgbClr val="800000"/>
              </a:solidFill>
              <a:latin typeface="Goudy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spc="30" dirty="0" smtClean="0">
                <a:solidFill>
                  <a:srgbClr val="800000"/>
                </a:solidFill>
                <a:latin typeface="Goudy Old Style" pitchFamily="18" charset="0"/>
              </a:rPr>
              <a:t>Cost of Attendance. </a:t>
            </a:r>
          </a:p>
        </p:txBody>
      </p:sp>
      <p:pic>
        <p:nvPicPr>
          <p:cNvPr id="6" name="8eca90e9-d16d-4c2c-8bae-a5c66964863d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337212"/>
            <a:ext cx="2160240" cy="11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12436"/>
              </p:ext>
            </p:extLst>
          </p:nvPr>
        </p:nvGraphicFramePr>
        <p:xfrm>
          <a:off x="2438400" y="1295400"/>
          <a:ext cx="5638800" cy="530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371600"/>
                <a:gridCol w="1143000"/>
                <a:gridCol w="838200"/>
              </a:tblGrid>
              <a:tr h="2591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DEGREE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MAJOR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CLASS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CREDITS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</a:tr>
              <a:tr h="8942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        </a:t>
                      </a:r>
                    </a:p>
                    <a:p>
                      <a:r>
                        <a:rPr lang="en-US" sz="1400" dirty="0" smtClean="0"/>
                        <a:t>                      </a:t>
                      </a:r>
                      <a:r>
                        <a:rPr lang="en-US" sz="1400" dirty="0" err="1" smtClean="0"/>
                        <a:t>Ph.D</a:t>
                      </a:r>
                      <a:r>
                        <a:rPr lang="en-US" sz="1400" dirty="0" smtClean="0"/>
                        <a:t>,  </a:t>
                      </a:r>
                      <a:r>
                        <a:rPr lang="en-US" sz="1400" dirty="0" err="1" smtClean="0"/>
                        <a:t>Ed.D</a:t>
                      </a: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Various</a:t>
                      </a: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45727" marB="45727"/>
                </a:tc>
              </a:tr>
              <a:tr h="1046641">
                <a:tc>
                  <a:txBody>
                    <a:bodyPr/>
                    <a:lstStyle/>
                    <a:p>
                      <a:pPr lvl="3"/>
                      <a:r>
                        <a:rPr lang="en-US" sz="1400" dirty="0" smtClean="0"/>
                        <a:t>MBA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MA, MS </a:t>
                      </a:r>
                    </a:p>
                    <a:p>
                      <a:pPr lvl="3"/>
                      <a:r>
                        <a:rPr lang="en-US" sz="1400" dirty="0" smtClean="0"/>
                        <a:t>M Ed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M FA </a:t>
                      </a: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Various</a:t>
                      </a: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30 - 60</a:t>
                      </a:r>
                      <a:endParaRPr lang="en-US" sz="1400" b="1" dirty="0"/>
                    </a:p>
                  </a:txBody>
                  <a:tcPr marT="45727" marB="45727"/>
                </a:tc>
              </a:tr>
              <a:tr h="1209492">
                <a:tc>
                  <a:txBody>
                    <a:bodyPr/>
                    <a:lstStyle/>
                    <a:p>
                      <a:pPr lvl="3"/>
                      <a:r>
                        <a:rPr lang="en-US" sz="1400" dirty="0" smtClean="0"/>
                        <a:t>BS</a:t>
                      </a:r>
                    </a:p>
                    <a:p>
                      <a:pPr lvl="3"/>
                      <a:r>
                        <a:rPr lang="en-US" sz="1400" dirty="0" smtClean="0"/>
                        <a:t>BA</a:t>
                      </a:r>
                    </a:p>
                    <a:p>
                      <a:pPr lvl="3"/>
                      <a:r>
                        <a:rPr lang="en-US" sz="1400" dirty="0" smtClean="0"/>
                        <a:t>BAS </a:t>
                      </a: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Various</a:t>
                      </a: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Junior</a:t>
                      </a:r>
                    </a:p>
                    <a:p>
                      <a:r>
                        <a:rPr lang="en-US" sz="1400" dirty="0" smtClean="0"/>
                        <a:t>Senior</a:t>
                      </a: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+</a:t>
                      </a:r>
                      <a:endParaRPr lang="en-US" sz="1400" b="1" dirty="0"/>
                    </a:p>
                  </a:txBody>
                  <a:tcPr marT="45727" marB="45727"/>
                </a:tc>
              </a:tr>
              <a:tr h="991285">
                <a:tc>
                  <a:txBody>
                    <a:bodyPr/>
                    <a:lstStyle/>
                    <a:p>
                      <a:pPr lvl="3"/>
                      <a:r>
                        <a:rPr lang="en-US" sz="1400" dirty="0" smtClean="0"/>
                        <a:t>AA, AS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ABUS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AAS</a:t>
                      </a:r>
                    </a:p>
                    <a:p>
                      <a:pPr lvl="3"/>
                      <a:r>
                        <a:rPr lang="en-US" sz="1400" dirty="0" smtClean="0"/>
                        <a:t>AGS</a:t>
                      </a: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Occupational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Transfer</a:t>
                      </a: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Freshman </a:t>
                      </a:r>
                    </a:p>
                    <a:p>
                      <a:r>
                        <a:rPr lang="en-US" sz="1400" dirty="0" smtClean="0"/>
                        <a:t>Sophomore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+</a:t>
                      </a:r>
                      <a:endParaRPr lang="en-US" sz="1400" b="1" dirty="0" smtClean="0"/>
                    </a:p>
                  </a:txBody>
                  <a:tcPr marT="45727" marB="45727"/>
                </a:tc>
              </a:tr>
              <a:tr h="731633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8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800" b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18471" name="Oval 60"/>
          <p:cNvSpPr>
            <a:spLocks noChangeArrowheads="1"/>
          </p:cNvSpPr>
          <p:nvPr/>
        </p:nvSpPr>
        <p:spPr bwMode="auto">
          <a:xfrm rot="-4387032">
            <a:off x="-996950" y="2686050"/>
            <a:ext cx="37338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cs typeface="Arial" pitchFamily="34" charset="0"/>
              </a:rPr>
              <a:t>(higher education pyramid)</a:t>
            </a:r>
          </a:p>
        </p:txBody>
      </p:sp>
      <p:pic>
        <p:nvPicPr>
          <p:cNvPr id="18472" name="Picture 24" descr="AS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59981"/>
            <a:ext cx="728663" cy="6651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73" name="Picture 6" descr="http://www.azwestern.edu/gallery/d/151352-2/U%20of%20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49080"/>
            <a:ext cx="1143000" cy="577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953000" y="5410200"/>
            <a:ext cx="1447800" cy="838200"/>
          </a:xfrm>
          <a:prstGeom prst="rect">
            <a:avLst/>
          </a:prstGeom>
          <a:solidFill>
            <a:schemeClr val="tx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75" name="Picture 4" descr="AWC NEW logo 7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5402073"/>
            <a:ext cx="1529529" cy="8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6" name="Picture 2" descr="NAU Flag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1219200" cy="4572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263550"/>
            <a:ext cx="98298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Degrees available at 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Colleges and Universities</a:t>
            </a:r>
          </a:p>
        </p:txBody>
      </p:sp>
      <p:sp>
        <p:nvSpPr>
          <p:cNvPr id="24" name="Isosceles Triangle 23"/>
          <p:cNvSpPr/>
          <p:nvPr/>
        </p:nvSpPr>
        <p:spPr>
          <a:xfrm>
            <a:off x="-228600" y="0"/>
            <a:ext cx="4495800" cy="6858000"/>
          </a:xfrm>
          <a:prstGeom prst="triangle">
            <a:avLst/>
          </a:prstGeom>
          <a:solidFill>
            <a:schemeClr val="tx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28600" y="5715000"/>
            <a:ext cx="3733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" y="472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4" idx="1"/>
            <a:endCxn id="24" idx="5"/>
          </p:cNvCxnSpPr>
          <p:nvPr/>
        </p:nvCxnSpPr>
        <p:spPr>
          <a:xfrm>
            <a:off x="895350" y="3429000"/>
            <a:ext cx="2247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82" name="TextBox 42"/>
          <p:cNvSpPr txBox="1">
            <a:spLocks noChangeArrowheads="1"/>
          </p:cNvSpPr>
          <p:nvPr/>
        </p:nvSpPr>
        <p:spPr bwMode="auto">
          <a:xfrm>
            <a:off x="1403648" y="1768750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Doctorate</a:t>
            </a:r>
          </a:p>
        </p:txBody>
      </p:sp>
      <p:sp>
        <p:nvSpPr>
          <p:cNvPr id="18483" name="TextBox 43"/>
          <p:cNvSpPr txBox="1">
            <a:spLocks noChangeArrowheads="1"/>
          </p:cNvSpPr>
          <p:nvPr/>
        </p:nvSpPr>
        <p:spPr bwMode="auto">
          <a:xfrm>
            <a:off x="1447800" y="25908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itchFamily="18" charset="0"/>
              </a:rPr>
              <a:t>Masters Degrees 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84" name="TextBox 44"/>
          <p:cNvSpPr txBox="1">
            <a:spLocks noChangeArrowheads="1"/>
          </p:cNvSpPr>
          <p:nvPr/>
        </p:nvSpPr>
        <p:spPr bwMode="auto">
          <a:xfrm>
            <a:off x="1371600" y="37338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itchFamily="18" charset="0"/>
              </a:rPr>
              <a:t>Bachelor Degrees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85" name="TextBox 45"/>
          <p:cNvSpPr txBox="1">
            <a:spLocks noChangeArrowheads="1"/>
          </p:cNvSpPr>
          <p:nvPr/>
        </p:nvSpPr>
        <p:spPr bwMode="auto">
          <a:xfrm>
            <a:off x="1219200" y="48006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Times New Roman" pitchFamily="18" charset="0"/>
              </a:rPr>
              <a:t>Associate Degrees</a:t>
            </a:r>
          </a:p>
          <a:p>
            <a:pPr eaLnBrk="1" hangingPunct="1"/>
            <a:endParaRPr lang="en-US" altLang="en-US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486" name="TextBox 46"/>
          <p:cNvSpPr txBox="1">
            <a:spLocks noChangeArrowheads="1"/>
          </p:cNvSpPr>
          <p:nvPr/>
        </p:nvSpPr>
        <p:spPr bwMode="auto">
          <a:xfrm>
            <a:off x="990600" y="5867400"/>
            <a:ext cx="2789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 Skill Development Courses</a:t>
            </a:r>
            <a:endParaRPr lang="en-US" alt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219200" y="2438400"/>
            <a:ext cx="1600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5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8"/>
          <p:cNvSpPr>
            <a:spLocks noGrp="1" noChangeArrowheads="1"/>
          </p:cNvSpPr>
          <p:nvPr>
            <p:ph type="title"/>
          </p:nvPr>
        </p:nvSpPr>
        <p:spPr>
          <a:xfrm>
            <a:off x="863588" y="656692"/>
            <a:ext cx="8037004" cy="946212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  <a:defRPr/>
            </a:pPr>
            <a:r>
              <a:rPr kumimoji="0" lang="en-US" sz="5400" kern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  <a:ea typeface="+mj-ea"/>
                <a:cs typeface="+mj-cs"/>
              </a:rPr>
              <a:t>Why AWC?</a:t>
            </a:r>
          </a:p>
        </p:txBody>
      </p:sp>
      <p:sp>
        <p:nvSpPr>
          <p:cNvPr id="18435" name="Rectangle 30"/>
          <p:cNvSpPr>
            <a:spLocks noGrp="1" noChangeArrowheads="1"/>
          </p:cNvSpPr>
          <p:nvPr>
            <p:ph idx="1"/>
          </p:nvPr>
        </p:nvSpPr>
        <p:spPr>
          <a:xfrm>
            <a:off x="395536" y="1592796"/>
            <a:ext cx="8078539" cy="4968552"/>
          </a:xfrm>
        </p:spPr>
        <p:txBody>
          <a:bodyPr>
            <a:normAutofit/>
          </a:bodyPr>
          <a:lstStyle/>
          <a:p>
            <a:pPr marL="365760" lvl="0" indent="-256032" algn="l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Small Classes</a:t>
            </a:r>
          </a:p>
          <a:p>
            <a:pPr marL="365760" lvl="0" indent="-256032" algn="l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Nationally Renowned Partnerships</a:t>
            </a:r>
          </a:p>
          <a:p>
            <a:pPr marL="365760" lvl="0" indent="-256032" algn="l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Variety of Course Delivery Options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Excellent Academic Programs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98351A"/>
                </a:solidFill>
                <a:latin typeface="Goudy Old Style" pitchFamily="18" charset="0"/>
              </a:rPr>
              <a:t>Academic Support</a:t>
            </a:r>
            <a:endParaRPr kumimoji="0" lang="en-US" sz="3600" b="1" kern="1200" dirty="0" smtClean="0">
              <a:solidFill>
                <a:srgbClr val="98351A"/>
              </a:solidFill>
              <a:latin typeface="Goudy Old Style" pitchFamily="18" charset="0"/>
            </a:endParaRPr>
          </a:p>
          <a:p>
            <a:pPr marL="365760" lvl="0" indent="-256032" algn="l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Active Campus Life</a:t>
            </a:r>
          </a:p>
          <a:p>
            <a:pPr marL="365760" lvl="0" indent="-256032" algn="l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Affordable Tuition</a:t>
            </a:r>
          </a:p>
        </p:txBody>
      </p:sp>
      <p:pic>
        <p:nvPicPr>
          <p:cNvPr id="5" name="8eca90e9-d16d-4c2c-8bae-a5c66964863d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337212"/>
            <a:ext cx="2160240" cy="11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65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>
          <a:xfrm>
            <a:off x="899592" y="656692"/>
            <a:ext cx="6302375" cy="935732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  <a:defRPr/>
            </a:pPr>
            <a:r>
              <a:rPr kumimoji="0" lang="en-US" sz="5400" kern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  <a:ea typeface="+mj-ea"/>
                <a:cs typeface="+mj-cs"/>
              </a:rPr>
              <a:t>How much does it cost?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95758"/>
              </p:ext>
            </p:extLst>
          </p:nvPr>
        </p:nvGraphicFramePr>
        <p:xfrm>
          <a:off x="647564" y="1916832"/>
          <a:ext cx="6864444" cy="357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222"/>
                <a:gridCol w="3432222"/>
              </a:tblGrid>
              <a:tr h="51118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Institution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Cost per credit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hour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1118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AWC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$78</a:t>
                      </a:r>
                    </a:p>
                  </a:txBody>
                  <a:tcPr/>
                </a:tc>
              </a:tr>
              <a:tr h="511182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en-US" baseline="0" dirty="0" smtClean="0"/>
                        <a:t> of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$683</a:t>
                      </a:r>
                      <a:endParaRPr lang="en-US" dirty="0"/>
                    </a:p>
                  </a:txBody>
                  <a:tcPr/>
                </a:tc>
              </a:tr>
              <a:tr h="511182">
                <a:tc>
                  <a:txBody>
                    <a:bodyPr/>
                    <a:lstStyle/>
                    <a:p>
                      <a:r>
                        <a:rPr lang="en-US" dirty="0" smtClean="0"/>
                        <a:t>ASU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$658</a:t>
                      </a:r>
                      <a:endParaRPr lang="en-US" dirty="0"/>
                    </a:p>
                  </a:txBody>
                  <a:tcPr/>
                </a:tc>
              </a:tr>
              <a:tr h="511182">
                <a:tc>
                  <a:txBody>
                    <a:bodyPr/>
                    <a:lstStyle/>
                    <a:p>
                      <a:r>
                        <a:rPr lang="en-US" dirty="0" smtClean="0"/>
                        <a:t>NAU (Flagstaff)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$667</a:t>
                      </a:r>
                      <a:endParaRPr lang="en-US" dirty="0"/>
                    </a:p>
                  </a:txBody>
                  <a:tcPr/>
                </a:tc>
              </a:tr>
              <a:tr h="511182">
                <a:tc>
                  <a:txBody>
                    <a:bodyPr/>
                    <a:lstStyle/>
                    <a:p>
                      <a:r>
                        <a:rPr lang="en-US" dirty="0" smtClean="0"/>
                        <a:t>NAU-Yuma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$327</a:t>
                      </a:r>
                      <a:endParaRPr lang="en-US" dirty="0"/>
                    </a:p>
                  </a:txBody>
                  <a:tcPr/>
                </a:tc>
              </a:tr>
              <a:tr h="511182">
                <a:tc>
                  <a:txBody>
                    <a:bodyPr/>
                    <a:lstStyle/>
                    <a:p>
                      <a:r>
                        <a:rPr lang="en-US" dirty="0" smtClean="0"/>
                        <a:t>U of Phoenix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8eca90e9-d16d-4c2c-8bae-a5c66964863d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337212"/>
            <a:ext cx="2160240" cy="11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53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eca90e9-d16d-4c2c-8bae-a5c66964863d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337212"/>
            <a:ext cx="2160240" cy="11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>
          <a:xfrm>
            <a:off x="899592" y="584684"/>
            <a:ext cx="8105775" cy="900112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  <a:defRPr/>
            </a:pPr>
            <a:r>
              <a:rPr kumimoji="0" lang="en-US" sz="5400" kern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  <a:ea typeface="+mj-ea"/>
                <a:cs typeface="+mj-cs"/>
              </a:rPr>
              <a:t>Academic Programs</a:t>
            </a:r>
          </a:p>
        </p:txBody>
      </p:sp>
      <p:sp>
        <p:nvSpPr>
          <p:cNvPr id="19459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20788"/>
            <a:ext cx="5940660" cy="50405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900" dirty="0" smtClean="0">
              <a:solidFill>
                <a:srgbClr val="800000"/>
              </a:solidFill>
              <a:latin typeface="Baskerville Old Face" pitchFamily="18" charset="0"/>
            </a:endParaRPr>
          </a:p>
          <a:p>
            <a:pPr marL="365760" lvl="0" indent="-256032" algn="l" rtl="0" eaLnBrk="1" latinLnBrk="0" hangingPunct="1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105000"/>
              <a:buFont typeface="Georgia"/>
              <a:buChar char="•"/>
            </a:pPr>
            <a:r>
              <a:rPr kumimoji="0" lang="en-US" sz="3200" b="1" kern="1200" dirty="0" smtClean="0">
                <a:solidFill>
                  <a:srgbClr val="98351A"/>
                </a:solidFill>
                <a:latin typeface="Goudy Old Style" pitchFamily="18" charset="0"/>
              </a:rPr>
              <a:t>Transferrable Degrees</a:t>
            </a:r>
          </a:p>
          <a:p>
            <a:pPr lvl="2" indent="-256032">
              <a:lnSpc>
                <a:spcPct val="80000"/>
              </a:lnSpc>
              <a:buClr>
                <a:schemeClr val="accent3"/>
              </a:buClr>
              <a:buSzPct val="105000"/>
              <a:buNone/>
            </a:pPr>
            <a:r>
              <a:rPr lang="en-US" b="1" dirty="0" smtClean="0">
                <a:solidFill>
                  <a:srgbClr val="98351A"/>
                </a:solidFill>
                <a:latin typeface="Goudy Old Style" pitchFamily="18" charset="0"/>
              </a:rPr>
              <a:t>	-</a:t>
            </a:r>
            <a:r>
              <a:rPr kumimoji="0" lang="en-US" b="1" kern="1200" dirty="0" smtClean="0">
                <a:solidFill>
                  <a:srgbClr val="98351A"/>
                </a:solidFill>
                <a:latin typeface="Goudy Old Style" pitchFamily="18" charset="0"/>
              </a:rPr>
              <a:t>Associate of Arts</a:t>
            </a:r>
          </a:p>
          <a:p>
            <a:pPr lvl="1" indent="-256032">
              <a:lnSpc>
                <a:spcPct val="80000"/>
              </a:lnSpc>
              <a:buClr>
                <a:schemeClr val="accent3"/>
              </a:buClr>
              <a:buNone/>
            </a:pPr>
            <a:r>
              <a:rPr lang="en-US" sz="2400" b="1" dirty="0" smtClean="0">
                <a:solidFill>
                  <a:srgbClr val="98351A"/>
                </a:solidFill>
                <a:latin typeface="Goudy Old Style" pitchFamily="18" charset="0"/>
              </a:rPr>
              <a:t>		-</a:t>
            </a:r>
            <a:r>
              <a:rPr kumimoji="0" lang="en-US" sz="2400" b="1" kern="1200" dirty="0" smtClean="0">
                <a:solidFill>
                  <a:srgbClr val="98351A"/>
                </a:solidFill>
                <a:latin typeface="Goudy Old Style" pitchFamily="18" charset="0"/>
              </a:rPr>
              <a:t>Associate of Business</a:t>
            </a:r>
          </a:p>
          <a:p>
            <a:pPr lvl="1" indent="-256032">
              <a:lnSpc>
                <a:spcPct val="80000"/>
              </a:lnSpc>
              <a:buClr>
                <a:schemeClr val="accent3"/>
              </a:buClr>
              <a:buNone/>
            </a:pPr>
            <a:r>
              <a:rPr lang="en-US" sz="2400" b="1" dirty="0" smtClean="0">
                <a:solidFill>
                  <a:srgbClr val="98351A"/>
                </a:solidFill>
                <a:latin typeface="Goudy Old Style" pitchFamily="18" charset="0"/>
              </a:rPr>
              <a:t>		-</a:t>
            </a:r>
            <a:r>
              <a:rPr kumimoji="0" lang="en-US" sz="2400" b="1" kern="1200" dirty="0" smtClean="0">
                <a:solidFill>
                  <a:srgbClr val="98351A"/>
                </a:solidFill>
                <a:latin typeface="Goudy Old Style" pitchFamily="18" charset="0"/>
              </a:rPr>
              <a:t>Associate of Science</a:t>
            </a:r>
            <a:r>
              <a:rPr kumimoji="0" lang="en-US" sz="3400" b="1" kern="1200" dirty="0" smtClean="0">
                <a:solidFill>
                  <a:srgbClr val="98351A"/>
                </a:solidFill>
                <a:latin typeface="Goudy Old Style" pitchFamily="18" charset="0"/>
              </a:rPr>
              <a:t/>
            </a:r>
            <a:br>
              <a:rPr kumimoji="0" lang="en-US" sz="3400" b="1" kern="1200" dirty="0" smtClean="0">
                <a:solidFill>
                  <a:srgbClr val="98351A"/>
                </a:solidFill>
                <a:latin typeface="Goudy Old Style" pitchFamily="18" charset="0"/>
              </a:rPr>
            </a:br>
            <a:endParaRPr kumimoji="0" lang="en-US" sz="3400" b="1" kern="1200" dirty="0" smtClean="0">
              <a:solidFill>
                <a:srgbClr val="98351A"/>
              </a:solidFill>
              <a:latin typeface="Goudy Old Style" pitchFamily="18" charset="0"/>
            </a:endParaRPr>
          </a:p>
          <a:p>
            <a:pPr marL="365760" lvl="0" indent="-256032" algn="l" rtl="0" eaLnBrk="1" latinLnBrk="0" hangingPunct="1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200" b="1" kern="1200" dirty="0" smtClean="0">
                <a:solidFill>
                  <a:srgbClr val="98351A"/>
                </a:solidFill>
                <a:latin typeface="Goudy Old Style" pitchFamily="18" charset="0"/>
              </a:rPr>
              <a:t>Occupational Degrees</a:t>
            </a:r>
          </a:p>
          <a:p>
            <a:pPr marL="365760" lvl="0" indent="-256032" algn="l" rtl="0" eaLnBrk="1" latinLnBrk="0" hangingPunct="1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None/>
            </a:pPr>
            <a:r>
              <a:rPr kumimoji="0" lang="en-US" sz="3000" b="1" kern="1200" dirty="0" smtClean="0">
                <a:solidFill>
                  <a:srgbClr val="98351A"/>
                </a:solidFill>
                <a:latin typeface="Goudy Old Style" pitchFamily="18" charset="0"/>
              </a:rPr>
              <a:t>	</a:t>
            </a:r>
            <a:r>
              <a:rPr kumimoji="0" lang="en-US" sz="2400" b="1" kern="1200" dirty="0" smtClean="0">
                <a:solidFill>
                  <a:srgbClr val="98351A"/>
                </a:solidFill>
                <a:latin typeface="Goudy Old Style" pitchFamily="18" charset="0"/>
              </a:rPr>
              <a:t>	-Associate of Applied Science</a:t>
            </a:r>
          </a:p>
          <a:p>
            <a:pPr marL="365760" lvl="0" indent="-256032" algn="l" rtl="0" eaLnBrk="1" latinLnBrk="0" hangingPunct="1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None/>
            </a:pPr>
            <a:endParaRPr lang="en-US" sz="3600" b="1" dirty="0" smtClean="0">
              <a:solidFill>
                <a:srgbClr val="98351A"/>
              </a:solidFill>
              <a:latin typeface="Goudy Old Style" pitchFamily="18" charset="0"/>
            </a:endParaRPr>
          </a:p>
          <a:p>
            <a:pPr>
              <a:lnSpc>
                <a:spcPct val="80000"/>
              </a:lnSpc>
            </a:pPr>
            <a:r>
              <a:rPr kumimoji="0" lang="en-US" sz="3200" b="1" kern="1200" dirty="0" smtClean="0">
                <a:solidFill>
                  <a:srgbClr val="98351A"/>
                </a:solidFill>
                <a:latin typeface="Goudy Old Style" pitchFamily="18" charset="0"/>
              </a:rPr>
              <a:t>Occupationa</a:t>
            </a:r>
            <a:r>
              <a:rPr lang="en-US" sz="3200" b="1" dirty="0" smtClean="0">
                <a:solidFill>
                  <a:srgbClr val="98351A"/>
                </a:solidFill>
                <a:latin typeface="Goudy Old Style" pitchFamily="18" charset="0"/>
              </a:rPr>
              <a:t>l Certificates</a:t>
            </a:r>
          </a:p>
          <a:p>
            <a:pPr>
              <a:lnSpc>
                <a:spcPct val="80000"/>
              </a:lnSpc>
            </a:pPr>
            <a:endParaRPr lang="en-US" sz="3200" b="1" dirty="0" smtClean="0">
              <a:solidFill>
                <a:srgbClr val="98351A"/>
              </a:solidFill>
              <a:latin typeface="Goudy Old Styl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98351A"/>
                </a:solidFill>
                <a:latin typeface="Goudy Old Style" pitchFamily="18" charset="0"/>
              </a:rPr>
              <a:t>AGEC Certificates</a:t>
            </a:r>
          </a:p>
          <a:p>
            <a:pPr lvl="0">
              <a:lnSpc>
                <a:spcPct val="80000"/>
              </a:lnSpc>
            </a:pPr>
            <a:endParaRPr lang="en-US" sz="3600" b="1" dirty="0" smtClean="0">
              <a:solidFill>
                <a:srgbClr val="98351A"/>
              </a:solidFill>
              <a:latin typeface="Goudy Old Style" pitchFamily="18" charset="0"/>
            </a:endParaRPr>
          </a:p>
          <a:p>
            <a:pPr lvl="0">
              <a:lnSpc>
                <a:spcPct val="80000"/>
              </a:lnSpc>
            </a:pPr>
            <a:r>
              <a:rPr lang="en-US" sz="3600" b="1" dirty="0" smtClean="0">
                <a:solidFill>
                  <a:srgbClr val="98351A"/>
                </a:solidFill>
                <a:latin typeface="Goudy Old Style" pitchFamily="18" charset="0"/>
              </a:rPr>
              <a:t>2 + 2 Degree Completion</a:t>
            </a:r>
          </a:p>
          <a:p>
            <a:pPr lvl="0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rgbClr val="98351A"/>
                </a:solidFill>
                <a:latin typeface="Goudy Old Style" pitchFamily="18" charset="0"/>
              </a:rPr>
              <a:t>		</a:t>
            </a:r>
            <a:r>
              <a:rPr lang="en-US" sz="2400" b="1" dirty="0" smtClean="0">
                <a:solidFill>
                  <a:srgbClr val="98351A"/>
                </a:solidFill>
                <a:latin typeface="Goudy Old Style" pitchFamily="18" charset="0"/>
              </a:rPr>
              <a:t>-Northern Arizona University</a:t>
            </a:r>
          </a:p>
          <a:p>
            <a:pPr>
              <a:lnSpc>
                <a:spcPct val="80000"/>
              </a:lnSpc>
            </a:pPr>
            <a:endParaRPr kumimoji="0" lang="en-US" sz="3200" b="1" kern="1200" dirty="0" smtClean="0">
              <a:solidFill>
                <a:srgbClr val="98351A"/>
              </a:solidFill>
              <a:latin typeface="Goudy Old Style" pitchFamily="18" charset="0"/>
            </a:endParaRPr>
          </a:p>
        </p:txBody>
      </p:sp>
      <p:pic>
        <p:nvPicPr>
          <p:cNvPr id="14340" name="Picture 4" descr="3-C Buil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08820"/>
            <a:ext cx="3636404" cy="2909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EC52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2341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3" y="656692"/>
            <a:ext cx="6696596" cy="900100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  <a:defRPr/>
            </a:pPr>
            <a:r>
              <a:rPr kumimoji="0" lang="en-US" sz="5400" kern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  <a:ea typeface="+mj-ea"/>
                <a:cs typeface="+mj-cs"/>
              </a:rPr>
              <a:t>Course Delivery Options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319972" y="1988840"/>
            <a:ext cx="4608512" cy="4648200"/>
          </a:xfrm>
        </p:spPr>
        <p:txBody>
          <a:bodyPr>
            <a:normAutofit/>
          </a:bodyPr>
          <a:lstStyle/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Standard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Online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Hybrid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Evening</a:t>
            </a:r>
          </a:p>
          <a:p>
            <a:pPr marL="365760" lvl="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3600" b="1" kern="1200" dirty="0" smtClean="0">
                <a:solidFill>
                  <a:srgbClr val="98351A"/>
                </a:solidFill>
                <a:latin typeface="Goudy Old Style" pitchFamily="18" charset="0"/>
              </a:rPr>
              <a:t>Interactive Television</a:t>
            </a:r>
          </a:p>
        </p:txBody>
      </p:sp>
      <p:pic>
        <p:nvPicPr>
          <p:cNvPr id="5" name="8eca90e9-d16d-4c2c-8bae-a5c66964863d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337212"/>
            <a:ext cx="2160240" cy="11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stud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3024187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 descr="2007/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717032"/>
            <a:ext cx="2336831" cy="2336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86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rgbClr val="000000"/>
      </a:dk1>
      <a:lt1>
        <a:sysClr val="window" lastClr="FFFFFF"/>
      </a:lt1>
      <a:dk2>
        <a:srgbClr val="98351A"/>
      </a:dk2>
      <a:lt2>
        <a:srgbClr val="EEC52C"/>
      </a:lt2>
      <a:accent1>
        <a:srgbClr val="98351A"/>
      </a:accent1>
      <a:accent2>
        <a:srgbClr val="EEC52C"/>
      </a:accent2>
      <a:accent3>
        <a:srgbClr val="5E2005"/>
      </a:accent3>
      <a:accent4>
        <a:srgbClr val="AE6423"/>
      </a:accent4>
      <a:accent5>
        <a:srgbClr val="482377"/>
      </a:accent5>
      <a:accent6>
        <a:srgbClr val="BB9029"/>
      </a:accent6>
      <a:hlink>
        <a:srgbClr val="F7DB61"/>
      </a:hlink>
      <a:folHlink>
        <a:srgbClr val="70440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6346</TotalTime>
  <Words>2440</Words>
  <Application>Microsoft Office PowerPoint</Application>
  <PresentationFormat>On-screen Show (4:3)</PresentationFormat>
  <Paragraphs>420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Urban</vt:lpstr>
      <vt:lpstr>Welcome</vt:lpstr>
      <vt:lpstr>Objectives</vt:lpstr>
      <vt:lpstr>PowerPoint Presentation</vt:lpstr>
      <vt:lpstr>College and University</vt:lpstr>
      <vt:lpstr>PowerPoint Presentation</vt:lpstr>
      <vt:lpstr>Why AWC?</vt:lpstr>
      <vt:lpstr>How much does it cost?</vt:lpstr>
      <vt:lpstr>Academic Programs</vt:lpstr>
      <vt:lpstr>Course Delivery Options</vt:lpstr>
      <vt:lpstr>Nationally Renowned Partnerships</vt:lpstr>
      <vt:lpstr>Campus Life</vt:lpstr>
      <vt:lpstr>How to Get Started…</vt:lpstr>
      <vt:lpstr>Arizona Western College</vt:lpstr>
      <vt:lpstr>CAMP Mission Statement</vt:lpstr>
      <vt:lpstr>CAMP  Eligibility</vt:lpstr>
      <vt:lpstr>CAMP Additional Eligibility Requirements </vt:lpstr>
      <vt:lpstr>CAMP How to Apply </vt:lpstr>
      <vt:lpstr>CAMP Program Requirements</vt:lpstr>
      <vt:lpstr>CAMP Program Requirements</vt:lpstr>
      <vt:lpstr>CAMP Support Services</vt:lpstr>
      <vt:lpstr>CAMP Support Services</vt:lpstr>
      <vt:lpstr>Financial Aid </vt:lpstr>
      <vt:lpstr>Grants (Based on Need)</vt:lpstr>
      <vt:lpstr>Loans</vt:lpstr>
      <vt:lpstr>Scholarships</vt:lpstr>
      <vt:lpstr>Satisfactory Academic Progress</vt:lpstr>
      <vt:lpstr>Advising</vt:lpstr>
      <vt:lpstr>Campus Housing </vt:lpstr>
      <vt:lpstr>Why Live on Campus?</vt:lpstr>
      <vt:lpstr>Campus Safety</vt:lpstr>
      <vt:lpstr>Parent Support</vt:lpstr>
      <vt:lpstr>Parent Support</vt:lpstr>
      <vt:lpstr>Stay in Contact</vt:lpstr>
      <vt:lpstr>Final Note</vt:lpstr>
      <vt:lpstr>CAMP Success </vt:lpstr>
      <vt:lpstr>Time for Questions</vt:lpstr>
      <vt:lpstr>Contact AWC CAMP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Rigo Conde</dc:creator>
  <cp:lastModifiedBy>Valerio, Paulino</cp:lastModifiedBy>
  <cp:revision>235</cp:revision>
  <cp:lastPrinted>1601-01-01T00:00:00Z</cp:lastPrinted>
  <dcterms:created xsi:type="dcterms:W3CDTF">1601-01-01T00:00:00Z</dcterms:created>
  <dcterms:modified xsi:type="dcterms:W3CDTF">2016-02-11T20:30:52Z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