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9"/>
  </p:notesMasterIdLst>
  <p:handoutMasterIdLst>
    <p:handoutMasterId r:id="rId30"/>
  </p:handoutMasterIdLst>
  <p:sldIdLst>
    <p:sldId id="256" r:id="rId4"/>
    <p:sldId id="260" r:id="rId5"/>
    <p:sldId id="257" r:id="rId6"/>
    <p:sldId id="261" r:id="rId7"/>
    <p:sldId id="262" r:id="rId8"/>
    <p:sldId id="271" r:id="rId9"/>
    <p:sldId id="263" r:id="rId10"/>
    <p:sldId id="272" r:id="rId11"/>
    <p:sldId id="264" r:id="rId12"/>
    <p:sldId id="273" r:id="rId13"/>
    <p:sldId id="266" r:id="rId14"/>
    <p:sldId id="274" r:id="rId15"/>
    <p:sldId id="267" r:id="rId16"/>
    <p:sldId id="356" r:id="rId17"/>
    <p:sldId id="268" r:id="rId18"/>
    <p:sldId id="358" r:id="rId19"/>
    <p:sldId id="269" r:id="rId20"/>
    <p:sldId id="357" r:id="rId21"/>
    <p:sldId id="270" r:id="rId22"/>
    <p:sldId id="355" r:id="rId23"/>
    <p:sldId id="275" r:id="rId24"/>
    <p:sldId id="277" r:id="rId25"/>
    <p:sldId id="315" r:id="rId26"/>
    <p:sldId id="324" r:id="rId27"/>
    <p:sldId id="34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der, Jeffrey" initials="SJ"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622"/>
    <a:srgbClr val="6CA800"/>
    <a:srgbClr val="609600"/>
    <a:srgbClr val="A40000"/>
    <a:srgbClr val="FF9E1D"/>
    <a:srgbClr val="D68B1C"/>
    <a:srgbClr val="EE7D00"/>
    <a:srgbClr val="253600"/>
    <a:srgbClr val="552579"/>
    <a:srgbClr val="259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4" autoAdjust="0"/>
    <p:restoredTop sz="72014" autoAdjust="0"/>
  </p:normalViewPr>
  <p:slideViewPr>
    <p:cSldViewPr>
      <p:cViewPr varScale="1">
        <p:scale>
          <a:sx n="79" d="100"/>
          <a:sy n="79" d="100"/>
        </p:scale>
        <p:origin x="1848" y="96"/>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2587" y="-82"/>
      </p:cViewPr>
      <p:guideLst>
        <p:guide orient="horz" pos="2928"/>
        <p:guide pos="2208"/>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Transition Conference</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August 2016</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C7793-5686-48A0-B9B3-FE8CF44C6E92}" type="slidenum">
              <a:rPr lang="en-US" smtClean="0"/>
              <a:t>‹#›</a:t>
            </a:fld>
            <a:endParaRPr lang="en-US" dirty="0"/>
          </a:p>
        </p:txBody>
      </p:sp>
    </p:spTree>
    <p:extLst>
      <p:ext uri="{BB962C8B-B14F-4D97-AF65-F5344CB8AC3E}">
        <p14:creationId xmlns:p14="http://schemas.microsoft.com/office/powerpoint/2010/main" val="104621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273D05-AA5B-4823-98CE-FCC4DE8A34E5}" type="datetimeFigureOut">
              <a:rPr lang="en-US" smtClean="0"/>
              <a:t>10/11/2018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6EBC53-E47E-407F-AD12-5BC688CB352B}" type="slidenum">
              <a:rPr lang="en-US" smtClean="0"/>
              <a:t>‹#›</a:t>
            </a:fld>
            <a:endParaRPr lang="en-US" dirty="0"/>
          </a:p>
        </p:txBody>
      </p:sp>
    </p:spTree>
    <p:extLst>
      <p:ext uri="{BB962C8B-B14F-4D97-AF65-F5344CB8AC3E}">
        <p14:creationId xmlns:p14="http://schemas.microsoft.com/office/powerpoint/2010/main" val="274000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1</a:t>
            </a:fld>
            <a:endParaRPr lang="en-US" dirty="0"/>
          </a:p>
        </p:txBody>
      </p:sp>
    </p:spTree>
    <p:extLst>
      <p:ext uri="{BB962C8B-B14F-4D97-AF65-F5344CB8AC3E}">
        <p14:creationId xmlns:p14="http://schemas.microsoft.com/office/powerpoint/2010/main" val="309454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Discuss options if annual review is not completed within 365 days</a:t>
            </a:r>
          </a:p>
        </p:txBody>
      </p:sp>
      <p:sp>
        <p:nvSpPr>
          <p:cNvPr id="4" name="Slide Number Placeholder 3"/>
          <p:cNvSpPr>
            <a:spLocks noGrp="1"/>
          </p:cNvSpPr>
          <p:nvPr>
            <p:ph type="sldNum" sz="quarter" idx="10"/>
          </p:nvPr>
        </p:nvSpPr>
        <p:spPr/>
        <p:txBody>
          <a:bodyPr/>
          <a:lstStyle/>
          <a:p>
            <a:pPr>
              <a:defRPr/>
            </a:pPr>
            <a:fld id="{488AC10C-0AA7-4CAB-B056-DC8B0979EEB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6EBC53-E47E-407F-AD12-5BC688CB352B}" type="slidenum">
              <a:rPr lang="en-US" smtClean="0"/>
              <a:t>11</a:t>
            </a:fld>
            <a:endParaRPr lang="en-US"/>
          </a:p>
        </p:txBody>
      </p:sp>
    </p:spTree>
    <p:extLst>
      <p:ext uri="{BB962C8B-B14F-4D97-AF65-F5344CB8AC3E}">
        <p14:creationId xmlns:p14="http://schemas.microsoft.com/office/powerpoint/2010/main" val="333140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AC10C-0AA7-4CAB-B056-DC8B0979EEB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6EBC53-E47E-407F-AD12-5BC688CB352B}" type="slidenum">
              <a:rPr lang="en-US" smtClean="0"/>
              <a:t>13</a:t>
            </a:fld>
            <a:endParaRPr lang="en-US"/>
          </a:p>
        </p:txBody>
      </p:sp>
    </p:spTree>
    <p:extLst>
      <p:ext uri="{BB962C8B-B14F-4D97-AF65-F5344CB8AC3E}">
        <p14:creationId xmlns:p14="http://schemas.microsoft.com/office/powerpoint/2010/main" val="269588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228600" indent="-228600">
              <a:buAutoNum type="arabicPeriod"/>
            </a:pPr>
            <a:r>
              <a:rPr lang="en-US" dirty="0"/>
              <a:t>BP</a:t>
            </a:r>
          </a:p>
          <a:p>
            <a:pPr marL="228600" indent="-228600">
              <a:buAutoNum type="arabicPeriod"/>
            </a:pPr>
            <a:r>
              <a:rPr lang="en-US" dirty="0"/>
              <a:t>C</a:t>
            </a:r>
          </a:p>
          <a:p>
            <a:pPr marL="228600" indent="-228600">
              <a:buAutoNum type="arabicPeriod"/>
            </a:pPr>
            <a:r>
              <a:rPr lang="en-US" dirty="0"/>
              <a:t>NC</a:t>
            </a:r>
          </a:p>
        </p:txBody>
      </p:sp>
      <p:sp>
        <p:nvSpPr>
          <p:cNvPr id="4" name="Slide Number Placeholder 3"/>
          <p:cNvSpPr>
            <a:spLocks noGrp="1"/>
          </p:cNvSpPr>
          <p:nvPr>
            <p:ph type="sldNum" sz="quarter" idx="10"/>
          </p:nvPr>
        </p:nvSpPr>
        <p:spPr/>
        <p:txBody>
          <a:bodyPr/>
          <a:lstStyle/>
          <a:p>
            <a:fld id="{B96EBC53-E47E-407F-AD12-5BC688CB352B}" type="slidenum">
              <a:rPr lang="en-US" smtClean="0"/>
              <a:t>14</a:t>
            </a:fld>
            <a:endParaRPr lang="en-US"/>
          </a:p>
        </p:txBody>
      </p:sp>
    </p:spTree>
    <p:extLst>
      <p:ext uri="{BB962C8B-B14F-4D97-AF65-F5344CB8AC3E}">
        <p14:creationId xmlns:p14="http://schemas.microsoft.com/office/powerpoint/2010/main" val="262090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6EBC53-E47E-407F-AD12-5BC688CB352B}" type="slidenum">
              <a:rPr lang="en-US" smtClean="0"/>
              <a:t>15</a:t>
            </a:fld>
            <a:endParaRPr lang="en-US"/>
          </a:p>
        </p:txBody>
      </p:sp>
    </p:spTree>
    <p:extLst>
      <p:ext uri="{BB962C8B-B14F-4D97-AF65-F5344CB8AC3E}">
        <p14:creationId xmlns:p14="http://schemas.microsoft.com/office/powerpoint/2010/main" val="36756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228600" indent="-228600">
              <a:buAutoNum type="arabicPeriod"/>
            </a:pPr>
            <a:r>
              <a:rPr lang="en-US" dirty="0"/>
              <a:t>BP</a:t>
            </a:r>
          </a:p>
          <a:p>
            <a:pPr marL="228600" indent="-228600">
              <a:buAutoNum type="arabicPeriod"/>
            </a:pPr>
            <a:r>
              <a:rPr lang="en-US" dirty="0"/>
              <a:t>C</a:t>
            </a:r>
          </a:p>
          <a:p>
            <a:pPr marL="228600" indent="-228600">
              <a:buAutoNum type="arabicPeriod"/>
            </a:pPr>
            <a:r>
              <a:rPr lang="en-US" dirty="0"/>
              <a:t>NC</a:t>
            </a:r>
          </a:p>
        </p:txBody>
      </p:sp>
      <p:sp>
        <p:nvSpPr>
          <p:cNvPr id="4" name="Slide Number Placeholder 3"/>
          <p:cNvSpPr>
            <a:spLocks noGrp="1"/>
          </p:cNvSpPr>
          <p:nvPr>
            <p:ph type="sldNum" sz="quarter" idx="10"/>
          </p:nvPr>
        </p:nvSpPr>
        <p:spPr/>
        <p:txBody>
          <a:bodyPr/>
          <a:lstStyle/>
          <a:p>
            <a:fld id="{B96EBC53-E47E-407F-AD12-5BC688CB352B}" type="slidenum">
              <a:rPr lang="en-US" smtClean="0"/>
              <a:t>16</a:t>
            </a:fld>
            <a:endParaRPr lang="en-US"/>
          </a:p>
        </p:txBody>
      </p:sp>
    </p:spTree>
    <p:extLst>
      <p:ext uri="{BB962C8B-B14F-4D97-AF65-F5344CB8AC3E}">
        <p14:creationId xmlns:p14="http://schemas.microsoft.com/office/powerpoint/2010/main" val="185726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6EBC53-E47E-407F-AD12-5BC688CB352B}" type="slidenum">
              <a:rPr lang="en-US" smtClean="0"/>
              <a:t>17</a:t>
            </a:fld>
            <a:endParaRPr lang="en-US"/>
          </a:p>
        </p:txBody>
      </p:sp>
    </p:spTree>
    <p:extLst>
      <p:ext uri="{BB962C8B-B14F-4D97-AF65-F5344CB8AC3E}">
        <p14:creationId xmlns:p14="http://schemas.microsoft.com/office/powerpoint/2010/main" val="100821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228600" indent="-228600">
              <a:buAutoNum type="arabicPeriod"/>
            </a:pPr>
            <a:r>
              <a:rPr lang="en-US" dirty="0"/>
              <a:t>BP</a:t>
            </a:r>
          </a:p>
          <a:p>
            <a:pPr marL="228600" indent="-228600">
              <a:buAutoNum type="arabicPeriod"/>
            </a:pPr>
            <a:r>
              <a:rPr lang="en-US" dirty="0"/>
              <a:t>C</a:t>
            </a:r>
          </a:p>
          <a:p>
            <a:pPr marL="228600" indent="-228600">
              <a:buAutoNum type="arabicPeriod"/>
            </a:pPr>
            <a:r>
              <a:rPr lang="en-US"/>
              <a:t>NC</a:t>
            </a:r>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18</a:t>
            </a:fld>
            <a:endParaRPr lang="en-US"/>
          </a:p>
        </p:txBody>
      </p:sp>
    </p:spTree>
    <p:extLst>
      <p:ext uri="{BB962C8B-B14F-4D97-AF65-F5344CB8AC3E}">
        <p14:creationId xmlns:p14="http://schemas.microsoft.com/office/powerpoint/2010/main" val="194791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Annual example could be get</a:t>
            </a:r>
            <a:r>
              <a:rPr lang="en-US" baseline="0" dirty="0"/>
              <a:t> C or better in all classes. </a:t>
            </a:r>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19</a:t>
            </a:fld>
            <a:endParaRPr lang="en-US"/>
          </a:p>
        </p:txBody>
      </p:sp>
    </p:spTree>
    <p:extLst>
      <p:ext uri="{BB962C8B-B14F-4D97-AF65-F5344CB8AC3E}">
        <p14:creationId xmlns:p14="http://schemas.microsoft.com/office/powerpoint/2010/main" val="426557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2</a:t>
            </a:fld>
            <a:endParaRPr lang="en-US" dirty="0"/>
          </a:p>
        </p:txBody>
      </p:sp>
    </p:spTree>
    <p:extLst>
      <p:ext uri="{BB962C8B-B14F-4D97-AF65-F5344CB8AC3E}">
        <p14:creationId xmlns:p14="http://schemas.microsoft.com/office/powerpoint/2010/main" val="1084198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228600" indent="-228600">
              <a:buAutoNum type="arabicPeriod"/>
            </a:pPr>
            <a:r>
              <a:rPr lang="en-US" dirty="0"/>
              <a:t>C</a:t>
            </a:r>
          </a:p>
          <a:p>
            <a:pPr marL="228600" indent="-228600">
              <a:buAutoNum type="arabicPeriod"/>
            </a:pPr>
            <a:r>
              <a:rPr lang="en-US" dirty="0"/>
              <a:t>BP</a:t>
            </a:r>
          </a:p>
          <a:p>
            <a:pPr marL="228600" indent="-228600">
              <a:buAutoNum type="arabicPeriod"/>
            </a:pPr>
            <a:r>
              <a:rPr lang="en-US" dirty="0"/>
              <a:t>NC</a:t>
            </a:r>
          </a:p>
        </p:txBody>
      </p:sp>
      <p:sp>
        <p:nvSpPr>
          <p:cNvPr id="4" name="Slide Number Placeholder 3"/>
          <p:cNvSpPr>
            <a:spLocks noGrp="1"/>
          </p:cNvSpPr>
          <p:nvPr>
            <p:ph type="sldNum" sz="quarter" idx="10"/>
          </p:nvPr>
        </p:nvSpPr>
        <p:spPr/>
        <p:txBody>
          <a:bodyPr/>
          <a:lstStyle/>
          <a:p>
            <a:fld id="{B96EBC53-E47E-407F-AD12-5BC688CB352B}" type="slidenum">
              <a:rPr lang="en-US" smtClean="0"/>
              <a:t>20</a:t>
            </a:fld>
            <a:endParaRPr lang="en-US"/>
          </a:p>
        </p:txBody>
      </p:sp>
    </p:spTree>
    <p:extLst>
      <p:ext uri="{BB962C8B-B14F-4D97-AF65-F5344CB8AC3E}">
        <p14:creationId xmlns:p14="http://schemas.microsoft.com/office/powerpoint/2010/main" val="143995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6EBC53-E47E-407F-AD12-5BC688CB352B}" type="slidenum">
              <a:rPr lang="en-US" smtClean="0"/>
              <a:t>21</a:t>
            </a:fld>
            <a:endParaRPr lang="en-US"/>
          </a:p>
        </p:txBody>
      </p:sp>
    </p:spTree>
    <p:extLst>
      <p:ext uri="{BB962C8B-B14F-4D97-AF65-F5344CB8AC3E}">
        <p14:creationId xmlns:p14="http://schemas.microsoft.com/office/powerpoint/2010/main" val="2749081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AC10C-0AA7-4CAB-B056-DC8B0979EEB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6EBC53-E47E-407F-AD12-5BC688CB352B}" type="slidenum">
              <a:rPr lang="en-US" smtClean="0"/>
              <a:t>23</a:t>
            </a:fld>
            <a:endParaRPr lang="en-US"/>
          </a:p>
        </p:txBody>
      </p:sp>
    </p:spTree>
    <p:extLst>
      <p:ext uri="{BB962C8B-B14F-4D97-AF65-F5344CB8AC3E}">
        <p14:creationId xmlns:p14="http://schemas.microsoft.com/office/powerpoint/2010/main" val="265689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3</a:t>
            </a:fld>
            <a:endParaRPr lang="en-US" dirty="0"/>
          </a:p>
        </p:txBody>
      </p:sp>
    </p:spTree>
    <p:extLst>
      <p:ext uri="{BB962C8B-B14F-4D97-AF65-F5344CB8AC3E}">
        <p14:creationId xmlns:p14="http://schemas.microsoft.com/office/powerpoint/2010/main" val="233705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Question</a:t>
            </a:r>
            <a:r>
              <a:rPr lang="en-US" baseline="0" dirty="0"/>
              <a:t> 1- age requirements are required</a:t>
            </a:r>
          </a:p>
          <a:p>
            <a:r>
              <a:rPr lang="en-US" baseline="0" dirty="0"/>
              <a:t>Question 2- Number of components in indicator 13- can use shout out to discuss each of the requirements after the poll</a:t>
            </a:r>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4</a:t>
            </a:fld>
            <a:endParaRPr lang="en-US" dirty="0"/>
          </a:p>
        </p:txBody>
      </p:sp>
    </p:spTree>
    <p:extLst>
      <p:ext uri="{BB962C8B-B14F-4D97-AF65-F5344CB8AC3E}">
        <p14:creationId xmlns:p14="http://schemas.microsoft.com/office/powerpoint/2010/main" val="33097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Opens NTACT checklist</a:t>
            </a:r>
            <a:r>
              <a:rPr lang="en-US" baseline="0" dirty="0"/>
              <a:t> which is aligned to the keys manual</a:t>
            </a:r>
          </a:p>
          <a:p>
            <a:r>
              <a:rPr lang="en-US" baseline="0" dirty="0"/>
              <a:t>Review the flow and discuss how can be used as a tool internally or for training</a:t>
            </a:r>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5</a:t>
            </a:fld>
            <a:endParaRPr lang="en-US" dirty="0"/>
          </a:p>
        </p:txBody>
      </p:sp>
    </p:spTree>
    <p:extLst>
      <p:ext uri="{BB962C8B-B14F-4D97-AF65-F5344CB8AC3E}">
        <p14:creationId xmlns:p14="http://schemas.microsoft.com/office/powerpoint/2010/main" val="63111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sz="2000" b="1" dirty="0"/>
          </a:p>
        </p:txBody>
      </p:sp>
      <p:sp>
        <p:nvSpPr>
          <p:cNvPr id="4" name="Slide Number Placeholder 3"/>
          <p:cNvSpPr>
            <a:spLocks noGrp="1"/>
          </p:cNvSpPr>
          <p:nvPr>
            <p:ph type="sldNum" sz="quarter" idx="10"/>
          </p:nvPr>
        </p:nvSpPr>
        <p:spPr/>
        <p:txBody>
          <a:bodyPr/>
          <a:lstStyle/>
          <a:p>
            <a:pPr>
              <a:defRPr/>
            </a:pPr>
            <a:fld id="{488AC10C-0AA7-4CAB-B056-DC8B0979EEB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7</a:t>
            </a:fld>
            <a:endParaRPr lang="en-US" dirty="0"/>
          </a:p>
        </p:txBody>
      </p:sp>
    </p:spTree>
    <p:extLst>
      <p:ext uri="{BB962C8B-B14F-4D97-AF65-F5344CB8AC3E}">
        <p14:creationId xmlns:p14="http://schemas.microsoft.com/office/powerpoint/2010/main" val="276839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8</a:t>
            </a:fld>
            <a:endParaRPr lang="en-US" dirty="0"/>
          </a:p>
        </p:txBody>
      </p:sp>
    </p:spTree>
    <p:extLst>
      <p:ext uri="{BB962C8B-B14F-4D97-AF65-F5344CB8AC3E}">
        <p14:creationId xmlns:p14="http://schemas.microsoft.com/office/powerpoint/2010/main" val="219740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96EBC53-E47E-407F-AD12-5BC688CB352B}" type="slidenum">
              <a:rPr lang="en-US" smtClean="0"/>
              <a:t>9</a:t>
            </a:fld>
            <a:endParaRPr lang="en-US" dirty="0"/>
          </a:p>
        </p:txBody>
      </p:sp>
    </p:spTree>
    <p:extLst>
      <p:ext uri="{BB962C8B-B14F-4D97-AF65-F5344CB8AC3E}">
        <p14:creationId xmlns:p14="http://schemas.microsoft.com/office/powerpoint/2010/main" val="32760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3581705"/>
            <a:ext cx="8093365" cy="1527050"/>
          </a:xfrm>
          <a:effectLst/>
        </p:spPr>
        <p:txBody>
          <a:bodyPr>
            <a:normAutofit/>
          </a:bodyPr>
          <a:lstStyle>
            <a:lvl1pPr algn="r">
              <a:defRPr sz="3600">
                <a:solidFill>
                  <a:srgbClr val="A4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5108754"/>
            <a:ext cx="8093365" cy="1068935"/>
          </a:xfrm>
        </p:spPr>
        <p:txBody>
          <a:bodyPr>
            <a:normAutofit/>
          </a:bodyPr>
          <a:lstStyle>
            <a:lvl1pPr marL="0" indent="0" algn="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98178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10756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36226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35174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77086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577203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662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9785" y="1443835"/>
            <a:ext cx="7618780" cy="610820"/>
          </a:xfrm>
        </p:spPr>
        <p:txBody>
          <a:bodyPr>
            <a:normAutofit/>
          </a:bodyPr>
          <a:lstStyle>
            <a:lvl1pPr algn="l">
              <a:defRPr sz="3600">
                <a:solidFill>
                  <a:srgbClr val="A40000"/>
                </a:solidFill>
              </a:defRPr>
            </a:lvl1pPr>
          </a:lstStyle>
          <a:p>
            <a:r>
              <a:rPr lang="en-US" dirty="0"/>
              <a:t>Click to edit Master title style</a:t>
            </a:r>
          </a:p>
        </p:txBody>
      </p:sp>
      <p:sp>
        <p:nvSpPr>
          <p:cNvPr id="3" name="Content Placeholder 2"/>
          <p:cNvSpPr>
            <a:spLocks noGrp="1"/>
          </p:cNvSpPr>
          <p:nvPr>
            <p:ph idx="1"/>
          </p:nvPr>
        </p:nvSpPr>
        <p:spPr>
          <a:xfrm>
            <a:off x="1059785" y="2054655"/>
            <a:ext cx="7618780" cy="4123035"/>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273297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8925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71242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063928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1314791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4153358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1005099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2638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3178792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215134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719018" cy="868839"/>
          </a:xfrm>
        </p:spPr>
        <p:txBody>
          <a:bodyPr>
            <a:normAutofit/>
          </a:bodyPr>
          <a:lstStyle>
            <a:lvl1pPr algn="l">
              <a:defRPr sz="3600">
                <a:solidFill>
                  <a:srgbClr val="A40000"/>
                </a:solidFill>
              </a:defRPr>
            </a:lvl1pPr>
          </a:lstStyle>
          <a:p>
            <a:r>
              <a:rPr lang="en-US" dirty="0"/>
              <a:t>Click to edit Master title style</a:t>
            </a:r>
          </a:p>
        </p:txBody>
      </p:sp>
      <p:sp>
        <p:nvSpPr>
          <p:cNvPr id="3" name="Content Placeholder 2"/>
          <p:cNvSpPr>
            <a:spLocks noGrp="1"/>
          </p:cNvSpPr>
          <p:nvPr>
            <p:ph idx="1"/>
          </p:nvPr>
        </p:nvSpPr>
        <p:spPr>
          <a:xfrm>
            <a:off x="1976015" y="1138425"/>
            <a:ext cx="6719018" cy="5039265"/>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2258674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2554205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3464509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3712387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0E4D8-71DD-45F0-AB22-9DC3AA69E895}"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D706E-315E-4825-A198-BFE2565C413A}" type="slidenum">
              <a:rPr lang="en-US" smtClean="0"/>
              <a:t>‹#›</a:t>
            </a:fld>
            <a:endParaRPr lang="en-US" dirty="0"/>
          </a:p>
        </p:txBody>
      </p:sp>
    </p:spTree>
    <p:extLst>
      <p:ext uri="{BB962C8B-B14F-4D97-AF65-F5344CB8AC3E}">
        <p14:creationId xmlns:p14="http://schemas.microsoft.com/office/powerpoint/2010/main" val="293386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l">
              <a:defRPr sz="3600">
                <a:solidFill>
                  <a:srgbClr val="A40000"/>
                </a:solidFill>
              </a:defRPr>
            </a:lvl1pPr>
          </a:lstStyle>
          <a:p>
            <a:r>
              <a:rPr lang="en-US" dirty="0"/>
              <a:t>Click to edit Master title style</a:t>
            </a:r>
          </a:p>
        </p:txBody>
      </p:sp>
      <p:sp>
        <p:nvSpPr>
          <p:cNvPr id="3" name="Text Placeholder 2"/>
          <p:cNvSpPr>
            <a:spLocks noGrp="1"/>
          </p:cNvSpPr>
          <p:nvPr>
            <p:ph type="body" idx="1"/>
          </p:nvPr>
        </p:nvSpPr>
        <p:spPr>
          <a:xfrm>
            <a:off x="448965" y="2054654"/>
            <a:ext cx="4040188"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84517"/>
            <a:ext cx="4040188" cy="3035058"/>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054654"/>
            <a:ext cx="4041775"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684517"/>
            <a:ext cx="4041775" cy="3035058"/>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pic>
        <p:nvPicPr>
          <p:cNvPr id="7" name="Picture 6">
            <a:extLst>
              <a:ext uri="{FF2B5EF4-FFF2-40B4-BE49-F238E27FC236}">
                <a16:creationId xmlns:a16="http://schemas.microsoft.com/office/drawing/2014/main" id="{1D208682-8317-4405-BEBA-9594575F477C}"/>
              </a:ext>
            </a:extLst>
          </p:cNvPr>
          <p:cNvPicPr>
            <a:picLocks noChangeAspect="1"/>
          </p:cNvPicPr>
          <p:nvPr userDrawn="1"/>
        </p:nvPicPr>
        <p:blipFill>
          <a:blip r:embed="rId15"/>
          <a:stretch>
            <a:fillRect/>
          </a:stretch>
        </p:blipFill>
        <p:spPr>
          <a:xfrm>
            <a:off x="8150266" y="6442273"/>
            <a:ext cx="993734" cy="353599"/>
          </a:xfrm>
          <a:prstGeom prst="rect">
            <a:avLst/>
          </a:prstGeom>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pic>
        <p:nvPicPr>
          <p:cNvPr id="9" name="Picture 8">
            <a:extLst>
              <a:ext uri="{FF2B5EF4-FFF2-40B4-BE49-F238E27FC236}">
                <a16:creationId xmlns:a16="http://schemas.microsoft.com/office/drawing/2014/main" id="{13C613AD-966F-4A4E-B8BE-E8100452C698}"/>
              </a:ext>
            </a:extLst>
          </p:cNvPr>
          <p:cNvPicPr>
            <a:picLocks noChangeAspect="1"/>
          </p:cNvPicPr>
          <p:nvPr userDrawn="1"/>
        </p:nvPicPr>
        <p:blipFill>
          <a:blip r:embed="rId13"/>
          <a:stretch>
            <a:fillRect/>
          </a:stretch>
        </p:blipFill>
        <p:spPr>
          <a:xfrm>
            <a:off x="8115760" y="6456956"/>
            <a:ext cx="993734" cy="353599"/>
          </a:xfrm>
          <a:prstGeom prst="rect">
            <a:avLst/>
          </a:prstGeom>
        </p:spPr>
      </p:pic>
    </p:spTree>
    <p:extLst>
      <p:ext uri="{BB962C8B-B14F-4D97-AF65-F5344CB8AC3E}">
        <p14:creationId xmlns:p14="http://schemas.microsoft.com/office/powerpoint/2010/main" val="493918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0E4D8-71DD-45F0-AB22-9DC3AA69E895}" type="datetimeFigureOut">
              <a:rPr lang="en-US" smtClean="0"/>
              <a:t>10/11/2018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D706E-315E-4825-A198-BFE2565C413A}" type="slidenum">
              <a:rPr lang="en-US" smtClean="0"/>
              <a:t>‹#›</a:t>
            </a:fld>
            <a:endParaRPr lang="en-US" dirty="0"/>
          </a:p>
        </p:txBody>
      </p:sp>
      <p:pic>
        <p:nvPicPr>
          <p:cNvPr id="7" name="Picture 6">
            <a:extLst>
              <a:ext uri="{FF2B5EF4-FFF2-40B4-BE49-F238E27FC236}">
                <a16:creationId xmlns:a16="http://schemas.microsoft.com/office/drawing/2014/main" id="{06096BA7-30DA-4126-AF8B-16B781E328FB}"/>
              </a:ext>
            </a:extLst>
          </p:cNvPr>
          <p:cNvPicPr>
            <a:picLocks noChangeAspect="1"/>
          </p:cNvPicPr>
          <p:nvPr userDrawn="1"/>
        </p:nvPicPr>
        <p:blipFill>
          <a:blip r:embed="rId13"/>
          <a:stretch>
            <a:fillRect/>
          </a:stretch>
        </p:blipFill>
        <p:spPr>
          <a:xfrm>
            <a:off x="8124387" y="6504401"/>
            <a:ext cx="993734" cy="353599"/>
          </a:xfrm>
          <a:prstGeom prst="rect">
            <a:avLst/>
          </a:prstGeom>
        </p:spPr>
      </p:pic>
    </p:spTree>
    <p:extLst>
      <p:ext uri="{BB962C8B-B14F-4D97-AF65-F5344CB8AC3E}">
        <p14:creationId xmlns:p14="http://schemas.microsoft.com/office/powerpoint/2010/main" val="15670981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8.gif"/><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polleverywhere.com/multiple_choice_polls/xAM889LoTkVrxzN"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8.gi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quizizz.com/admin/quiz/5b836c219f8320001ad4dab4/transition-conference"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transitionta.org/sites/default/files/transitionplanning/NSTTAC_ChecklistFormB.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192525"/>
            <a:ext cx="8246070" cy="916230"/>
          </a:xfrm>
        </p:spPr>
        <p:txBody>
          <a:bodyPr>
            <a:normAutofit fontScale="90000"/>
          </a:bodyPr>
          <a:lstStyle/>
          <a:p>
            <a:r>
              <a:rPr lang="en-US" dirty="0"/>
              <a:t>Bringing Transition Requirements into Focus: Compliance vs. Best Practice</a:t>
            </a:r>
          </a:p>
        </p:txBody>
      </p:sp>
      <p:sp>
        <p:nvSpPr>
          <p:cNvPr id="3" name="Subtitle 2"/>
          <p:cNvSpPr>
            <a:spLocks noGrp="1"/>
          </p:cNvSpPr>
          <p:nvPr>
            <p:ph type="subTitle" idx="1"/>
          </p:nvPr>
        </p:nvSpPr>
        <p:spPr>
          <a:xfrm>
            <a:off x="296260" y="5108755"/>
            <a:ext cx="8246070" cy="1068935"/>
          </a:xfrm>
        </p:spPr>
        <p:txBody>
          <a:bodyPr>
            <a:normAutofit/>
          </a:bodyPr>
          <a:lstStyle/>
          <a:p>
            <a:r>
              <a:rPr lang="en-US" dirty="0"/>
              <a:t>Presented by the Arizona Department of Education</a:t>
            </a:r>
          </a:p>
          <a:p>
            <a:r>
              <a:rPr lang="en-US" dirty="0"/>
              <a:t>Exceptional Student Services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486400"/>
          </a:xfrm>
        </p:spPr>
        <p:txBody>
          <a:bodyPr>
            <a:normAutofit lnSpcReduction="10000"/>
          </a:bodyPr>
          <a:lstStyle/>
          <a:p>
            <a:pPr marL="285750" indent="-285750">
              <a:spcBef>
                <a:spcPts val="0"/>
              </a:spcBef>
              <a:spcAft>
                <a:spcPts val="600"/>
              </a:spcAft>
              <a:buNone/>
            </a:pPr>
            <a:r>
              <a:rPr lang="en-US" sz="2800" dirty="0">
                <a:solidFill>
                  <a:srgbClr val="6CA800"/>
                </a:solidFill>
              </a:rPr>
              <a:t>Compliant:</a:t>
            </a:r>
          </a:p>
          <a:p>
            <a:pPr marL="400050" lvl="1" indent="0">
              <a:spcBef>
                <a:spcPts val="0"/>
              </a:spcBef>
              <a:spcAft>
                <a:spcPts val="600"/>
              </a:spcAft>
              <a:buSzPct val="50000"/>
              <a:buNone/>
            </a:pPr>
            <a:r>
              <a:rPr lang="en-US" sz="2400" dirty="0"/>
              <a:t>Sally’s IEP was updated within 365 days of the previous IEP and this included transition components, if applicable. </a:t>
            </a:r>
          </a:p>
          <a:p>
            <a:pPr marL="285750" indent="-285750">
              <a:spcBef>
                <a:spcPts val="0"/>
              </a:spcBef>
              <a:spcAft>
                <a:spcPts val="600"/>
              </a:spcAft>
              <a:buNone/>
            </a:pPr>
            <a:r>
              <a:rPr lang="en-US" sz="2800" dirty="0">
                <a:solidFill>
                  <a:srgbClr val="FF3300"/>
                </a:solidFill>
              </a:rPr>
              <a:t>Unacceptable /Non Compliant:</a:t>
            </a:r>
          </a:p>
          <a:p>
            <a:pPr marL="400050" lvl="1" indent="0">
              <a:spcBef>
                <a:spcPts val="0"/>
              </a:spcBef>
              <a:spcAft>
                <a:spcPts val="600"/>
              </a:spcAft>
              <a:buSzPct val="50000"/>
              <a:buNone/>
            </a:pPr>
            <a:r>
              <a:rPr lang="en-US" sz="2400" dirty="0"/>
              <a:t>Sam’s IEP was not reviewed within 365 days </a:t>
            </a:r>
          </a:p>
          <a:p>
            <a:pPr marL="400050" lvl="1" indent="0">
              <a:spcBef>
                <a:spcPts val="0"/>
              </a:spcBef>
              <a:spcAft>
                <a:spcPts val="600"/>
              </a:spcAft>
              <a:buSzPct val="50000"/>
              <a:buNone/>
            </a:pPr>
            <a:r>
              <a:rPr lang="en-US" sz="2800" dirty="0">
                <a:solidFill>
                  <a:srgbClr val="D09622"/>
                </a:solidFill>
              </a:rPr>
              <a:t>Best Practice:</a:t>
            </a:r>
          </a:p>
          <a:p>
            <a:pPr marL="457200" lvl="1" indent="0">
              <a:spcBef>
                <a:spcPts val="0"/>
              </a:spcBef>
              <a:spcAft>
                <a:spcPts val="600"/>
              </a:spcAft>
              <a:buSzPct val="50000"/>
              <a:buNone/>
            </a:pPr>
            <a:r>
              <a:rPr lang="en-US" sz="2400" i="1" dirty="0"/>
              <a:t>Freshman Goal: </a:t>
            </a:r>
            <a:r>
              <a:rPr lang="en-US" sz="2400" dirty="0"/>
              <a:t>Ann will work with children.</a:t>
            </a:r>
          </a:p>
          <a:p>
            <a:pPr marL="457200" lvl="1" indent="0">
              <a:spcBef>
                <a:spcPts val="0"/>
              </a:spcBef>
              <a:spcAft>
                <a:spcPts val="600"/>
              </a:spcAft>
              <a:buSzPct val="50000"/>
              <a:buNone/>
            </a:pPr>
            <a:r>
              <a:rPr lang="en-US" sz="2400" i="1" dirty="0"/>
              <a:t>Sophomore Goal: </a:t>
            </a:r>
            <a:r>
              <a:rPr lang="en-US" sz="2400" dirty="0"/>
              <a:t>Ann will work as a teacher in early childhood education.</a:t>
            </a:r>
          </a:p>
          <a:p>
            <a:pPr marL="457200" lvl="1" indent="0">
              <a:spcBef>
                <a:spcPts val="0"/>
              </a:spcBef>
              <a:spcAft>
                <a:spcPts val="600"/>
              </a:spcAft>
              <a:buSzPct val="50000"/>
              <a:buNone/>
            </a:pPr>
            <a:r>
              <a:rPr lang="en-US" sz="2400" i="1" dirty="0"/>
              <a:t>Junior Goal: </a:t>
            </a:r>
            <a:r>
              <a:rPr lang="en-US" sz="2400" dirty="0"/>
              <a:t>Ann will work as a preschool teacher in a local PEA.</a:t>
            </a:r>
          </a:p>
          <a:p>
            <a:pPr marL="457200" lvl="1" indent="0">
              <a:spcBef>
                <a:spcPts val="0"/>
              </a:spcBef>
              <a:spcAft>
                <a:spcPts val="600"/>
              </a:spcAft>
              <a:buSzPct val="50000"/>
              <a:buNone/>
            </a:pPr>
            <a:r>
              <a:rPr lang="en-US" sz="2400" i="1" dirty="0"/>
              <a:t>Senior Goal: </a:t>
            </a:r>
            <a:r>
              <a:rPr lang="en-US" sz="2400" dirty="0"/>
              <a:t>Ann will work as a preschool teacher in Phoenix Elementary School District.</a:t>
            </a:r>
          </a:p>
        </p:txBody>
      </p:sp>
      <p:pic>
        <p:nvPicPr>
          <p:cNvPr id="7170" name="Picture 2" descr="C:\Users\aodom\AppData\Local\Microsoft\Windows\Temporary Internet Files\Content.IE5\HHBJW9H6\Service-Awards-pic-pef6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4950" y="3123590"/>
            <a:ext cx="650903" cy="6509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odom\AppData\Local\Microsoft\Windows\Temporary Internet Files\Content.IE5\XUOPYG0S\favicon-2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178" y="985719"/>
            <a:ext cx="653423" cy="6534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944562"/>
          </a:xfrm>
        </p:spPr>
        <p:txBody>
          <a:bodyPr>
            <a:normAutofit/>
          </a:bodyPr>
          <a:lstStyle/>
          <a:p>
            <a:pPr algn="l"/>
            <a:r>
              <a:rPr lang="en-US" sz="2700" b="1" i="1" dirty="0">
                <a:latin typeface="+mn-lt"/>
              </a:rPr>
              <a:t>Updated Annually</a:t>
            </a:r>
          </a:p>
        </p:txBody>
      </p:sp>
      <p:sp>
        <p:nvSpPr>
          <p:cNvPr id="4" name="Slide Number Placeholder 3"/>
          <p:cNvSpPr>
            <a:spLocks noGrp="1"/>
          </p:cNvSpPr>
          <p:nvPr>
            <p:ph type="sldNum" sz="quarter" idx="12"/>
          </p:nvPr>
        </p:nvSpPr>
        <p:spPr/>
        <p:txBody>
          <a:bodyPr/>
          <a:lstStyle/>
          <a:p>
            <a:pPr>
              <a:defRPr/>
            </a:pPr>
            <a:fld id="{C48D837A-6C92-4A2B-8BA5-8EAF43D2343B}" type="slidenum">
              <a:rPr lang="en-US" smtClean="0"/>
              <a:pPr>
                <a:defRPr/>
              </a:pPr>
              <a:t>10</a:t>
            </a:fld>
            <a:endParaRPr lang="en-US" dirty="0"/>
          </a:p>
        </p:txBody>
      </p:sp>
      <p:pic>
        <p:nvPicPr>
          <p:cNvPr id="7171" name="Picture 3" descr="C:\Users\aodom\AppData\Local\Microsoft\Windows\Temporary Internet Files\Content.IE5\XCF3GZXE\s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2820" y="2360065"/>
            <a:ext cx="782310" cy="53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b="1" i="1" dirty="0"/>
              <a:t>MPGs based on Age Appropriate Transition Assessments</a:t>
            </a:r>
            <a:br>
              <a:rPr lang="en-US" sz="2700" b="1" i="1" dirty="0"/>
            </a:br>
            <a:r>
              <a:rPr lang="en-US" sz="2800" dirty="0"/>
              <a:t>John’s MPGs are related to a career in plumbing.</a:t>
            </a:r>
            <a:endParaRPr lang="en-US" sz="2700" b="1" i="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rgbClr val="6CA800"/>
                </a:solidFill>
              </a:rPr>
              <a:t>Compliant:</a:t>
            </a:r>
          </a:p>
          <a:p>
            <a:pPr marL="0" indent="0">
              <a:buNone/>
            </a:pPr>
            <a:r>
              <a:rPr lang="en-US" dirty="0"/>
              <a:t>The following information is located in John’s current IEP. </a:t>
            </a:r>
          </a:p>
          <a:p>
            <a:r>
              <a:rPr lang="en-US" dirty="0" err="1"/>
              <a:t>AzCIS</a:t>
            </a:r>
            <a:r>
              <a:rPr lang="en-US" dirty="0"/>
              <a:t> data states that John has a strength for hands on vocations and activities.  </a:t>
            </a:r>
          </a:p>
          <a:p>
            <a:r>
              <a:rPr lang="en-US" dirty="0"/>
              <a:t>John is currently working on the weekends with his uncle who is a licensed plumber. </a:t>
            </a:r>
          </a:p>
          <a:p>
            <a:r>
              <a:rPr lang="en-US" dirty="0"/>
              <a:t>John reported, during a student interview, that he would like to become a licensed plumber.</a:t>
            </a:r>
          </a:p>
          <a:p>
            <a:r>
              <a:rPr lang="en-US" dirty="0"/>
              <a:t>OASIS data states that John has an aptitude for hands on activities, specifically those that require problem solving and trouble shooting. </a:t>
            </a:r>
          </a:p>
          <a:p>
            <a:pPr marL="0" indent="0">
              <a:buNone/>
            </a:pPr>
            <a:r>
              <a:rPr lang="en-US" dirty="0"/>
              <a:t>	</a:t>
            </a:r>
          </a:p>
        </p:txBody>
      </p:sp>
      <p:pic>
        <p:nvPicPr>
          <p:cNvPr id="8194" name="Picture 2" descr="C:\Users\aodom\AppData\Local\Microsoft\Windows\Temporary Internet Files\Content.IE5\XUOPYG0S\favicon-2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720" y="1391189"/>
            <a:ext cx="610820" cy="61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99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9795"/>
          </a:xfrm>
        </p:spPr>
        <p:txBody>
          <a:bodyPr>
            <a:noAutofit/>
          </a:bodyPr>
          <a:lstStyle/>
          <a:p>
            <a:endParaRPr lang="en-US" dirty="0">
              <a:latin typeface="+mn-lt"/>
            </a:endParaRPr>
          </a:p>
        </p:txBody>
      </p:sp>
      <p:sp>
        <p:nvSpPr>
          <p:cNvPr id="3" name="Content Placeholder 2"/>
          <p:cNvSpPr>
            <a:spLocks noGrp="1"/>
          </p:cNvSpPr>
          <p:nvPr>
            <p:ph idx="1"/>
          </p:nvPr>
        </p:nvSpPr>
        <p:spPr>
          <a:xfrm>
            <a:off x="533400" y="222195"/>
            <a:ext cx="8153400" cy="6178605"/>
          </a:xfrm>
        </p:spPr>
        <p:txBody>
          <a:bodyPr>
            <a:noAutofit/>
          </a:bodyPr>
          <a:lstStyle/>
          <a:p>
            <a:pPr marL="0" lvl="1" indent="-514350">
              <a:spcBef>
                <a:spcPts val="0"/>
              </a:spcBef>
              <a:buNone/>
            </a:pPr>
            <a:r>
              <a:rPr lang="en-US" sz="2700" dirty="0">
                <a:solidFill>
                  <a:srgbClr val="FF3300"/>
                </a:solidFill>
              </a:rPr>
              <a:t>Unacceptable/ Non Compliant:</a:t>
            </a:r>
          </a:p>
          <a:p>
            <a:pPr marL="0" lvl="1" indent="-514350">
              <a:spcBef>
                <a:spcPts val="0"/>
              </a:spcBef>
              <a:buNone/>
            </a:pPr>
            <a:endParaRPr lang="en-US" sz="2700" dirty="0">
              <a:solidFill>
                <a:srgbClr val="FF3300"/>
              </a:solidFill>
            </a:endParaRPr>
          </a:p>
          <a:p>
            <a:pPr marL="0" indent="0">
              <a:spcBef>
                <a:spcPts val="0"/>
              </a:spcBef>
              <a:spcAft>
                <a:spcPts val="600"/>
              </a:spcAft>
              <a:buNone/>
            </a:pPr>
            <a:endParaRPr lang="en-US" sz="2400" dirty="0"/>
          </a:p>
          <a:p>
            <a:pPr marL="0" indent="0">
              <a:spcBef>
                <a:spcPts val="0"/>
              </a:spcBef>
              <a:spcAft>
                <a:spcPts val="600"/>
              </a:spcAft>
              <a:buNone/>
            </a:pPr>
            <a:r>
              <a:rPr lang="en-US" sz="2400" dirty="0"/>
              <a:t>The IEP only contains information provided by John stating that John wants to be a plumber. There is no other information throughout the IEP that identifies John’s strengths and preferences. </a:t>
            </a:r>
          </a:p>
          <a:p>
            <a:pPr marL="0" lvl="1" indent="-514350">
              <a:spcBef>
                <a:spcPts val="0"/>
              </a:spcBef>
              <a:buNone/>
            </a:pPr>
            <a:endParaRPr lang="en-US" sz="1050" b="1" dirty="0">
              <a:solidFill>
                <a:srgbClr val="FF3300"/>
              </a:solidFill>
            </a:endParaRPr>
          </a:p>
          <a:p>
            <a:pPr>
              <a:spcBef>
                <a:spcPts val="0"/>
              </a:spcBef>
              <a:buNone/>
            </a:pPr>
            <a:endParaRPr lang="en-US" sz="2000" dirty="0"/>
          </a:p>
        </p:txBody>
      </p:sp>
      <p:sp>
        <p:nvSpPr>
          <p:cNvPr id="4" name="Slide Number Placeholder 3"/>
          <p:cNvSpPr>
            <a:spLocks noGrp="1"/>
          </p:cNvSpPr>
          <p:nvPr>
            <p:ph type="sldNum" sz="quarter" idx="12"/>
          </p:nvPr>
        </p:nvSpPr>
        <p:spPr/>
        <p:txBody>
          <a:bodyPr/>
          <a:lstStyle/>
          <a:p>
            <a:pPr>
              <a:defRPr/>
            </a:pPr>
            <a:fld id="{C48D837A-6C92-4A2B-8BA5-8EAF43D2343B}" type="slidenum">
              <a:rPr lang="en-US" smtClean="0"/>
              <a:pPr>
                <a:defRPr/>
              </a:pPr>
              <a:t>12</a:t>
            </a:fld>
            <a:endParaRPr lang="en-US"/>
          </a:p>
        </p:txBody>
      </p:sp>
      <p:pic>
        <p:nvPicPr>
          <p:cNvPr id="9218" name="Picture 2" descr="C:\Users\aodom\AppData\Local\Microsoft\Windows\Temporary Internet Files\Content.IE5\XCF3GZXE\s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935" y="69490"/>
            <a:ext cx="1676014" cy="11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2195"/>
            <a:ext cx="8229600" cy="52443"/>
          </a:xfrm>
        </p:spPr>
        <p:txBody>
          <a:bodyPr>
            <a:normAutofit fontScale="90000"/>
          </a:bodyPr>
          <a:lstStyle/>
          <a:p>
            <a:endParaRPr lang="en-US" dirty="0"/>
          </a:p>
        </p:txBody>
      </p:sp>
      <p:pic>
        <p:nvPicPr>
          <p:cNvPr id="10242" name="Picture 2" descr="C:\Users\aodom\AppData\Local\Microsoft\Windows\Temporary Internet Files\Content.IE5\HHBJW9H6\Service-Awards-pic-pef6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6100" y="21419"/>
            <a:ext cx="1117006" cy="11170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27606"/>
            <a:ext cx="8229600" cy="5598558"/>
          </a:xfrm>
        </p:spPr>
        <p:txBody>
          <a:bodyPr>
            <a:normAutofit fontScale="77500" lnSpcReduction="20000"/>
          </a:bodyPr>
          <a:lstStyle/>
          <a:p>
            <a:pPr marL="0" indent="0">
              <a:buNone/>
            </a:pPr>
            <a:r>
              <a:rPr lang="en-US" sz="2700" dirty="0">
                <a:solidFill>
                  <a:srgbClr val="D09622"/>
                </a:solidFill>
              </a:rPr>
              <a:t>Best Practice:</a:t>
            </a:r>
          </a:p>
          <a:p>
            <a:pPr marL="0" indent="0">
              <a:buNone/>
            </a:pPr>
            <a:r>
              <a:rPr lang="en-US" sz="2800" dirty="0"/>
              <a:t>The following information is located in John’s current IEP. </a:t>
            </a:r>
          </a:p>
          <a:p>
            <a:r>
              <a:rPr lang="en-US" sz="2800" dirty="0" err="1"/>
              <a:t>AzCIS</a:t>
            </a:r>
            <a:r>
              <a:rPr lang="en-US" sz="2800" dirty="0"/>
              <a:t> data is summarized and states that John has a strength for hands on vocations and activities.  </a:t>
            </a:r>
          </a:p>
          <a:p>
            <a:r>
              <a:rPr lang="en-US" sz="2800" dirty="0"/>
              <a:t>John is currently working on the weekends with his uncle who is a licensed plumber. John’s uncle reports that John is a hard worker and learns the trade quickly.  He values John’s input on the job and would hire him if he is able when John graduates from high school. </a:t>
            </a:r>
          </a:p>
          <a:p>
            <a:r>
              <a:rPr lang="en-US" sz="2800" dirty="0"/>
              <a:t>John reported, during a student interview, that he would like to become a licensed plumber. John was able to explain what it takes to become a licensed plumber and what types of certifications may be needed to advance his career path. </a:t>
            </a:r>
          </a:p>
          <a:p>
            <a:r>
              <a:rPr lang="en-US" sz="2800" dirty="0"/>
              <a:t>OASIS data is summarized and states that John has an aptitude for hands on activities, specifically those that require problem solving and trouble shooting. John’s current evaluation data shows that his area of strength is perceptual reasoning.  John also stated that he enjoys putting things together and understanding how things work. </a:t>
            </a:r>
          </a:p>
          <a:p>
            <a:pPr marL="0" indent="0">
              <a:buNone/>
            </a:pPr>
            <a:endParaRPr lang="en-US" sz="2700" dirty="0">
              <a:solidFill>
                <a:srgbClr val="D09622"/>
              </a:solidFill>
            </a:endParaRPr>
          </a:p>
        </p:txBody>
      </p:sp>
    </p:spTree>
    <p:extLst>
      <p:ext uri="{BB962C8B-B14F-4D97-AF65-F5344CB8AC3E}">
        <p14:creationId xmlns:p14="http://schemas.microsoft.com/office/powerpoint/2010/main" val="183028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1902"/>
          </a:xfrm>
        </p:spPr>
        <p:txBody>
          <a:bodyPr>
            <a:normAutofit fontScale="90000"/>
          </a:bodyPr>
          <a:lstStyle/>
          <a:p>
            <a:br>
              <a:rPr lang="en-US" sz="3600" b="1" i="1" dirty="0"/>
            </a:br>
            <a:r>
              <a:rPr lang="en-US" sz="3600" b="1" i="1" dirty="0"/>
              <a:t>MPGs based on Age Appropriate Transition Assessments</a:t>
            </a:r>
            <a:br>
              <a:rPr lang="en-US" sz="2700" b="1" i="1" dirty="0"/>
            </a:br>
            <a:br>
              <a:rPr lang="en-US" sz="2700" b="1" i="1" dirty="0"/>
            </a:br>
            <a:r>
              <a:rPr lang="en-US" sz="2700" dirty="0"/>
              <a:t>Jane’s MPG states that she will receive on the job training to become a chef. </a:t>
            </a:r>
          </a:p>
        </p:txBody>
      </p:sp>
      <p:sp>
        <p:nvSpPr>
          <p:cNvPr id="3" name="Content Placeholder 2"/>
          <p:cNvSpPr>
            <a:spLocks noGrp="1"/>
          </p:cNvSpPr>
          <p:nvPr>
            <p:ph idx="1"/>
          </p:nvPr>
        </p:nvSpPr>
        <p:spPr>
          <a:xfrm>
            <a:off x="457200" y="1138426"/>
            <a:ext cx="8229600" cy="5191970"/>
          </a:xfrm>
        </p:spPr>
        <p:txBody>
          <a:bodyPr>
            <a:normAutofit/>
          </a:bodyPr>
          <a:lstStyle/>
          <a:p>
            <a:pPr marL="0" indent="0">
              <a:buNone/>
            </a:pPr>
            <a:endParaRPr lang="en-US" dirty="0"/>
          </a:p>
        </p:txBody>
      </p:sp>
      <p:pic>
        <p:nvPicPr>
          <p:cNvPr id="8194" name="Picture 2" descr="C:\Users\aodom\AppData\Local\Microsoft\Windows\Temporary Internet Files\Content.IE5\XUOPYG0S\assessmen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70" y="2207360"/>
            <a:ext cx="2009599" cy="183246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odom\AppData\Local\Microsoft\Windows\Temporary Internet Files\Content.IE5\B14HD88S\assessme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755" y="2207360"/>
            <a:ext cx="1980590" cy="19805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odom\AppData\Local\Microsoft\Windows\Temporary Internet Files\Content.IE5\0X5XQG5R\self_assessment[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110" y="2661657"/>
            <a:ext cx="3136529" cy="302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7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sz="2700" dirty="0">
              <a:solidFill>
                <a:srgbClr val="6CA800"/>
              </a:solidFill>
            </a:endParaRPr>
          </a:p>
          <a:p>
            <a:pPr marL="0" indent="0">
              <a:buNone/>
            </a:pPr>
            <a:r>
              <a:rPr lang="en-US" sz="2700" dirty="0">
                <a:solidFill>
                  <a:srgbClr val="6CA800"/>
                </a:solidFill>
              </a:rPr>
              <a:t>Compliant:</a:t>
            </a:r>
          </a:p>
          <a:p>
            <a:pPr marL="0" indent="0">
              <a:buNone/>
            </a:pPr>
            <a:r>
              <a:rPr lang="en-US" sz="2700" u="sng" dirty="0"/>
              <a:t>One of Jane’s transition services/activities </a:t>
            </a:r>
            <a:r>
              <a:rPr lang="en-US" sz="2700" dirty="0"/>
              <a:t>listed in her IEP is that she will take a placement test for the local community college. </a:t>
            </a:r>
          </a:p>
          <a:p>
            <a:pPr marL="0" indent="0">
              <a:buNone/>
            </a:pPr>
            <a:endParaRPr lang="en-US" sz="2700" dirty="0"/>
          </a:p>
          <a:p>
            <a:pPr marL="0" indent="0">
              <a:buNone/>
            </a:pPr>
            <a:r>
              <a:rPr lang="en-US" sz="2700" dirty="0">
                <a:solidFill>
                  <a:srgbClr val="FF0000"/>
                </a:solidFill>
              </a:rPr>
              <a:t>Unacceptable/Non Compliant:</a:t>
            </a:r>
          </a:p>
          <a:p>
            <a:pPr marL="0" indent="0">
              <a:buNone/>
            </a:pPr>
            <a:r>
              <a:rPr lang="en-US" sz="2700" dirty="0"/>
              <a:t>The only activity included in Jane’s IEP is to obtain her driver’s license. </a:t>
            </a:r>
          </a:p>
          <a:p>
            <a:pPr marL="0" indent="0">
              <a:buNone/>
            </a:pPr>
            <a:endParaRPr lang="en-US" sz="2700" dirty="0"/>
          </a:p>
          <a:p>
            <a:pPr marL="0" indent="0">
              <a:buNone/>
            </a:pPr>
            <a:r>
              <a:rPr lang="en-US" sz="2700" dirty="0">
                <a:solidFill>
                  <a:srgbClr val="D09622"/>
                </a:solidFill>
              </a:rPr>
              <a:t>Best Practice:</a:t>
            </a:r>
          </a:p>
          <a:p>
            <a:pPr marL="0" indent="0">
              <a:buNone/>
            </a:pPr>
            <a:r>
              <a:rPr lang="en-US" sz="2700" dirty="0"/>
              <a:t>Jane has the following services/activities listed in her IEP: Take placement test for Scottsdale Community College, Research choir performance groups offered in her community as well as at Scottsdale Community College,  Research possible living arrangements within mass transit from Scottsdale Community College, Research part time job opportunities within mass transit from Scottsdale Community College  . </a:t>
            </a:r>
          </a:p>
          <a:p>
            <a:pPr marL="0" indent="0">
              <a:buNone/>
            </a:pPr>
            <a:endParaRPr lang="en-US" sz="2700" dirty="0">
              <a:solidFill>
                <a:srgbClr val="D09622"/>
              </a:solidFill>
            </a:endParaRPr>
          </a:p>
          <a:p>
            <a:pPr marL="0" indent="0">
              <a:buNone/>
            </a:pPr>
            <a:endParaRPr lang="en-US" sz="2700" dirty="0"/>
          </a:p>
        </p:txBody>
      </p:sp>
      <p:pic>
        <p:nvPicPr>
          <p:cNvPr id="1026" name="Picture 2" descr="C:\Users\aodom\AppData\Local\Microsoft\Windows\Temporary Internet Files\Content.IE5\HHBJW9H6\Service-Awards-pic-pef6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788" y="3790059"/>
            <a:ext cx="610820" cy="6108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sz="2700" b="1" i="1" dirty="0"/>
              <a:t>Transition Services/Activities</a:t>
            </a:r>
            <a:br>
              <a:rPr lang="en-US" sz="2700" b="1" i="1" dirty="0"/>
            </a:br>
            <a:r>
              <a:rPr lang="en-US" sz="2700" dirty="0"/>
              <a:t>Jane’s education MPG states that she will audit a class at a local community college.</a:t>
            </a:r>
            <a:br>
              <a:rPr lang="en-US" sz="2700" dirty="0"/>
            </a:br>
            <a:endParaRPr lang="en-US" sz="2700" b="1" i="1" dirty="0"/>
          </a:p>
        </p:txBody>
      </p:sp>
      <p:pic>
        <p:nvPicPr>
          <p:cNvPr id="1027" name="Picture 3" descr="C:\Users\aodom\AppData\Local\Microsoft\Windows\Temporary Internet Files\Content.IE5\XCF3GZXE\sto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6590" y="2843930"/>
            <a:ext cx="744499" cy="505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odom\AppData\Local\Microsoft\Windows\Temporary Internet Files\Content.IE5\XUOPYG0S\favicon-25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6015" y="1596540"/>
            <a:ext cx="689773" cy="68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Transition Services/Activities</a:t>
            </a:r>
            <a:br>
              <a:rPr lang="en-US" sz="2700" b="1" i="1" dirty="0"/>
            </a:br>
            <a:r>
              <a:rPr lang="en-US" sz="2700" dirty="0"/>
              <a:t>John’s MPG states that he will attend a four year university to study engineering. </a:t>
            </a:r>
          </a:p>
        </p:txBody>
      </p:sp>
      <p:pic>
        <p:nvPicPr>
          <p:cNvPr id="9218" name="Picture 2" descr="C:\Users\aodom\AppData\Local\Microsoft\Windows\Temporary Internet Files\Content.IE5\HHBJW9H6\servic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785" y="1901950"/>
            <a:ext cx="1552603" cy="1985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endParaRPr lang="en-US" dirty="0"/>
          </a:p>
          <a:p>
            <a:pPr marL="514350" indent="-514350">
              <a:buAutoNum type="arabicPeriod"/>
            </a:pPr>
            <a:endParaRPr lang="en-US" dirty="0"/>
          </a:p>
          <a:p>
            <a:pPr marL="514350" indent="-514350">
              <a:buAutoNum type="arabicPeriod"/>
            </a:pPr>
            <a:endParaRPr lang="en-US" dirty="0"/>
          </a:p>
        </p:txBody>
      </p:sp>
      <p:pic>
        <p:nvPicPr>
          <p:cNvPr id="1031" name="Picture 7" descr="C:\Users\aodom\AppData\Local\Microsoft\Windows\Temporary Internet Files\Content.IE5\XCF3GZXE\activities-1-72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347" y="2054655"/>
            <a:ext cx="2374488" cy="16797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odom\AppData\Local\Microsoft\Windows\Temporary Internet Files\Content.IE5\656F9BX4\service_learning_log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425" y="4497935"/>
            <a:ext cx="1402080" cy="1402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odom\AppData\Local\Microsoft\Windows\Temporary Internet Files\Content.IE5\GY51XRUJ\tn_Department%20for%20Family%20and%20Childrens%20Services%20logo%201996_9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820" y="5179806"/>
            <a:ext cx="1440417" cy="144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odom\AppData\Local\Microsoft\Windows\Temporary Internet Files\Content.IE5\XUOPYG0S\favicon-2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547" y="1443834"/>
            <a:ext cx="458115" cy="458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sz="2700" b="1" i="1" dirty="0"/>
              <a:t>Course of Study</a:t>
            </a:r>
          </a:p>
        </p:txBody>
      </p:sp>
      <p:sp>
        <p:nvSpPr>
          <p:cNvPr id="3" name="Content Placeholder 2"/>
          <p:cNvSpPr>
            <a:spLocks noGrp="1"/>
          </p:cNvSpPr>
          <p:nvPr>
            <p:ph idx="1"/>
          </p:nvPr>
        </p:nvSpPr>
        <p:spPr>
          <a:xfrm>
            <a:off x="457200" y="1138426"/>
            <a:ext cx="8229600" cy="4987738"/>
          </a:xfrm>
        </p:spPr>
        <p:txBody>
          <a:bodyPr>
            <a:normAutofit fontScale="47500" lnSpcReduction="20000"/>
          </a:bodyPr>
          <a:lstStyle/>
          <a:p>
            <a:pPr marL="0" indent="0">
              <a:buNone/>
            </a:pPr>
            <a:r>
              <a:rPr lang="en-US" sz="4400" dirty="0"/>
              <a:t>Sally’s MPG states that she will be employed at a construction site. </a:t>
            </a:r>
          </a:p>
          <a:p>
            <a:pPr marL="0" indent="0">
              <a:buNone/>
            </a:pPr>
            <a:endParaRPr lang="en-US" dirty="0"/>
          </a:p>
          <a:p>
            <a:pPr marL="0" indent="0">
              <a:buNone/>
            </a:pPr>
            <a:r>
              <a:rPr lang="en-US" sz="3400" dirty="0">
                <a:solidFill>
                  <a:srgbClr val="6CA800"/>
                </a:solidFill>
              </a:rPr>
              <a:t>Compliant:</a:t>
            </a:r>
          </a:p>
          <a:p>
            <a:pPr marL="0" indent="0">
              <a:buNone/>
            </a:pPr>
            <a:r>
              <a:rPr lang="en-US" sz="3400" dirty="0"/>
              <a:t>Sally’s course of study includes a class on business operations and an English class.</a:t>
            </a:r>
          </a:p>
          <a:p>
            <a:pPr marL="0" indent="0">
              <a:buNone/>
            </a:pPr>
            <a:endParaRPr lang="en-US" sz="3400" dirty="0"/>
          </a:p>
          <a:p>
            <a:pPr marL="0" indent="0">
              <a:buNone/>
            </a:pPr>
            <a:r>
              <a:rPr lang="en-US" sz="3400" dirty="0">
                <a:solidFill>
                  <a:srgbClr val="FF0000"/>
                </a:solidFill>
              </a:rPr>
              <a:t>Unacceptable/Non Compliant:</a:t>
            </a:r>
          </a:p>
          <a:p>
            <a:pPr marL="0" indent="0">
              <a:buNone/>
            </a:pPr>
            <a:r>
              <a:rPr lang="en-US" sz="3400" dirty="0"/>
              <a:t>Sally’s course of study only contains one year and states “elective”.  There is no other information anywhere in the IEP that further clarifies or explains how courses may be aligned to her MPG. </a:t>
            </a:r>
          </a:p>
          <a:p>
            <a:pPr marL="0" indent="0">
              <a:buNone/>
            </a:pPr>
            <a:r>
              <a:rPr lang="en-US" sz="3400" dirty="0"/>
              <a:t>  </a:t>
            </a:r>
          </a:p>
          <a:p>
            <a:pPr marL="0" indent="0">
              <a:buNone/>
            </a:pPr>
            <a:r>
              <a:rPr lang="en-US" sz="3400" dirty="0">
                <a:solidFill>
                  <a:srgbClr val="D09622"/>
                </a:solidFill>
              </a:rPr>
              <a:t>Best Practice:</a:t>
            </a:r>
          </a:p>
          <a:p>
            <a:pPr marL="0" indent="0">
              <a:buNone/>
            </a:pPr>
            <a:r>
              <a:rPr lang="en-US" sz="3400" dirty="0"/>
              <a:t>Sally’s course of study includes a class on business operations, introduction to woodshop and consumer math her junior year.  Sally’s IEP includes further information about these classes, stating the following:  Business Operations curriculum includes office management, Introduction to Woodshop curriculum includes basics about construction, and Consumer Math curriculum includes real world math applications such as budgeting.  Sally’s course of study includes advanced business operations and writing for employment her senior year.  Sally’s IEP includes further information about these classes stating the following: Advanced Business Operations curriculum includes sections devoted to managing a small office and the organization required, Writing for Employment curriculum includes sections on how to construct emails for an office setting and professional writing. </a:t>
            </a:r>
          </a:p>
          <a:p>
            <a:pPr marL="0" indent="0">
              <a:buNone/>
            </a:pPr>
            <a:endParaRPr lang="en-US" dirty="0"/>
          </a:p>
        </p:txBody>
      </p:sp>
      <p:pic>
        <p:nvPicPr>
          <p:cNvPr id="2051" name="Picture 3" descr="C:\Users\aodom\AppData\Local\Microsoft\Windows\Temporary Internet Files\Content.IE5\XCF3GZXE\sto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5924" y="2207360"/>
            <a:ext cx="767961" cy="521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odom\AppData\Local\Microsoft\Windows\Temporary Internet Files\Content.IE5\HHBJW9H6\Service-Awards-pic-pef65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3310" y="3123590"/>
            <a:ext cx="610820" cy="45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odom\AppData\Local\Microsoft\Windows\Temporary Internet Files\Content.IE5\HHBJW9H6\Boo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84" y="3827129"/>
            <a:ext cx="2184441" cy="24815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600" b="1" i="1" dirty="0"/>
              <a:t>Course of Study</a:t>
            </a:r>
            <a:br>
              <a:rPr lang="en-US" sz="2700" b="1" i="1" dirty="0"/>
            </a:br>
            <a:r>
              <a:rPr lang="en-US" sz="2700" dirty="0"/>
              <a:t>Jan’s MPGs are related to independent living in a group home. </a:t>
            </a:r>
            <a:endParaRPr lang="en-US" sz="2700" i="1"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2050" name="Picture 2" descr="C:\Users\aodom\AppData\Local\Microsoft\Windows\Temporary Internet Files\Content.IE5\GY51XRUJ\computer-clas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655" y="2803170"/>
            <a:ext cx="2111256" cy="20479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odom\AppData\Local\Microsoft\Windows\Temporary Internet Files\Content.IE5\656F9BX4\educac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4460" y="1567038"/>
            <a:ext cx="2281425" cy="247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6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i="1" dirty="0"/>
              <a:t>Annual Goals are Aligned to MPGs</a:t>
            </a:r>
            <a:br>
              <a:rPr lang="en-US" sz="2700" i="1" dirty="0"/>
            </a:br>
            <a:r>
              <a:rPr lang="en-US" sz="2700" dirty="0"/>
              <a:t>Sam’s MPG states that he will live with a roommate in and adult supervised setting.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6CA800"/>
                </a:solidFill>
              </a:rPr>
              <a:t>Compliant:</a:t>
            </a:r>
          </a:p>
          <a:p>
            <a:pPr marL="0" indent="0">
              <a:buNone/>
            </a:pPr>
            <a:r>
              <a:rPr lang="en-US" dirty="0"/>
              <a:t>In the school cafeteria, Sam will order a school lunch that will include at least two different selections, by pointing at items on his communication board, daily for four consecutive weeks. </a:t>
            </a:r>
          </a:p>
          <a:p>
            <a:pPr marL="0" indent="0">
              <a:buNone/>
            </a:pPr>
            <a:endParaRPr lang="en-US" dirty="0">
              <a:solidFill>
                <a:srgbClr val="FF0000"/>
              </a:solidFill>
            </a:endParaRPr>
          </a:p>
          <a:p>
            <a:pPr marL="0" indent="0">
              <a:buNone/>
            </a:pPr>
            <a:r>
              <a:rPr lang="en-US" dirty="0">
                <a:solidFill>
                  <a:srgbClr val="FF0000"/>
                </a:solidFill>
              </a:rPr>
              <a:t>Unacceptable/Non Compliant:</a:t>
            </a:r>
          </a:p>
          <a:p>
            <a:pPr marL="0" indent="0">
              <a:buNone/>
            </a:pPr>
            <a:r>
              <a:rPr lang="en-US" dirty="0"/>
              <a:t>There are no annual goals OR the goal is in no way related to the MPG. </a:t>
            </a:r>
          </a:p>
          <a:p>
            <a:pPr marL="0" indent="0">
              <a:buNone/>
            </a:pPr>
            <a:endParaRPr lang="en-US" dirty="0"/>
          </a:p>
          <a:p>
            <a:pPr marL="0" indent="0">
              <a:buNone/>
            </a:pPr>
            <a:r>
              <a:rPr lang="en-US" dirty="0">
                <a:solidFill>
                  <a:srgbClr val="D09622"/>
                </a:solidFill>
              </a:rPr>
              <a:t>Best Practice:</a:t>
            </a:r>
          </a:p>
          <a:p>
            <a:pPr marL="0" indent="0">
              <a:buNone/>
            </a:pPr>
            <a:r>
              <a:rPr lang="en-US" dirty="0"/>
              <a:t>To increase Sam’s independence, he will order school lunch that contains at least two choices, daily for a minimum of four consecutive weeks.  Same will use his communication device to make his choices.  This will allow Sam to be more independent while living in an adult supervised setting. </a:t>
            </a:r>
          </a:p>
        </p:txBody>
      </p:sp>
      <p:pic>
        <p:nvPicPr>
          <p:cNvPr id="3074" name="Picture 2" descr="C:\Users\aodom\AppData\Local\Microsoft\Windows\Temporary Internet Files\Content.IE5\HHBJW9H6\Service-Awards-pic-pef6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720" y="3887115"/>
            <a:ext cx="683360" cy="6833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odom\AppData\Local\Microsoft\Windows\Temporary Internet Files\Content.IE5\XUOPYG0S\favicon-2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173" y="1443835"/>
            <a:ext cx="537068" cy="5370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odom\AppData\Local\Microsoft\Windows\Temporary Internet Files\Content.IE5\XCF3GZXE\s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3885" y="3098883"/>
            <a:ext cx="519684" cy="35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5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is in the Audience?</a:t>
            </a:r>
          </a:p>
        </p:txBody>
      </p:sp>
      <p:sp>
        <p:nvSpPr>
          <p:cNvPr id="3" name="Content Placeholder 2"/>
          <p:cNvSpPr>
            <a:spLocks noGrp="1"/>
          </p:cNvSpPr>
          <p:nvPr>
            <p:ph idx="1"/>
          </p:nvPr>
        </p:nvSpPr>
        <p:spPr/>
        <p:txBody>
          <a:bodyPr/>
          <a:lstStyle/>
          <a:p>
            <a:pPr marL="0" indent="0">
              <a:buNone/>
            </a:pPr>
            <a:endParaRPr lang="en-US" dirty="0"/>
          </a:p>
          <a:p>
            <a:endParaRPr lang="en-US" dirty="0">
              <a:hlinkClick r:id="rId3"/>
            </a:endParaRPr>
          </a:p>
          <a:p>
            <a:endParaRPr lang="en-US" dirty="0">
              <a:hlinkClick r:id="rId3"/>
            </a:endParaRPr>
          </a:p>
          <a:p>
            <a:endParaRPr lang="en-US" dirty="0">
              <a:hlinkClick r:id="rId3"/>
            </a:endParaRPr>
          </a:p>
          <a:p>
            <a:endParaRPr lang="en-US" dirty="0">
              <a:hlinkClick r:id="rId3"/>
            </a:endParaRPr>
          </a:p>
          <a:p>
            <a:pPr marL="0" indent="0">
              <a:buNone/>
            </a:pPr>
            <a:endParaRPr lang="en-US" dirty="0"/>
          </a:p>
        </p:txBody>
      </p:sp>
      <p:pic>
        <p:nvPicPr>
          <p:cNvPr id="5" name="Picture 4">
            <a:extLst>
              <a:ext uri="{FF2B5EF4-FFF2-40B4-BE49-F238E27FC236}">
                <a16:creationId xmlns:a16="http://schemas.microsoft.com/office/drawing/2014/main" id="{A457CC7F-89A2-4DAF-8488-23AF3EEBAB4A}"/>
              </a:ext>
            </a:extLst>
          </p:cNvPr>
          <p:cNvPicPr>
            <a:picLocks noChangeAspect="1"/>
          </p:cNvPicPr>
          <p:nvPr/>
        </p:nvPicPr>
        <p:blipFill>
          <a:blip r:embed="rId4"/>
          <a:stretch>
            <a:fillRect/>
          </a:stretch>
        </p:blipFill>
        <p:spPr>
          <a:xfrm>
            <a:off x="754375" y="1749245"/>
            <a:ext cx="1762125" cy="2600325"/>
          </a:xfrm>
          <a:prstGeom prst="rect">
            <a:avLst/>
          </a:prstGeom>
        </p:spPr>
      </p:pic>
      <p:pic>
        <p:nvPicPr>
          <p:cNvPr id="6" name="Picture 5">
            <a:extLst>
              <a:ext uri="{FF2B5EF4-FFF2-40B4-BE49-F238E27FC236}">
                <a16:creationId xmlns:a16="http://schemas.microsoft.com/office/drawing/2014/main" id="{3EB62CF7-569A-436B-886A-8CB81EED0705}"/>
              </a:ext>
            </a:extLst>
          </p:cNvPr>
          <p:cNvPicPr>
            <a:picLocks noChangeAspect="1"/>
          </p:cNvPicPr>
          <p:nvPr/>
        </p:nvPicPr>
        <p:blipFill>
          <a:blip r:embed="rId5"/>
          <a:stretch>
            <a:fillRect/>
          </a:stretch>
        </p:blipFill>
        <p:spPr>
          <a:xfrm>
            <a:off x="6709870" y="1291130"/>
            <a:ext cx="2143125" cy="2143125"/>
          </a:xfrm>
          <a:prstGeom prst="rect">
            <a:avLst/>
          </a:prstGeom>
        </p:spPr>
      </p:pic>
      <p:pic>
        <p:nvPicPr>
          <p:cNvPr id="8" name="Picture 7">
            <a:extLst>
              <a:ext uri="{FF2B5EF4-FFF2-40B4-BE49-F238E27FC236}">
                <a16:creationId xmlns:a16="http://schemas.microsoft.com/office/drawing/2014/main" id="{D7F0254F-3CC4-4EEF-A4A7-7EB1D620E110}"/>
              </a:ext>
            </a:extLst>
          </p:cNvPr>
          <p:cNvPicPr>
            <a:picLocks noChangeAspect="1"/>
          </p:cNvPicPr>
          <p:nvPr/>
        </p:nvPicPr>
        <p:blipFill rotWithShape="1">
          <a:blip r:embed="rId6"/>
          <a:srcRect l="61641"/>
          <a:stretch/>
        </p:blipFill>
        <p:spPr>
          <a:xfrm>
            <a:off x="2715450" y="1249130"/>
            <a:ext cx="1696784" cy="1544098"/>
          </a:xfrm>
          <a:prstGeom prst="rect">
            <a:avLst/>
          </a:prstGeom>
        </p:spPr>
      </p:pic>
      <p:pic>
        <p:nvPicPr>
          <p:cNvPr id="9" name="Picture 8">
            <a:extLst>
              <a:ext uri="{FF2B5EF4-FFF2-40B4-BE49-F238E27FC236}">
                <a16:creationId xmlns:a16="http://schemas.microsoft.com/office/drawing/2014/main" id="{D0C7842B-1A30-4183-89BB-9BC8FF2DB6C5}"/>
              </a:ext>
            </a:extLst>
          </p:cNvPr>
          <p:cNvPicPr>
            <a:picLocks noChangeAspect="1"/>
          </p:cNvPicPr>
          <p:nvPr/>
        </p:nvPicPr>
        <p:blipFill>
          <a:blip r:embed="rId7"/>
          <a:stretch>
            <a:fillRect/>
          </a:stretch>
        </p:blipFill>
        <p:spPr>
          <a:xfrm>
            <a:off x="3197655" y="4232313"/>
            <a:ext cx="2143125" cy="2143125"/>
          </a:xfrm>
          <a:prstGeom prst="rect">
            <a:avLst/>
          </a:prstGeom>
        </p:spPr>
      </p:pic>
      <p:pic>
        <p:nvPicPr>
          <p:cNvPr id="10" name="Picture 9">
            <a:extLst>
              <a:ext uri="{FF2B5EF4-FFF2-40B4-BE49-F238E27FC236}">
                <a16:creationId xmlns:a16="http://schemas.microsoft.com/office/drawing/2014/main" id="{131F7C08-D75F-4FDF-A52D-3F625E4A56B3}"/>
              </a:ext>
            </a:extLst>
          </p:cNvPr>
          <p:cNvPicPr>
            <a:picLocks noChangeAspect="1"/>
          </p:cNvPicPr>
          <p:nvPr/>
        </p:nvPicPr>
        <p:blipFill>
          <a:blip r:embed="rId8"/>
          <a:stretch>
            <a:fillRect/>
          </a:stretch>
        </p:blipFill>
        <p:spPr>
          <a:xfrm>
            <a:off x="6122305" y="3703884"/>
            <a:ext cx="2124075" cy="2152650"/>
          </a:xfrm>
          <a:prstGeom prst="rect">
            <a:avLst/>
          </a:prstGeom>
        </p:spPr>
      </p:pic>
      <p:pic>
        <p:nvPicPr>
          <p:cNvPr id="11" name="Picture 10">
            <a:extLst>
              <a:ext uri="{FF2B5EF4-FFF2-40B4-BE49-F238E27FC236}">
                <a16:creationId xmlns:a16="http://schemas.microsoft.com/office/drawing/2014/main" id="{22A0D55D-4D6E-4CC4-AC19-F1BF80C7BBCC}"/>
              </a:ext>
            </a:extLst>
          </p:cNvPr>
          <p:cNvPicPr>
            <a:picLocks noChangeAspect="1"/>
          </p:cNvPicPr>
          <p:nvPr/>
        </p:nvPicPr>
        <p:blipFill>
          <a:blip r:embed="rId9"/>
          <a:stretch>
            <a:fillRect/>
          </a:stretch>
        </p:blipFill>
        <p:spPr>
          <a:xfrm>
            <a:off x="457200" y="4956050"/>
            <a:ext cx="2368870" cy="1031155"/>
          </a:xfrm>
          <a:prstGeom prst="rect">
            <a:avLst/>
          </a:prstGeom>
        </p:spPr>
      </p:pic>
      <p:pic>
        <p:nvPicPr>
          <p:cNvPr id="12" name="Picture 11">
            <a:extLst>
              <a:ext uri="{FF2B5EF4-FFF2-40B4-BE49-F238E27FC236}">
                <a16:creationId xmlns:a16="http://schemas.microsoft.com/office/drawing/2014/main" id="{5301A415-F10F-4E79-B182-6F10D415733E}"/>
              </a:ext>
            </a:extLst>
          </p:cNvPr>
          <p:cNvPicPr>
            <a:picLocks noChangeAspect="1"/>
          </p:cNvPicPr>
          <p:nvPr/>
        </p:nvPicPr>
        <p:blipFill>
          <a:blip r:embed="rId10"/>
          <a:stretch>
            <a:fillRect/>
          </a:stretch>
        </p:blipFill>
        <p:spPr>
          <a:xfrm>
            <a:off x="3630513" y="3045561"/>
            <a:ext cx="1818782" cy="996428"/>
          </a:xfrm>
          <a:prstGeom prst="rect">
            <a:avLst/>
          </a:prstGeom>
        </p:spPr>
      </p:pic>
      <p:pic>
        <p:nvPicPr>
          <p:cNvPr id="13" name="Picture 12">
            <a:extLst>
              <a:ext uri="{FF2B5EF4-FFF2-40B4-BE49-F238E27FC236}">
                <a16:creationId xmlns:a16="http://schemas.microsoft.com/office/drawing/2014/main" id="{85A7103F-BF09-4892-8C84-13B5AFD549FA}"/>
              </a:ext>
            </a:extLst>
          </p:cNvPr>
          <p:cNvPicPr>
            <a:picLocks noChangeAspect="1"/>
          </p:cNvPicPr>
          <p:nvPr/>
        </p:nvPicPr>
        <p:blipFill>
          <a:blip r:embed="rId11"/>
          <a:stretch>
            <a:fillRect/>
          </a:stretch>
        </p:blipFill>
        <p:spPr>
          <a:xfrm>
            <a:off x="5004992" y="1350925"/>
            <a:ext cx="1335634" cy="1526439"/>
          </a:xfrm>
          <a:prstGeom prst="rect">
            <a:avLst/>
          </a:prstGeom>
        </p:spPr>
      </p:pic>
    </p:spTree>
    <p:extLst>
      <p:ext uri="{BB962C8B-B14F-4D97-AF65-F5344CB8AC3E}">
        <p14:creationId xmlns:p14="http://schemas.microsoft.com/office/powerpoint/2010/main" val="80086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odom\AppData\Local\Microsoft\Windows\Temporary Internet Files\Content.IE5\XCF3GZXE\financial-goa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59" y="3873198"/>
            <a:ext cx="1679755" cy="2278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600" b="1" i="1" dirty="0"/>
              <a:t>Annual Goals are Aligned to MPGs</a:t>
            </a:r>
            <a:br>
              <a:rPr lang="en-US" sz="2700" b="1" i="1" dirty="0"/>
            </a:br>
            <a:r>
              <a:rPr lang="en-US" sz="2700" dirty="0"/>
              <a:t>Dave’s MPGs are related to attending a vocational school for auto mechanics. </a:t>
            </a:r>
            <a:endParaRPr lang="en-US" sz="2700" i="1"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3075" name="Picture 3" descr="C:\Users\aodom\AppData\Local\Microsoft\Windows\Temporary Internet Files\Content.IE5\B14HD88S\goal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540" y="1901950"/>
            <a:ext cx="2478622" cy="2202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odom\AppData\Local\Microsoft\Windows\Temporary Internet Files\Content.IE5\B14HD88S\skillsvisiongoals-300x3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230" y="3865765"/>
            <a:ext cx="259598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b="1" i="1" dirty="0"/>
              <a:t>Student Invited to Annual IEP Meeting</a:t>
            </a:r>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199" y="1291131"/>
            <a:ext cx="8237835" cy="503926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514350">
              <a:buFont typeface="Arial" panose="020B0604020202020204" pitchFamily="34" charset="0"/>
              <a:buNone/>
            </a:pPr>
            <a:r>
              <a:rPr lang="en-US" sz="2600" dirty="0">
                <a:solidFill>
                  <a:srgbClr val="6CA800"/>
                </a:solidFill>
              </a:rPr>
              <a:t>Compliant:</a:t>
            </a:r>
          </a:p>
          <a:p>
            <a:pPr marL="0" indent="0">
              <a:spcBef>
                <a:spcPts val="0"/>
              </a:spcBef>
              <a:buNone/>
            </a:pPr>
            <a:r>
              <a:rPr lang="en-US" sz="2400" dirty="0"/>
              <a:t>Student’s name is on the IEP section (if he or she attended); or</a:t>
            </a:r>
          </a:p>
          <a:p>
            <a:pPr marL="0" indent="0">
              <a:spcBef>
                <a:spcPts val="0"/>
              </a:spcBef>
              <a:buNone/>
            </a:pPr>
            <a:r>
              <a:rPr lang="en-US" sz="2400" dirty="0"/>
              <a:t>clear documentation that the student was invited to participate in the IEP if he or she chose not to attend, dated prior to the meeting date</a:t>
            </a:r>
          </a:p>
          <a:p>
            <a:pPr marL="0">
              <a:spcBef>
                <a:spcPts val="0"/>
              </a:spcBef>
              <a:buFont typeface="Arial" panose="020B0604020202020204" pitchFamily="34" charset="0"/>
              <a:buNone/>
            </a:pPr>
            <a:endParaRPr lang="en-US" sz="1050" dirty="0"/>
          </a:p>
          <a:p>
            <a:pPr marL="0">
              <a:spcBef>
                <a:spcPts val="0"/>
              </a:spcBef>
              <a:buFont typeface="Arial" panose="020B0604020202020204" pitchFamily="34" charset="0"/>
              <a:buNone/>
            </a:pPr>
            <a:r>
              <a:rPr lang="en-US" sz="2600" dirty="0">
                <a:solidFill>
                  <a:srgbClr val="FF3300"/>
                </a:solidFill>
              </a:rPr>
              <a:t>Unacceptable or/Non Compliant:</a:t>
            </a:r>
          </a:p>
          <a:p>
            <a:pPr marL="0" indent="0">
              <a:spcBef>
                <a:spcPts val="0"/>
              </a:spcBef>
              <a:buNone/>
            </a:pPr>
            <a:r>
              <a:rPr lang="en-US" sz="2400" dirty="0"/>
              <a:t>No documentation that the student was invited OR student’s name not included on the participation portion of the IEP</a:t>
            </a:r>
          </a:p>
          <a:p>
            <a:pPr marL="0" indent="0">
              <a:spcBef>
                <a:spcPts val="0"/>
              </a:spcBef>
              <a:buNone/>
            </a:pPr>
            <a:endParaRPr lang="en-US" sz="2400" dirty="0"/>
          </a:p>
          <a:p>
            <a:pPr marL="0" indent="0">
              <a:spcBef>
                <a:spcPts val="0"/>
              </a:spcBef>
              <a:buNone/>
            </a:pPr>
            <a:r>
              <a:rPr lang="en-US" sz="2400" dirty="0">
                <a:solidFill>
                  <a:srgbClr val="D09622"/>
                </a:solidFill>
              </a:rPr>
              <a:t>Best Practice: </a:t>
            </a:r>
          </a:p>
          <a:p>
            <a:pPr marL="0" lvl="1" indent="0">
              <a:spcBef>
                <a:spcPts val="0"/>
              </a:spcBef>
              <a:spcAft>
                <a:spcPts val="600"/>
              </a:spcAft>
              <a:buNone/>
            </a:pPr>
            <a:r>
              <a:rPr lang="en-US" sz="2400" dirty="0"/>
              <a:t>A separate invitation form (with a date on it) invites the student to participate in the IEP because transition services will be discussed and records whether the student will or will not attend</a:t>
            </a:r>
            <a:r>
              <a:rPr lang="en-US" sz="2400" dirty="0">
                <a:uFill>
                  <a:solidFill>
                    <a:srgbClr val="FF0000"/>
                  </a:solidFill>
                </a:uFill>
              </a:rPr>
              <a:t>; or clear documentation that the student’s ideas are represented at the IEP meeting even though she or he chose to be absent.</a:t>
            </a:r>
          </a:p>
          <a:p>
            <a:pPr marL="0" indent="0">
              <a:spcBef>
                <a:spcPts val="0"/>
              </a:spcBef>
              <a:buNone/>
            </a:pPr>
            <a:endParaRPr lang="en-US" sz="2400" dirty="0"/>
          </a:p>
          <a:p>
            <a:pPr marL="0" indent="0">
              <a:spcBef>
                <a:spcPts val="0"/>
              </a:spcBef>
              <a:buNone/>
            </a:pPr>
            <a:endParaRPr lang="en-US" sz="2400" dirty="0"/>
          </a:p>
          <a:p>
            <a:pPr>
              <a:buFont typeface="Arial" panose="020B0604020202020204" pitchFamily="34" charset="0"/>
              <a:buNone/>
            </a:pPr>
            <a:endParaRPr lang="en-US" dirty="0"/>
          </a:p>
          <a:p>
            <a:endParaRPr lang="en-US" dirty="0"/>
          </a:p>
        </p:txBody>
      </p:sp>
      <p:pic>
        <p:nvPicPr>
          <p:cNvPr id="4099" name="Picture 3" descr="C:\Users\aodom\AppData\Local\Microsoft\Windows\Temporary Internet Files\Content.IE5\XCF3GZXE\s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373" y="2633613"/>
            <a:ext cx="663905" cy="4509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odom\AppData\Local\Microsoft\Windows\Temporary Internet Files\Content.IE5\HHBJW9H6\Service-Awards-pic-pef65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9254" y="3734410"/>
            <a:ext cx="530655" cy="53065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odom\AppData\Local\Microsoft\Windows\Temporary Internet Files\Content.IE5\XUOPYG0S\favicon-25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9254" y="1277805"/>
            <a:ext cx="384363" cy="3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85720"/>
            <a:ext cx="8001000" cy="4729280"/>
          </a:xfrm>
        </p:spPr>
        <p:txBody>
          <a:bodyPr>
            <a:normAutofit fontScale="77500" lnSpcReduction="20000"/>
          </a:bodyPr>
          <a:lstStyle/>
          <a:p>
            <a:pPr marL="0" lvl="1" indent="-457200">
              <a:buNone/>
            </a:pPr>
            <a:endParaRPr lang="en-US" b="1" dirty="0">
              <a:solidFill>
                <a:srgbClr val="6CA800"/>
              </a:solidFill>
            </a:endParaRPr>
          </a:p>
          <a:p>
            <a:pPr marL="0" lvl="1" indent="-457200">
              <a:buNone/>
            </a:pPr>
            <a:r>
              <a:rPr lang="en-US" dirty="0">
                <a:solidFill>
                  <a:srgbClr val="6CA800"/>
                </a:solidFill>
              </a:rPr>
              <a:t>Compliant:</a:t>
            </a:r>
            <a:r>
              <a:rPr lang="en-US" b="1" dirty="0">
                <a:solidFill>
                  <a:srgbClr val="6CA800"/>
                </a:solidFill>
              </a:rPr>
              <a:t>		</a:t>
            </a:r>
          </a:p>
          <a:p>
            <a:pPr marL="0" lvl="0">
              <a:buNone/>
            </a:pPr>
            <a:r>
              <a:rPr lang="en-US" sz="2600" dirty="0"/>
              <a:t>If an outside agency is invited by the PEA, THEN review documentation to determine that parental consent was provided for the PEA to invite the specific agency </a:t>
            </a:r>
            <a:r>
              <a:rPr lang="en-US" sz="2600" u="sng" dirty="0"/>
              <a:t>PRIOR to the date on the meeting invitation</a:t>
            </a:r>
            <a:r>
              <a:rPr lang="en-US" sz="2600" dirty="0"/>
              <a:t>. </a:t>
            </a:r>
          </a:p>
          <a:p>
            <a:pPr marL="0" lvl="0">
              <a:buNone/>
            </a:pPr>
            <a:endParaRPr lang="en-US" sz="2600" dirty="0"/>
          </a:p>
          <a:p>
            <a:pPr marL="0" lvl="0">
              <a:buNone/>
            </a:pPr>
            <a:r>
              <a:rPr lang="en-US" sz="2600" dirty="0">
                <a:solidFill>
                  <a:srgbClr val="FF0000"/>
                </a:solidFill>
              </a:rPr>
              <a:t>Unacceptable/ Non Compliant:</a:t>
            </a:r>
          </a:p>
          <a:p>
            <a:pPr marL="0" lvl="0">
              <a:buNone/>
            </a:pPr>
            <a:r>
              <a:rPr lang="en-US" sz="2600" dirty="0"/>
              <a:t>There is an outside agency invited by the PEA and there is no evidence that parental consent was obtained prior to the date on the meeting invitation AND/OR no consent is evident. </a:t>
            </a:r>
          </a:p>
          <a:p>
            <a:pPr marL="0" lvl="0">
              <a:buNone/>
            </a:pPr>
            <a:endParaRPr lang="en-US" sz="2600" dirty="0"/>
          </a:p>
          <a:p>
            <a:pPr marL="0" lvl="0">
              <a:buNone/>
            </a:pPr>
            <a:r>
              <a:rPr lang="en-US" sz="2600" dirty="0">
                <a:solidFill>
                  <a:srgbClr val="D09622"/>
                </a:solidFill>
              </a:rPr>
              <a:t>Best Practice: </a:t>
            </a:r>
          </a:p>
          <a:p>
            <a:pPr marL="0" lvl="0">
              <a:buNone/>
            </a:pPr>
            <a:r>
              <a:rPr lang="en-US" sz="2600" dirty="0"/>
              <a:t>Outside agency(</a:t>
            </a:r>
            <a:r>
              <a:rPr lang="en-US" sz="2600" dirty="0" err="1"/>
              <a:t>ies</a:t>
            </a:r>
            <a:r>
              <a:rPr lang="en-US" sz="2600" dirty="0"/>
              <a:t>) that may be providing services to the student have been invited by the PEA and there is a separate form documenting the parental consent obtained to invite them PRIOR to the date of the meeting invitation. </a:t>
            </a:r>
          </a:p>
          <a:p>
            <a:pPr marL="0" lvl="0">
              <a:buNone/>
            </a:pPr>
            <a:endParaRPr lang="en-US" sz="2600" dirty="0"/>
          </a:p>
        </p:txBody>
      </p:sp>
      <p:pic>
        <p:nvPicPr>
          <p:cNvPr id="5122" name="Picture 2" descr="C:\Users\aodom\AppData\Local\Microsoft\Windows\Temporary Internet Files\Content.IE5\XUOPYG0S\favicon-2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720" y="1203040"/>
            <a:ext cx="481592" cy="481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8965" y="277528"/>
            <a:ext cx="8229600" cy="928402"/>
          </a:xfrm>
        </p:spPr>
        <p:txBody>
          <a:bodyPr>
            <a:noAutofit/>
          </a:bodyPr>
          <a:lstStyle/>
          <a:p>
            <a:pPr algn="l"/>
            <a:r>
              <a:rPr lang="en-US" sz="2700" b="1" i="1" dirty="0">
                <a:latin typeface="+mn-lt"/>
              </a:rPr>
              <a:t>Outside Agency Participation (with </a:t>
            </a:r>
            <a:r>
              <a:rPr lang="en-US" sz="2700" b="1" i="1" dirty="0">
                <a:solidFill>
                  <a:srgbClr val="0070C0"/>
                </a:solidFill>
                <a:effectLst/>
                <a:latin typeface="+mn-lt"/>
              </a:rPr>
              <a:t>PRIOR</a:t>
            </a:r>
            <a:r>
              <a:rPr lang="en-US" sz="2700" b="1" i="1" dirty="0">
                <a:effectLst/>
                <a:latin typeface="+mn-lt"/>
              </a:rPr>
              <a:t> </a:t>
            </a:r>
            <a:r>
              <a:rPr lang="en-US" sz="2700" b="1" i="1" dirty="0">
                <a:latin typeface="+mn-lt"/>
              </a:rPr>
              <a:t>consent)</a:t>
            </a:r>
          </a:p>
        </p:txBody>
      </p:sp>
      <p:sp>
        <p:nvSpPr>
          <p:cNvPr id="4" name="Slide Number Placeholder 3"/>
          <p:cNvSpPr>
            <a:spLocks noGrp="1"/>
          </p:cNvSpPr>
          <p:nvPr>
            <p:ph type="sldNum" sz="quarter" idx="12"/>
          </p:nvPr>
        </p:nvSpPr>
        <p:spPr/>
        <p:txBody>
          <a:bodyPr/>
          <a:lstStyle/>
          <a:p>
            <a:pPr>
              <a:defRPr/>
            </a:pPr>
            <a:fld id="{C48D837A-6C92-4A2B-8BA5-8EAF43D2343B}" type="slidenum">
              <a:rPr lang="en-US" smtClean="0"/>
              <a:pPr>
                <a:defRPr/>
              </a:pPr>
              <a:t>22</a:t>
            </a:fld>
            <a:endParaRPr lang="en-US"/>
          </a:p>
        </p:txBody>
      </p:sp>
      <p:pic>
        <p:nvPicPr>
          <p:cNvPr id="5124" name="Picture 4" descr="C:\Users\aodom\AppData\Local\Microsoft\Windows\Temporary Internet Files\Content.IE5\XCF3GZXE\sto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180" y="2464972"/>
            <a:ext cx="969315" cy="65840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odom\AppData\Local\Microsoft\Windows\Temporary Internet Files\Content.IE5\HHBJW9H6\excellence[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8720" y="3887115"/>
            <a:ext cx="534275" cy="53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Make the Call</a:t>
            </a:r>
          </a:p>
        </p:txBody>
      </p:sp>
      <p:pic>
        <p:nvPicPr>
          <p:cNvPr id="3" name="Picture 2">
            <a:hlinkClick r:id="rId3"/>
            <a:extLst>
              <a:ext uri="{FF2B5EF4-FFF2-40B4-BE49-F238E27FC236}">
                <a16:creationId xmlns:a16="http://schemas.microsoft.com/office/drawing/2014/main" id="{3004D089-56F1-43EE-8CA2-9DCD0BDFE7DD}"/>
              </a:ext>
            </a:extLst>
          </p:cNvPr>
          <p:cNvPicPr>
            <a:picLocks noChangeAspect="1"/>
          </p:cNvPicPr>
          <p:nvPr/>
        </p:nvPicPr>
        <p:blipFill>
          <a:blip r:embed="rId4"/>
          <a:stretch>
            <a:fillRect/>
          </a:stretch>
        </p:blipFill>
        <p:spPr>
          <a:xfrm>
            <a:off x="2128720" y="1598899"/>
            <a:ext cx="5039265" cy="3774584"/>
          </a:xfrm>
          <a:prstGeom prst="rect">
            <a:avLst/>
          </a:prstGeom>
        </p:spPr>
      </p:pic>
    </p:spTree>
    <p:extLst>
      <p:ext uri="{BB962C8B-B14F-4D97-AF65-F5344CB8AC3E}">
        <p14:creationId xmlns:p14="http://schemas.microsoft.com/office/powerpoint/2010/main" val="2656127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7642"/>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4" y="222196"/>
            <a:ext cx="8600911" cy="5650084"/>
          </a:xfrm>
          <a:prstGeom prst="rect">
            <a:avLst/>
          </a:prstGeom>
        </p:spPr>
      </p:pic>
    </p:spTree>
    <p:extLst>
      <p:ext uri="{BB962C8B-B14F-4D97-AF65-F5344CB8AC3E}">
        <p14:creationId xmlns:p14="http://schemas.microsoft.com/office/powerpoint/2010/main" val="247410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US</a:t>
            </a:r>
          </a:p>
        </p:txBody>
      </p:sp>
      <p:pic>
        <p:nvPicPr>
          <p:cNvPr id="3" name="Content Placeholder 2">
            <a:extLst>
              <a:ext uri="{FF2B5EF4-FFF2-40B4-BE49-F238E27FC236}">
                <a16:creationId xmlns:a16="http://schemas.microsoft.com/office/drawing/2014/main" id="{26A658E6-455B-4D90-B9C4-CAC4529B833B}"/>
              </a:ext>
            </a:extLst>
          </p:cNvPr>
          <p:cNvPicPr>
            <a:picLocks noGrp="1" noChangeAspect="1"/>
          </p:cNvPicPr>
          <p:nvPr>
            <p:ph idx="1"/>
          </p:nvPr>
        </p:nvPicPr>
        <p:blipFill>
          <a:blip r:embed="rId2"/>
          <a:stretch>
            <a:fillRect/>
          </a:stretch>
        </p:blipFill>
        <p:spPr>
          <a:xfrm>
            <a:off x="296260" y="1799615"/>
            <a:ext cx="1419225" cy="1323975"/>
          </a:xfrm>
          <a:prstGeom prst="rect">
            <a:avLst/>
          </a:prstGeom>
        </p:spPr>
      </p:pic>
      <p:sp>
        <p:nvSpPr>
          <p:cNvPr id="5" name="Rectangle 4">
            <a:extLst>
              <a:ext uri="{FF2B5EF4-FFF2-40B4-BE49-F238E27FC236}">
                <a16:creationId xmlns:a16="http://schemas.microsoft.com/office/drawing/2014/main" id="{D7269100-8AE3-4444-A38A-FE70F3515B6B}"/>
              </a:ext>
            </a:extLst>
          </p:cNvPr>
          <p:cNvSpPr/>
          <p:nvPr/>
        </p:nvSpPr>
        <p:spPr>
          <a:xfrm>
            <a:off x="691899" y="1417638"/>
            <a:ext cx="3938835" cy="369332"/>
          </a:xfrm>
          <a:prstGeom prst="rect">
            <a:avLst/>
          </a:prstGeom>
        </p:spPr>
        <p:txBody>
          <a:bodyPr wrap="none">
            <a:spAutoFit/>
          </a:bodyPr>
          <a:lstStyle/>
          <a:p>
            <a:r>
              <a:rPr lang="en-US" dirty="0"/>
              <a:t>http://www.azed.gov/specialeducation/</a:t>
            </a:r>
          </a:p>
        </p:txBody>
      </p:sp>
      <p:pic>
        <p:nvPicPr>
          <p:cNvPr id="6" name="Picture 5">
            <a:extLst>
              <a:ext uri="{FF2B5EF4-FFF2-40B4-BE49-F238E27FC236}">
                <a16:creationId xmlns:a16="http://schemas.microsoft.com/office/drawing/2014/main" id="{B1DBF44D-EF41-42D8-8BAA-C8BC9E8F8C82}"/>
              </a:ext>
            </a:extLst>
          </p:cNvPr>
          <p:cNvPicPr>
            <a:picLocks noChangeAspect="1"/>
          </p:cNvPicPr>
          <p:nvPr/>
        </p:nvPicPr>
        <p:blipFill>
          <a:blip r:embed="rId3"/>
          <a:stretch>
            <a:fillRect/>
          </a:stretch>
        </p:blipFill>
        <p:spPr>
          <a:xfrm>
            <a:off x="4630734" y="1955800"/>
            <a:ext cx="1762125" cy="1209675"/>
          </a:xfrm>
          <a:prstGeom prst="rect">
            <a:avLst/>
          </a:prstGeom>
        </p:spPr>
      </p:pic>
      <p:pic>
        <p:nvPicPr>
          <p:cNvPr id="7" name="Picture 6">
            <a:extLst>
              <a:ext uri="{FF2B5EF4-FFF2-40B4-BE49-F238E27FC236}">
                <a16:creationId xmlns:a16="http://schemas.microsoft.com/office/drawing/2014/main" id="{22F5F350-8172-4F44-BAB2-1C05BAE644CB}"/>
              </a:ext>
            </a:extLst>
          </p:cNvPr>
          <p:cNvPicPr>
            <a:picLocks noChangeAspect="1"/>
          </p:cNvPicPr>
          <p:nvPr/>
        </p:nvPicPr>
        <p:blipFill>
          <a:blip r:embed="rId4"/>
          <a:stretch>
            <a:fillRect/>
          </a:stretch>
        </p:blipFill>
        <p:spPr>
          <a:xfrm>
            <a:off x="2128720" y="1821811"/>
            <a:ext cx="1819885" cy="2260549"/>
          </a:xfrm>
          <a:prstGeom prst="rect">
            <a:avLst/>
          </a:prstGeom>
        </p:spPr>
      </p:pic>
      <p:sp>
        <p:nvSpPr>
          <p:cNvPr id="8" name="Rectangle 7">
            <a:extLst>
              <a:ext uri="{FF2B5EF4-FFF2-40B4-BE49-F238E27FC236}">
                <a16:creationId xmlns:a16="http://schemas.microsoft.com/office/drawing/2014/main" id="{D2A78319-31B0-490F-85BD-1F0C0545F0A5}"/>
              </a:ext>
            </a:extLst>
          </p:cNvPr>
          <p:cNvSpPr/>
          <p:nvPr/>
        </p:nvSpPr>
        <p:spPr>
          <a:xfrm>
            <a:off x="2920386" y="4660243"/>
            <a:ext cx="5182820" cy="369332"/>
          </a:xfrm>
          <a:prstGeom prst="rect">
            <a:avLst/>
          </a:prstGeom>
        </p:spPr>
        <p:txBody>
          <a:bodyPr wrap="square">
            <a:spAutoFit/>
          </a:bodyPr>
          <a:lstStyle/>
          <a:p>
            <a:r>
              <a:rPr lang="en-US" dirty="0"/>
              <a:t>http://www.azed.gov/specialeducation/monitoring/</a:t>
            </a:r>
          </a:p>
        </p:txBody>
      </p:sp>
      <p:pic>
        <p:nvPicPr>
          <p:cNvPr id="9" name="Picture 8">
            <a:extLst>
              <a:ext uri="{FF2B5EF4-FFF2-40B4-BE49-F238E27FC236}">
                <a16:creationId xmlns:a16="http://schemas.microsoft.com/office/drawing/2014/main" id="{F638DBB8-0EFE-467F-A793-86A8E842F181}"/>
              </a:ext>
            </a:extLst>
          </p:cNvPr>
          <p:cNvPicPr>
            <a:picLocks noChangeAspect="1"/>
          </p:cNvPicPr>
          <p:nvPr/>
        </p:nvPicPr>
        <p:blipFill>
          <a:blip r:embed="rId5"/>
          <a:stretch>
            <a:fillRect/>
          </a:stretch>
        </p:blipFill>
        <p:spPr>
          <a:xfrm>
            <a:off x="3197655" y="5214241"/>
            <a:ext cx="4076700" cy="1304925"/>
          </a:xfrm>
          <a:prstGeom prst="rect">
            <a:avLst/>
          </a:prstGeom>
        </p:spPr>
      </p:pic>
    </p:spTree>
    <p:extLst>
      <p:ext uri="{BB962C8B-B14F-4D97-AF65-F5344CB8AC3E}">
        <p14:creationId xmlns:p14="http://schemas.microsoft.com/office/powerpoint/2010/main" val="300186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a:t>
            </a:r>
          </a:p>
        </p:txBody>
      </p:sp>
      <p:sp>
        <p:nvSpPr>
          <p:cNvPr id="3" name="Content Placeholder 2"/>
          <p:cNvSpPr>
            <a:spLocks noGrp="1"/>
          </p:cNvSpPr>
          <p:nvPr>
            <p:ph idx="1"/>
          </p:nvPr>
        </p:nvSpPr>
        <p:spPr/>
        <p:txBody>
          <a:bodyPr/>
          <a:lstStyle/>
          <a:p>
            <a:r>
              <a:rPr lang="en-US" dirty="0"/>
              <a:t>Understanding of compliance for all transition components</a:t>
            </a:r>
          </a:p>
          <a:p>
            <a:r>
              <a:rPr lang="en-US" dirty="0"/>
              <a:t>Understanding of best practice for all transition components</a:t>
            </a:r>
          </a:p>
          <a:p>
            <a:r>
              <a:rPr lang="en-US" dirty="0"/>
              <a:t>Understanding of the differences between compliance and best practice</a:t>
            </a:r>
          </a:p>
          <a:p>
            <a:endParaRPr lang="en-US" dirty="0"/>
          </a:p>
        </p:txBody>
      </p:sp>
      <p:pic>
        <p:nvPicPr>
          <p:cNvPr id="1026" name="Picture 2" descr="C:\Users\aodom\AppData\Local\Microsoft\Windows\Temporary Internet Files\Content.IE5\XUOPYG0S\outcom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540" y="374900"/>
            <a:ext cx="4029075"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3C75AA-8F4F-4282-B7B8-E84F54F031A1}"/>
              </a:ext>
            </a:extLst>
          </p:cNvPr>
          <p:cNvSpPr/>
          <p:nvPr/>
        </p:nvSpPr>
        <p:spPr>
          <a:xfrm>
            <a:off x="143555" y="5547885"/>
            <a:ext cx="8229600" cy="923330"/>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**Disclaimer:   This presentation reflects current federal and state compliance requirements included in the Arizona ESS monitoring system.   It does not include local PEA policy, procedure and practice that may exceed compliance requirements.  </a:t>
            </a:r>
          </a:p>
        </p:txBody>
      </p:sp>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Law Say?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598A969F-B4CF-459D-8BD2-1319F78B641A}"/>
              </a:ext>
            </a:extLst>
          </p:cNvPr>
          <p:cNvPicPr>
            <a:picLocks noChangeAspect="1"/>
          </p:cNvPicPr>
          <p:nvPr/>
        </p:nvPicPr>
        <p:blipFill>
          <a:blip r:embed="rId3"/>
          <a:stretch>
            <a:fillRect/>
          </a:stretch>
        </p:blipFill>
        <p:spPr>
          <a:xfrm>
            <a:off x="2739540" y="2818180"/>
            <a:ext cx="3575840" cy="1616622"/>
          </a:xfrm>
          <a:prstGeom prst="rect">
            <a:avLst/>
          </a:prstGeom>
        </p:spPr>
      </p:pic>
      <p:pic>
        <p:nvPicPr>
          <p:cNvPr id="8" name="Picture 7">
            <a:extLst>
              <a:ext uri="{FF2B5EF4-FFF2-40B4-BE49-F238E27FC236}">
                <a16:creationId xmlns:a16="http://schemas.microsoft.com/office/drawing/2014/main" id="{F002F061-DB96-4E7E-9A6D-E005CE72A84B}"/>
              </a:ext>
            </a:extLst>
          </p:cNvPr>
          <p:cNvPicPr>
            <a:picLocks noChangeAspect="1"/>
          </p:cNvPicPr>
          <p:nvPr/>
        </p:nvPicPr>
        <p:blipFill>
          <a:blip r:embed="rId4"/>
          <a:stretch>
            <a:fillRect/>
          </a:stretch>
        </p:blipFill>
        <p:spPr>
          <a:xfrm>
            <a:off x="492315" y="1291130"/>
            <a:ext cx="1679755" cy="1679755"/>
          </a:xfrm>
          <a:prstGeom prst="rect">
            <a:avLst/>
          </a:prstGeom>
        </p:spPr>
      </p:pic>
      <p:pic>
        <p:nvPicPr>
          <p:cNvPr id="9" name="Picture 8">
            <a:extLst>
              <a:ext uri="{FF2B5EF4-FFF2-40B4-BE49-F238E27FC236}">
                <a16:creationId xmlns:a16="http://schemas.microsoft.com/office/drawing/2014/main" id="{DC2736AF-843D-466D-89A2-19C3514A30C6}"/>
              </a:ext>
            </a:extLst>
          </p:cNvPr>
          <p:cNvPicPr>
            <a:picLocks noChangeAspect="1"/>
          </p:cNvPicPr>
          <p:nvPr/>
        </p:nvPicPr>
        <p:blipFill>
          <a:blip r:embed="rId5"/>
          <a:stretch>
            <a:fillRect/>
          </a:stretch>
        </p:blipFill>
        <p:spPr>
          <a:xfrm>
            <a:off x="7015280" y="4188617"/>
            <a:ext cx="1817689" cy="1817689"/>
          </a:xfrm>
          <a:prstGeom prst="rect">
            <a:avLst/>
          </a:prstGeom>
        </p:spPr>
      </p:pic>
    </p:spTree>
    <p:extLst>
      <p:ext uri="{BB962C8B-B14F-4D97-AF65-F5344CB8AC3E}">
        <p14:creationId xmlns:p14="http://schemas.microsoft.com/office/powerpoint/2010/main" val="294941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Examine the Components</a:t>
            </a:r>
          </a:p>
        </p:txBody>
      </p:sp>
      <p:pic>
        <p:nvPicPr>
          <p:cNvPr id="3074" name="Picture 2" descr="C:\Users\aodom\AppData\Local\Microsoft\Windows\Temporary Internet Files\Content.IE5\Q0ON3GEN\9568156463_86087625dd[1].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7000" y="195818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9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838200"/>
          </a:xfrm>
        </p:spPr>
        <p:txBody>
          <a:bodyPr>
            <a:noAutofit/>
          </a:bodyPr>
          <a:lstStyle/>
          <a:p>
            <a:r>
              <a:rPr lang="en-US" sz="3200" dirty="0">
                <a:latin typeface="+mn-lt"/>
              </a:rPr>
              <a:t>Compliance in Transition Planning and Documentation</a:t>
            </a:r>
          </a:p>
        </p:txBody>
      </p:sp>
      <p:sp>
        <p:nvSpPr>
          <p:cNvPr id="4" name="Slide Number Placeholder 3"/>
          <p:cNvSpPr>
            <a:spLocks noGrp="1"/>
          </p:cNvSpPr>
          <p:nvPr>
            <p:ph type="sldNum" sz="quarter" idx="12"/>
          </p:nvPr>
        </p:nvSpPr>
        <p:spPr/>
        <p:txBody>
          <a:bodyPr/>
          <a:lstStyle/>
          <a:p>
            <a:pPr>
              <a:defRPr/>
            </a:pPr>
            <a:fld id="{C48D837A-6C92-4A2B-8BA5-8EAF43D2343B}" type="slidenum">
              <a:rPr lang="en-US" smtClean="0"/>
              <a:pPr>
                <a:defRPr/>
              </a:pPr>
              <a:t>6</a:t>
            </a:fld>
            <a:endParaRPr lang="en-US" dirty="0"/>
          </a:p>
        </p:txBody>
      </p:sp>
      <p:pic>
        <p:nvPicPr>
          <p:cNvPr id="1026" name="Picture 2" descr="C:\Users\aodom\AppData\Local\Microsoft\Windows\Temporary Internet Files\Content.IE5\XUOPYG0S\favicon-2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977" y="1358583"/>
            <a:ext cx="592080" cy="5920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odom\AppData\Local\Microsoft\Windows\Temporary Internet Files\Content.IE5\XCF3GZXE\sto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410" y="3203522"/>
            <a:ext cx="816610" cy="554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odom\AppData\Local\Microsoft\Windows\Temporary Internet Files\Content.IE5\HHBJW9H6\Service-Awards-pic-pef65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6413" y="4381498"/>
            <a:ext cx="494385" cy="4943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447800"/>
            <a:ext cx="8458200" cy="4876800"/>
          </a:xfrm>
        </p:spPr>
        <p:txBody>
          <a:bodyPr>
            <a:noAutofit/>
          </a:bodyPr>
          <a:lstStyle/>
          <a:p>
            <a:pPr marL="0" indent="0" algn="just">
              <a:spcBef>
                <a:spcPts val="0"/>
              </a:spcBef>
              <a:spcAft>
                <a:spcPts val="600"/>
              </a:spcAft>
              <a:buNone/>
            </a:pPr>
            <a:r>
              <a:rPr lang="en-US" sz="2600" dirty="0">
                <a:solidFill>
                  <a:srgbClr val="6CA800"/>
                </a:solidFill>
              </a:rPr>
              <a:t>Compliance:</a:t>
            </a:r>
          </a:p>
          <a:p>
            <a:pPr marL="0" indent="0" algn="just">
              <a:spcBef>
                <a:spcPts val="0"/>
              </a:spcBef>
              <a:spcAft>
                <a:spcPts val="600"/>
              </a:spcAft>
              <a:buNone/>
            </a:pPr>
            <a:r>
              <a:rPr lang="en-US" sz="1900" dirty="0"/>
              <a:t>Documentation</a:t>
            </a:r>
            <a:r>
              <a:rPr lang="en-US" sz="1900" b="1" dirty="0">
                <a:solidFill>
                  <a:srgbClr val="FF9900"/>
                </a:solidFill>
              </a:rPr>
              <a:t> </a:t>
            </a:r>
            <a:r>
              <a:rPr lang="en-US" sz="1900" dirty="0"/>
              <a:t>is individualized and addresses transition-related FAPE and can be considered compliant under the language of IDEA ’04, OSEP’s Indicator 13 guidance and NTACT Checklist B. </a:t>
            </a:r>
            <a:endParaRPr lang="en-US" sz="500" i="1" dirty="0"/>
          </a:p>
          <a:p>
            <a:pPr marL="209550" indent="-209550" algn="just">
              <a:spcBef>
                <a:spcPts val="0"/>
              </a:spcBef>
              <a:spcAft>
                <a:spcPts val="600"/>
              </a:spcAft>
              <a:buNone/>
            </a:pPr>
            <a:r>
              <a:rPr lang="en-US" sz="1900" i="1" dirty="0"/>
              <a:t>*</a:t>
            </a:r>
            <a:r>
              <a:rPr lang="en-US" sz="1600" i="1" dirty="0"/>
              <a:t>Refer to NTACT Checklist B for additional information</a:t>
            </a:r>
            <a:r>
              <a:rPr lang="en-US" sz="1900" i="1" dirty="0"/>
              <a:t>.</a:t>
            </a:r>
            <a:endParaRPr lang="en-US" sz="1050" dirty="0"/>
          </a:p>
          <a:p>
            <a:pPr marL="0" indent="0" algn="just">
              <a:spcBef>
                <a:spcPts val="0"/>
              </a:spcBef>
              <a:spcAft>
                <a:spcPts val="600"/>
              </a:spcAft>
              <a:buNone/>
            </a:pPr>
            <a:r>
              <a:rPr lang="en-US" sz="2600" dirty="0">
                <a:solidFill>
                  <a:srgbClr val="FF0000"/>
                </a:solidFill>
              </a:rPr>
              <a:t>Unacceptable/Non Compliant:</a:t>
            </a:r>
          </a:p>
          <a:p>
            <a:pPr marL="0" indent="0" algn="just">
              <a:spcBef>
                <a:spcPts val="0"/>
              </a:spcBef>
              <a:spcAft>
                <a:spcPts val="600"/>
              </a:spcAft>
              <a:buNone/>
            </a:pPr>
            <a:r>
              <a:rPr lang="en-US" sz="1900" dirty="0"/>
              <a:t>Documentation</a:t>
            </a:r>
            <a:r>
              <a:rPr lang="en-US" sz="1900" b="1" dirty="0">
                <a:solidFill>
                  <a:srgbClr val="FF0000"/>
                </a:solidFill>
              </a:rPr>
              <a:t> </a:t>
            </a:r>
            <a:r>
              <a:rPr lang="en-US" sz="1900" dirty="0"/>
              <a:t>does not meet indicator requirements. </a:t>
            </a:r>
          </a:p>
          <a:p>
            <a:pPr marL="0" indent="0" algn="just">
              <a:spcBef>
                <a:spcPts val="0"/>
              </a:spcBef>
              <a:spcAft>
                <a:spcPts val="600"/>
              </a:spcAft>
              <a:buNone/>
            </a:pPr>
            <a:endParaRPr lang="en-US" sz="1900" dirty="0">
              <a:solidFill>
                <a:srgbClr val="D09622"/>
              </a:solidFill>
            </a:endParaRPr>
          </a:p>
          <a:p>
            <a:pPr marL="0" indent="0" algn="just">
              <a:spcBef>
                <a:spcPts val="0"/>
              </a:spcBef>
              <a:spcAft>
                <a:spcPts val="600"/>
              </a:spcAft>
              <a:buNone/>
            </a:pPr>
            <a:r>
              <a:rPr lang="en-US" sz="2600" dirty="0">
                <a:solidFill>
                  <a:srgbClr val="D09622"/>
                </a:solidFill>
              </a:rPr>
              <a:t>Best Practice:</a:t>
            </a:r>
          </a:p>
          <a:p>
            <a:pPr marL="0" lvl="1" indent="0" algn="just">
              <a:spcBef>
                <a:spcPts val="0"/>
              </a:spcBef>
              <a:spcAft>
                <a:spcPts val="600"/>
              </a:spcAft>
              <a:buSzPct val="50000"/>
              <a:buNone/>
            </a:pPr>
            <a:r>
              <a:rPr lang="en-US" sz="1900" dirty="0"/>
              <a:t>Documentation reflects effective transition practices, is individualized and addresses transition-related FAPE, meets the</a:t>
            </a:r>
            <a:r>
              <a:rPr lang="en-US" sz="1900" dirty="0">
                <a:solidFill>
                  <a:srgbClr val="FF9900"/>
                </a:solidFill>
              </a:rPr>
              <a:t> </a:t>
            </a:r>
            <a:r>
              <a:rPr lang="en-US" sz="1900" b="1" dirty="0">
                <a:solidFill>
                  <a:srgbClr val="D09622"/>
                </a:solidFill>
              </a:rPr>
              <a:t>“stranger test,” </a:t>
            </a:r>
            <a:r>
              <a:rPr lang="en-US" sz="1900" dirty="0"/>
              <a:t>and assists PEAs in avoiding confusion, disagreement, or more significant problems. This level of documentation usually requires increased effort. </a:t>
            </a:r>
          </a:p>
        </p:txBody>
      </p:sp>
    </p:spTree>
    <p:extLst>
      <p:ext uri="{BB962C8B-B14F-4D97-AF65-F5344CB8AC3E}">
        <p14:creationId xmlns:p14="http://schemas.microsoft.com/office/powerpoint/2010/main" val="14924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Some Examples</a:t>
            </a:r>
          </a:p>
        </p:txBody>
      </p:sp>
      <p:sp>
        <p:nvSpPr>
          <p:cNvPr id="3" name="Content Placeholder 2"/>
          <p:cNvSpPr>
            <a:spLocks noGrp="1"/>
          </p:cNvSpPr>
          <p:nvPr>
            <p:ph idx="1"/>
          </p:nvPr>
        </p:nvSpPr>
        <p:spPr>
          <a:effectLst>
            <a:innerShdw blurRad="63500" dist="50800" dir="13500000">
              <a:prstClr val="black">
                <a:alpha val="50000"/>
              </a:prstClr>
            </a:innerShdw>
          </a:effectLst>
        </p:spPr>
        <p:txBody>
          <a:bodyPr>
            <a:normAutofit fontScale="85000" lnSpcReduction="10000"/>
          </a:bodyPr>
          <a:lstStyle/>
          <a:p>
            <a:pPr marL="0" indent="0">
              <a:buNone/>
            </a:pPr>
            <a:r>
              <a:rPr lang="en-US" b="1" i="1" dirty="0"/>
              <a:t>Measurable Postsecondary Goals</a:t>
            </a:r>
          </a:p>
          <a:p>
            <a:pPr marL="0" indent="0">
              <a:buNone/>
            </a:pPr>
            <a:endParaRPr lang="en-US" b="1" i="1" dirty="0"/>
          </a:p>
          <a:p>
            <a:pPr marL="0" indent="0">
              <a:buNone/>
            </a:pPr>
            <a:r>
              <a:rPr lang="en-US" dirty="0">
                <a:solidFill>
                  <a:srgbClr val="6CA800"/>
                </a:solidFill>
              </a:rPr>
              <a:t>Compliant:</a:t>
            </a:r>
          </a:p>
          <a:p>
            <a:pPr marL="0" indent="0">
              <a:buNone/>
            </a:pPr>
            <a:r>
              <a:rPr lang="en-US" u="sng" dirty="0"/>
              <a:t>Training</a:t>
            </a:r>
            <a:r>
              <a:rPr lang="en-US" dirty="0"/>
              <a:t>- John will attend an apprenticeship program. </a:t>
            </a:r>
          </a:p>
          <a:p>
            <a:pPr marL="0" indent="0">
              <a:buNone/>
            </a:pPr>
            <a:r>
              <a:rPr lang="en-US" u="sng" dirty="0"/>
              <a:t>Education</a:t>
            </a:r>
            <a:r>
              <a:rPr lang="en-US" dirty="0"/>
              <a:t>- Jane will attend a local community college.</a:t>
            </a:r>
          </a:p>
          <a:p>
            <a:pPr marL="0" indent="0">
              <a:buNone/>
            </a:pPr>
            <a:r>
              <a:rPr lang="en-US" u="sng" dirty="0"/>
              <a:t>Employment</a:t>
            </a:r>
            <a:r>
              <a:rPr lang="en-US" dirty="0"/>
              <a:t>- Sally will work for a construction company. </a:t>
            </a:r>
          </a:p>
          <a:p>
            <a:pPr marL="0" indent="0">
              <a:buNone/>
            </a:pPr>
            <a:r>
              <a:rPr lang="en-US" u="sng" dirty="0"/>
              <a:t>Independent Living- </a:t>
            </a:r>
            <a:r>
              <a:rPr lang="en-US" dirty="0"/>
              <a:t>Sam will live with a roommate in an adult supervised setting. </a:t>
            </a:r>
          </a:p>
        </p:txBody>
      </p:sp>
      <p:pic>
        <p:nvPicPr>
          <p:cNvPr id="4103" name="Picture 7" descr="C:\Users\aodom\AppData\Local\Microsoft\Windows\Temporary Internet Files\Content.IE5\XUOPYG0S\favicon-2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425" y="2054655"/>
            <a:ext cx="995183" cy="99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2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62"/>
          </a:xfrm>
        </p:spPr>
        <p:txBody>
          <a:bodyPr>
            <a:normAutofit fontScale="90000"/>
          </a:bodyPr>
          <a:lstStyle/>
          <a:p>
            <a:endParaRPr lang="en-US" dirty="0"/>
          </a:p>
        </p:txBody>
      </p:sp>
      <p:sp>
        <p:nvSpPr>
          <p:cNvPr id="3" name="Content Placeholder 2"/>
          <p:cNvSpPr>
            <a:spLocks noGrp="1"/>
          </p:cNvSpPr>
          <p:nvPr>
            <p:ph idx="1"/>
          </p:nvPr>
        </p:nvSpPr>
        <p:spPr>
          <a:xfrm>
            <a:off x="457200" y="374900"/>
            <a:ext cx="8229600" cy="5751263"/>
          </a:xfrm>
        </p:spPr>
        <p:txBody>
          <a:bodyPr>
            <a:normAutofit/>
          </a:bodyPr>
          <a:lstStyle/>
          <a:p>
            <a:pPr marL="0" indent="0">
              <a:buNone/>
            </a:pPr>
            <a:r>
              <a:rPr lang="en-US" sz="2700" dirty="0">
                <a:solidFill>
                  <a:srgbClr val="FF0000"/>
                </a:solidFill>
              </a:rPr>
              <a:t>Un Acceptable/Non Compliant:</a:t>
            </a:r>
          </a:p>
          <a:p>
            <a:pPr marL="0" indent="0">
              <a:buNone/>
            </a:pPr>
            <a:endParaRPr lang="en-US" sz="2700" dirty="0">
              <a:solidFill>
                <a:srgbClr val="FF0000"/>
              </a:solidFill>
            </a:endParaRPr>
          </a:p>
          <a:p>
            <a:pPr marL="0" indent="0">
              <a:buNone/>
            </a:pPr>
            <a:r>
              <a:rPr lang="en-US" sz="2700" u="sng" dirty="0"/>
              <a:t>Training</a:t>
            </a:r>
            <a:r>
              <a:rPr lang="en-US" sz="2700" dirty="0"/>
              <a:t>- John will research possible apprenticeship programs. </a:t>
            </a:r>
          </a:p>
          <a:p>
            <a:pPr marL="0" indent="0">
              <a:buNone/>
            </a:pPr>
            <a:r>
              <a:rPr lang="en-US" sz="2700" u="sng" dirty="0"/>
              <a:t>Education</a:t>
            </a:r>
            <a:r>
              <a:rPr lang="en-US" sz="2700" dirty="0"/>
              <a:t>- Jane will research possible choir classes available at community college. </a:t>
            </a:r>
          </a:p>
          <a:p>
            <a:pPr marL="0" indent="0">
              <a:buNone/>
            </a:pPr>
            <a:r>
              <a:rPr lang="en-US" sz="2700" u="sng" dirty="0"/>
              <a:t>Employment-</a:t>
            </a:r>
            <a:r>
              <a:rPr lang="en-US" sz="2700" dirty="0"/>
              <a:t> Sally is interested in working at a construction company.</a:t>
            </a:r>
          </a:p>
          <a:p>
            <a:pPr marL="0" indent="0">
              <a:buNone/>
            </a:pPr>
            <a:r>
              <a:rPr lang="en-US" sz="2700" u="sng" dirty="0"/>
              <a:t>Independent Living- </a:t>
            </a:r>
            <a:r>
              <a:rPr lang="en-US" sz="2700" dirty="0"/>
              <a:t>Sam thinks he may want to live with a roommate. </a:t>
            </a:r>
          </a:p>
          <a:p>
            <a:pPr marL="0" indent="0">
              <a:buNone/>
            </a:pPr>
            <a:endParaRPr lang="en-US" sz="2700" dirty="0">
              <a:solidFill>
                <a:srgbClr val="FF0000"/>
              </a:solidFill>
            </a:endParaRPr>
          </a:p>
        </p:txBody>
      </p:sp>
      <p:pic>
        <p:nvPicPr>
          <p:cNvPr id="5122" name="Picture 2" descr="C:\Users\aodom\AppData\Local\Microsoft\Windows\Temporary Internet Files\Content.IE5\XCF3GZXE\s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115" y="222195"/>
            <a:ext cx="1938630" cy="131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9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000" dirty="0">
                <a:solidFill>
                  <a:srgbClr val="D09622"/>
                </a:solidFill>
              </a:rPr>
              <a:t>Best Practice:</a:t>
            </a:r>
          </a:p>
        </p:txBody>
      </p:sp>
      <p:pic>
        <p:nvPicPr>
          <p:cNvPr id="6146" name="Picture 2" descr="C:\Users\aodom\AppData\Local\Microsoft\Windows\Temporary Internet Files\Content.IE5\HHBJW9H6\Service-Awards-pic-pef6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691" y="69491"/>
            <a:ext cx="1221640" cy="12216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138426"/>
            <a:ext cx="8229600" cy="4987738"/>
          </a:xfrm>
        </p:spPr>
        <p:txBody>
          <a:bodyPr>
            <a:normAutofit/>
          </a:bodyPr>
          <a:lstStyle/>
          <a:p>
            <a:pPr marL="0" indent="0">
              <a:buNone/>
            </a:pPr>
            <a:r>
              <a:rPr lang="en-US" sz="2700" u="sng" dirty="0"/>
              <a:t>Training</a:t>
            </a:r>
            <a:r>
              <a:rPr lang="en-US" sz="2700" dirty="0"/>
              <a:t>- John will attend an apprenticeship program for plumbing where he will learn skills to apply in his career as a plumber. </a:t>
            </a:r>
          </a:p>
          <a:p>
            <a:pPr marL="0" indent="0">
              <a:buNone/>
            </a:pPr>
            <a:r>
              <a:rPr lang="en-US" sz="2700" u="sng" dirty="0"/>
              <a:t>Education</a:t>
            </a:r>
            <a:r>
              <a:rPr lang="en-US" sz="2700" dirty="0"/>
              <a:t>- Jane will audit a choir class at Scottsdale Community College. </a:t>
            </a:r>
          </a:p>
          <a:p>
            <a:pPr marL="0" indent="0">
              <a:buNone/>
            </a:pPr>
            <a:r>
              <a:rPr lang="en-US" sz="2700" u="sng" dirty="0"/>
              <a:t>Employment</a:t>
            </a:r>
            <a:r>
              <a:rPr lang="en-US" sz="2700" dirty="0"/>
              <a:t>- Sally will work full time for a construction company in their front office as an office manager.  </a:t>
            </a:r>
          </a:p>
          <a:p>
            <a:pPr marL="0" indent="0">
              <a:buNone/>
            </a:pPr>
            <a:r>
              <a:rPr lang="en-US" sz="2700" u="sng" dirty="0"/>
              <a:t>Independent Living</a:t>
            </a:r>
            <a:r>
              <a:rPr lang="en-US" sz="2700" dirty="0"/>
              <a:t>- Sam will live with a roommate in an adult supervised setting, obtaining continued supports with independent living skills. </a:t>
            </a:r>
          </a:p>
          <a:p>
            <a:pPr marL="0" indent="0">
              <a:buNone/>
            </a:pPr>
            <a:endParaRPr lang="en-US" dirty="0"/>
          </a:p>
        </p:txBody>
      </p:sp>
    </p:spTree>
    <p:extLst>
      <p:ext uri="{BB962C8B-B14F-4D97-AF65-F5344CB8AC3E}">
        <p14:creationId xmlns:p14="http://schemas.microsoft.com/office/powerpoint/2010/main" val="412870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1513</Words>
  <Application>Microsoft Office PowerPoint</Application>
  <PresentationFormat>On-screen Show (4:3)</PresentationFormat>
  <Paragraphs>178</Paragraphs>
  <Slides>25</Slides>
  <Notes>23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25</vt:i4>
      </vt:variant>
    </vt:vector>
  </HeadingPairs>
  <TitlesOfParts>
    <vt:vector size="30" baseType="lpstr">
      <vt:lpstr>Arial</vt:lpstr>
      <vt:lpstr>Calibri</vt:lpstr>
      <vt:lpstr>Office Theme</vt:lpstr>
      <vt:lpstr>1_Office Theme</vt:lpstr>
      <vt:lpstr>Custom Design</vt:lpstr>
      <vt:lpstr>Bringing Transition Requirements into Focus: Compliance vs. Best Practice</vt:lpstr>
      <vt:lpstr>Who is in the Audience?</vt:lpstr>
      <vt:lpstr>Outcomes</vt:lpstr>
      <vt:lpstr>What Does the Law Say? </vt:lpstr>
      <vt:lpstr>Let’s Examine the Components</vt:lpstr>
      <vt:lpstr>Compliance in Transition Planning and Documentation</vt:lpstr>
      <vt:lpstr>Let’s Look at Some Examples</vt:lpstr>
      <vt:lpstr>PowerPoint Presentation</vt:lpstr>
      <vt:lpstr>Best Practice:</vt:lpstr>
      <vt:lpstr>Updated Annually</vt:lpstr>
      <vt:lpstr>MPGs based on Age Appropriate Transition Assessments John’s MPGs are related to a career in plumbing.</vt:lpstr>
      <vt:lpstr>PowerPoint Presentation</vt:lpstr>
      <vt:lpstr>PowerPoint Presentation</vt:lpstr>
      <vt:lpstr> MPGs based on Age Appropriate Transition Assessments  Jane’s MPG states that she will receive on the job training to become a chef. </vt:lpstr>
      <vt:lpstr>Transition Services/Activities Jane’s education MPG states that she will audit a class at a local community college. </vt:lpstr>
      <vt:lpstr>Transition Services/Activities John’s MPG states that he will attend a four year university to study engineering. </vt:lpstr>
      <vt:lpstr>Course of Study</vt:lpstr>
      <vt:lpstr>Course of Study Jan’s MPGs are related to independent living in a group home. </vt:lpstr>
      <vt:lpstr>Annual Goals are Aligned to MPGs Sam’s MPG states that he will live with a roommate in and adult supervised setting. </vt:lpstr>
      <vt:lpstr>Annual Goals are Aligned to MPGs Dave’s MPGs are related to attending a vocational school for auto mechanics. </vt:lpstr>
      <vt:lpstr>Student Invited to Annual IEP Meeting</vt:lpstr>
      <vt:lpstr>Outside Agency Participation (with PRIOR consent)</vt:lpstr>
      <vt:lpstr>You Make the Call</vt:lpstr>
      <vt:lpstr>PowerPoint Presentation</vt:lpstr>
      <vt:lpstr>Contact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Odom, Angela</cp:lastModifiedBy>
  <cp:revision>141</cp:revision>
  <cp:lastPrinted>2016-06-28T18:46:08Z</cp:lastPrinted>
  <dcterms:created xsi:type="dcterms:W3CDTF">2013-08-21T19:17:07Z</dcterms:created>
  <dcterms:modified xsi:type="dcterms:W3CDTF">2018-10-11T18:34:55Z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