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ti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handoutMasterIdLst>
    <p:handoutMasterId r:id="rId33"/>
  </p:handoutMasterIdLst>
  <p:sldIdLst>
    <p:sldId id="276" r:id="rId2"/>
    <p:sldId id="258" r:id="rId3"/>
    <p:sldId id="298" r:id="rId4"/>
    <p:sldId id="281" r:id="rId5"/>
    <p:sldId id="261" r:id="rId6"/>
    <p:sldId id="273" r:id="rId7"/>
    <p:sldId id="290" r:id="rId8"/>
    <p:sldId id="289" r:id="rId9"/>
    <p:sldId id="288" r:id="rId10"/>
    <p:sldId id="259" r:id="rId11"/>
    <p:sldId id="274" r:id="rId12"/>
    <p:sldId id="278" r:id="rId13"/>
    <p:sldId id="279" r:id="rId14"/>
    <p:sldId id="291" r:id="rId15"/>
    <p:sldId id="287" r:id="rId16"/>
    <p:sldId id="260" r:id="rId17"/>
    <p:sldId id="266" r:id="rId18"/>
    <p:sldId id="286" r:id="rId19"/>
    <p:sldId id="262" r:id="rId20"/>
    <p:sldId id="267" r:id="rId21"/>
    <p:sldId id="268" r:id="rId22"/>
    <p:sldId id="265" r:id="rId23"/>
    <p:sldId id="309" r:id="rId24"/>
    <p:sldId id="264" r:id="rId25"/>
    <p:sldId id="269" r:id="rId26"/>
    <p:sldId id="270" r:id="rId27"/>
    <p:sldId id="271" r:id="rId28"/>
    <p:sldId id="275" r:id="rId29"/>
    <p:sldId id="272" r:id="rId30"/>
    <p:sldId id="282" r:id="rId31"/>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AD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varScale="1">
        <p:scale>
          <a:sx n="114" d="100"/>
          <a:sy n="114" d="100"/>
        </p:scale>
        <p:origin x="30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aseline="0">
                <a:solidFill>
                  <a:srgbClr val="2F1000"/>
                </a:solidFill>
              </a:defRPr>
            </a:pPr>
            <a:r>
              <a:rPr lang="en-US" sz="1800" baseline="0" dirty="0">
                <a:solidFill>
                  <a:srgbClr val="1A4265"/>
                </a:solidFill>
                <a:latin typeface="+mj-lt"/>
                <a:ea typeface="Verdana" panose="020B0604030504040204" pitchFamily="34" charset="0"/>
                <a:cs typeface="Verdana" panose="020B0604030504040204" pitchFamily="34" charset="0"/>
              </a:rPr>
              <a:t>Enrolled by Primary Nighttime Residence</a:t>
            </a:r>
          </a:p>
        </c:rich>
      </c:tx>
      <c:layout>
        <c:manualLayout>
          <c:xMode val="edge"/>
          <c:yMode val="edge"/>
          <c:x val="0.25959876543209875"/>
          <c:y val="0"/>
        </c:manualLayout>
      </c:layout>
      <c:overlay val="0"/>
    </c:title>
    <c:autoTitleDeleted val="0"/>
    <c:plotArea>
      <c:layout>
        <c:manualLayout>
          <c:layoutTarget val="inner"/>
          <c:xMode val="edge"/>
          <c:yMode val="edge"/>
          <c:x val="0.18490825799552835"/>
          <c:y val="0.28357425471069847"/>
          <c:w val="0.4255189802663556"/>
          <c:h val="0.68591119207114037"/>
        </c:manualLayout>
      </c:layout>
      <c:pieChart>
        <c:varyColors val="1"/>
        <c:ser>
          <c:idx val="0"/>
          <c:order val="0"/>
          <c:tx>
            <c:strRef>
              <c:f>Sheet1!$B$1</c:f>
              <c:strCache>
                <c:ptCount val="1"/>
                <c:pt idx="0">
                  <c:v>Homeless Students Enrolled by Primary Nighttime Residence, SY 2011-2012</c:v>
                </c:pt>
              </c:strCache>
            </c:strRef>
          </c:tx>
          <c:spPr>
            <a:ln>
              <a:solidFill>
                <a:schemeClr val="bg1">
                  <a:lumMod val="50000"/>
                </a:schemeClr>
              </a:solidFill>
            </a:ln>
          </c:spPr>
          <c:explosion val="10"/>
          <c:dPt>
            <c:idx val="0"/>
            <c:bubble3D val="0"/>
            <c:spPr>
              <a:solidFill>
                <a:srgbClr val="038A00"/>
              </a:solidFill>
              <a:ln>
                <a:solidFill>
                  <a:schemeClr val="bg1">
                    <a:lumMod val="50000"/>
                  </a:schemeClr>
                </a:solidFill>
              </a:ln>
            </c:spPr>
            <c:extLst>
              <c:ext xmlns:c16="http://schemas.microsoft.com/office/drawing/2014/chart" uri="{C3380CC4-5D6E-409C-BE32-E72D297353CC}">
                <c16:uniqueId val="{00000001-64B7-45B6-8A65-2F9D656C9A85}"/>
              </c:ext>
            </c:extLst>
          </c:dPt>
          <c:dPt>
            <c:idx val="1"/>
            <c:bubble3D val="0"/>
            <c:spPr>
              <a:solidFill>
                <a:srgbClr val="1A4265"/>
              </a:solidFill>
              <a:ln>
                <a:solidFill>
                  <a:schemeClr val="bg1">
                    <a:lumMod val="50000"/>
                  </a:schemeClr>
                </a:solidFill>
              </a:ln>
            </c:spPr>
            <c:extLst>
              <c:ext xmlns:c16="http://schemas.microsoft.com/office/drawing/2014/chart" uri="{C3380CC4-5D6E-409C-BE32-E72D297353CC}">
                <c16:uniqueId val="{00000003-64B7-45B6-8A65-2F9D656C9A85}"/>
              </c:ext>
            </c:extLst>
          </c:dPt>
          <c:dPt>
            <c:idx val="2"/>
            <c:bubble3D val="0"/>
            <c:spPr>
              <a:solidFill>
                <a:srgbClr val="C00000"/>
              </a:solidFill>
              <a:ln>
                <a:solidFill>
                  <a:schemeClr val="bg1">
                    <a:lumMod val="50000"/>
                  </a:schemeClr>
                </a:solidFill>
              </a:ln>
            </c:spPr>
            <c:extLst>
              <c:ext xmlns:c16="http://schemas.microsoft.com/office/drawing/2014/chart" uri="{C3380CC4-5D6E-409C-BE32-E72D297353CC}">
                <c16:uniqueId val="{00000005-64B7-45B6-8A65-2F9D656C9A85}"/>
              </c:ext>
            </c:extLst>
          </c:dPt>
          <c:dPt>
            <c:idx val="3"/>
            <c:bubble3D val="0"/>
            <c:spPr>
              <a:solidFill>
                <a:srgbClr val="FFC000"/>
              </a:solidFill>
              <a:ln>
                <a:solidFill>
                  <a:schemeClr val="bg1">
                    <a:lumMod val="50000"/>
                  </a:schemeClr>
                </a:solidFill>
              </a:ln>
            </c:spPr>
            <c:extLst>
              <c:ext xmlns:c16="http://schemas.microsoft.com/office/drawing/2014/chart" uri="{C3380CC4-5D6E-409C-BE32-E72D297353CC}">
                <c16:uniqueId val="{00000007-64B7-45B6-8A65-2F9D656C9A85}"/>
              </c:ext>
            </c:extLst>
          </c:dPt>
          <c:dLbls>
            <c:dLbl>
              <c:idx val="0"/>
              <c:layout>
                <c:manualLayout>
                  <c:x val="5.8445793234179061E-2"/>
                  <c:y val="-0.20245296819719147"/>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4B7-45B6-8A65-2F9D656C9A85}"/>
                </c:ext>
              </c:extLst>
            </c:dLbl>
            <c:spPr>
              <a:noFill/>
              <a:ln>
                <a:noFill/>
              </a:ln>
              <a:effectLst/>
            </c:spPr>
            <c:txPr>
              <a:bodyPr/>
              <a:lstStyle/>
              <a:p>
                <a:pPr>
                  <a:defRPr sz="1600" baseline="0">
                    <a:solidFill>
                      <a:schemeClr val="tx1"/>
                    </a:solidFill>
                    <a:latin typeface="+mj-lt"/>
                    <a:ea typeface="Verdana" panose="020B0604030504040204" pitchFamily="34" charset="0"/>
                    <a:cs typeface="Verdana" panose="020B0604030504040204" pitchFamily="34" charset="0"/>
                  </a:defRPr>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Sheet1!$A$2:$A$5</c:f>
              <c:strCache>
                <c:ptCount val="4"/>
                <c:pt idx="0">
                  <c:v>Doubled-up</c:v>
                </c:pt>
                <c:pt idx="1">
                  <c:v>Shelters</c:v>
                </c:pt>
                <c:pt idx="2">
                  <c:v>Hotels/Motels</c:v>
                </c:pt>
                <c:pt idx="3">
                  <c:v>Unsheltered</c:v>
                </c:pt>
              </c:strCache>
            </c:strRef>
          </c:cat>
          <c:val>
            <c:numRef>
              <c:f>Sheet1!$B$2:$B$5</c:f>
              <c:numCache>
                <c:formatCode>0%</c:formatCode>
                <c:ptCount val="4"/>
                <c:pt idx="0">
                  <c:v>0.76</c:v>
                </c:pt>
                <c:pt idx="1">
                  <c:v>0.14000000000000001</c:v>
                </c:pt>
                <c:pt idx="2">
                  <c:v>7.0000000000000007E-2</c:v>
                </c:pt>
                <c:pt idx="3">
                  <c:v>3.316475021257094E-2</c:v>
                </c:pt>
              </c:numCache>
            </c:numRef>
          </c:val>
          <c:extLst>
            <c:ext xmlns:c16="http://schemas.microsoft.com/office/drawing/2014/chart" uri="{C3380CC4-5D6E-409C-BE32-E72D297353CC}">
              <c16:uniqueId val="{00000008-64B7-45B6-8A65-2F9D656C9A85}"/>
            </c:ext>
          </c:extLst>
        </c:ser>
        <c:dLbls>
          <c:showLegendKey val="0"/>
          <c:showVal val="0"/>
          <c:showCatName val="0"/>
          <c:showSerName val="0"/>
          <c:showPercent val="0"/>
          <c:showBubbleSize val="0"/>
          <c:showLeaderLines val="1"/>
        </c:dLbls>
        <c:firstSliceAng val="0"/>
      </c:pieChart>
    </c:plotArea>
    <c:legend>
      <c:legendPos val="r"/>
      <c:legendEntry>
        <c:idx val="0"/>
        <c:txPr>
          <a:bodyPr/>
          <a:lstStyle/>
          <a:p>
            <a:pPr>
              <a:defRPr>
                <a:solidFill>
                  <a:schemeClr val="tx1"/>
                </a:solidFill>
                <a:latin typeface="+mj-lt"/>
                <a:ea typeface="Verdana" panose="020B0604030504040204" pitchFamily="34" charset="0"/>
                <a:cs typeface="Verdana" panose="020B0604030504040204" pitchFamily="34" charset="0"/>
              </a:defRPr>
            </a:pPr>
            <a:endParaRPr lang="en-US"/>
          </a:p>
        </c:txPr>
      </c:legendEntry>
      <c:legendEntry>
        <c:idx val="1"/>
        <c:txPr>
          <a:bodyPr/>
          <a:lstStyle/>
          <a:p>
            <a:pPr>
              <a:defRPr>
                <a:solidFill>
                  <a:schemeClr val="tx1"/>
                </a:solidFill>
                <a:latin typeface="+mj-lt"/>
                <a:ea typeface="Verdana" panose="020B0604030504040204" pitchFamily="34" charset="0"/>
                <a:cs typeface="Verdana" panose="020B0604030504040204" pitchFamily="34" charset="0"/>
              </a:defRPr>
            </a:pPr>
            <a:endParaRPr lang="en-US"/>
          </a:p>
        </c:txPr>
      </c:legendEntry>
      <c:legendEntry>
        <c:idx val="2"/>
        <c:txPr>
          <a:bodyPr/>
          <a:lstStyle/>
          <a:p>
            <a:pPr>
              <a:defRPr>
                <a:solidFill>
                  <a:schemeClr val="tx1"/>
                </a:solidFill>
                <a:latin typeface="+mj-lt"/>
                <a:ea typeface="Verdana" panose="020B0604030504040204" pitchFamily="34" charset="0"/>
                <a:cs typeface="Verdana" panose="020B0604030504040204" pitchFamily="34" charset="0"/>
              </a:defRPr>
            </a:pPr>
            <a:endParaRPr lang="en-US"/>
          </a:p>
        </c:txPr>
      </c:legendEntry>
      <c:legendEntry>
        <c:idx val="3"/>
        <c:txPr>
          <a:bodyPr/>
          <a:lstStyle/>
          <a:p>
            <a:pPr>
              <a:defRPr>
                <a:latin typeface="+mj-lt"/>
                <a:ea typeface="Verdana" panose="020B0604030504040204" pitchFamily="34" charset="0"/>
                <a:cs typeface="Verdana" panose="020B0604030504040204" pitchFamily="34" charset="0"/>
              </a:defRPr>
            </a:pPr>
            <a:endParaRPr lang="en-US"/>
          </a:p>
        </c:txPr>
      </c:legendEntry>
      <c:layout>
        <c:manualLayout>
          <c:xMode val="edge"/>
          <c:yMode val="edge"/>
          <c:x val="0.72270401963643438"/>
          <c:y val="0.31450333131435493"/>
          <c:w val="0.21967714105181294"/>
          <c:h val="0.35716829178736076"/>
        </c:manualLayout>
      </c:layout>
      <c:overlay val="0"/>
      <c:spPr>
        <a:ln>
          <a:solidFill>
            <a:schemeClr val="bg1">
              <a:lumMod val="50000"/>
            </a:schemeClr>
          </a:solidFill>
        </a:ln>
      </c:spPr>
      <c:txPr>
        <a:bodyPr/>
        <a:lstStyle/>
        <a:p>
          <a:pPr>
            <a:defRPr>
              <a:latin typeface="Century Gothic" panose="020B050202020202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7728BE-96DF-49B1-9924-584DB20BE33F}" type="doc">
      <dgm:prSet loTypeId="urn:microsoft.com/office/officeart/2005/8/layout/cycle6" loCatId="cycle" qsTypeId="urn:microsoft.com/office/officeart/2005/8/quickstyle/simple3" qsCatId="simple" csTypeId="urn:microsoft.com/office/officeart/2005/8/colors/accent1_2" csCatId="accent1"/>
      <dgm:spPr/>
      <dgm:t>
        <a:bodyPr/>
        <a:lstStyle/>
        <a:p>
          <a:endParaRPr lang="en-US"/>
        </a:p>
      </dgm:t>
    </dgm:pt>
    <dgm:pt modelId="{DBBB6F99-A0F5-4921-BBDF-D5A3AB31BCAD}">
      <dgm:prSet/>
      <dgm:spPr/>
      <dgm:t>
        <a:bodyPr/>
        <a:lstStyle/>
        <a:p>
          <a:r>
            <a:rPr lang="en-US" baseline="0"/>
            <a:t>Implies that limited financial resources have forced the family or youth to leave the personal residence and share housing due to an inability to pay the rent/mortgage and other bills</a:t>
          </a:r>
          <a:endParaRPr lang="en-US"/>
        </a:p>
      </dgm:t>
    </dgm:pt>
    <dgm:pt modelId="{0EC5D19A-A674-462C-945C-8006410FAB22}" type="parTrans" cxnId="{338B443A-3574-4BB0-855B-F735FE2BF691}">
      <dgm:prSet/>
      <dgm:spPr/>
      <dgm:t>
        <a:bodyPr/>
        <a:lstStyle/>
        <a:p>
          <a:endParaRPr lang="en-US"/>
        </a:p>
      </dgm:t>
    </dgm:pt>
    <dgm:pt modelId="{54FB82DD-3789-489E-9754-8AF7FDFB5B1E}" type="sibTrans" cxnId="{338B443A-3574-4BB0-855B-F735FE2BF691}">
      <dgm:prSet/>
      <dgm:spPr/>
      <dgm:t>
        <a:bodyPr/>
        <a:lstStyle/>
        <a:p>
          <a:endParaRPr lang="en-US"/>
        </a:p>
      </dgm:t>
    </dgm:pt>
    <dgm:pt modelId="{9F5C05B5-3602-489E-92E4-47F0C5D1B70E}">
      <dgm:prSet/>
      <dgm:spPr/>
      <dgm:t>
        <a:bodyPr/>
        <a:lstStyle/>
        <a:p>
          <a:r>
            <a:rPr lang="en-US" baseline="0"/>
            <a:t>Clarifying question:</a:t>
          </a:r>
          <a:endParaRPr lang="en-US"/>
        </a:p>
      </dgm:t>
    </dgm:pt>
    <dgm:pt modelId="{0986955E-F502-4750-89AD-888580EBCB88}" type="parTrans" cxnId="{9ACD76B5-34A0-424E-8D35-CF6E7687B453}">
      <dgm:prSet/>
      <dgm:spPr/>
      <dgm:t>
        <a:bodyPr/>
        <a:lstStyle/>
        <a:p>
          <a:endParaRPr lang="en-US"/>
        </a:p>
      </dgm:t>
    </dgm:pt>
    <dgm:pt modelId="{F689D24A-099E-44C2-86AD-53E61801EC80}" type="sibTrans" cxnId="{9ACD76B5-34A0-424E-8D35-CF6E7687B453}">
      <dgm:prSet/>
      <dgm:spPr/>
      <dgm:t>
        <a:bodyPr/>
        <a:lstStyle/>
        <a:p>
          <a:endParaRPr lang="en-US"/>
        </a:p>
      </dgm:t>
    </dgm:pt>
    <dgm:pt modelId="{7B10F4C4-8CC6-48A0-8682-80F758CC64E8}">
      <dgm:prSet/>
      <dgm:spPr/>
      <dgm:t>
        <a:bodyPr/>
        <a:lstStyle/>
        <a:p>
          <a:r>
            <a:rPr lang="en-US"/>
            <a:t>Did economic hardship due to an accident or illness, loss of employment, loss of public benefits, or a similar reason force the</a:t>
          </a:r>
          <a:br>
            <a:rPr lang="en-US"/>
          </a:br>
          <a:r>
            <a:rPr lang="en-US"/>
            <a:t>family or youth to share the housing of</a:t>
          </a:r>
          <a:br>
            <a:rPr lang="en-US"/>
          </a:br>
          <a:r>
            <a:rPr lang="en-US"/>
            <a:t>others temporarily?</a:t>
          </a:r>
        </a:p>
      </dgm:t>
    </dgm:pt>
    <dgm:pt modelId="{962B0610-F585-4081-B256-0CCF846CF227}" type="parTrans" cxnId="{121265A8-7E68-4907-89A9-94291FA05FB7}">
      <dgm:prSet/>
      <dgm:spPr/>
      <dgm:t>
        <a:bodyPr/>
        <a:lstStyle/>
        <a:p>
          <a:endParaRPr lang="en-US"/>
        </a:p>
      </dgm:t>
    </dgm:pt>
    <dgm:pt modelId="{76541991-F6D7-4601-A31E-D7F50E801F9F}" type="sibTrans" cxnId="{121265A8-7E68-4907-89A9-94291FA05FB7}">
      <dgm:prSet/>
      <dgm:spPr/>
      <dgm:t>
        <a:bodyPr/>
        <a:lstStyle/>
        <a:p>
          <a:endParaRPr lang="en-US"/>
        </a:p>
      </dgm:t>
    </dgm:pt>
    <dgm:pt modelId="{D6F8F066-C368-4F72-B13B-8B7EE250FB65}" type="pres">
      <dgm:prSet presAssocID="{127728BE-96DF-49B1-9924-584DB20BE33F}" presName="cycle" presStyleCnt="0">
        <dgm:presLayoutVars>
          <dgm:dir/>
          <dgm:resizeHandles val="exact"/>
        </dgm:presLayoutVars>
      </dgm:prSet>
      <dgm:spPr/>
    </dgm:pt>
    <dgm:pt modelId="{D40595F0-6D5F-4A3F-A30F-CA07E4AE5BF3}" type="pres">
      <dgm:prSet presAssocID="{DBBB6F99-A0F5-4921-BBDF-D5A3AB31BCAD}" presName="node" presStyleLbl="node1" presStyleIdx="0" presStyleCnt="2">
        <dgm:presLayoutVars>
          <dgm:bulletEnabled val="1"/>
        </dgm:presLayoutVars>
      </dgm:prSet>
      <dgm:spPr/>
    </dgm:pt>
    <dgm:pt modelId="{1047A75D-7859-414D-B7B3-B164E1CC1372}" type="pres">
      <dgm:prSet presAssocID="{DBBB6F99-A0F5-4921-BBDF-D5A3AB31BCAD}" presName="spNode" presStyleCnt="0"/>
      <dgm:spPr/>
    </dgm:pt>
    <dgm:pt modelId="{4C654A75-1B8F-4920-B970-1D32557C498A}" type="pres">
      <dgm:prSet presAssocID="{54FB82DD-3789-489E-9754-8AF7FDFB5B1E}" presName="sibTrans" presStyleLbl="sibTrans1D1" presStyleIdx="0" presStyleCnt="2"/>
      <dgm:spPr/>
    </dgm:pt>
    <dgm:pt modelId="{5D6C06D8-40BE-4673-A7F0-AAAC406E19E4}" type="pres">
      <dgm:prSet presAssocID="{9F5C05B5-3602-489E-92E4-47F0C5D1B70E}" presName="node" presStyleLbl="node1" presStyleIdx="1" presStyleCnt="2">
        <dgm:presLayoutVars>
          <dgm:bulletEnabled val="1"/>
        </dgm:presLayoutVars>
      </dgm:prSet>
      <dgm:spPr/>
    </dgm:pt>
    <dgm:pt modelId="{B904B9A6-C9CD-4812-8D95-8A14D785ED2B}" type="pres">
      <dgm:prSet presAssocID="{9F5C05B5-3602-489E-92E4-47F0C5D1B70E}" presName="spNode" presStyleCnt="0"/>
      <dgm:spPr/>
    </dgm:pt>
    <dgm:pt modelId="{5683B4B0-DBF4-4992-99BD-2A26FE1073FE}" type="pres">
      <dgm:prSet presAssocID="{F689D24A-099E-44C2-86AD-53E61801EC80}" presName="sibTrans" presStyleLbl="sibTrans1D1" presStyleIdx="1" presStyleCnt="2"/>
      <dgm:spPr/>
    </dgm:pt>
  </dgm:ptLst>
  <dgm:cxnLst>
    <dgm:cxn modelId="{17D9B813-8EEB-4DA0-9772-BF25E7F6F773}" type="presOf" srcId="{7B10F4C4-8CC6-48A0-8682-80F758CC64E8}" destId="{5D6C06D8-40BE-4673-A7F0-AAAC406E19E4}" srcOrd="0" destOrd="1" presId="urn:microsoft.com/office/officeart/2005/8/layout/cycle6"/>
    <dgm:cxn modelId="{CF10A216-71D0-41EA-8693-646153803B7A}" type="presOf" srcId="{54FB82DD-3789-489E-9754-8AF7FDFB5B1E}" destId="{4C654A75-1B8F-4920-B970-1D32557C498A}" srcOrd="0" destOrd="0" presId="urn:microsoft.com/office/officeart/2005/8/layout/cycle6"/>
    <dgm:cxn modelId="{338B443A-3574-4BB0-855B-F735FE2BF691}" srcId="{127728BE-96DF-49B1-9924-584DB20BE33F}" destId="{DBBB6F99-A0F5-4921-BBDF-D5A3AB31BCAD}" srcOrd="0" destOrd="0" parTransId="{0EC5D19A-A674-462C-945C-8006410FAB22}" sibTransId="{54FB82DD-3789-489E-9754-8AF7FDFB5B1E}"/>
    <dgm:cxn modelId="{4C84C450-AF60-404C-98AF-BA2ECB3CEDA1}" type="presOf" srcId="{9F5C05B5-3602-489E-92E4-47F0C5D1B70E}" destId="{5D6C06D8-40BE-4673-A7F0-AAAC406E19E4}" srcOrd="0" destOrd="0" presId="urn:microsoft.com/office/officeart/2005/8/layout/cycle6"/>
    <dgm:cxn modelId="{9D240989-C347-45C3-A698-64EBF94571E6}" type="presOf" srcId="{DBBB6F99-A0F5-4921-BBDF-D5A3AB31BCAD}" destId="{D40595F0-6D5F-4A3F-A30F-CA07E4AE5BF3}" srcOrd="0" destOrd="0" presId="urn:microsoft.com/office/officeart/2005/8/layout/cycle6"/>
    <dgm:cxn modelId="{91189199-37DC-4702-9A20-7A55B5B7A9AB}" type="presOf" srcId="{127728BE-96DF-49B1-9924-584DB20BE33F}" destId="{D6F8F066-C368-4F72-B13B-8B7EE250FB65}" srcOrd="0" destOrd="0" presId="urn:microsoft.com/office/officeart/2005/8/layout/cycle6"/>
    <dgm:cxn modelId="{121265A8-7E68-4907-89A9-94291FA05FB7}" srcId="{9F5C05B5-3602-489E-92E4-47F0C5D1B70E}" destId="{7B10F4C4-8CC6-48A0-8682-80F758CC64E8}" srcOrd="0" destOrd="0" parTransId="{962B0610-F585-4081-B256-0CCF846CF227}" sibTransId="{76541991-F6D7-4601-A31E-D7F50E801F9F}"/>
    <dgm:cxn modelId="{E622C0AF-7F3B-4FAA-BBD0-7EEE90F185BF}" type="presOf" srcId="{F689D24A-099E-44C2-86AD-53E61801EC80}" destId="{5683B4B0-DBF4-4992-99BD-2A26FE1073FE}" srcOrd="0" destOrd="0" presId="urn:microsoft.com/office/officeart/2005/8/layout/cycle6"/>
    <dgm:cxn modelId="{9ACD76B5-34A0-424E-8D35-CF6E7687B453}" srcId="{127728BE-96DF-49B1-9924-584DB20BE33F}" destId="{9F5C05B5-3602-489E-92E4-47F0C5D1B70E}" srcOrd="1" destOrd="0" parTransId="{0986955E-F502-4750-89AD-888580EBCB88}" sibTransId="{F689D24A-099E-44C2-86AD-53E61801EC80}"/>
    <dgm:cxn modelId="{35410A07-5F18-4881-9BCF-90751ECBCFB5}" type="presParOf" srcId="{D6F8F066-C368-4F72-B13B-8B7EE250FB65}" destId="{D40595F0-6D5F-4A3F-A30F-CA07E4AE5BF3}" srcOrd="0" destOrd="0" presId="urn:microsoft.com/office/officeart/2005/8/layout/cycle6"/>
    <dgm:cxn modelId="{F3B78B2B-4D00-4F56-87FD-5CA83FEFD1DF}" type="presParOf" srcId="{D6F8F066-C368-4F72-B13B-8B7EE250FB65}" destId="{1047A75D-7859-414D-B7B3-B164E1CC1372}" srcOrd="1" destOrd="0" presId="urn:microsoft.com/office/officeart/2005/8/layout/cycle6"/>
    <dgm:cxn modelId="{446849FD-2CE4-4C7E-81DE-83761F5B176F}" type="presParOf" srcId="{D6F8F066-C368-4F72-B13B-8B7EE250FB65}" destId="{4C654A75-1B8F-4920-B970-1D32557C498A}" srcOrd="2" destOrd="0" presId="urn:microsoft.com/office/officeart/2005/8/layout/cycle6"/>
    <dgm:cxn modelId="{E88D1F7E-9ED2-4B1A-A36C-077143F0D3AC}" type="presParOf" srcId="{D6F8F066-C368-4F72-B13B-8B7EE250FB65}" destId="{5D6C06D8-40BE-4673-A7F0-AAAC406E19E4}" srcOrd="3" destOrd="0" presId="urn:microsoft.com/office/officeart/2005/8/layout/cycle6"/>
    <dgm:cxn modelId="{A3389A59-04F3-4144-902B-DBC64323D95F}" type="presParOf" srcId="{D6F8F066-C368-4F72-B13B-8B7EE250FB65}" destId="{B904B9A6-C9CD-4812-8D95-8A14D785ED2B}" srcOrd="4" destOrd="0" presId="urn:microsoft.com/office/officeart/2005/8/layout/cycle6"/>
    <dgm:cxn modelId="{49849C99-5035-4EEE-9187-8A117FB2694D}" type="presParOf" srcId="{D6F8F066-C368-4F72-B13B-8B7EE250FB65}" destId="{5683B4B0-DBF4-4992-99BD-2A26FE1073FE}" srcOrd="5"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69E774-B9FF-4316-A376-04E6429EE3D4}" type="doc">
      <dgm:prSet loTypeId="urn:microsoft.com/office/officeart/2005/8/layout/hierarchy2" loCatId="hierarchy" qsTypeId="urn:microsoft.com/office/officeart/2005/8/quickstyle/simple3" qsCatId="simple" csTypeId="urn:microsoft.com/office/officeart/2005/8/colors/accent6_2" csCatId="accent6"/>
      <dgm:spPr/>
      <dgm:t>
        <a:bodyPr/>
        <a:lstStyle/>
        <a:p>
          <a:endParaRPr lang="en-US"/>
        </a:p>
      </dgm:t>
    </dgm:pt>
    <dgm:pt modelId="{F9A32E1A-3B70-4ED2-81D8-91339A88F8E3}">
      <dgm:prSet/>
      <dgm:spPr/>
      <dgm:t>
        <a:bodyPr/>
        <a:lstStyle/>
        <a:p>
          <a:r>
            <a:rPr lang="en-US" baseline="0"/>
            <a:t>Implies that the child or youth is staying in someone else’s residence</a:t>
          </a:r>
          <a:endParaRPr lang="en-US"/>
        </a:p>
      </dgm:t>
    </dgm:pt>
    <dgm:pt modelId="{05729A5D-F6D7-4D29-A99F-3CAC1112F3C1}" type="parTrans" cxnId="{D2C0291B-1B22-4104-A966-0193D1F88592}">
      <dgm:prSet/>
      <dgm:spPr/>
      <dgm:t>
        <a:bodyPr/>
        <a:lstStyle/>
        <a:p>
          <a:endParaRPr lang="en-US"/>
        </a:p>
      </dgm:t>
    </dgm:pt>
    <dgm:pt modelId="{31C0B0DA-16D1-4F95-9869-583E2A4008BA}" type="sibTrans" cxnId="{D2C0291B-1B22-4104-A966-0193D1F88592}">
      <dgm:prSet/>
      <dgm:spPr/>
      <dgm:t>
        <a:bodyPr/>
        <a:lstStyle/>
        <a:p>
          <a:endParaRPr lang="en-US"/>
        </a:p>
      </dgm:t>
    </dgm:pt>
    <dgm:pt modelId="{39D21AD8-C8E0-47F8-9F35-73D8B823446B}">
      <dgm:prSet/>
      <dgm:spPr/>
      <dgm:t>
        <a:bodyPr/>
        <a:lstStyle/>
        <a:p>
          <a:r>
            <a:rPr lang="en-US" baseline="0"/>
            <a:t>Clarifying questions:</a:t>
          </a:r>
          <a:endParaRPr lang="en-US"/>
        </a:p>
      </dgm:t>
    </dgm:pt>
    <dgm:pt modelId="{B5BF9DD8-873C-41B5-B3F9-7C02DE751B84}" type="parTrans" cxnId="{A348C1CE-6101-4F32-A0CF-D3FBF30496DC}">
      <dgm:prSet/>
      <dgm:spPr/>
      <dgm:t>
        <a:bodyPr/>
        <a:lstStyle/>
        <a:p>
          <a:endParaRPr lang="en-US"/>
        </a:p>
      </dgm:t>
    </dgm:pt>
    <dgm:pt modelId="{98331329-B37D-4ABA-B80F-684AE4BD3529}" type="sibTrans" cxnId="{A348C1CE-6101-4F32-A0CF-D3FBF30496DC}">
      <dgm:prSet/>
      <dgm:spPr/>
      <dgm:t>
        <a:bodyPr/>
        <a:lstStyle/>
        <a:p>
          <a:endParaRPr lang="en-US"/>
        </a:p>
      </dgm:t>
    </dgm:pt>
    <dgm:pt modelId="{0418CDA6-E3EC-4F6C-9338-105153883E1F}">
      <dgm:prSet/>
      <dgm:spPr/>
      <dgm:t>
        <a:bodyPr/>
        <a:lstStyle/>
        <a:p>
          <a:r>
            <a:rPr lang="en-US"/>
            <a:t>Does the family or youth have any legal right to be in the home?</a:t>
          </a:r>
        </a:p>
      </dgm:t>
    </dgm:pt>
    <dgm:pt modelId="{38E0D4B7-7E91-4F28-82B1-50A3F7ED94EC}" type="parTrans" cxnId="{12FA8A2A-7883-4017-92EE-A95B00EBC23F}">
      <dgm:prSet/>
      <dgm:spPr/>
      <dgm:t>
        <a:bodyPr/>
        <a:lstStyle/>
        <a:p>
          <a:endParaRPr lang="en-US"/>
        </a:p>
      </dgm:t>
    </dgm:pt>
    <dgm:pt modelId="{DC283060-CB6B-4ECB-BC7E-E0F9BF1913B3}" type="sibTrans" cxnId="{12FA8A2A-7883-4017-92EE-A95B00EBC23F}">
      <dgm:prSet/>
      <dgm:spPr/>
      <dgm:t>
        <a:bodyPr/>
        <a:lstStyle/>
        <a:p>
          <a:endParaRPr lang="en-US"/>
        </a:p>
      </dgm:t>
    </dgm:pt>
    <dgm:pt modelId="{18B9682A-D698-44BA-85D3-6C99E214C93B}">
      <dgm:prSet/>
      <dgm:spPr/>
      <dgm:t>
        <a:bodyPr/>
        <a:lstStyle/>
        <a:p>
          <a:r>
            <a:rPr lang="en-US"/>
            <a:t>Can the family or youth be asked to leave at any time with no legal recourse?</a:t>
          </a:r>
        </a:p>
      </dgm:t>
    </dgm:pt>
    <dgm:pt modelId="{A74B0EB6-98E6-49FA-BE0B-1043B97F7DF5}" type="parTrans" cxnId="{3DAF781F-1358-4A8D-8063-DAD20C499CDC}">
      <dgm:prSet/>
      <dgm:spPr/>
      <dgm:t>
        <a:bodyPr/>
        <a:lstStyle/>
        <a:p>
          <a:endParaRPr lang="en-US"/>
        </a:p>
      </dgm:t>
    </dgm:pt>
    <dgm:pt modelId="{930611A3-52EE-468F-AFD5-78081A80895F}" type="sibTrans" cxnId="{3DAF781F-1358-4A8D-8063-DAD20C499CDC}">
      <dgm:prSet/>
      <dgm:spPr/>
      <dgm:t>
        <a:bodyPr/>
        <a:lstStyle/>
        <a:p>
          <a:endParaRPr lang="en-US"/>
        </a:p>
      </dgm:t>
    </dgm:pt>
    <dgm:pt modelId="{FC689743-9D43-434D-930C-572B87D29ABB}" type="pres">
      <dgm:prSet presAssocID="{A669E774-B9FF-4316-A376-04E6429EE3D4}" presName="diagram" presStyleCnt="0">
        <dgm:presLayoutVars>
          <dgm:chPref val="1"/>
          <dgm:dir/>
          <dgm:animOne val="branch"/>
          <dgm:animLvl val="lvl"/>
          <dgm:resizeHandles val="exact"/>
        </dgm:presLayoutVars>
      </dgm:prSet>
      <dgm:spPr/>
    </dgm:pt>
    <dgm:pt modelId="{EB4701C1-C68C-4DBE-8283-DBA13BE44A3B}" type="pres">
      <dgm:prSet presAssocID="{F9A32E1A-3B70-4ED2-81D8-91339A88F8E3}" presName="root1" presStyleCnt="0"/>
      <dgm:spPr/>
    </dgm:pt>
    <dgm:pt modelId="{A9E384BA-FB8F-4DCF-840D-8B6D63AD08A7}" type="pres">
      <dgm:prSet presAssocID="{F9A32E1A-3B70-4ED2-81D8-91339A88F8E3}" presName="LevelOneTextNode" presStyleLbl="node0" presStyleIdx="0" presStyleCnt="2">
        <dgm:presLayoutVars>
          <dgm:chPref val="3"/>
        </dgm:presLayoutVars>
      </dgm:prSet>
      <dgm:spPr/>
    </dgm:pt>
    <dgm:pt modelId="{9FD03367-77F5-4EBD-A6DB-764A50BAA854}" type="pres">
      <dgm:prSet presAssocID="{F9A32E1A-3B70-4ED2-81D8-91339A88F8E3}" presName="level2hierChild" presStyleCnt="0"/>
      <dgm:spPr/>
    </dgm:pt>
    <dgm:pt modelId="{333A12A9-C403-433A-9701-2798CE1B75CA}" type="pres">
      <dgm:prSet presAssocID="{39D21AD8-C8E0-47F8-9F35-73D8B823446B}" presName="root1" presStyleCnt="0"/>
      <dgm:spPr/>
    </dgm:pt>
    <dgm:pt modelId="{654B7FC5-61E1-4D36-82A0-7EA611F30AFB}" type="pres">
      <dgm:prSet presAssocID="{39D21AD8-C8E0-47F8-9F35-73D8B823446B}" presName="LevelOneTextNode" presStyleLbl="node0" presStyleIdx="1" presStyleCnt="2">
        <dgm:presLayoutVars>
          <dgm:chPref val="3"/>
        </dgm:presLayoutVars>
      </dgm:prSet>
      <dgm:spPr/>
    </dgm:pt>
    <dgm:pt modelId="{FFF2D53A-69E4-475F-8D5E-21A7D249011D}" type="pres">
      <dgm:prSet presAssocID="{39D21AD8-C8E0-47F8-9F35-73D8B823446B}" presName="level2hierChild" presStyleCnt="0"/>
      <dgm:spPr/>
    </dgm:pt>
    <dgm:pt modelId="{39434169-568A-47F8-A4A5-F843D9625563}" type="pres">
      <dgm:prSet presAssocID="{38E0D4B7-7E91-4F28-82B1-50A3F7ED94EC}" presName="conn2-1" presStyleLbl="parChTrans1D2" presStyleIdx="0" presStyleCnt="2"/>
      <dgm:spPr/>
    </dgm:pt>
    <dgm:pt modelId="{BC3BC591-E2B1-44B5-B76F-5C3D3367C576}" type="pres">
      <dgm:prSet presAssocID="{38E0D4B7-7E91-4F28-82B1-50A3F7ED94EC}" presName="connTx" presStyleLbl="parChTrans1D2" presStyleIdx="0" presStyleCnt="2"/>
      <dgm:spPr/>
    </dgm:pt>
    <dgm:pt modelId="{04C1E303-1CCA-4220-9A10-28C2318C4E96}" type="pres">
      <dgm:prSet presAssocID="{0418CDA6-E3EC-4F6C-9338-105153883E1F}" presName="root2" presStyleCnt="0"/>
      <dgm:spPr/>
    </dgm:pt>
    <dgm:pt modelId="{457F7BE8-48DB-434D-8627-78FBB53A52BF}" type="pres">
      <dgm:prSet presAssocID="{0418CDA6-E3EC-4F6C-9338-105153883E1F}" presName="LevelTwoTextNode" presStyleLbl="node2" presStyleIdx="0" presStyleCnt="2">
        <dgm:presLayoutVars>
          <dgm:chPref val="3"/>
        </dgm:presLayoutVars>
      </dgm:prSet>
      <dgm:spPr/>
    </dgm:pt>
    <dgm:pt modelId="{4D0ECD54-C4E2-4D40-9559-F38C72935675}" type="pres">
      <dgm:prSet presAssocID="{0418CDA6-E3EC-4F6C-9338-105153883E1F}" presName="level3hierChild" presStyleCnt="0"/>
      <dgm:spPr/>
    </dgm:pt>
    <dgm:pt modelId="{8777D9ED-ED58-4B09-8A26-0F21205FE1EA}" type="pres">
      <dgm:prSet presAssocID="{A74B0EB6-98E6-49FA-BE0B-1043B97F7DF5}" presName="conn2-1" presStyleLbl="parChTrans1D2" presStyleIdx="1" presStyleCnt="2"/>
      <dgm:spPr/>
    </dgm:pt>
    <dgm:pt modelId="{E84CD5A2-6899-41CF-88F5-649E970DE671}" type="pres">
      <dgm:prSet presAssocID="{A74B0EB6-98E6-49FA-BE0B-1043B97F7DF5}" presName="connTx" presStyleLbl="parChTrans1D2" presStyleIdx="1" presStyleCnt="2"/>
      <dgm:spPr/>
    </dgm:pt>
    <dgm:pt modelId="{CA0F5F46-241A-4404-895A-3BC3ADB9410D}" type="pres">
      <dgm:prSet presAssocID="{18B9682A-D698-44BA-85D3-6C99E214C93B}" presName="root2" presStyleCnt="0"/>
      <dgm:spPr/>
    </dgm:pt>
    <dgm:pt modelId="{4F0B11A4-856C-49B5-B717-2C1273F6C204}" type="pres">
      <dgm:prSet presAssocID="{18B9682A-D698-44BA-85D3-6C99E214C93B}" presName="LevelTwoTextNode" presStyleLbl="node2" presStyleIdx="1" presStyleCnt="2">
        <dgm:presLayoutVars>
          <dgm:chPref val="3"/>
        </dgm:presLayoutVars>
      </dgm:prSet>
      <dgm:spPr/>
    </dgm:pt>
    <dgm:pt modelId="{D802D2CB-4800-4CCF-8597-6FE09A51A65B}" type="pres">
      <dgm:prSet presAssocID="{18B9682A-D698-44BA-85D3-6C99E214C93B}" presName="level3hierChild" presStyleCnt="0"/>
      <dgm:spPr/>
    </dgm:pt>
  </dgm:ptLst>
  <dgm:cxnLst>
    <dgm:cxn modelId="{D2C0291B-1B22-4104-A966-0193D1F88592}" srcId="{A669E774-B9FF-4316-A376-04E6429EE3D4}" destId="{F9A32E1A-3B70-4ED2-81D8-91339A88F8E3}" srcOrd="0" destOrd="0" parTransId="{05729A5D-F6D7-4D29-A99F-3CAC1112F3C1}" sibTransId="{31C0B0DA-16D1-4F95-9869-583E2A4008BA}"/>
    <dgm:cxn modelId="{3DAF781F-1358-4A8D-8063-DAD20C499CDC}" srcId="{39D21AD8-C8E0-47F8-9F35-73D8B823446B}" destId="{18B9682A-D698-44BA-85D3-6C99E214C93B}" srcOrd="1" destOrd="0" parTransId="{A74B0EB6-98E6-49FA-BE0B-1043B97F7DF5}" sibTransId="{930611A3-52EE-468F-AFD5-78081A80895F}"/>
    <dgm:cxn modelId="{A050DB29-3A89-46A1-B974-D2A88AED2B15}" type="presOf" srcId="{A74B0EB6-98E6-49FA-BE0B-1043B97F7DF5}" destId="{8777D9ED-ED58-4B09-8A26-0F21205FE1EA}" srcOrd="0" destOrd="0" presId="urn:microsoft.com/office/officeart/2005/8/layout/hierarchy2"/>
    <dgm:cxn modelId="{12FA8A2A-7883-4017-92EE-A95B00EBC23F}" srcId="{39D21AD8-C8E0-47F8-9F35-73D8B823446B}" destId="{0418CDA6-E3EC-4F6C-9338-105153883E1F}" srcOrd="0" destOrd="0" parTransId="{38E0D4B7-7E91-4F28-82B1-50A3F7ED94EC}" sibTransId="{DC283060-CB6B-4ECB-BC7E-E0F9BF1913B3}"/>
    <dgm:cxn modelId="{E554EB32-1042-4005-8316-D098D2D22FF5}" type="presOf" srcId="{39D21AD8-C8E0-47F8-9F35-73D8B823446B}" destId="{654B7FC5-61E1-4D36-82A0-7EA611F30AFB}" srcOrd="0" destOrd="0" presId="urn:microsoft.com/office/officeart/2005/8/layout/hierarchy2"/>
    <dgm:cxn modelId="{8422613E-8664-43D0-84B6-C1C9CCC68F1C}" type="presOf" srcId="{38E0D4B7-7E91-4F28-82B1-50A3F7ED94EC}" destId="{BC3BC591-E2B1-44B5-B76F-5C3D3367C576}" srcOrd="1" destOrd="0" presId="urn:microsoft.com/office/officeart/2005/8/layout/hierarchy2"/>
    <dgm:cxn modelId="{A883BF4D-DF6C-46CE-9C16-0D75986FFD9E}" type="presOf" srcId="{F9A32E1A-3B70-4ED2-81D8-91339A88F8E3}" destId="{A9E384BA-FB8F-4DCF-840D-8B6D63AD08A7}" srcOrd="0" destOrd="0" presId="urn:microsoft.com/office/officeart/2005/8/layout/hierarchy2"/>
    <dgm:cxn modelId="{DB206E4F-5BAF-4F00-B5B8-D03FB8886AFC}" type="presOf" srcId="{0418CDA6-E3EC-4F6C-9338-105153883E1F}" destId="{457F7BE8-48DB-434D-8627-78FBB53A52BF}" srcOrd="0" destOrd="0" presId="urn:microsoft.com/office/officeart/2005/8/layout/hierarchy2"/>
    <dgm:cxn modelId="{1F129973-1204-48E9-B0E4-741ED48854B9}" type="presOf" srcId="{18B9682A-D698-44BA-85D3-6C99E214C93B}" destId="{4F0B11A4-856C-49B5-B717-2C1273F6C204}" srcOrd="0" destOrd="0" presId="urn:microsoft.com/office/officeart/2005/8/layout/hierarchy2"/>
    <dgm:cxn modelId="{D2883497-5504-429A-9E88-FBB3920AFAC2}" type="presOf" srcId="{A74B0EB6-98E6-49FA-BE0B-1043B97F7DF5}" destId="{E84CD5A2-6899-41CF-88F5-649E970DE671}" srcOrd="1" destOrd="0" presId="urn:microsoft.com/office/officeart/2005/8/layout/hierarchy2"/>
    <dgm:cxn modelId="{A348C1CE-6101-4F32-A0CF-D3FBF30496DC}" srcId="{A669E774-B9FF-4316-A376-04E6429EE3D4}" destId="{39D21AD8-C8E0-47F8-9F35-73D8B823446B}" srcOrd="1" destOrd="0" parTransId="{B5BF9DD8-873C-41B5-B3F9-7C02DE751B84}" sibTransId="{98331329-B37D-4ABA-B80F-684AE4BD3529}"/>
    <dgm:cxn modelId="{F92B8AD7-336D-46D1-BD32-25B148965CBA}" type="presOf" srcId="{A669E774-B9FF-4316-A376-04E6429EE3D4}" destId="{FC689743-9D43-434D-930C-572B87D29ABB}" srcOrd="0" destOrd="0" presId="urn:microsoft.com/office/officeart/2005/8/layout/hierarchy2"/>
    <dgm:cxn modelId="{51B5EDE5-DF97-4709-A4ED-57FA9DACFD2B}" type="presOf" srcId="{38E0D4B7-7E91-4F28-82B1-50A3F7ED94EC}" destId="{39434169-568A-47F8-A4A5-F843D9625563}" srcOrd="0" destOrd="0" presId="urn:microsoft.com/office/officeart/2005/8/layout/hierarchy2"/>
    <dgm:cxn modelId="{C1A1D012-10F9-4FA3-AC5D-6F58614A6558}" type="presParOf" srcId="{FC689743-9D43-434D-930C-572B87D29ABB}" destId="{EB4701C1-C68C-4DBE-8283-DBA13BE44A3B}" srcOrd="0" destOrd="0" presId="urn:microsoft.com/office/officeart/2005/8/layout/hierarchy2"/>
    <dgm:cxn modelId="{91B3D80F-57E6-44A9-9164-FB02EFF3C85B}" type="presParOf" srcId="{EB4701C1-C68C-4DBE-8283-DBA13BE44A3B}" destId="{A9E384BA-FB8F-4DCF-840D-8B6D63AD08A7}" srcOrd="0" destOrd="0" presId="urn:microsoft.com/office/officeart/2005/8/layout/hierarchy2"/>
    <dgm:cxn modelId="{80E25B02-7A0D-46AF-805F-180868DF5619}" type="presParOf" srcId="{EB4701C1-C68C-4DBE-8283-DBA13BE44A3B}" destId="{9FD03367-77F5-4EBD-A6DB-764A50BAA854}" srcOrd="1" destOrd="0" presId="urn:microsoft.com/office/officeart/2005/8/layout/hierarchy2"/>
    <dgm:cxn modelId="{6CE83F16-903E-4430-8A91-817DC5561A9E}" type="presParOf" srcId="{FC689743-9D43-434D-930C-572B87D29ABB}" destId="{333A12A9-C403-433A-9701-2798CE1B75CA}" srcOrd="1" destOrd="0" presId="urn:microsoft.com/office/officeart/2005/8/layout/hierarchy2"/>
    <dgm:cxn modelId="{B7B6A777-AF09-4BAD-9F08-2FEDE4CB828E}" type="presParOf" srcId="{333A12A9-C403-433A-9701-2798CE1B75CA}" destId="{654B7FC5-61E1-4D36-82A0-7EA611F30AFB}" srcOrd="0" destOrd="0" presId="urn:microsoft.com/office/officeart/2005/8/layout/hierarchy2"/>
    <dgm:cxn modelId="{0E28702A-D27F-4614-ABAB-1F6FAE545C0B}" type="presParOf" srcId="{333A12A9-C403-433A-9701-2798CE1B75CA}" destId="{FFF2D53A-69E4-475F-8D5E-21A7D249011D}" srcOrd="1" destOrd="0" presId="urn:microsoft.com/office/officeart/2005/8/layout/hierarchy2"/>
    <dgm:cxn modelId="{01618FE5-25C2-4C2B-A479-8CD5B56A260F}" type="presParOf" srcId="{FFF2D53A-69E4-475F-8D5E-21A7D249011D}" destId="{39434169-568A-47F8-A4A5-F843D9625563}" srcOrd="0" destOrd="0" presId="urn:microsoft.com/office/officeart/2005/8/layout/hierarchy2"/>
    <dgm:cxn modelId="{AF8CD835-B225-4049-BA7B-9EFFE3022377}" type="presParOf" srcId="{39434169-568A-47F8-A4A5-F843D9625563}" destId="{BC3BC591-E2B1-44B5-B76F-5C3D3367C576}" srcOrd="0" destOrd="0" presId="urn:microsoft.com/office/officeart/2005/8/layout/hierarchy2"/>
    <dgm:cxn modelId="{0EC95E8F-80C8-4B36-84EB-F7DC5375E169}" type="presParOf" srcId="{FFF2D53A-69E4-475F-8D5E-21A7D249011D}" destId="{04C1E303-1CCA-4220-9A10-28C2318C4E96}" srcOrd="1" destOrd="0" presId="urn:microsoft.com/office/officeart/2005/8/layout/hierarchy2"/>
    <dgm:cxn modelId="{E1C681D2-F867-425F-8D36-57E982847039}" type="presParOf" srcId="{04C1E303-1CCA-4220-9A10-28C2318C4E96}" destId="{457F7BE8-48DB-434D-8627-78FBB53A52BF}" srcOrd="0" destOrd="0" presId="urn:microsoft.com/office/officeart/2005/8/layout/hierarchy2"/>
    <dgm:cxn modelId="{34141DEA-6B89-4FA1-98C3-9C194108278D}" type="presParOf" srcId="{04C1E303-1CCA-4220-9A10-28C2318C4E96}" destId="{4D0ECD54-C4E2-4D40-9559-F38C72935675}" srcOrd="1" destOrd="0" presId="urn:microsoft.com/office/officeart/2005/8/layout/hierarchy2"/>
    <dgm:cxn modelId="{5065E23A-AF3A-491E-B942-020019774EEF}" type="presParOf" srcId="{FFF2D53A-69E4-475F-8D5E-21A7D249011D}" destId="{8777D9ED-ED58-4B09-8A26-0F21205FE1EA}" srcOrd="2" destOrd="0" presId="urn:microsoft.com/office/officeart/2005/8/layout/hierarchy2"/>
    <dgm:cxn modelId="{853A0F9E-1715-4F83-91EC-A1CEDF6DC4DF}" type="presParOf" srcId="{8777D9ED-ED58-4B09-8A26-0F21205FE1EA}" destId="{E84CD5A2-6899-41CF-88F5-649E970DE671}" srcOrd="0" destOrd="0" presId="urn:microsoft.com/office/officeart/2005/8/layout/hierarchy2"/>
    <dgm:cxn modelId="{758B6839-0D54-4EE8-80A0-0096EF8728BB}" type="presParOf" srcId="{FFF2D53A-69E4-475F-8D5E-21A7D249011D}" destId="{CA0F5F46-241A-4404-895A-3BC3ADB9410D}" srcOrd="3" destOrd="0" presId="urn:microsoft.com/office/officeart/2005/8/layout/hierarchy2"/>
    <dgm:cxn modelId="{2283A188-675E-4840-B065-91C03D67CDAD}" type="presParOf" srcId="{CA0F5F46-241A-4404-895A-3BC3ADB9410D}" destId="{4F0B11A4-856C-49B5-B717-2C1273F6C204}" srcOrd="0" destOrd="0" presId="urn:microsoft.com/office/officeart/2005/8/layout/hierarchy2"/>
    <dgm:cxn modelId="{033A303F-41DE-43D7-8CBE-AD761BDE6818}" type="presParOf" srcId="{CA0F5F46-241A-4404-895A-3BC3ADB9410D}" destId="{D802D2CB-4800-4CCF-8597-6FE09A51A65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0595F0-6D5F-4A3F-A30F-CA07E4AE5BF3}">
      <dsp:nvSpPr>
        <dsp:cNvPr id="0" name=""/>
        <dsp:cNvSpPr/>
      </dsp:nvSpPr>
      <dsp:spPr>
        <a:xfrm>
          <a:off x="1576391" y="1291064"/>
          <a:ext cx="3718321" cy="2416909"/>
        </a:xfrm>
        <a:prstGeom prst="round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baseline="0"/>
            <a:t>Implies that limited financial resources have forced the family or youth to leave the personal residence and share housing due to an inability to pay the rent/mortgage and other bills</a:t>
          </a:r>
          <a:endParaRPr lang="en-US" sz="2200" kern="1200"/>
        </a:p>
      </dsp:txBody>
      <dsp:txXfrm>
        <a:off x="1694375" y="1409048"/>
        <a:ext cx="3482353" cy="2180941"/>
      </dsp:txXfrm>
    </dsp:sp>
    <dsp:sp modelId="{4C654A75-1B8F-4920-B970-1D32557C498A}">
      <dsp:nvSpPr>
        <dsp:cNvPr id="0" name=""/>
        <dsp:cNvSpPr/>
      </dsp:nvSpPr>
      <dsp:spPr>
        <a:xfrm>
          <a:off x="3435552" y="448671"/>
          <a:ext cx="4101694" cy="4101694"/>
        </a:xfrm>
        <a:custGeom>
          <a:avLst/>
          <a:gdLst/>
          <a:ahLst/>
          <a:cxnLst/>
          <a:rect l="0" t="0" r="0" b="0"/>
          <a:pathLst>
            <a:path>
              <a:moveTo>
                <a:pt x="413601" y="815776"/>
              </a:moveTo>
              <a:arcTo wR="2050847" hR="2050847" stAng="13021764" swAng="635647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D6C06D8-40BE-4673-A7F0-AAAC406E19E4}">
      <dsp:nvSpPr>
        <dsp:cNvPr id="0" name=""/>
        <dsp:cNvSpPr/>
      </dsp:nvSpPr>
      <dsp:spPr>
        <a:xfrm>
          <a:off x="5678086" y="1291064"/>
          <a:ext cx="3718321" cy="2416909"/>
        </a:xfrm>
        <a:prstGeom prst="round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baseline="0"/>
            <a:t>Clarifying question:</a:t>
          </a:r>
          <a:endParaRPr lang="en-US" sz="2200" kern="1200"/>
        </a:p>
        <a:p>
          <a:pPr marL="171450" lvl="1" indent="-171450" algn="l" defTabSz="755650">
            <a:lnSpc>
              <a:spcPct val="90000"/>
            </a:lnSpc>
            <a:spcBef>
              <a:spcPct val="0"/>
            </a:spcBef>
            <a:spcAft>
              <a:spcPct val="15000"/>
            </a:spcAft>
            <a:buChar char="•"/>
          </a:pPr>
          <a:r>
            <a:rPr lang="en-US" sz="1700" kern="1200"/>
            <a:t>Did economic hardship due to an accident or illness, loss of employment, loss of public benefits, or a similar reason force the</a:t>
          </a:r>
          <a:br>
            <a:rPr lang="en-US" sz="1700" kern="1200"/>
          </a:br>
          <a:r>
            <a:rPr lang="en-US" sz="1700" kern="1200"/>
            <a:t>family or youth to share the housing of</a:t>
          </a:r>
          <a:br>
            <a:rPr lang="en-US" sz="1700" kern="1200"/>
          </a:br>
          <a:r>
            <a:rPr lang="en-US" sz="1700" kern="1200"/>
            <a:t>others temporarily?</a:t>
          </a:r>
        </a:p>
      </dsp:txBody>
      <dsp:txXfrm>
        <a:off x="5796070" y="1409048"/>
        <a:ext cx="3482353" cy="2180941"/>
      </dsp:txXfrm>
    </dsp:sp>
    <dsp:sp modelId="{5683B4B0-DBF4-4992-99BD-2A26FE1073FE}">
      <dsp:nvSpPr>
        <dsp:cNvPr id="0" name=""/>
        <dsp:cNvSpPr/>
      </dsp:nvSpPr>
      <dsp:spPr>
        <a:xfrm>
          <a:off x="3435552" y="448671"/>
          <a:ext cx="4101694" cy="4101694"/>
        </a:xfrm>
        <a:custGeom>
          <a:avLst/>
          <a:gdLst/>
          <a:ahLst/>
          <a:cxnLst/>
          <a:rect l="0" t="0" r="0" b="0"/>
          <a:pathLst>
            <a:path>
              <a:moveTo>
                <a:pt x="3688093" y="3285918"/>
              </a:moveTo>
              <a:arcTo wR="2050847" hR="2050847" stAng="2221764" swAng="635647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384BA-FB8F-4DCF-840D-8B6D63AD08A7}">
      <dsp:nvSpPr>
        <dsp:cNvPr id="0" name=""/>
        <dsp:cNvSpPr/>
      </dsp:nvSpPr>
      <dsp:spPr>
        <a:xfrm>
          <a:off x="1086856" y="1861"/>
          <a:ext cx="3666286" cy="1833143"/>
        </a:xfrm>
        <a:prstGeom prst="roundRect">
          <a:avLst>
            <a:gd name="adj" fmla="val 10000"/>
          </a:avLst>
        </a:prstGeom>
        <a:gradFill rotWithShape="0">
          <a:gsLst>
            <a:gs pos="0">
              <a:schemeClr val="accent6">
                <a:hueOff val="0"/>
                <a:satOff val="0"/>
                <a:lumOff val="0"/>
                <a:alphaOff val="0"/>
                <a:tint val="60000"/>
                <a:lumMod val="110000"/>
              </a:schemeClr>
            </a:gs>
            <a:gs pos="100000">
              <a:schemeClr val="accent6">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baseline="0"/>
            <a:t>Implies that the child or youth is staying in someone else’s residence</a:t>
          </a:r>
          <a:endParaRPr lang="en-US" sz="3200" kern="1200"/>
        </a:p>
      </dsp:txBody>
      <dsp:txXfrm>
        <a:off x="1140547" y="55552"/>
        <a:ext cx="3558904" cy="1725761"/>
      </dsp:txXfrm>
    </dsp:sp>
    <dsp:sp modelId="{654B7FC5-61E1-4D36-82A0-7EA611F30AFB}">
      <dsp:nvSpPr>
        <dsp:cNvPr id="0" name=""/>
        <dsp:cNvSpPr/>
      </dsp:nvSpPr>
      <dsp:spPr>
        <a:xfrm>
          <a:off x="1086856" y="2109976"/>
          <a:ext cx="3666286" cy="1833143"/>
        </a:xfrm>
        <a:prstGeom prst="roundRect">
          <a:avLst>
            <a:gd name="adj" fmla="val 10000"/>
          </a:avLst>
        </a:prstGeom>
        <a:gradFill rotWithShape="0">
          <a:gsLst>
            <a:gs pos="0">
              <a:schemeClr val="accent6">
                <a:hueOff val="0"/>
                <a:satOff val="0"/>
                <a:lumOff val="0"/>
                <a:alphaOff val="0"/>
                <a:tint val="60000"/>
                <a:lumMod val="110000"/>
              </a:schemeClr>
            </a:gs>
            <a:gs pos="100000">
              <a:schemeClr val="accent6">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baseline="0"/>
            <a:t>Clarifying questions:</a:t>
          </a:r>
          <a:endParaRPr lang="en-US" sz="3200" kern="1200"/>
        </a:p>
      </dsp:txBody>
      <dsp:txXfrm>
        <a:off x="1140547" y="2163667"/>
        <a:ext cx="3558904" cy="1725761"/>
      </dsp:txXfrm>
    </dsp:sp>
    <dsp:sp modelId="{39434169-568A-47F8-A4A5-F843D9625563}">
      <dsp:nvSpPr>
        <dsp:cNvPr id="0" name=""/>
        <dsp:cNvSpPr/>
      </dsp:nvSpPr>
      <dsp:spPr>
        <a:xfrm rot="19457599">
          <a:off x="4583390" y="2466516"/>
          <a:ext cx="1806018" cy="66005"/>
        </a:xfrm>
        <a:custGeom>
          <a:avLst/>
          <a:gdLst/>
          <a:ahLst/>
          <a:cxnLst/>
          <a:rect l="0" t="0" r="0" b="0"/>
          <a:pathLst>
            <a:path>
              <a:moveTo>
                <a:pt x="0" y="33002"/>
              </a:moveTo>
              <a:lnTo>
                <a:pt x="1806018" y="33002"/>
              </a:lnTo>
            </a:path>
          </a:pathLst>
        </a:custGeom>
        <a:noFill/>
        <a:ln w="15875"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5441249" y="2454368"/>
        <a:ext cx="90300" cy="90300"/>
      </dsp:txXfrm>
    </dsp:sp>
    <dsp:sp modelId="{457F7BE8-48DB-434D-8627-78FBB53A52BF}">
      <dsp:nvSpPr>
        <dsp:cNvPr id="0" name=""/>
        <dsp:cNvSpPr/>
      </dsp:nvSpPr>
      <dsp:spPr>
        <a:xfrm>
          <a:off x="6219657" y="1055918"/>
          <a:ext cx="3666286" cy="1833143"/>
        </a:xfrm>
        <a:prstGeom prst="roundRect">
          <a:avLst>
            <a:gd name="adj" fmla="val 10000"/>
          </a:avLst>
        </a:prstGeom>
        <a:gradFill rotWithShape="0">
          <a:gsLst>
            <a:gs pos="0">
              <a:schemeClr val="accent6">
                <a:hueOff val="0"/>
                <a:satOff val="0"/>
                <a:lumOff val="0"/>
                <a:alphaOff val="0"/>
                <a:tint val="60000"/>
                <a:lumMod val="110000"/>
              </a:schemeClr>
            </a:gs>
            <a:gs pos="100000">
              <a:schemeClr val="accent6">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a:t>Does the family or youth have any legal right to be in the home?</a:t>
          </a:r>
        </a:p>
      </dsp:txBody>
      <dsp:txXfrm>
        <a:off x="6273348" y="1109609"/>
        <a:ext cx="3558904" cy="1725761"/>
      </dsp:txXfrm>
    </dsp:sp>
    <dsp:sp modelId="{8777D9ED-ED58-4B09-8A26-0F21205FE1EA}">
      <dsp:nvSpPr>
        <dsp:cNvPr id="0" name=""/>
        <dsp:cNvSpPr/>
      </dsp:nvSpPr>
      <dsp:spPr>
        <a:xfrm rot="2142401">
          <a:off x="4583390" y="3520573"/>
          <a:ext cx="1806018" cy="66005"/>
        </a:xfrm>
        <a:custGeom>
          <a:avLst/>
          <a:gdLst/>
          <a:ahLst/>
          <a:cxnLst/>
          <a:rect l="0" t="0" r="0" b="0"/>
          <a:pathLst>
            <a:path>
              <a:moveTo>
                <a:pt x="0" y="33002"/>
              </a:moveTo>
              <a:lnTo>
                <a:pt x="1806018" y="33002"/>
              </a:lnTo>
            </a:path>
          </a:pathLst>
        </a:custGeom>
        <a:noFill/>
        <a:ln w="15875"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5441249" y="3508425"/>
        <a:ext cx="90300" cy="90300"/>
      </dsp:txXfrm>
    </dsp:sp>
    <dsp:sp modelId="{4F0B11A4-856C-49B5-B717-2C1273F6C204}">
      <dsp:nvSpPr>
        <dsp:cNvPr id="0" name=""/>
        <dsp:cNvSpPr/>
      </dsp:nvSpPr>
      <dsp:spPr>
        <a:xfrm>
          <a:off x="6219657" y="3164033"/>
          <a:ext cx="3666286" cy="1833143"/>
        </a:xfrm>
        <a:prstGeom prst="roundRect">
          <a:avLst>
            <a:gd name="adj" fmla="val 10000"/>
          </a:avLst>
        </a:prstGeom>
        <a:gradFill rotWithShape="0">
          <a:gsLst>
            <a:gs pos="0">
              <a:schemeClr val="accent6">
                <a:hueOff val="0"/>
                <a:satOff val="0"/>
                <a:lumOff val="0"/>
                <a:alphaOff val="0"/>
                <a:tint val="60000"/>
                <a:lumMod val="110000"/>
              </a:schemeClr>
            </a:gs>
            <a:gs pos="100000">
              <a:schemeClr val="accent6">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a:t>Can the family or youth be asked to leave at any time with no legal recourse?</a:t>
          </a:r>
        </a:p>
      </dsp:txBody>
      <dsp:txXfrm>
        <a:off x="6273348" y="3217724"/>
        <a:ext cx="3558904" cy="1725761"/>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465228-75FD-4742-BDCE-D984288E6CFB}"/>
              </a:ext>
            </a:extLst>
          </p:cNvPr>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7EDC4AB-268B-418A-AE86-5D7381CDF615}"/>
              </a:ext>
            </a:extLst>
          </p:cNvPr>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6489D9AF-BB23-4B16-BB98-FF2E77667FC4}" type="datetimeFigureOut">
              <a:rPr lang="en-US" smtClean="0"/>
              <a:t>10/15/2018</a:t>
            </a:fld>
            <a:endParaRPr lang="en-US"/>
          </a:p>
        </p:txBody>
      </p:sp>
      <p:sp>
        <p:nvSpPr>
          <p:cNvPr id="4" name="Footer Placeholder 3">
            <a:extLst>
              <a:ext uri="{FF2B5EF4-FFF2-40B4-BE49-F238E27FC236}">
                <a16:creationId xmlns:a16="http://schemas.microsoft.com/office/drawing/2014/main" id="{565094A8-FBA4-467A-9DB1-DA20D75E2FEC}"/>
              </a:ext>
            </a:extLst>
          </p:cNvPr>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C1BCC63-3351-49D9-B70D-C53A3C1EA1E9}"/>
              </a:ext>
            </a:extLst>
          </p:cNvPr>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FBA77EA3-C2B6-4DFF-BA1F-91C9047D956E}" type="slidenum">
              <a:rPr lang="en-US" smtClean="0"/>
              <a:t>‹#›</a:t>
            </a:fld>
            <a:endParaRPr lang="en-US"/>
          </a:p>
        </p:txBody>
      </p:sp>
    </p:spTree>
    <p:extLst>
      <p:ext uri="{BB962C8B-B14F-4D97-AF65-F5344CB8AC3E}">
        <p14:creationId xmlns:p14="http://schemas.microsoft.com/office/powerpoint/2010/main" val="25527582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69CFC792-F21E-4044-8A26-E602FB222A29}" type="datetimeFigureOut">
              <a:rPr lang="en-US" smtClean="0"/>
              <a:t>10/15/2018</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6C60B00A-61FA-4EBE-B689-0AC4965C1F87}" type="slidenum">
              <a:rPr lang="en-US" smtClean="0"/>
              <a:t>‹#›</a:t>
            </a:fld>
            <a:endParaRPr lang="en-US"/>
          </a:p>
        </p:txBody>
      </p:sp>
    </p:spTree>
    <p:extLst>
      <p:ext uri="{BB962C8B-B14F-4D97-AF65-F5344CB8AC3E}">
        <p14:creationId xmlns:p14="http://schemas.microsoft.com/office/powerpoint/2010/main" val="3112604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708025"/>
            <a:ext cx="6299200" cy="3544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AE66A-94BA-4938-A537-883BBC80A6DD}" type="slidenum">
              <a:rPr lang="en-US" smtClean="0"/>
              <a:t>2</a:t>
            </a:fld>
            <a:endParaRPr lang="en-US"/>
          </a:p>
        </p:txBody>
      </p:sp>
    </p:spTree>
    <p:extLst>
      <p:ext uri="{BB962C8B-B14F-4D97-AF65-F5344CB8AC3E}">
        <p14:creationId xmlns:p14="http://schemas.microsoft.com/office/powerpoint/2010/main" val="303965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708025"/>
            <a:ext cx="6299200" cy="3544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AE66A-94BA-4938-A537-883BBC80A6DD}" type="slidenum">
              <a:rPr lang="en-US" smtClean="0"/>
              <a:t>13</a:t>
            </a:fld>
            <a:endParaRPr lang="en-US"/>
          </a:p>
        </p:txBody>
      </p:sp>
    </p:spTree>
    <p:extLst>
      <p:ext uri="{BB962C8B-B14F-4D97-AF65-F5344CB8AC3E}">
        <p14:creationId xmlns:p14="http://schemas.microsoft.com/office/powerpoint/2010/main" val="4222077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15">
              <a:defRPr/>
            </a:pPr>
            <a:r>
              <a:rPr lang="en-US" b="1" baseline="0" dirty="0"/>
              <a:t>PRESENTER 1</a:t>
            </a:r>
          </a:p>
          <a:p>
            <a:endParaRPr lang="en-US" b="1" dirty="0"/>
          </a:p>
          <a:p>
            <a:r>
              <a:rPr lang="en-US" dirty="0"/>
              <a:t>As part of its administration of the federal EHCY Program, the U.S. Department of Education collects data each year from schools about the homeless</a:t>
            </a:r>
            <a:r>
              <a:rPr lang="en-US" baseline="0" dirty="0"/>
              <a:t> </a:t>
            </a:r>
            <a:r>
              <a:rPr lang="en-US" dirty="0"/>
              <a:t>students they enroll and serve.</a:t>
            </a:r>
            <a:r>
              <a:rPr lang="en-US" baseline="0" dirty="0"/>
              <a:t> Schools are required to report the number of students experiencing homelessness they enrolled, and specify their grade level and category of primary nighttime residence. </a:t>
            </a:r>
            <a:r>
              <a:rPr lang="en-US" dirty="0"/>
              <a:t>According to the</a:t>
            </a:r>
            <a:r>
              <a:rPr lang="en-US" baseline="0" dirty="0"/>
              <a:t> most recent data, U.S. public schools enrolled a total of </a:t>
            </a:r>
            <a:r>
              <a:rPr lang="en-US" dirty="0"/>
              <a:t>1,263,323</a:t>
            </a:r>
            <a:r>
              <a:rPr lang="en-US" dirty="0">
                <a:latin typeface="Century Gothic" panose="020B0502020202020204" pitchFamily="34" charset="0"/>
              </a:rPr>
              <a:t> </a:t>
            </a:r>
            <a:r>
              <a:rPr lang="en-US" baseline="0" dirty="0"/>
              <a:t>homeless students during the 2014-2015 school year. Of these students, 76% of them were living in doubled-up housing arrangements that qualified as homeless. As you can see, having a good understanding of doubling-up will be important not only for identifying children and youth experiencing homelessness and ensuring that they receive the services and supports they need, but also for accounting for the nighttime residences of your McKinney-Vento students for purposes of data collection.</a:t>
            </a:r>
            <a:endParaRPr lang="en-US" dirty="0"/>
          </a:p>
        </p:txBody>
      </p:sp>
      <p:sp>
        <p:nvSpPr>
          <p:cNvPr id="4" name="Slide Number Placeholder 3"/>
          <p:cNvSpPr>
            <a:spLocks noGrp="1"/>
          </p:cNvSpPr>
          <p:nvPr>
            <p:ph type="sldNum" sz="quarter" idx="10"/>
          </p:nvPr>
        </p:nvSpPr>
        <p:spPr/>
        <p:txBody>
          <a:bodyPr/>
          <a:lstStyle/>
          <a:p>
            <a:fld id="{CF20F4A6-89D6-493A-BE20-795C803C0F17}" type="slidenum">
              <a:rPr lang="en-US" smtClean="0"/>
              <a:t>15</a:t>
            </a:fld>
            <a:endParaRPr lang="en-US"/>
          </a:p>
        </p:txBody>
      </p:sp>
    </p:spTree>
    <p:extLst>
      <p:ext uri="{BB962C8B-B14F-4D97-AF65-F5344CB8AC3E}">
        <p14:creationId xmlns:p14="http://schemas.microsoft.com/office/powerpoint/2010/main" val="1993860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708025"/>
            <a:ext cx="6299200" cy="3544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AE66A-94BA-4938-A537-883BBC80A6DD}" type="slidenum">
              <a:rPr lang="en-US" smtClean="0"/>
              <a:t>17</a:t>
            </a:fld>
            <a:endParaRPr lang="en-US"/>
          </a:p>
        </p:txBody>
      </p:sp>
    </p:spTree>
    <p:extLst>
      <p:ext uri="{BB962C8B-B14F-4D97-AF65-F5344CB8AC3E}">
        <p14:creationId xmlns:p14="http://schemas.microsoft.com/office/powerpoint/2010/main" val="3263192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708025"/>
            <a:ext cx="6299200" cy="3544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AE66A-94BA-4938-A537-883BBC80A6DD}" type="slidenum">
              <a:rPr lang="en-US" smtClean="0"/>
              <a:t>18</a:t>
            </a:fld>
            <a:endParaRPr lang="en-US"/>
          </a:p>
        </p:txBody>
      </p:sp>
    </p:spTree>
    <p:extLst>
      <p:ext uri="{BB962C8B-B14F-4D97-AF65-F5344CB8AC3E}">
        <p14:creationId xmlns:p14="http://schemas.microsoft.com/office/powerpoint/2010/main" val="2511759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708025"/>
            <a:ext cx="6299200" cy="3544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AE66A-94BA-4938-A537-883BBC80A6DD}" type="slidenum">
              <a:rPr lang="en-US" smtClean="0"/>
              <a:t>19</a:t>
            </a:fld>
            <a:endParaRPr lang="en-US"/>
          </a:p>
        </p:txBody>
      </p:sp>
    </p:spTree>
    <p:extLst>
      <p:ext uri="{BB962C8B-B14F-4D97-AF65-F5344CB8AC3E}">
        <p14:creationId xmlns:p14="http://schemas.microsoft.com/office/powerpoint/2010/main" val="686204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708025"/>
            <a:ext cx="6299200" cy="3544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AE66A-94BA-4938-A537-883BBC80A6DD}" type="slidenum">
              <a:rPr lang="en-US" smtClean="0"/>
              <a:t>20</a:t>
            </a:fld>
            <a:endParaRPr lang="en-US"/>
          </a:p>
        </p:txBody>
      </p:sp>
    </p:spTree>
    <p:extLst>
      <p:ext uri="{BB962C8B-B14F-4D97-AF65-F5344CB8AC3E}">
        <p14:creationId xmlns:p14="http://schemas.microsoft.com/office/powerpoint/2010/main" val="2201942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708025"/>
            <a:ext cx="6299200" cy="3544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AE66A-94BA-4938-A537-883BBC80A6DD}" type="slidenum">
              <a:rPr lang="en-US" smtClean="0"/>
              <a:t>21</a:t>
            </a:fld>
            <a:endParaRPr lang="en-US"/>
          </a:p>
        </p:txBody>
      </p:sp>
    </p:spTree>
    <p:extLst>
      <p:ext uri="{BB962C8B-B14F-4D97-AF65-F5344CB8AC3E}">
        <p14:creationId xmlns:p14="http://schemas.microsoft.com/office/powerpoint/2010/main" val="3142301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708025"/>
            <a:ext cx="6299200" cy="3544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AE66A-94BA-4938-A537-883BBC80A6DD}" type="slidenum">
              <a:rPr lang="en-US" smtClean="0"/>
              <a:t>22</a:t>
            </a:fld>
            <a:endParaRPr lang="en-US"/>
          </a:p>
        </p:txBody>
      </p:sp>
    </p:spTree>
    <p:extLst>
      <p:ext uri="{BB962C8B-B14F-4D97-AF65-F5344CB8AC3E}">
        <p14:creationId xmlns:p14="http://schemas.microsoft.com/office/powerpoint/2010/main" val="1930521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708025"/>
            <a:ext cx="6299200" cy="3544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AE66A-94BA-4938-A537-883BBC80A6DD}" type="slidenum">
              <a:rPr lang="en-US" smtClean="0"/>
              <a:t>24</a:t>
            </a:fld>
            <a:endParaRPr lang="en-US"/>
          </a:p>
        </p:txBody>
      </p:sp>
    </p:spTree>
    <p:extLst>
      <p:ext uri="{BB962C8B-B14F-4D97-AF65-F5344CB8AC3E}">
        <p14:creationId xmlns:p14="http://schemas.microsoft.com/office/powerpoint/2010/main" val="3930541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708025"/>
            <a:ext cx="6299200" cy="3544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AE66A-94BA-4938-A537-883BBC80A6DD}" type="slidenum">
              <a:rPr lang="en-US" smtClean="0"/>
              <a:t>25</a:t>
            </a:fld>
            <a:endParaRPr lang="en-US"/>
          </a:p>
        </p:txBody>
      </p:sp>
    </p:spTree>
    <p:extLst>
      <p:ext uri="{BB962C8B-B14F-4D97-AF65-F5344CB8AC3E}">
        <p14:creationId xmlns:p14="http://schemas.microsoft.com/office/powerpoint/2010/main" val="3886521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5</a:t>
            </a:fld>
            <a:endParaRPr lang="en-US" dirty="0"/>
          </a:p>
        </p:txBody>
      </p:sp>
    </p:spTree>
    <p:extLst>
      <p:ext uri="{BB962C8B-B14F-4D97-AF65-F5344CB8AC3E}">
        <p14:creationId xmlns:p14="http://schemas.microsoft.com/office/powerpoint/2010/main" val="1972332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708025"/>
            <a:ext cx="6299200" cy="3544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AE66A-94BA-4938-A537-883BBC80A6DD}" type="slidenum">
              <a:rPr lang="en-US" smtClean="0"/>
              <a:t>26</a:t>
            </a:fld>
            <a:endParaRPr lang="en-US"/>
          </a:p>
        </p:txBody>
      </p:sp>
    </p:spTree>
    <p:extLst>
      <p:ext uri="{BB962C8B-B14F-4D97-AF65-F5344CB8AC3E}">
        <p14:creationId xmlns:p14="http://schemas.microsoft.com/office/powerpoint/2010/main" val="2903770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0000" lnSpcReduction="20000"/>
          </a:bodyPr>
          <a:lstStyle/>
          <a:p>
            <a:pPr eaLnBrk="1" hangingPunct="1">
              <a:defRPr/>
            </a:pPr>
            <a:r>
              <a:rPr lang="en-US" b="1" dirty="0"/>
              <a:t>Script</a:t>
            </a:r>
            <a:br>
              <a:rPr lang="en-US" b="0" dirty="0"/>
            </a:br>
            <a:endParaRPr lang="en-US" b="0" dirty="0"/>
          </a:p>
          <a:p>
            <a:pPr eaLnBrk="1" hangingPunct="1">
              <a:defRPr/>
            </a:pPr>
            <a:r>
              <a:rPr lang="en-US" b="0" dirty="0"/>
              <a:t>The U.S.</a:t>
            </a:r>
            <a:r>
              <a:rPr lang="en-US" b="0" baseline="0" dirty="0"/>
              <a:t> federal government is the largest source of financial aid funding for college students, and yet u</a:t>
            </a:r>
            <a:r>
              <a:rPr lang="en-US" b="0" dirty="0"/>
              <a:t>naccompanied</a:t>
            </a:r>
            <a:r>
              <a:rPr lang="en-US" b="0" baseline="0" dirty="0"/>
              <a:t> homeless youth face unique barriers in accessing federal financial aid. A student who is interested in receiving federal aid must complete a Free Application for Federal Student Aid, or FAFSA, each year to provide a financial snapshot that is used to calculate the student’s aid package for the coming school year. Unless a student is deemed “independent”, he must submit parental financial information and include a parent signature on his FAFSA. Fortunately, the Higher Education Act, as reauthorized by the College Cost Reduction Act, provides independent student status for unaccompanied homeless youth, such that these youth do not include parent information on their FAFSA, and their federal aid package is calculated based on the student’s income alone.</a:t>
            </a:r>
          </a:p>
          <a:p>
            <a:pPr eaLnBrk="1" hangingPunct="1">
              <a:defRPr/>
            </a:pPr>
            <a:endParaRPr lang="en-US" b="0" baseline="0" dirty="0"/>
          </a:p>
          <a:p>
            <a:pPr eaLnBrk="1" hangingPunct="1">
              <a:defRPr/>
            </a:pPr>
            <a:r>
              <a:rPr lang="en-US" b="0" baseline="0" dirty="0"/>
              <a:t>There are four role groups authorized to provide a determination of independent student status for unaccompanied homeless youth; these include local homeless education liaisons, Runaway and Homeless Youth-Act funded shelter directors, U.S. Department of Housing and Urban Development-funded shelter directors, and college financial aid administrators. While most local liaisons have been providing determinations of independent student status for unaccompanied homeless youth for years, ESSA amendments to the McKinney-Vento Act include language that requires local liaisons to inform unaccompanied homeless youth about their independent status and assist these youth with documenting the status. Further, under U.S. Department of Education Guidance, local liaisons have the option to make subsequent year determinations, meaning determinations of independent student status for college sophomores, juniors, and seniors, for whom they have the needed information.</a:t>
            </a:r>
            <a:endParaRPr lang="en-US" b="1" dirty="0"/>
          </a:p>
          <a:p>
            <a:pPr eaLnBrk="1" hangingPunct="1">
              <a:defRPr/>
            </a:pPr>
            <a:endParaRPr lang="en-US" b="1" dirty="0"/>
          </a:p>
          <a:p>
            <a:pPr eaLnBrk="1" hangingPunct="1">
              <a:defRPr/>
            </a:pPr>
            <a:r>
              <a:rPr lang="en-US" b="1" dirty="0"/>
              <a:t>Additional information</a:t>
            </a:r>
          </a:p>
          <a:p>
            <a:pPr marL="171450" indent="-171450" eaLnBrk="1" hangingPunct="1">
              <a:buFont typeface="Arial" panose="020B0604020202020204" pitchFamily="34" charset="0"/>
              <a:buChar char="•"/>
              <a:defRPr/>
            </a:pPr>
            <a:r>
              <a:rPr lang="en-US" dirty="0"/>
              <a:t>NCHE access to higher education for students experiencing homelessness webpage: https://nche.ed.gov/ibt/higher_ed.php</a:t>
            </a:r>
          </a:p>
          <a:p>
            <a:pPr marL="171450" indent="-171450" eaLnBrk="1" hangingPunct="1">
              <a:buFont typeface="Arial" panose="020B0604020202020204" pitchFamily="34" charset="0"/>
              <a:buChar char="•"/>
              <a:defRPr/>
            </a:pPr>
            <a:r>
              <a:rPr lang="en-US" dirty="0"/>
              <a:t>Understanding dependent/independent student status: https://studentaid.ed.gov/sa/fafsa/filling-out/dependency</a:t>
            </a:r>
          </a:p>
          <a:p>
            <a:pPr eaLnBrk="1" hangingPunct="1">
              <a:buFont typeface="Arial" panose="020B0604020202020204" pitchFamily="34" charset="0"/>
              <a:buNone/>
              <a:defRPr/>
            </a:pPr>
            <a:endParaRPr lang="en-US" dirty="0"/>
          </a:p>
          <a:p>
            <a:pPr eaLnBrk="1" hangingPunct="1">
              <a:buFont typeface="Arial" panose="020B0604020202020204" pitchFamily="34" charset="0"/>
              <a:buNone/>
              <a:defRPr/>
            </a:pPr>
            <a:r>
              <a:rPr lang="en-US" b="1" dirty="0"/>
              <a:t>Citations</a:t>
            </a:r>
          </a:p>
          <a:p>
            <a:pPr marL="171450" indent="-171450" eaLnBrk="1" hangingPunct="1">
              <a:buFont typeface="Arial" panose="020B0604020202020204" pitchFamily="34" charset="0"/>
              <a:buChar char="•"/>
              <a:defRPr/>
            </a:pPr>
            <a:r>
              <a:rPr lang="en-US" dirty="0"/>
              <a:t>Independent student status for UHY: 20 U.S.C. § 1087vv(d)(1)(H)</a:t>
            </a:r>
          </a:p>
          <a:p>
            <a:pPr marL="171450" indent="-171450" eaLnBrk="1" hangingPunct="1">
              <a:buFont typeface="Arial" panose="020B0604020202020204" pitchFamily="34" charset="0"/>
              <a:buChar char="•"/>
              <a:defRPr/>
            </a:pPr>
            <a:r>
              <a:rPr lang="en-US" dirty="0"/>
              <a:t>Authorities who can determine independent student status for UHY: 20 U.S.C. § 1087vv(d)(1)(H)(</a:t>
            </a:r>
            <a:r>
              <a:rPr lang="en-US" dirty="0" err="1"/>
              <a:t>i</a:t>
            </a:r>
            <a:r>
              <a:rPr lang="en-US" dirty="0"/>
              <a:t>) through 20 U.S.C. § 1087vv(d)(1)(H)(iv)</a:t>
            </a:r>
          </a:p>
          <a:p>
            <a:pPr marL="171450" indent="-171450" eaLnBrk="1" hangingPunct="1">
              <a:buFont typeface="Arial" panose="020B0604020202020204" pitchFamily="34" charset="0"/>
              <a:buChar char="•"/>
              <a:defRPr/>
            </a:pPr>
            <a:r>
              <a:rPr lang="en-US" dirty="0"/>
              <a:t>Requirement for local liaisons to inform UHY about their independent student status: </a:t>
            </a:r>
            <a:r>
              <a:rPr lang="it-IT" dirty="0"/>
              <a:t>Pub. L. No. 114-95, § 9102(5), 129 Stat. 2133</a:t>
            </a:r>
          </a:p>
          <a:p>
            <a:pPr marL="171450" indent="-171450" eaLnBrk="1" hangingPunct="1">
              <a:buFont typeface="Arial" panose="020B0604020202020204" pitchFamily="34" charset="0"/>
              <a:buChar char="•"/>
              <a:defRPr/>
            </a:pPr>
            <a:r>
              <a:rPr lang="it-IT" dirty="0"/>
              <a:t>Authority for local liaisons to make subsequent year determinations - </a:t>
            </a:r>
            <a:r>
              <a:rPr lang="en-US" dirty="0"/>
              <a:t>Education for Homeless Children and Youth Program Non-Regulatory Guidance – Question Q-2. How can local liaisons support unaccompanied homeless youths in applying for Federal financial aid for postsecondary education?: https://www2.ed.gov/policy/elsec/leg/essa/160240ehcyguidance072716.pdf</a:t>
            </a:r>
            <a:endParaRPr lang="it-IT" dirty="0"/>
          </a:p>
        </p:txBody>
      </p:sp>
    </p:spTree>
    <p:extLst>
      <p:ext uri="{BB962C8B-B14F-4D97-AF65-F5344CB8AC3E}">
        <p14:creationId xmlns:p14="http://schemas.microsoft.com/office/powerpoint/2010/main" val="3929464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7BFDB3-2191-4F6A-8478-54EFB69F0B94}" type="slidenum">
              <a:rPr lang="en-US" smtClean="0"/>
              <a:pPr/>
              <a:t>30</a:t>
            </a:fld>
            <a:endParaRPr lang="en-US"/>
          </a:p>
        </p:txBody>
      </p:sp>
    </p:spTree>
    <p:extLst>
      <p:ext uri="{BB962C8B-B14F-4D97-AF65-F5344CB8AC3E}">
        <p14:creationId xmlns:p14="http://schemas.microsoft.com/office/powerpoint/2010/main" val="1872619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eaLnBrk="1" hangingPunct="1">
              <a:defRPr/>
            </a:pPr>
            <a:r>
              <a:rPr lang="en-US" b="1" dirty="0"/>
              <a:t>Script</a:t>
            </a:r>
          </a:p>
          <a:p>
            <a:pPr eaLnBrk="1" hangingPunct="1">
              <a:defRPr/>
            </a:pPr>
            <a:r>
              <a:rPr lang="en-US" b="0" dirty="0"/>
              <a:t>Let’s look now at the definition of homeless</a:t>
            </a:r>
            <a:r>
              <a:rPr lang="en-US" b="0" baseline="0" dirty="0"/>
              <a:t> used by U.S. public schools, as established by federal law. The McKinney-Vento Act defines homeless children and youth as those who lack a fixed regular and adequate nighttime residence. The “fixed, regular, and adequate” standard is often viewed as the guiding phrase of the definition of homelessness. The definition continues with “and includes” and describes living arrangements that would be considered homeless because they are not fixed, regular, and adequate, including</a:t>
            </a:r>
          </a:p>
          <a:p>
            <a:pPr marL="171450" indent="-171450" eaLnBrk="1" hangingPunct="1">
              <a:buFont typeface="Arial" panose="020B0604020202020204" pitchFamily="34" charset="0"/>
              <a:buChar char="•"/>
              <a:defRPr/>
            </a:pPr>
            <a:r>
              <a:rPr lang="en-US" b="0" baseline="0" dirty="0"/>
              <a:t>Sharing the housing of other persons due to loss of housing, economic hardship, or a similar reason;</a:t>
            </a:r>
          </a:p>
          <a:p>
            <a:pPr marL="171450" indent="-171450" eaLnBrk="1" hangingPunct="1">
              <a:buFont typeface="Arial" panose="020B0604020202020204" pitchFamily="34" charset="0"/>
              <a:buChar char="•"/>
              <a:defRPr/>
            </a:pPr>
            <a:r>
              <a:rPr lang="en-US" b="0" baseline="0" dirty="0"/>
              <a:t>Living in motels, hotels, trailer parks, or camping grounds due to the lack of alternative adequate accommodations;</a:t>
            </a:r>
          </a:p>
          <a:p>
            <a:pPr marL="171450" indent="-171450" eaLnBrk="1" hangingPunct="1">
              <a:buFont typeface="Arial" panose="020B0604020202020204" pitchFamily="34" charset="0"/>
              <a:buChar char="•"/>
              <a:defRPr/>
            </a:pPr>
            <a:r>
              <a:rPr lang="en-US" b="0" baseline="0" dirty="0"/>
              <a:t>Living in emergency or transitional shelters, or who are abandoned in hospitals;</a:t>
            </a:r>
          </a:p>
          <a:p>
            <a:pPr eaLnBrk="1" hangingPunct="1">
              <a:defRPr/>
            </a:pPr>
            <a:endParaRPr lang="en-US" b="0" dirty="0"/>
          </a:p>
          <a:p>
            <a:pPr eaLnBrk="1" hangingPunct="1">
              <a:defRPr/>
            </a:pPr>
            <a:r>
              <a:rPr lang="en-US" b="1" dirty="0"/>
              <a:t>Additional information</a:t>
            </a:r>
          </a:p>
          <a:p>
            <a:pPr marL="171450" indent="-171450" eaLnBrk="1" hangingPunct="1">
              <a:buFont typeface="Arial" panose="020B0604020202020204" pitchFamily="34" charset="0"/>
              <a:buChar char="•"/>
              <a:defRPr/>
            </a:pPr>
            <a:r>
              <a:rPr lang="en-US" dirty="0"/>
              <a:t>NCHE McKinney-Vento definition of homeless webpage: https://nche.ed.gov/legis/mv-def.php</a:t>
            </a:r>
          </a:p>
          <a:p>
            <a:pPr marL="171450" indent="-171450" eaLnBrk="1" hangingPunct="1">
              <a:buFont typeface="Arial" panose="020B0604020202020204" pitchFamily="34" charset="0"/>
              <a:buChar char="•"/>
              <a:defRPr/>
            </a:pPr>
            <a:r>
              <a:rPr lang="en-US" dirty="0"/>
              <a:t>NCHE Determining Eligibility for McKinney-Vento Rights and Services issue brief: https://nche.ed.gov/downloads/briefs/det_elig.pdf </a:t>
            </a:r>
          </a:p>
          <a:p>
            <a:pPr eaLnBrk="1" hangingPunct="1">
              <a:buFont typeface="Arial" panose="020B0604020202020204" pitchFamily="34" charset="0"/>
              <a:buNone/>
              <a:defRPr/>
            </a:pPr>
            <a:endParaRPr lang="en-US" dirty="0"/>
          </a:p>
          <a:p>
            <a:pPr eaLnBrk="1" hangingPunct="1">
              <a:buFont typeface="Arial" panose="020B0604020202020204" pitchFamily="34" charset="0"/>
              <a:buNone/>
              <a:defRPr/>
            </a:pPr>
            <a:r>
              <a:rPr lang="en-US" b="1" dirty="0"/>
              <a:t>Citation</a:t>
            </a:r>
          </a:p>
          <a:p>
            <a:pPr marL="171450" indent="-171450" eaLnBrk="1" hangingPunct="1">
              <a:buFont typeface="Arial" panose="020B0604020202020204" pitchFamily="34" charset="0"/>
              <a:buChar char="•"/>
              <a:defRPr/>
            </a:pPr>
            <a:r>
              <a:rPr lang="en-US" dirty="0"/>
              <a:t>McKinney-Vento statutory definition of homeless: </a:t>
            </a:r>
            <a:r>
              <a:rPr lang="it-IT" dirty="0"/>
              <a:t>Pub. L. No. 114-95, § 9105(a)(1)(B), 129 Stat. 2137</a:t>
            </a:r>
            <a:endParaRPr lang="en-US" dirty="0"/>
          </a:p>
        </p:txBody>
      </p:sp>
      <p:sp>
        <p:nvSpPr>
          <p:cNvPr id="4" name="Slide Number Placeholder 3"/>
          <p:cNvSpPr>
            <a:spLocks noGrp="1"/>
          </p:cNvSpPr>
          <p:nvPr>
            <p:ph type="sldNum" sz="quarter" idx="5"/>
          </p:nvPr>
        </p:nvSpPr>
        <p:spPr>
          <a:xfrm>
            <a:off x="3884613" y="8829967"/>
            <a:ext cx="2971800" cy="464820"/>
          </a:xfrm>
        </p:spPr>
        <p:txBody>
          <a:bodyPr/>
          <a:lstStyle>
            <a:lvl1pPr eaLnBrk="0" hangingPunct="0">
              <a:defRPr>
                <a:solidFill>
                  <a:schemeClr val="tx1"/>
                </a:solidFill>
                <a:latin typeface="Tw Cen MT" panose="020B0602020104020603" pitchFamily="34" charset="0"/>
                <a:cs typeface="Arial" panose="020B0604020202020204" pitchFamily="34" charset="0"/>
              </a:defRPr>
            </a:lvl1pPr>
            <a:lvl2pPr marL="742950" indent="-285750" eaLnBrk="0" hangingPunct="0">
              <a:defRPr>
                <a:solidFill>
                  <a:schemeClr val="tx1"/>
                </a:solidFill>
                <a:latin typeface="Tw Cen MT" panose="020B0602020104020603" pitchFamily="34" charset="0"/>
                <a:cs typeface="Arial" panose="020B0604020202020204" pitchFamily="34" charset="0"/>
              </a:defRPr>
            </a:lvl2pPr>
            <a:lvl3pPr marL="1143000" indent="-228600" eaLnBrk="0" hangingPunct="0">
              <a:defRPr>
                <a:solidFill>
                  <a:schemeClr val="tx1"/>
                </a:solidFill>
                <a:latin typeface="Tw Cen MT" panose="020B0602020104020603" pitchFamily="34" charset="0"/>
                <a:cs typeface="Arial" panose="020B0604020202020204" pitchFamily="34" charset="0"/>
              </a:defRPr>
            </a:lvl3pPr>
            <a:lvl4pPr marL="1600200" indent="-228600" eaLnBrk="0" hangingPunct="0">
              <a:defRPr>
                <a:solidFill>
                  <a:schemeClr val="tx1"/>
                </a:solidFill>
                <a:latin typeface="Tw Cen MT" panose="020B0602020104020603" pitchFamily="34" charset="0"/>
                <a:cs typeface="Arial" panose="020B0604020202020204" pitchFamily="34" charset="0"/>
              </a:defRPr>
            </a:lvl4pPr>
            <a:lvl5pPr marL="2057400" indent="-228600" eaLnBrk="0" hangingPunct="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eaLnBrk="1" hangingPunct="1"/>
            <a:fld id="{2EB42319-4972-4326-9E92-A4DA2F7B60F1}"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extLst>
      <p:ext uri="{BB962C8B-B14F-4D97-AF65-F5344CB8AC3E}">
        <p14:creationId xmlns:p14="http://schemas.microsoft.com/office/powerpoint/2010/main" val="392857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4042">
              <a:defRPr/>
            </a:pPr>
            <a:r>
              <a:rPr lang="en-US" b="1" baseline="0" dirty="0"/>
              <a:t>PRESENTER 2</a:t>
            </a:r>
          </a:p>
          <a:p>
            <a:endParaRPr lang="en-US" dirty="0"/>
          </a:p>
          <a:p>
            <a:r>
              <a:rPr lang="en-US" dirty="0"/>
              <a:t>The</a:t>
            </a:r>
            <a:r>
              <a:rPr lang="en-US" baseline="0" dirty="0"/>
              <a:t> phrase, “due to loss of housing,” implies that the child or youth has no personal housing available. Some clarifying questions to consider related to this portion of the definition include:</a:t>
            </a:r>
          </a:p>
          <a:p>
            <a:endParaRPr lang="en-US" baseline="0" dirty="0"/>
          </a:p>
          <a:p>
            <a:r>
              <a:rPr lang="en-US" dirty="0"/>
              <a:t>Did the family or youth lose previous housing due to:</a:t>
            </a:r>
          </a:p>
          <a:p>
            <a:pPr marL="174678" indent="-174678">
              <a:buFont typeface="Arial" pitchFamily="34" charset="0"/>
              <a:buChar char="•"/>
            </a:pPr>
            <a:r>
              <a:rPr lang="en-US" dirty="0"/>
              <a:t>An eviction or foreclosure?</a:t>
            </a:r>
          </a:p>
          <a:p>
            <a:pPr marL="174678" indent="-174678">
              <a:buFont typeface="Arial" pitchFamily="34" charset="0"/>
              <a:buChar char="•"/>
            </a:pPr>
            <a:r>
              <a:rPr lang="en-US" dirty="0"/>
              <a:t>Destruction of or damage to the previous home?</a:t>
            </a:r>
          </a:p>
          <a:p>
            <a:pPr marL="174678" indent="-174678">
              <a:buFont typeface="Arial" pitchFamily="34" charset="0"/>
              <a:buChar char="•"/>
            </a:pPr>
            <a:r>
              <a:rPr lang="en-US" dirty="0"/>
              <a:t>Unhealthy or unsafe conditions, such as an inadequate physical environment or infestations?</a:t>
            </a:r>
          </a:p>
          <a:p>
            <a:pPr marL="174678" indent="-174678">
              <a:buFont typeface="Arial" pitchFamily="34" charset="0"/>
              <a:buChar char="•"/>
            </a:pPr>
            <a:r>
              <a:rPr lang="en-US" dirty="0"/>
              <a:t>Domestic violence?</a:t>
            </a:r>
          </a:p>
          <a:p>
            <a:pPr marL="174678" indent="-174678">
              <a:buFont typeface="Arial" pitchFamily="34" charset="0"/>
              <a:buChar char="•"/>
            </a:pPr>
            <a:r>
              <a:rPr lang="en-US" dirty="0"/>
              <a:t>Abuse or neglect, such as in the case of a youth who runs away or is forced from the home?</a:t>
            </a:r>
          </a:p>
          <a:p>
            <a:pPr marL="174678" indent="-174678">
              <a:buFont typeface="Arial" pitchFamily="34" charset="0"/>
              <a:buChar char="•"/>
            </a:pPr>
            <a:r>
              <a:rPr lang="en-US" dirty="0"/>
              <a:t>The absence of a parent or guardian due to abandonment, parental incarceration, or a similar reason?</a:t>
            </a:r>
          </a:p>
          <a:p>
            <a:pPr marL="174678" indent="-174678">
              <a:buFont typeface="Arial" pitchFamily="34" charset="0"/>
              <a:buChar char="•"/>
            </a:pPr>
            <a:endParaRPr lang="en-US" dirty="0"/>
          </a:p>
          <a:p>
            <a:pPr defTabSz="904042">
              <a:defRPr/>
            </a:pPr>
            <a:r>
              <a:rPr lang="en-US" dirty="0"/>
              <a:t>These questions may</a:t>
            </a:r>
            <a:r>
              <a:rPr lang="en-US" baseline="0" dirty="0"/>
              <a:t> </a:t>
            </a:r>
            <a:r>
              <a:rPr lang="en-US" dirty="0"/>
              <a:t>help you understand the circumstances</a:t>
            </a:r>
            <a:r>
              <a:rPr lang="en-US" baseline="0" dirty="0"/>
              <a:t> that led to the shared housing arrangement for purposes of determining homelessness.</a:t>
            </a:r>
            <a:endParaRPr lang="en-US" dirty="0"/>
          </a:p>
        </p:txBody>
      </p:sp>
      <p:sp>
        <p:nvSpPr>
          <p:cNvPr id="4" name="Slide Number Placeholder 3"/>
          <p:cNvSpPr>
            <a:spLocks noGrp="1"/>
          </p:cNvSpPr>
          <p:nvPr>
            <p:ph type="sldNum" sz="quarter" idx="10"/>
          </p:nvPr>
        </p:nvSpPr>
        <p:spPr/>
        <p:txBody>
          <a:bodyPr/>
          <a:lstStyle/>
          <a:p>
            <a:fld id="{CF20F4A6-89D6-493A-BE20-795C803C0F17}" type="slidenum">
              <a:rPr lang="en-US" smtClean="0"/>
              <a:t>7</a:t>
            </a:fld>
            <a:endParaRPr lang="en-US"/>
          </a:p>
        </p:txBody>
      </p:sp>
    </p:spTree>
    <p:extLst>
      <p:ext uri="{BB962C8B-B14F-4D97-AF65-F5344CB8AC3E}">
        <p14:creationId xmlns:p14="http://schemas.microsoft.com/office/powerpoint/2010/main" val="93087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42">
              <a:defRPr/>
            </a:pPr>
            <a:r>
              <a:rPr lang="en-US" b="1" baseline="0" dirty="0"/>
              <a:t>PRESENTER 2</a:t>
            </a:r>
          </a:p>
          <a:p>
            <a:pPr defTabSz="931615">
              <a:defRPr/>
            </a:pPr>
            <a:endParaRPr lang="en-US" dirty="0"/>
          </a:p>
          <a:p>
            <a:pPr defTabSz="931615">
              <a:defRPr/>
            </a:pPr>
            <a:r>
              <a:rPr lang="en-US" dirty="0"/>
              <a:t>The legislative</a:t>
            </a:r>
            <a:r>
              <a:rPr lang="en-US" baseline="0" dirty="0"/>
              <a:t> phrase, “economic hardship,” implies that </a:t>
            </a:r>
            <a:r>
              <a:rPr lang="en-US" dirty="0"/>
              <a:t>limited financial resources have forced the family or youth to leave the personal residence and share housing due to an inability to pay the</a:t>
            </a:r>
            <a:r>
              <a:rPr lang="en-US" baseline="0" dirty="0"/>
              <a:t> rent or mortgage </a:t>
            </a:r>
            <a:r>
              <a:rPr lang="en-US" dirty="0"/>
              <a:t>and other bills</a:t>
            </a:r>
            <a:r>
              <a:rPr lang="en-US" baseline="0" dirty="0"/>
              <a:t>. A question to consider related to this portion of the definition is:</a:t>
            </a:r>
          </a:p>
          <a:p>
            <a:endParaRPr lang="en-US" baseline="0" dirty="0"/>
          </a:p>
          <a:p>
            <a:pPr marL="174678" indent="-174678">
              <a:buFont typeface="Arial" pitchFamily="34" charset="0"/>
              <a:buChar char="•"/>
            </a:pPr>
            <a:r>
              <a:rPr lang="en-US" dirty="0"/>
              <a:t>Did economic hardship due to an accident or illness, loss of employment, loss of public benefits, or a similar reason</a:t>
            </a:r>
            <a:br>
              <a:rPr lang="en-US" dirty="0"/>
            </a:br>
            <a:r>
              <a:rPr lang="en-US" dirty="0"/>
              <a:t>force the family or youth to share the housing of others temporarily?</a:t>
            </a:r>
          </a:p>
          <a:p>
            <a:pPr marL="174678" indent="-174678">
              <a:buFont typeface="Arial" pitchFamily="34" charset="0"/>
              <a:buChar char="•"/>
            </a:pPr>
            <a:endParaRPr lang="en-US" dirty="0"/>
          </a:p>
          <a:p>
            <a:pPr defTabSz="904042">
              <a:defRPr/>
            </a:pPr>
            <a:r>
              <a:rPr lang="en-US" dirty="0"/>
              <a:t>Again, this question may help you understand the circumstances</a:t>
            </a:r>
            <a:r>
              <a:rPr lang="en-US" baseline="0" dirty="0"/>
              <a:t> that led to the shared housing arrangement for purposes of determining homelessness.</a:t>
            </a:r>
            <a:endParaRPr lang="en-US" dirty="0"/>
          </a:p>
          <a:p>
            <a:pPr defTabSz="904042">
              <a:defRPr/>
            </a:pPr>
            <a:endParaRPr lang="en-US" dirty="0"/>
          </a:p>
          <a:p>
            <a:pPr defTabSz="904042">
              <a:defRPr/>
            </a:pPr>
            <a:r>
              <a:rPr lang="en-US" dirty="0"/>
              <a:t>It is important to note that </a:t>
            </a:r>
            <a:r>
              <a:rPr lang="en-US" baseline="0" dirty="0"/>
              <a:t>a</a:t>
            </a:r>
            <a:r>
              <a:rPr lang="en-US" dirty="0"/>
              <a:t> long-term, cooperative living arrangement among families or friends that is fixed, regular, and adequate should not be considered a homeless situation, even if the parties are living together to save money. </a:t>
            </a:r>
          </a:p>
          <a:p>
            <a:endParaRPr lang="en-US" dirty="0"/>
          </a:p>
        </p:txBody>
      </p:sp>
      <p:sp>
        <p:nvSpPr>
          <p:cNvPr id="4" name="Slide Number Placeholder 3"/>
          <p:cNvSpPr>
            <a:spLocks noGrp="1"/>
          </p:cNvSpPr>
          <p:nvPr>
            <p:ph type="sldNum" sz="quarter" idx="10"/>
          </p:nvPr>
        </p:nvSpPr>
        <p:spPr/>
        <p:txBody>
          <a:bodyPr/>
          <a:lstStyle/>
          <a:p>
            <a:fld id="{CF20F4A6-89D6-493A-BE20-795C803C0F17}" type="slidenum">
              <a:rPr lang="en-US" smtClean="0"/>
              <a:t>8</a:t>
            </a:fld>
            <a:endParaRPr lang="en-US"/>
          </a:p>
        </p:txBody>
      </p:sp>
    </p:spTree>
    <p:extLst>
      <p:ext uri="{BB962C8B-B14F-4D97-AF65-F5344CB8AC3E}">
        <p14:creationId xmlns:p14="http://schemas.microsoft.com/office/powerpoint/2010/main" val="3901248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42">
              <a:defRPr/>
            </a:pPr>
            <a:r>
              <a:rPr lang="en-US" b="1" baseline="0" dirty="0"/>
              <a:t>PRESENTER 2</a:t>
            </a:r>
          </a:p>
          <a:p>
            <a:pPr defTabSz="904042">
              <a:defRPr/>
            </a:pPr>
            <a:endParaRPr lang="en-US" baseline="0" dirty="0"/>
          </a:p>
          <a:p>
            <a:pPr defTabSz="904042">
              <a:defRPr/>
            </a:pPr>
            <a:r>
              <a:rPr lang="en-US" baseline="0" dirty="0"/>
              <a:t>Now, let’s explore the doubled-up wording in a little more detail. </a:t>
            </a:r>
            <a:r>
              <a:rPr lang="en-US" dirty="0"/>
              <a:t>The legislative</a:t>
            </a:r>
            <a:r>
              <a:rPr lang="en-US" baseline="0" dirty="0"/>
              <a:t> phrase, “sharing the housing of other persons,” implies that the child or youth is staying in someone else’s residence. Some questions to consider related to this include:</a:t>
            </a:r>
          </a:p>
          <a:p>
            <a:endParaRPr lang="en-US" baseline="0" dirty="0"/>
          </a:p>
          <a:p>
            <a:pPr marL="174678" indent="-174678">
              <a:buFont typeface="Arial" pitchFamily="34" charset="0"/>
              <a:buChar char="•"/>
            </a:pPr>
            <a:r>
              <a:rPr lang="en-US" dirty="0"/>
              <a:t>Does the family or youth have any legal right to be in the residence?</a:t>
            </a:r>
          </a:p>
          <a:p>
            <a:pPr marL="174678" indent="-174678">
              <a:buFont typeface="Arial" pitchFamily="34" charset="0"/>
              <a:buChar char="•"/>
            </a:pPr>
            <a:r>
              <a:rPr lang="en-US" dirty="0"/>
              <a:t>Can the family or youth be asked to leave the</a:t>
            </a:r>
            <a:r>
              <a:rPr lang="en-US" baseline="0" dirty="0"/>
              <a:t> residence </a:t>
            </a:r>
            <a:r>
              <a:rPr lang="en-US" dirty="0"/>
              <a:t>at any time with no legal recourse?</a:t>
            </a:r>
          </a:p>
          <a:p>
            <a:pPr marL="174678" indent="-174678">
              <a:buFont typeface="Arial" pitchFamily="34" charset="0"/>
              <a:buChar char="•"/>
            </a:pPr>
            <a:endParaRPr lang="en-US" dirty="0"/>
          </a:p>
          <a:p>
            <a:r>
              <a:rPr lang="en-US" dirty="0"/>
              <a:t>These questions may</a:t>
            </a:r>
            <a:r>
              <a:rPr lang="en-US" baseline="0" dirty="0"/>
              <a:t> help to determine the stability of the living arrangement for purposes of determining homelessness.</a:t>
            </a:r>
            <a:endParaRPr lang="en-US" dirty="0"/>
          </a:p>
          <a:p>
            <a:pPr marL="174678" indent="-174678">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CF20F4A6-89D6-493A-BE20-795C803C0F17}" type="slidenum">
              <a:rPr lang="en-US" smtClean="0"/>
              <a:t>9</a:t>
            </a:fld>
            <a:endParaRPr lang="en-US"/>
          </a:p>
        </p:txBody>
      </p:sp>
    </p:spTree>
    <p:extLst>
      <p:ext uri="{BB962C8B-B14F-4D97-AF65-F5344CB8AC3E}">
        <p14:creationId xmlns:p14="http://schemas.microsoft.com/office/powerpoint/2010/main" val="444270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708025"/>
            <a:ext cx="6299200" cy="3544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AE66A-94BA-4938-A537-883BBC80A6DD}" type="slidenum">
              <a:rPr lang="en-US" smtClean="0"/>
              <a:t>10</a:t>
            </a:fld>
            <a:endParaRPr lang="en-US"/>
          </a:p>
        </p:txBody>
      </p:sp>
    </p:spTree>
    <p:extLst>
      <p:ext uri="{BB962C8B-B14F-4D97-AF65-F5344CB8AC3E}">
        <p14:creationId xmlns:p14="http://schemas.microsoft.com/office/powerpoint/2010/main" val="3913127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eaLnBrk="1" hangingPunct="1">
              <a:defRPr/>
            </a:pPr>
            <a:r>
              <a:rPr lang="it-IT" b="1" dirty="0"/>
              <a:t>Script</a:t>
            </a:r>
            <a:endParaRPr lang="it-IT" b="0" dirty="0"/>
          </a:p>
          <a:p>
            <a:pPr eaLnBrk="1" hangingPunct="1">
              <a:defRPr/>
            </a:pPr>
            <a:r>
              <a:rPr lang="it-IT" b="0" dirty="0"/>
              <a:t>Let’s look now at how</a:t>
            </a:r>
            <a:r>
              <a:rPr lang="it-IT" b="0" baseline="0" dirty="0"/>
              <a:t> the McKinney-Vento Act defines «unaccompanied youth». According to the Act, an «unaccompanied youth» includes a homeless child or youth not in the physical custody of a parent or guardian. It is important to note that the definition refers to physical custody, as opposed to legal custody. Oftentimes, when a youth has either been forced from the home or has run away, his or her parents or guardians maintain legal custody, but not physical custody. In practical terms, «not in the physical custody of» refers to when a youth is not under the care of a parent or guardian.</a:t>
            </a:r>
          </a:p>
          <a:p>
            <a:pPr eaLnBrk="1" hangingPunct="1">
              <a:defRPr/>
            </a:pPr>
            <a:endParaRPr lang="it-IT" b="0" baseline="0" dirty="0"/>
          </a:p>
          <a:p>
            <a:pPr eaLnBrk="1" hangingPunct="1">
              <a:defRPr/>
            </a:pPr>
            <a:r>
              <a:rPr lang="it-IT" b="0" baseline="0" dirty="0"/>
              <a:t>As you’ll note from the blue text, ESSA adding the wording «homeless child or» to the definition. This added wording clarifies a couple of points. The addition of the word «homeless» serves to make clear that for a young person to be served as an unaccompanied youth under the McKinney-Vento Homeless Assistance Act, his or her living arrangement must meet the Act’s definition of homeless. Another way to state this is that a guardianship or custody issue alone, without the presence of a homeless living arrangement, is insufficient to make a student McKinney-Vento eligible. Rather, an unaccompanied youth is a young person who is both homeless and unaccompanied.</a:t>
            </a:r>
          </a:p>
          <a:p>
            <a:pPr eaLnBrk="1" hangingPunct="1">
              <a:defRPr/>
            </a:pPr>
            <a:endParaRPr lang="it-IT" b="0" baseline="0" dirty="0"/>
          </a:p>
          <a:p>
            <a:pPr eaLnBrk="1" hangingPunct="1">
              <a:defRPr/>
            </a:pPr>
            <a:r>
              <a:rPr lang="it-IT" b="0" baseline="0" dirty="0"/>
              <a:t>The addition of the word «child» serves to clarify that there are no specific age limits in the McKinney-Vento Act, including for unaccompanied youth. </a:t>
            </a:r>
            <a:endParaRPr lang="it-IT" b="1" dirty="0"/>
          </a:p>
          <a:p>
            <a:pPr eaLnBrk="1" hangingPunct="1">
              <a:defRPr/>
            </a:pPr>
            <a:endParaRPr lang="it-IT" b="1" dirty="0"/>
          </a:p>
          <a:p>
            <a:pPr eaLnBrk="1" hangingPunct="1">
              <a:defRPr/>
            </a:pPr>
            <a:r>
              <a:rPr lang="it-IT" b="1" dirty="0"/>
              <a:t>Additional information</a:t>
            </a:r>
          </a:p>
          <a:p>
            <a:pPr marL="171450" indent="-171450" eaLnBrk="1" hangingPunct="1">
              <a:buFont typeface="Arial" panose="020B0604020202020204" pitchFamily="34" charset="0"/>
              <a:buChar char="•"/>
              <a:defRPr/>
            </a:pPr>
            <a:r>
              <a:rPr lang="it-IT" dirty="0"/>
              <a:t>NCHE unaccompanied homeless youth webpage: https://nche.ed.gov/ibt/sc_youth.php</a:t>
            </a:r>
          </a:p>
          <a:p>
            <a:pPr marL="171450" indent="-171450" eaLnBrk="1" hangingPunct="1">
              <a:buFont typeface="Arial" panose="020B0604020202020204" pitchFamily="34" charset="0"/>
              <a:buChar char="•"/>
              <a:defRPr/>
            </a:pPr>
            <a:endParaRPr lang="it-IT" dirty="0"/>
          </a:p>
          <a:p>
            <a:pPr eaLnBrk="1" hangingPunct="1">
              <a:buFont typeface="Arial" panose="020B0604020202020204" pitchFamily="34" charset="0"/>
              <a:buNone/>
              <a:defRPr/>
            </a:pPr>
            <a:r>
              <a:rPr lang="it-IT" b="1" dirty="0"/>
              <a:t>Citation</a:t>
            </a:r>
          </a:p>
          <a:p>
            <a:pPr eaLnBrk="1" hangingPunct="1">
              <a:buFont typeface="Arial" panose="020B0604020202020204" pitchFamily="34" charset="0"/>
              <a:buNone/>
              <a:defRPr/>
            </a:pPr>
            <a:r>
              <a:rPr lang="it-IT" dirty="0"/>
              <a:t>Definition of unaccompanied: Pub. L. No. 114-95, § 9105(a)(3), 129 Stat. 2137</a:t>
            </a:r>
          </a:p>
        </p:txBody>
      </p:sp>
      <p:sp>
        <p:nvSpPr>
          <p:cNvPr id="4" name="Slide Number Placeholder 3"/>
          <p:cNvSpPr>
            <a:spLocks noGrp="1"/>
          </p:cNvSpPr>
          <p:nvPr>
            <p:ph type="sldNum" sz="quarter" idx="5"/>
          </p:nvPr>
        </p:nvSpPr>
        <p:spPr>
          <a:xfrm>
            <a:off x="3884613" y="8829967"/>
            <a:ext cx="2971800" cy="464820"/>
          </a:xfrm>
        </p:spPr>
        <p:txBody>
          <a:bodyPr/>
          <a:lstStyle>
            <a:lvl1pPr eaLnBrk="0" hangingPunct="0">
              <a:defRPr>
                <a:solidFill>
                  <a:schemeClr val="tx1"/>
                </a:solidFill>
                <a:latin typeface="Tw Cen MT" panose="020B0602020104020603" pitchFamily="34" charset="0"/>
                <a:cs typeface="Arial" panose="020B0604020202020204" pitchFamily="34" charset="0"/>
              </a:defRPr>
            </a:lvl1pPr>
            <a:lvl2pPr marL="742950" indent="-285750" eaLnBrk="0" hangingPunct="0">
              <a:defRPr>
                <a:solidFill>
                  <a:schemeClr val="tx1"/>
                </a:solidFill>
                <a:latin typeface="Tw Cen MT" panose="020B0602020104020603" pitchFamily="34" charset="0"/>
                <a:cs typeface="Arial" panose="020B0604020202020204" pitchFamily="34" charset="0"/>
              </a:defRPr>
            </a:lvl2pPr>
            <a:lvl3pPr marL="1143000" indent="-228600" eaLnBrk="0" hangingPunct="0">
              <a:defRPr>
                <a:solidFill>
                  <a:schemeClr val="tx1"/>
                </a:solidFill>
                <a:latin typeface="Tw Cen MT" panose="020B0602020104020603" pitchFamily="34" charset="0"/>
                <a:cs typeface="Arial" panose="020B0604020202020204" pitchFamily="34" charset="0"/>
              </a:defRPr>
            </a:lvl3pPr>
            <a:lvl4pPr marL="1600200" indent="-228600" eaLnBrk="0" hangingPunct="0">
              <a:defRPr>
                <a:solidFill>
                  <a:schemeClr val="tx1"/>
                </a:solidFill>
                <a:latin typeface="Tw Cen MT" panose="020B0602020104020603" pitchFamily="34" charset="0"/>
                <a:cs typeface="Arial" panose="020B0604020202020204" pitchFamily="34" charset="0"/>
              </a:defRPr>
            </a:lvl4pPr>
            <a:lvl5pPr marL="2057400" indent="-228600" eaLnBrk="0" hangingPunct="0">
              <a:defRPr>
                <a:solidFill>
                  <a:schemeClr val="tx1"/>
                </a:solidFill>
                <a:latin typeface="Tw Cen MT" panose="020B0602020104020603"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pPr eaLnBrk="1" hangingPunct="1"/>
            <a:fld id="{65C33B72-8B15-43AE-A364-B39F838BAD9E}"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extLst>
      <p:ext uri="{BB962C8B-B14F-4D97-AF65-F5344CB8AC3E}">
        <p14:creationId xmlns:p14="http://schemas.microsoft.com/office/powerpoint/2010/main" val="2353975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5600" y="708025"/>
            <a:ext cx="6299200" cy="35448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AE66A-94BA-4938-A537-883BBC80A6DD}" type="slidenum">
              <a:rPr lang="en-US" smtClean="0"/>
              <a:t>12</a:t>
            </a:fld>
            <a:endParaRPr lang="en-US"/>
          </a:p>
        </p:txBody>
      </p:sp>
    </p:spTree>
    <p:extLst>
      <p:ext uri="{BB962C8B-B14F-4D97-AF65-F5344CB8AC3E}">
        <p14:creationId xmlns:p14="http://schemas.microsoft.com/office/powerpoint/2010/main" val="505491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10/15/2018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ext-Square Bulle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95401"/>
            <a:ext cx="10972800" cy="4998720"/>
          </a:xfrm>
          <a:prstGeom prst="rect">
            <a:avLst/>
          </a:prstGeom>
        </p:spPr>
        <p:txBody>
          <a:bodyPr vert="horz"/>
          <a:lstStyle>
            <a:lvl1pPr marL="313259" indent="-298443">
              <a:buClr>
                <a:srgbClr val="F39200"/>
              </a:buClr>
              <a:buFont typeface="Wingdings" charset="2"/>
              <a:buChar char="§"/>
              <a:defRPr sz="3200" baseline="0">
                <a:solidFill>
                  <a:srgbClr val="333333"/>
                </a:solidFill>
                <a:latin typeface="Tw Cen MT"/>
                <a:cs typeface="Tw Cen MT"/>
              </a:defRPr>
            </a:lvl1pPr>
            <a:lvl2pPr marL="609585" indent="-311143">
              <a:buClr>
                <a:srgbClr val="F39200"/>
              </a:buClr>
              <a:defRPr sz="2800">
                <a:solidFill>
                  <a:srgbClr val="333333"/>
                </a:solidFill>
                <a:latin typeface="Tw Cen MT"/>
                <a:cs typeface="Tw Cen MT"/>
              </a:defRPr>
            </a:lvl2pPr>
            <a:lvl3pPr marL="922844" indent="-313259">
              <a:buClr>
                <a:srgbClr val="F39200"/>
              </a:buClr>
              <a:buFont typeface="Wingdings" charset="2"/>
              <a:buChar char="§"/>
              <a:defRPr sz="2400">
                <a:solidFill>
                  <a:srgbClr val="333333"/>
                </a:solidFill>
                <a:latin typeface="Tw Cen MT"/>
                <a:cs typeface="Tw Cen MT"/>
              </a:defRPr>
            </a:lvl3pPr>
            <a:lvl4pPr marL="1219170" indent="-289977">
              <a:buClr>
                <a:srgbClr val="F39200"/>
              </a:buClr>
              <a:defRPr sz="2133">
                <a:solidFill>
                  <a:srgbClr val="333333"/>
                </a:solidFill>
                <a:latin typeface="Tw Cen MT"/>
                <a:cs typeface="Tw Cen MT"/>
              </a:defRPr>
            </a:lvl4pPr>
            <a:lvl5pPr>
              <a:buClr>
                <a:srgbClr val="038A00"/>
              </a:buClr>
              <a:defRPr>
                <a:latin typeface="Tw Cen MT"/>
                <a:cs typeface="Tw Cen M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609600" y="1295401"/>
            <a:ext cx="10972800" cy="0"/>
          </a:xfrm>
          <a:prstGeom prst="line">
            <a:avLst/>
          </a:prstGeom>
          <a:ln w="12700">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 name="Title 1">
            <a:extLst>
              <a:ext uri="{FF2B5EF4-FFF2-40B4-BE49-F238E27FC236}">
                <a16:creationId xmlns:a16="http://schemas.microsoft.com/office/drawing/2014/main" id="{FE2DD336-2B99-4E64-B5A0-3EAE882C3B3C}"/>
              </a:ext>
            </a:extLst>
          </p:cNvPr>
          <p:cNvSpPr>
            <a:spLocks noGrp="1"/>
          </p:cNvSpPr>
          <p:nvPr>
            <p:ph type="title"/>
          </p:nvPr>
        </p:nvSpPr>
        <p:spPr>
          <a:xfrm>
            <a:off x="609600" y="228601"/>
            <a:ext cx="10972800" cy="1066800"/>
          </a:xfrm>
          <a:prstGeom prst="rect">
            <a:avLst/>
          </a:prstGeom>
        </p:spPr>
        <p:txBody>
          <a:bodyPr vert="horz" anchor="ctr" anchorCtr="0">
            <a:noAutofit/>
          </a:bodyPr>
          <a:lstStyle>
            <a:lvl1pPr algn="l">
              <a:defRPr sz="3733" b="1" cap="all" baseline="0">
                <a:solidFill>
                  <a:srgbClr val="F39200"/>
                </a:solidFill>
                <a:latin typeface="Tw Cen MT"/>
                <a:cs typeface="Tw Cen MT"/>
              </a:defRPr>
            </a:lvl1pPr>
          </a:lstStyle>
          <a:p>
            <a:r>
              <a:rPr lang="en-US" dirty="0"/>
              <a:t>Click to edit Master title style</a:t>
            </a:r>
          </a:p>
        </p:txBody>
      </p:sp>
      <p:pic>
        <p:nvPicPr>
          <p:cNvPr id="6" name="Picture 5">
            <a:extLst>
              <a:ext uri="{FF2B5EF4-FFF2-40B4-BE49-F238E27FC236}">
                <a16:creationId xmlns:a16="http://schemas.microsoft.com/office/drawing/2014/main" id="{7FE655C5-17EF-4A68-BCD9-04009F3470CB}"/>
              </a:ext>
            </a:extLst>
          </p:cNvPr>
          <p:cNvPicPr>
            <a:picLocks noChangeAspect="1"/>
          </p:cNvPicPr>
          <p:nvPr userDrawn="1"/>
        </p:nvPicPr>
        <p:blipFill>
          <a:blip r:embed="rId2"/>
          <a:stretch>
            <a:fillRect/>
          </a:stretch>
        </p:blipFill>
        <p:spPr>
          <a:xfrm>
            <a:off x="11192096" y="5765800"/>
            <a:ext cx="796705" cy="914400"/>
          </a:xfrm>
          <a:prstGeom prst="rect">
            <a:avLst/>
          </a:prstGeom>
        </p:spPr>
      </p:pic>
    </p:spTree>
    <p:extLst>
      <p:ext uri="{BB962C8B-B14F-4D97-AF65-F5344CB8AC3E}">
        <p14:creationId xmlns:p14="http://schemas.microsoft.com/office/powerpoint/2010/main" val="1697024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ext-Square Bulle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95401"/>
            <a:ext cx="10972800" cy="4998720"/>
          </a:xfrm>
          <a:prstGeom prst="rect">
            <a:avLst/>
          </a:prstGeom>
        </p:spPr>
        <p:txBody>
          <a:bodyPr vert="horz"/>
          <a:lstStyle>
            <a:lvl1pPr marL="313259" indent="-298443">
              <a:buClr>
                <a:srgbClr val="F39200"/>
              </a:buClr>
              <a:buFont typeface="Wingdings" charset="2"/>
              <a:buChar char="§"/>
              <a:defRPr sz="3200" baseline="0">
                <a:solidFill>
                  <a:srgbClr val="333333"/>
                </a:solidFill>
                <a:latin typeface="Tw Cen MT"/>
                <a:cs typeface="Tw Cen MT"/>
              </a:defRPr>
            </a:lvl1pPr>
            <a:lvl2pPr marL="609585" indent="-311143">
              <a:buClr>
                <a:srgbClr val="F39200"/>
              </a:buClr>
              <a:defRPr sz="2800">
                <a:solidFill>
                  <a:srgbClr val="333333"/>
                </a:solidFill>
                <a:latin typeface="Tw Cen MT"/>
                <a:cs typeface="Tw Cen MT"/>
              </a:defRPr>
            </a:lvl2pPr>
            <a:lvl3pPr marL="922844" indent="-313259">
              <a:buClr>
                <a:srgbClr val="F39200"/>
              </a:buClr>
              <a:buFont typeface="Wingdings" charset="2"/>
              <a:buChar char="§"/>
              <a:defRPr sz="2400">
                <a:solidFill>
                  <a:srgbClr val="333333"/>
                </a:solidFill>
                <a:latin typeface="Tw Cen MT"/>
                <a:cs typeface="Tw Cen MT"/>
              </a:defRPr>
            </a:lvl3pPr>
            <a:lvl4pPr marL="1219170" indent="-289977">
              <a:buClr>
                <a:srgbClr val="F39200"/>
              </a:buClr>
              <a:defRPr sz="2133">
                <a:solidFill>
                  <a:srgbClr val="333333"/>
                </a:solidFill>
                <a:latin typeface="Tw Cen MT"/>
                <a:cs typeface="Tw Cen MT"/>
              </a:defRPr>
            </a:lvl4pPr>
            <a:lvl5pPr>
              <a:buClr>
                <a:srgbClr val="038A00"/>
              </a:buClr>
              <a:defRPr>
                <a:latin typeface="Tw Cen MT"/>
                <a:cs typeface="Tw Cen M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609600" y="1295401"/>
            <a:ext cx="10972800" cy="0"/>
          </a:xfrm>
          <a:prstGeom prst="line">
            <a:avLst/>
          </a:prstGeom>
          <a:ln w="12700">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 name="Title 1">
            <a:extLst>
              <a:ext uri="{FF2B5EF4-FFF2-40B4-BE49-F238E27FC236}">
                <a16:creationId xmlns:a16="http://schemas.microsoft.com/office/drawing/2014/main" id="{FE2DD336-2B99-4E64-B5A0-3EAE882C3B3C}"/>
              </a:ext>
            </a:extLst>
          </p:cNvPr>
          <p:cNvSpPr>
            <a:spLocks noGrp="1"/>
          </p:cNvSpPr>
          <p:nvPr>
            <p:ph type="title"/>
          </p:nvPr>
        </p:nvSpPr>
        <p:spPr>
          <a:xfrm>
            <a:off x="609600" y="228601"/>
            <a:ext cx="10972800" cy="1066800"/>
          </a:xfrm>
          <a:prstGeom prst="rect">
            <a:avLst/>
          </a:prstGeom>
        </p:spPr>
        <p:txBody>
          <a:bodyPr vert="horz" anchor="ctr" anchorCtr="0">
            <a:noAutofit/>
          </a:bodyPr>
          <a:lstStyle>
            <a:lvl1pPr algn="l">
              <a:defRPr sz="3733" b="1" cap="all" baseline="0">
                <a:solidFill>
                  <a:srgbClr val="F39200"/>
                </a:solidFill>
                <a:latin typeface="Tw Cen MT"/>
                <a:cs typeface="Tw Cen MT"/>
              </a:defRPr>
            </a:lvl1pPr>
          </a:lstStyle>
          <a:p>
            <a:r>
              <a:rPr lang="en-US" dirty="0"/>
              <a:t>Click to edit Master title style</a:t>
            </a:r>
          </a:p>
        </p:txBody>
      </p:sp>
    </p:spTree>
    <p:extLst>
      <p:ext uri="{BB962C8B-B14F-4D97-AF65-F5344CB8AC3E}">
        <p14:creationId xmlns:p14="http://schemas.microsoft.com/office/powerpoint/2010/main" val="3208778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ext-Square Bullet">
    <p:spTree>
      <p:nvGrpSpPr>
        <p:cNvPr id="1" name=""/>
        <p:cNvGrpSpPr/>
        <p:nvPr/>
      </p:nvGrpSpPr>
      <p:grpSpPr>
        <a:xfrm>
          <a:off x="0" y="0"/>
          <a:ext cx="0" cy="0"/>
          <a:chOff x="0" y="0"/>
          <a:chExt cx="0" cy="0"/>
        </a:xfrm>
      </p:grpSpPr>
      <p:pic>
        <p:nvPicPr>
          <p:cNvPr id="4"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135784" y="5562601"/>
            <a:ext cx="853016"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609600" y="1295400"/>
            <a:ext cx="10972800" cy="0"/>
          </a:xfrm>
          <a:prstGeom prst="line">
            <a:avLst/>
          </a:prstGeom>
          <a:ln w="12700">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custDataLst>
              <p:tags r:id="rId1"/>
            </p:custDataLst>
          </p:nvPr>
        </p:nvSpPr>
        <p:spPr>
          <a:xfrm>
            <a:off x="609600" y="228601"/>
            <a:ext cx="10972800" cy="1066799"/>
          </a:xfrm>
          <a:prstGeom prst="rect">
            <a:avLst/>
          </a:prstGeom>
        </p:spPr>
        <p:txBody>
          <a:bodyPr>
            <a:noAutofit/>
          </a:bodyPr>
          <a:lstStyle>
            <a:lvl1pPr algn="l">
              <a:defRPr sz="4000" b="1" cap="all" baseline="0">
                <a:solidFill>
                  <a:srgbClr val="FFC000"/>
                </a:solidFill>
                <a:latin typeface="Tw Cen MT"/>
                <a:cs typeface="Tw Cen MT"/>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609600" y="1295401"/>
            <a:ext cx="10972800" cy="4998720"/>
          </a:xfrm>
          <a:prstGeom prst="rect">
            <a:avLst/>
          </a:prstGeom>
        </p:spPr>
        <p:txBody>
          <a:bodyPr vert="horz"/>
          <a:lstStyle>
            <a:lvl1pPr marL="313259" indent="-298443">
              <a:buClr>
                <a:srgbClr val="FFC000"/>
              </a:buClr>
              <a:buFont typeface="Wingdings" charset="2"/>
              <a:buChar char="§"/>
              <a:defRPr sz="3200" baseline="0">
                <a:solidFill>
                  <a:schemeClr val="tx1"/>
                </a:solidFill>
                <a:latin typeface="Tw Cen MT"/>
                <a:cs typeface="Tw Cen MT"/>
              </a:defRPr>
            </a:lvl1pPr>
            <a:lvl2pPr marL="609585" indent="-311143">
              <a:buClr>
                <a:srgbClr val="FFC000"/>
              </a:buClr>
              <a:defRPr sz="2800">
                <a:solidFill>
                  <a:schemeClr val="tx1"/>
                </a:solidFill>
                <a:latin typeface="Tw Cen MT"/>
                <a:cs typeface="Tw Cen MT"/>
              </a:defRPr>
            </a:lvl2pPr>
            <a:lvl3pPr marL="922844" indent="-313259">
              <a:buClr>
                <a:srgbClr val="FFC000"/>
              </a:buClr>
              <a:buFont typeface="Wingdings" charset="2"/>
              <a:buChar char="§"/>
              <a:defRPr sz="2400">
                <a:solidFill>
                  <a:schemeClr val="tx1"/>
                </a:solidFill>
                <a:latin typeface="Tw Cen MT"/>
                <a:cs typeface="Tw Cen MT"/>
              </a:defRPr>
            </a:lvl3pPr>
            <a:lvl4pPr marL="1219170" indent="-289977">
              <a:buClr>
                <a:srgbClr val="FFC000"/>
              </a:buClr>
              <a:defRPr sz="2133">
                <a:solidFill>
                  <a:schemeClr val="tx1"/>
                </a:solidFill>
                <a:latin typeface="Tw Cen MT"/>
                <a:cs typeface="Tw Cen MT"/>
              </a:defRPr>
            </a:lvl4pPr>
            <a:lvl5pPr>
              <a:buClr>
                <a:srgbClr val="038A00"/>
              </a:buClr>
              <a:defRPr>
                <a:latin typeface="Tw Cen MT"/>
                <a:cs typeface="Tw Cen M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27638659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10/15/2018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 id="2147483670" r:id="rId18"/>
    <p:sldLayoutId id="2147483671" r:id="rId19"/>
    <p:sldLayoutId id="2147483672" r:id="rId20"/>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11.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3.jpeg"/><Relationship Id="rId5" Type="http://schemas.openxmlformats.org/officeDocument/2006/relationships/notesSlide" Target="../notesSlides/notesSlide8.xml"/><Relationship Id="rId4"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nche.ed.gov/pr/briefs.php" TargetMode="Externa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5.tif"/><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nche.ed.gov/legis/essa.php"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tiff"/><Relationship Id="rId4" Type="http://schemas.openxmlformats.org/officeDocument/2006/relationships/image" Target="../media/image9.tiff"/></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5.tif"/><Relationship Id="rId2" Type="http://schemas.openxmlformats.org/officeDocument/2006/relationships/notesSlide" Target="../notesSlides/notesSlide17.xml"/><Relationship Id="rId1" Type="http://schemas.openxmlformats.org/officeDocument/2006/relationships/slideLayout" Target="../slideLayouts/slideLayout19.xml"/><Relationship Id="rId5" Type="http://schemas.microsoft.com/office/2007/relationships/hdphoto" Target="../media/hdphoto1.wdp"/><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hyperlink" Target="https://nche.ed.gov/ibt/sc_preschool.php" TargetMode="External"/><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nche.ed.gov/ibt/higher_ed.php" TargetMode="Externa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11.png"/><Relationship Id="rId4"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hyperlink" Target="mailto:frank.migali@azed.gov"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www.azed.gov/homeless/" TargetMode="External"/><Relationship Id="rId4" Type="http://schemas.openxmlformats.org/officeDocument/2006/relationships/hyperlink" Target="mailto:homeless@azed.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nche.ed.gov/pr/liaison_toolkit.php" TargetMode="Externa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11.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2.tiff"/><Relationship Id="rId5" Type="http://schemas.openxmlformats.org/officeDocument/2006/relationships/notesSlide" Target="../notesSlides/notesSlide3.xml"/><Relationship Id="rId4"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7" y="1778852"/>
            <a:ext cx="6815669" cy="1515533"/>
          </a:xfrm>
        </p:spPr>
        <p:txBody>
          <a:bodyPr/>
          <a:lstStyle/>
          <a:p>
            <a:r>
              <a:rPr lang="en-US" sz="4000" dirty="0"/>
              <a:t>ESSA BASICS</a:t>
            </a:r>
            <a:br>
              <a:rPr lang="en-US" sz="4000" dirty="0"/>
            </a:br>
            <a:r>
              <a:rPr lang="en-US" sz="4000" dirty="0"/>
              <a:t>McKinney Vento</a:t>
            </a:r>
          </a:p>
        </p:txBody>
      </p:sp>
      <p:sp>
        <p:nvSpPr>
          <p:cNvPr id="3" name="Subtitle 2"/>
          <p:cNvSpPr>
            <a:spLocks noGrp="1"/>
          </p:cNvSpPr>
          <p:nvPr>
            <p:ph type="subTitle" idx="1"/>
          </p:nvPr>
        </p:nvSpPr>
        <p:spPr/>
        <p:txBody>
          <a:bodyPr>
            <a:normAutofit/>
          </a:bodyPr>
          <a:lstStyle/>
          <a:p>
            <a:r>
              <a:rPr lang="en-US" b="1" dirty="0"/>
              <a:t>Arizona Department of Education </a:t>
            </a:r>
          </a:p>
        </p:txBody>
      </p:sp>
    </p:spTree>
    <p:extLst>
      <p:ext uri="{BB962C8B-B14F-4D97-AF65-F5344CB8AC3E}">
        <p14:creationId xmlns:p14="http://schemas.microsoft.com/office/powerpoint/2010/main" val="250722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lvl="1">
              <a:spcBef>
                <a:spcPts val="2400"/>
              </a:spcBef>
            </a:pPr>
            <a:r>
              <a:rPr lang="en-US" sz="2667" dirty="0"/>
              <a:t>Living in a public or private place not designed for or ordinarily used as a regular sleeping accommodation for human beings</a:t>
            </a:r>
          </a:p>
          <a:p>
            <a:pPr lvl="1">
              <a:spcBef>
                <a:spcPts val="2400"/>
              </a:spcBef>
            </a:pPr>
            <a:r>
              <a:rPr lang="en-US" sz="2667" dirty="0"/>
              <a:t>Living in cars, parks, public spaces, abandoned buildings, substandard housing, bus or train stations, or similar settings</a:t>
            </a:r>
          </a:p>
          <a:p>
            <a:pPr lvl="1">
              <a:spcBef>
                <a:spcPts val="2400"/>
              </a:spcBef>
            </a:pPr>
            <a:r>
              <a:rPr lang="en-US" sz="2667" dirty="0"/>
              <a:t>Migratory children living in the above circumstances</a:t>
            </a:r>
          </a:p>
          <a:p>
            <a:pPr marL="298442" lvl="1" indent="0" algn="r">
              <a:spcBef>
                <a:spcPts val="2400"/>
              </a:spcBef>
              <a:buNone/>
            </a:pPr>
            <a:r>
              <a:rPr lang="en-US" sz="2133" dirty="0">
                <a:solidFill>
                  <a:schemeClr val="tx2">
                    <a:lumMod val="50000"/>
                    <a:lumOff val="50000"/>
                  </a:schemeClr>
                </a:solidFill>
              </a:rPr>
              <a:t> [42 U.S.C. § 11434a(2)]</a:t>
            </a:r>
          </a:p>
          <a:p>
            <a:pPr>
              <a:spcBef>
                <a:spcPts val="2400"/>
              </a:spcBef>
            </a:pPr>
            <a:r>
              <a:rPr lang="en-US" dirty="0"/>
              <a:t>The term </a:t>
            </a:r>
            <a:r>
              <a:rPr lang="en-US" b="1" i="1" dirty="0"/>
              <a:t>unaccompanied youth</a:t>
            </a:r>
            <a:r>
              <a:rPr lang="en-US" b="1" dirty="0"/>
              <a:t> </a:t>
            </a:r>
            <a:r>
              <a:rPr lang="en-US" dirty="0"/>
              <a:t>includes a homeless child or youth not in the physical custody of a parent or guardian </a:t>
            </a:r>
            <a:r>
              <a:rPr lang="en-US" dirty="0">
                <a:solidFill>
                  <a:schemeClr val="tx2">
                    <a:lumMod val="50000"/>
                    <a:lumOff val="50000"/>
                  </a:schemeClr>
                </a:solidFill>
              </a:rPr>
              <a:t>[42 U.S.C. § 11434a(6)]</a:t>
            </a:r>
            <a:r>
              <a:rPr lang="en-US" dirty="0"/>
              <a:t>.</a:t>
            </a:r>
          </a:p>
        </p:txBody>
      </p:sp>
      <p:sp>
        <p:nvSpPr>
          <p:cNvPr id="2" name="Title 1"/>
          <p:cNvSpPr>
            <a:spLocks noGrp="1"/>
          </p:cNvSpPr>
          <p:nvPr>
            <p:ph type="title"/>
          </p:nvPr>
        </p:nvSpPr>
        <p:spPr>
          <a:xfrm>
            <a:off x="609600" y="387992"/>
            <a:ext cx="10972800" cy="1066800"/>
          </a:xfrm>
        </p:spPr>
        <p:txBody>
          <a:bodyPr>
            <a:noAutofit/>
          </a:bodyPr>
          <a:lstStyle/>
          <a:p>
            <a:r>
              <a:rPr lang="en-US" dirty="0"/>
              <a:t>Definition of Homeless Continued…</a:t>
            </a:r>
          </a:p>
        </p:txBody>
      </p:sp>
      <p:pic>
        <p:nvPicPr>
          <p:cNvPr id="5" name="Picture 4">
            <a:extLst>
              <a:ext uri="{FF2B5EF4-FFF2-40B4-BE49-F238E27FC236}">
                <a16:creationId xmlns:a16="http://schemas.microsoft.com/office/drawing/2014/main" id="{A0A0CC09-0065-486C-AB5C-A1FC4D96ED42}"/>
              </a:ext>
            </a:extLst>
          </p:cNvPr>
          <p:cNvPicPr>
            <a:picLocks noChangeAspect="1"/>
          </p:cNvPicPr>
          <p:nvPr/>
        </p:nvPicPr>
        <p:blipFill>
          <a:blip r:embed="rId3"/>
          <a:stretch>
            <a:fillRect/>
          </a:stretch>
        </p:blipFill>
        <p:spPr>
          <a:xfrm>
            <a:off x="10424584" y="5769781"/>
            <a:ext cx="1767416" cy="1048679"/>
          </a:xfrm>
          <a:prstGeom prst="rect">
            <a:avLst/>
          </a:prstGeom>
        </p:spPr>
      </p:pic>
    </p:spTree>
    <p:extLst>
      <p:ext uri="{BB962C8B-B14F-4D97-AF65-F5344CB8AC3E}">
        <p14:creationId xmlns:p14="http://schemas.microsoft.com/office/powerpoint/2010/main" val="121575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09600" y="1295400"/>
            <a:ext cx="10972800" cy="0"/>
          </a:xfrm>
          <a:prstGeom prst="line">
            <a:avLst/>
          </a:prstGeom>
          <a:ln w="12700">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p:custDataLst>
              <p:tags r:id="rId1"/>
            </p:custDataLst>
          </p:nvPr>
        </p:nvSpPr>
        <p:spPr>
          <a:xfrm>
            <a:off x="609600" y="452120"/>
            <a:ext cx="10972800" cy="1066800"/>
          </a:xfrm>
        </p:spPr>
        <p:txBody>
          <a:bodyPr rtlCol="0"/>
          <a:lstStyle/>
          <a:p>
            <a:pPr eaLnBrk="1" hangingPunct="1">
              <a:defRPr/>
            </a:pPr>
            <a:r>
              <a:rPr lang="en-US" dirty="0"/>
              <a:t>How is Unaccompanied Defined?</a:t>
            </a:r>
          </a:p>
        </p:txBody>
      </p:sp>
      <p:sp>
        <p:nvSpPr>
          <p:cNvPr id="37892" name="Content Placeholder 1"/>
          <p:cNvSpPr>
            <a:spLocks noGrp="1"/>
          </p:cNvSpPr>
          <p:nvPr>
            <p:ph idx="1"/>
            <p:custDataLst>
              <p:tags r:id="rId2"/>
            </p:custDataLst>
          </p:nvPr>
        </p:nvSpPr>
        <p:spPr bwMode="auto">
          <a:xfrm>
            <a:off x="609600" y="1295401"/>
            <a:ext cx="10972800" cy="49995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lnSpcReduction="10000"/>
          </a:bodyPr>
          <a:lstStyle/>
          <a:p>
            <a:pPr>
              <a:spcBef>
                <a:spcPts val="1600"/>
              </a:spcBef>
              <a:buFont typeface="Wingdings" panose="05000000000000000000" pitchFamily="2" charset="2"/>
              <a:buChar char="§"/>
            </a:pPr>
            <a:r>
              <a:rPr lang="en-US" altLang="en-US" sz="2667" dirty="0">
                <a:latin typeface="Tw Cen MT" panose="020B0602020104020603" pitchFamily="34" charset="0"/>
                <a:ea typeface="Tw Cen MT" panose="020B0602020104020603" pitchFamily="34" charset="0"/>
                <a:cs typeface="Tw Cen MT" panose="020B0602020104020603" pitchFamily="34" charset="0"/>
              </a:rPr>
              <a:t>The term </a:t>
            </a:r>
            <a:r>
              <a:rPr lang="en-US" altLang="en-US" sz="2667" i="1" dirty="0">
                <a:latin typeface="Tw Cen MT" panose="020B0602020104020603" pitchFamily="34" charset="0"/>
                <a:ea typeface="Tw Cen MT" panose="020B0602020104020603" pitchFamily="34" charset="0"/>
                <a:cs typeface="Tw Cen MT" panose="020B0602020104020603" pitchFamily="34" charset="0"/>
              </a:rPr>
              <a:t>unaccompanied youth</a:t>
            </a:r>
            <a:r>
              <a:rPr lang="en-US" altLang="en-US" sz="2667" dirty="0">
                <a:latin typeface="Tw Cen MT" panose="020B0602020104020603" pitchFamily="34" charset="0"/>
                <a:ea typeface="Tw Cen MT" panose="020B0602020104020603" pitchFamily="34" charset="0"/>
                <a:cs typeface="Tw Cen MT" panose="020B0602020104020603" pitchFamily="34" charset="0"/>
              </a:rPr>
              <a:t> includes a homeless child or youth not in the physical custody of a parent or guardian</a:t>
            </a:r>
          </a:p>
          <a:p>
            <a:pPr>
              <a:spcBef>
                <a:spcPts val="1600"/>
              </a:spcBef>
              <a:buFont typeface="Wingdings" panose="05000000000000000000" pitchFamily="2" charset="2"/>
              <a:buChar char="§"/>
            </a:pPr>
            <a:r>
              <a:rPr lang="en-US" altLang="en-US" sz="2667" dirty="0">
                <a:latin typeface="Tw Cen MT" panose="020B0602020104020603" pitchFamily="34" charset="0"/>
                <a:ea typeface="Tw Cen MT" panose="020B0602020104020603" pitchFamily="34" charset="0"/>
                <a:cs typeface="Tw Cen MT" panose="020B0602020104020603" pitchFamily="34" charset="0"/>
              </a:rPr>
              <a:t>For any young person, including an unaccompanied youth, to be McKinney-Vento eligible, his or her living arrangement must meet the Act’s definition of </a:t>
            </a:r>
            <a:r>
              <a:rPr lang="en-US" altLang="en-US" sz="2667" i="1" dirty="0">
                <a:latin typeface="Tw Cen MT" panose="020B0602020104020603" pitchFamily="34" charset="0"/>
                <a:ea typeface="Tw Cen MT" panose="020B0602020104020603" pitchFamily="34" charset="0"/>
                <a:cs typeface="Tw Cen MT" panose="020B0602020104020603" pitchFamily="34" charset="0"/>
              </a:rPr>
              <a:t>homeless</a:t>
            </a:r>
            <a:endParaRPr lang="en-US" altLang="en-US" sz="2667" dirty="0">
              <a:latin typeface="Tw Cen MT" panose="020B0602020104020603" pitchFamily="34" charset="0"/>
              <a:ea typeface="Tw Cen MT" panose="020B0602020104020603" pitchFamily="34" charset="0"/>
              <a:cs typeface="Tw Cen MT" panose="020B0602020104020603" pitchFamily="34" charset="0"/>
            </a:endParaRPr>
          </a:p>
          <a:p>
            <a:pPr>
              <a:spcBef>
                <a:spcPts val="1600"/>
              </a:spcBef>
              <a:buFont typeface="Wingdings" panose="05000000000000000000" pitchFamily="2" charset="2"/>
              <a:buChar char="§"/>
            </a:pPr>
            <a:r>
              <a:rPr lang="en-US" altLang="en-US" sz="2667" dirty="0">
                <a:latin typeface="Tw Cen MT" panose="020B0602020104020603" pitchFamily="34" charset="0"/>
                <a:ea typeface="Tw Cen MT" panose="020B0602020104020603" pitchFamily="34" charset="0"/>
                <a:cs typeface="Tw Cen MT" panose="020B0602020104020603" pitchFamily="34" charset="0"/>
              </a:rPr>
              <a:t>A guardianship or custody issue without the presence of homelessness does not convey McKinney-Vento eligibility</a:t>
            </a:r>
          </a:p>
          <a:p>
            <a:pPr>
              <a:spcBef>
                <a:spcPts val="1600"/>
              </a:spcBef>
              <a:buFont typeface="Wingdings" panose="05000000000000000000" pitchFamily="2" charset="2"/>
              <a:buChar char="§"/>
            </a:pPr>
            <a:r>
              <a:rPr lang="en-US" altLang="en-US" sz="2667" dirty="0">
                <a:latin typeface="Tw Cen MT" panose="020B0602020104020603" pitchFamily="34" charset="0"/>
                <a:ea typeface="Tw Cen MT" panose="020B0602020104020603" pitchFamily="34" charset="0"/>
                <a:cs typeface="Tw Cen MT" panose="020B0602020104020603" pitchFamily="34" charset="0"/>
              </a:rPr>
              <a:t>An unaccompanied homeless youth is a young person who is </a:t>
            </a:r>
            <a:r>
              <a:rPr lang="en-US" altLang="en-US" sz="2667" b="1" dirty="0">
                <a:latin typeface="Tw Cen MT" panose="020B0602020104020603" pitchFamily="34" charset="0"/>
                <a:ea typeface="Tw Cen MT" panose="020B0602020104020603" pitchFamily="34" charset="0"/>
                <a:cs typeface="Tw Cen MT" panose="020B0602020104020603" pitchFamily="34" charset="0"/>
              </a:rPr>
              <a:t>both homeless </a:t>
            </a:r>
            <a:r>
              <a:rPr lang="en-US" altLang="en-US" sz="2667" dirty="0">
                <a:latin typeface="Tw Cen MT" panose="020B0602020104020603" pitchFamily="34" charset="0"/>
                <a:ea typeface="Tw Cen MT" panose="020B0602020104020603" pitchFamily="34" charset="0"/>
                <a:cs typeface="Tw Cen MT" panose="020B0602020104020603" pitchFamily="34" charset="0"/>
              </a:rPr>
              <a:t>(experiencing homelessness according to the McKinney-Vento definition) </a:t>
            </a:r>
            <a:r>
              <a:rPr lang="en-US" altLang="en-US" sz="2667" b="1" dirty="0">
                <a:latin typeface="Tw Cen MT" panose="020B0602020104020603" pitchFamily="34" charset="0"/>
                <a:ea typeface="Tw Cen MT" panose="020B0602020104020603" pitchFamily="34" charset="0"/>
                <a:cs typeface="Tw Cen MT" panose="020B0602020104020603" pitchFamily="34" charset="0"/>
              </a:rPr>
              <a:t>and unaccompanied </a:t>
            </a:r>
            <a:r>
              <a:rPr lang="en-US" altLang="en-US" sz="2667" dirty="0">
                <a:latin typeface="Tw Cen MT" panose="020B0602020104020603" pitchFamily="34" charset="0"/>
                <a:ea typeface="Tw Cen MT" panose="020B0602020104020603" pitchFamily="34" charset="0"/>
                <a:cs typeface="Tw Cen MT" panose="020B0602020104020603" pitchFamily="34" charset="0"/>
              </a:rPr>
              <a:t>(not in the physical custody of a parent or guardian)</a:t>
            </a:r>
          </a:p>
        </p:txBody>
      </p:sp>
      <p:sp>
        <p:nvSpPr>
          <p:cNvPr id="4" name="Oval 3"/>
          <p:cNvSpPr/>
          <p:nvPr>
            <p:custDataLst>
              <p:tags r:id="rId3"/>
            </p:custDataLst>
          </p:nvPr>
        </p:nvSpPr>
        <p:spPr>
          <a:xfrm>
            <a:off x="10668000" y="177800"/>
            <a:ext cx="1341120" cy="1341120"/>
          </a:xfrm>
          <a:prstGeom prst="ellipse">
            <a:avLst/>
          </a:prstGeom>
          <a:blipFill>
            <a:blip r:embed="rId6" cstate="email">
              <a:extLst>
                <a:ext uri="{28A0092B-C50C-407E-A947-70E740481C1C}">
                  <a14:useLocalDpi xmlns:a14="http://schemas.microsoft.com/office/drawing/2010/main"/>
                </a:ext>
              </a:extLst>
            </a:blip>
            <a:srcRect/>
            <a:stretch>
              <a:fillRect/>
            </a:stretch>
          </a:blipFill>
          <a:ln>
            <a:solidFill>
              <a:srgbClr val="5295B5"/>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a:defRPr/>
            </a:pPr>
            <a:endParaRPr lang="en-US" sz="2400" dirty="0"/>
          </a:p>
        </p:txBody>
      </p:sp>
      <p:pic>
        <p:nvPicPr>
          <p:cNvPr id="6" name="Picture 5">
            <a:extLst>
              <a:ext uri="{FF2B5EF4-FFF2-40B4-BE49-F238E27FC236}">
                <a16:creationId xmlns:a16="http://schemas.microsoft.com/office/drawing/2014/main" id="{48F2B06B-D09A-41CE-8621-016B5949DB36}"/>
              </a:ext>
            </a:extLst>
          </p:cNvPr>
          <p:cNvPicPr>
            <a:picLocks noChangeAspect="1"/>
          </p:cNvPicPr>
          <p:nvPr/>
        </p:nvPicPr>
        <p:blipFill>
          <a:blip r:embed="rId7"/>
          <a:stretch>
            <a:fillRect/>
          </a:stretch>
        </p:blipFill>
        <p:spPr>
          <a:xfrm>
            <a:off x="10495277" y="5536735"/>
            <a:ext cx="1696723" cy="1006734"/>
          </a:xfrm>
          <a:prstGeom prst="rect">
            <a:avLst/>
          </a:prstGeom>
        </p:spPr>
      </p:pic>
    </p:spTree>
    <p:extLst>
      <p:ext uri="{BB962C8B-B14F-4D97-AF65-F5344CB8AC3E}">
        <p14:creationId xmlns:p14="http://schemas.microsoft.com/office/powerpoint/2010/main" val="2734397762"/>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54331"/>
            <a:ext cx="10972800" cy="1066800"/>
          </a:xfrm>
        </p:spPr>
        <p:txBody>
          <a:bodyPr>
            <a:noAutofit/>
          </a:bodyPr>
          <a:lstStyle/>
          <a:p>
            <a:r>
              <a:rPr lang="en-US" sz="3300" dirty="0"/>
              <a:t>Scenario 1 – M-V Eligible</a:t>
            </a:r>
          </a:p>
        </p:txBody>
      </p:sp>
      <p:sp>
        <p:nvSpPr>
          <p:cNvPr id="5" name="Content Placeholder 3"/>
          <p:cNvSpPr txBox="1">
            <a:spLocks/>
          </p:cNvSpPr>
          <p:nvPr/>
        </p:nvSpPr>
        <p:spPr>
          <a:xfrm>
            <a:off x="609600" y="1295401"/>
            <a:ext cx="10972800" cy="1438563"/>
          </a:xfrm>
          <a:prstGeom prst="rect">
            <a:avLst/>
          </a:prstGeom>
        </p:spPr>
        <p:txBody>
          <a:bodyPr vert="horz"/>
          <a:lstStyle>
            <a:lvl1pPr marL="234950" indent="-223838" algn="l" defTabSz="457200" rtl="0" fontAlgn="base">
              <a:spcBef>
                <a:spcPct val="20000"/>
              </a:spcBef>
              <a:spcAft>
                <a:spcPct val="0"/>
              </a:spcAft>
              <a:buClr>
                <a:srgbClr val="038A00"/>
              </a:buClr>
              <a:buFont typeface="Wingdings" charset="2"/>
              <a:buChar char="§"/>
              <a:defRPr sz="2400" kern="1200" baseline="0">
                <a:solidFill>
                  <a:srgbClr val="333333"/>
                </a:solidFill>
                <a:latin typeface="Tw Cen MT"/>
                <a:ea typeface="+mn-ea"/>
                <a:cs typeface="Tw Cen MT"/>
              </a:defRPr>
            </a:lvl1pPr>
            <a:lvl2pPr marL="457200" indent="-233363" algn="l" defTabSz="457200" rtl="0" fontAlgn="base">
              <a:spcBef>
                <a:spcPct val="20000"/>
              </a:spcBef>
              <a:spcAft>
                <a:spcPct val="0"/>
              </a:spcAft>
              <a:buClr>
                <a:srgbClr val="038A00"/>
              </a:buClr>
              <a:buFont typeface="Arial" charset="0"/>
              <a:buChar char="–"/>
              <a:defRPr sz="2100" kern="1200">
                <a:solidFill>
                  <a:srgbClr val="333333"/>
                </a:solidFill>
                <a:latin typeface="Tw Cen MT"/>
                <a:ea typeface="+mn-ea"/>
                <a:cs typeface="Tw Cen MT"/>
              </a:defRPr>
            </a:lvl2pPr>
            <a:lvl3pPr marL="692150" indent="-234950" algn="l" defTabSz="457200" rtl="0" fontAlgn="base">
              <a:spcBef>
                <a:spcPct val="20000"/>
              </a:spcBef>
              <a:spcAft>
                <a:spcPct val="0"/>
              </a:spcAft>
              <a:buClr>
                <a:srgbClr val="038A00"/>
              </a:buClr>
              <a:buFont typeface="Wingdings" charset="2"/>
              <a:buChar char="§"/>
              <a:defRPr sz="1800" kern="1200">
                <a:solidFill>
                  <a:srgbClr val="333333"/>
                </a:solidFill>
                <a:latin typeface="Tw Cen MT"/>
                <a:ea typeface="+mn-ea"/>
                <a:cs typeface="Tw Cen MT"/>
              </a:defRPr>
            </a:lvl3pPr>
            <a:lvl4pPr marL="914400" indent="-217488" algn="l" defTabSz="457200" rtl="0" fontAlgn="base">
              <a:spcBef>
                <a:spcPct val="20000"/>
              </a:spcBef>
              <a:spcAft>
                <a:spcPct val="0"/>
              </a:spcAft>
              <a:buClr>
                <a:srgbClr val="038A00"/>
              </a:buClr>
              <a:buFont typeface="Arial" charset="0"/>
              <a:buChar char="–"/>
              <a:defRPr sz="1600" kern="1200">
                <a:solidFill>
                  <a:srgbClr val="333333"/>
                </a:solidFill>
                <a:latin typeface="Tw Cen MT"/>
                <a:ea typeface="+mn-ea"/>
                <a:cs typeface="Tw Cen MT"/>
              </a:defRPr>
            </a:lvl4pPr>
            <a:lvl5pPr marL="2057400" indent="-228600" algn="l" defTabSz="457200" rtl="0" fontAlgn="base">
              <a:spcBef>
                <a:spcPct val="20000"/>
              </a:spcBef>
              <a:spcAft>
                <a:spcPct val="0"/>
              </a:spcAft>
              <a:buClr>
                <a:srgbClr val="038A00"/>
              </a:buClr>
              <a:buFont typeface="Arial" charset="0"/>
              <a:buChar char="»"/>
              <a:defRPr sz="2000" kern="1200">
                <a:solidFill>
                  <a:schemeClr val="tx1"/>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24400" indent="-609585">
              <a:spcBef>
                <a:spcPts val="1600"/>
              </a:spcBef>
              <a:buFont typeface="+mj-lt"/>
              <a:buAutoNum type="arabicPeriod"/>
            </a:pPr>
            <a:r>
              <a:rPr lang="en-US" sz="2667" dirty="0"/>
              <a:t>The student meets the McKinney-Vento definition of homeless (the student is lacking a fixed, regular, and adequate nighttime residence)</a:t>
            </a:r>
            <a:endParaRPr lang="en-US" sz="2667" b="1" dirty="0"/>
          </a:p>
          <a:p>
            <a:pPr marL="624400" indent="-609585">
              <a:spcBef>
                <a:spcPts val="1600"/>
              </a:spcBef>
              <a:buFont typeface="+mj-lt"/>
              <a:buAutoNum type="arabicPeriod"/>
            </a:pPr>
            <a:r>
              <a:rPr lang="en-US" sz="2667" dirty="0"/>
              <a:t>The student meets the definition of unaccompanied (the student is not in the physical custody of a parent or guardian)</a:t>
            </a:r>
          </a:p>
        </p:txBody>
      </p:sp>
      <p:sp>
        <p:nvSpPr>
          <p:cNvPr id="6" name="Content Placeholder 3"/>
          <p:cNvSpPr txBox="1">
            <a:spLocks/>
          </p:cNvSpPr>
          <p:nvPr/>
        </p:nvSpPr>
        <p:spPr>
          <a:xfrm>
            <a:off x="304799" y="5360670"/>
            <a:ext cx="11582400" cy="609600"/>
          </a:xfrm>
          <a:prstGeom prst="rect">
            <a:avLst/>
          </a:prstGeom>
        </p:spPr>
        <p:txBody>
          <a:bodyPr vert="horz"/>
          <a:lstStyle>
            <a:lvl1pPr marL="234950" indent="-223838" algn="l" defTabSz="457200" rtl="0" fontAlgn="base">
              <a:spcBef>
                <a:spcPct val="20000"/>
              </a:spcBef>
              <a:spcAft>
                <a:spcPct val="0"/>
              </a:spcAft>
              <a:buClr>
                <a:srgbClr val="038A00"/>
              </a:buClr>
              <a:buFont typeface="Wingdings" charset="2"/>
              <a:buChar char="§"/>
              <a:defRPr sz="2400" kern="1200" baseline="0">
                <a:solidFill>
                  <a:srgbClr val="333333"/>
                </a:solidFill>
                <a:latin typeface="Tw Cen MT"/>
                <a:ea typeface="+mn-ea"/>
                <a:cs typeface="Tw Cen MT"/>
              </a:defRPr>
            </a:lvl1pPr>
            <a:lvl2pPr marL="457200" indent="-233363" algn="l" defTabSz="457200" rtl="0" fontAlgn="base">
              <a:spcBef>
                <a:spcPct val="20000"/>
              </a:spcBef>
              <a:spcAft>
                <a:spcPct val="0"/>
              </a:spcAft>
              <a:buClr>
                <a:srgbClr val="038A00"/>
              </a:buClr>
              <a:buFont typeface="Arial" charset="0"/>
              <a:buChar char="–"/>
              <a:defRPr sz="2100" kern="1200">
                <a:solidFill>
                  <a:srgbClr val="333333"/>
                </a:solidFill>
                <a:latin typeface="Tw Cen MT"/>
                <a:ea typeface="+mn-ea"/>
                <a:cs typeface="Tw Cen MT"/>
              </a:defRPr>
            </a:lvl2pPr>
            <a:lvl3pPr marL="692150" indent="-234950" algn="l" defTabSz="457200" rtl="0" fontAlgn="base">
              <a:spcBef>
                <a:spcPct val="20000"/>
              </a:spcBef>
              <a:spcAft>
                <a:spcPct val="0"/>
              </a:spcAft>
              <a:buClr>
                <a:srgbClr val="038A00"/>
              </a:buClr>
              <a:buFont typeface="Wingdings" charset="2"/>
              <a:buChar char="§"/>
              <a:defRPr sz="1800" kern="1200">
                <a:solidFill>
                  <a:srgbClr val="333333"/>
                </a:solidFill>
                <a:latin typeface="Tw Cen MT"/>
                <a:ea typeface="+mn-ea"/>
                <a:cs typeface="Tw Cen MT"/>
              </a:defRPr>
            </a:lvl3pPr>
            <a:lvl4pPr marL="914400" indent="-217488" algn="l" defTabSz="457200" rtl="0" fontAlgn="base">
              <a:spcBef>
                <a:spcPct val="20000"/>
              </a:spcBef>
              <a:spcAft>
                <a:spcPct val="0"/>
              </a:spcAft>
              <a:buClr>
                <a:srgbClr val="038A00"/>
              </a:buClr>
              <a:buFont typeface="Arial" charset="0"/>
              <a:buChar char="–"/>
              <a:defRPr sz="1600" kern="1200">
                <a:solidFill>
                  <a:srgbClr val="333333"/>
                </a:solidFill>
                <a:latin typeface="Tw Cen MT"/>
                <a:ea typeface="+mn-ea"/>
                <a:cs typeface="Tw Cen MT"/>
              </a:defRPr>
            </a:lvl4pPr>
            <a:lvl5pPr marL="2057400" indent="-228600" algn="l" defTabSz="457200" rtl="0" fontAlgn="base">
              <a:spcBef>
                <a:spcPct val="20000"/>
              </a:spcBef>
              <a:spcAft>
                <a:spcPct val="0"/>
              </a:spcAft>
              <a:buClr>
                <a:srgbClr val="038A00"/>
              </a:buClr>
              <a:buFont typeface="Arial" charset="0"/>
              <a:buChar char="»"/>
              <a:defRPr sz="2000" kern="1200">
                <a:solidFill>
                  <a:schemeClr val="tx1"/>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4816" indent="0" algn="ctr">
              <a:spcBef>
                <a:spcPts val="1600"/>
              </a:spcBef>
              <a:buNone/>
            </a:pPr>
            <a:r>
              <a:rPr lang="en-US" dirty="0"/>
              <a:t>The student is served under McKinney-Vento as an unaccompanied homeless youth.</a:t>
            </a:r>
          </a:p>
        </p:txBody>
      </p:sp>
      <p:graphicFrame>
        <p:nvGraphicFramePr>
          <p:cNvPr id="7" name="Table 6"/>
          <p:cNvGraphicFramePr>
            <a:graphicFrameLocks noGrp="1"/>
          </p:cNvGraphicFramePr>
          <p:nvPr>
            <p:extLst/>
          </p:nvPr>
        </p:nvGraphicFramePr>
        <p:xfrm>
          <a:off x="-1" y="3860800"/>
          <a:ext cx="12192000" cy="1508760"/>
        </p:xfrm>
        <a:graphic>
          <a:graphicData uri="http://schemas.openxmlformats.org/drawingml/2006/table">
            <a:tbl>
              <a:tblPr firstRow="1" bandRow="1">
                <a:tableStyleId>{5C22544A-7EE6-4342-B048-85BDC9FD1C3A}</a:tableStyleId>
              </a:tblPr>
              <a:tblGrid>
                <a:gridCol w="3657601">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4876799">
                  <a:extLst>
                    <a:ext uri="{9D8B030D-6E8A-4147-A177-3AD203B41FA5}">
                      <a16:colId xmlns:a16="http://schemas.microsoft.com/office/drawing/2014/main" val="20002"/>
                    </a:ext>
                  </a:extLst>
                </a:gridCol>
              </a:tblGrid>
              <a:tr h="1503680">
                <a:tc>
                  <a:txBody>
                    <a:bodyPr/>
                    <a:lstStyle/>
                    <a:p>
                      <a:pPr algn="ctr"/>
                      <a:r>
                        <a:rPr lang="en-US" sz="6400" b="0" dirty="0">
                          <a:solidFill>
                            <a:srgbClr val="1A4265"/>
                          </a:solidFill>
                          <a:latin typeface="+mj-lt"/>
                        </a:rPr>
                        <a:t>□</a:t>
                      </a:r>
                    </a:p>
                    <a:p>
                      <a:pPr algn="ctr"/>
                      <a:r>
                        <a:rPr lang="en-US" sz="2700" b="1" dirty="0">
                          <a:solidFill>
                            <a:srgbClr val="1A4265"/>
                          </a:solidFill>
                          <a:latin typeface="+mj-lt"/>
                        </a:rPr>
                        <a:t>Homeless?</a:t>
                      </a:r>
                    </a:p>
                  </a:txBody>
                  <a:tcPr marL="121920" marR="121920" marT="60960" marB="60960" anchor="ctr">
                    <a:solidFill>
                      <a:srgbClr val="04AC00">
                        <a:alpha val="10196"/>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400" b="0" dirty="0">
                          <a:solidFill>
                            <a:srgbClr val="1A4265"/>
                          </a:solidFill>
                          <a:latin typeface="+mj-lt"/>
                        </a:rPr>
                        <a:t>□</a:t>
                      </a:r>
                    </a:p>
                    <a:p>
                      <a:pPr algn="ctr"/>
                      <a:r>
                        <a:rPr lang="en-US" sz="2700" b="1" dirty="0">
                          <a:solidFill>
                            <a:srgbClr val="1A4265"/>
                          </a:solidFill>
                          <a:latin typeface="+mj-lt"/>
                        </a:rPr>
                        <a:t>Unaccompanied?</a:t>
                      </a:r>
                    </a:p>
                  </a:txBody>
                  <a:tcPr marL="121920" marR="121920" marT="60960" marB="60960" anchor="ctr">
                    <a:solidFill>
                      <a:srgbClr val="04AC00">
                        <a:alpha val="10196"/>
                      </a:srgbClr>
                    </a:solidFill>
                  </a:tcPr>
                </a:tc>
                <a:tc>
                  <a:txBody>
                    <a:bodyPr/>
                    <a:lstStyle/>
                    <a:p>
                      <a:pPr algn="ctr"/>
                      <a:r>
                        <a:rPr lang="en-US" sz="2700" b="1" dirty="0">
                          <a:solidFill>
                            <a:srgbClr val="04AC00"/>
                          </a:solidFill>
                          <a:latin typeface="+mj-lt"/>
                        </a:rPr>
                        <a:t>Unaccompanied homeless</a:t>
                      </a:r>
                      <a:br>
                        <a:rPr lang="en-US" sz="2700" b="1" dirty="0">
                          <a:solidFill>
                            <a:srgbClr val="04AC00"/>
                          </a:solidFill>
                          <a:latin typeface="+mj-lt"/>
                        </a:rPr>
                      </a:br>
                      <a:r>
                        <a:rPr lang="en-US" sz="2700" b="1" dirty="0">
                          <a:solidFill>
                            <a:srgbClr val="04AC00"/>
                          </a:solidFill>
                          <a:latin typeface="+mj-lt"/>
                        </a:rPr>
                        <a:t>child or youth/</a:t>
                      </a:r>
                      <a:br>
                        <a:rPr lang="en-US" sz="2700" b="1" dirty="0">
                          <a:solidFill>
                            <a:srgbClr val="04AC00"/>
                          </a:solidFill>
                          <a:latin typeface="+mj-lt"/>
                        </a:rPr>
                      </a:br>
                      <a:r>
                        <a:rPr lang="en-US" sz="2700" b="1" dirty="0">
                          <a:solidFill>
                            <a:srgbClr val="04AC00"/>
                          </a:solidFill>
                          <a:latin typeface="+mj-lt"/>
                        </a:rPr>
                        <a:t>McKinney-Vento eligible</a:t>
                      </a:r>
                    </a:p>
                  </a:txBody>
                  <a:tcPr marL="121920" marR="121920" marT="60960" marB="60960" anchor="ctr">
                    <a:solidFill>
                      <a:srgbClr val="04AC00">
                        <a:alpha val="10196"/>
                      </a:srgbClr>
                    </a:solidFill>
                  </a:tcPr>
                </a:tc>
                <a:extLst>
                  <a:ext uri="{0D108BD9-81ED-4DB2-BD59-A6C34878D82A}">
                    <a16:rowId xmlns:a16="http://schemas.microsoft.com/office/drawing/2014/main" val="10000"/>
                  </a:ext>
                </a:extLst>
              </a:tr>
            </a:tbl>
          </a:graphicData>
        </a:graphic>
      </p:graphicFrame>
      <p:sp>
        <p:nvSpPr>
          <p:cNvPr id="8" name="TextBox 7"/>
          <p:cNvSpPr txBox="1"/>
          <p:nvPr/>
        </p:nvSpPr>
        <p:spPr>
          <a:xfrm>
            <a:off x="1117600" y="3733800"/>
            <a:ext cx="1524000" cy="1077218"/>
          </a:xfrm>
          <a:prstGeom prst="rect">
            <a:avLst/>
          </a:prstGeom>
          <a:noFill/>
        </p:spPr>
        <p:txBody>
          <a:bodyPr wrap="square" rtlCol="0">
            <a:spAutoFit/>
          </a:bodyPr>
          <a:lstStyle/>
          <a:p>
            <a:pPr algn="ctr"/>
            <a:r>
              <a:rPr lang="en-US" sz="3200" b="1" dirty="0">
                <a:solidFill>
                  <a:srgbClr val="04AC00"/>
                </a:solidFill>
              </a:rPr>
              <a:t>Yes</a:t>
            </a:r>
          </a:p>
          <a:p>
            <a:pPr algn="ctr"/>
            <a:r>
              <a:rPr lang="en-US" sz="3200" b="1" dirty="0">
                <a:solidFill>
                  <a:srgbClr val="04AC00"/>
                </a:solidFill>
                <a:sym typeface="Wingdings"/>
              </a:rPr>
              <a:t></a:t>
            </a:r>
            <a:endParaRPr lang="en-US" sz="3200" b="1" dirty="0">
              <a:solidFill>
                <a:srgbClr val="04AC00"/>
              </a:solidFill>
            </a:endParaRPr>
          </a:p>
        </p:txBody>
      </p:sp>
      <p:sp>
        <p:nvSpPr>
          <p:cNvPr id="9" name="TextBox 8"/>
          <p:cNvSpPr txBox="1"/>
          <p:nvPr/>
        </p:nvSpPr>
        <p:spPr>
          <a:xfrm>
            <a:off x="4775200" y="3733800"/>
            <a:ext cx="1524000" cy="1077218"/>
          </a:xfrm>
          <a:prstGeom prst="rect">
            <a:avLst/>
          </a:prstGeom>
          <a:noFill/>
        </p:spPr>
        <p:txBody>
          <a:bodyPr wrap="square" rtlCol="0">
            <a:spAutoFit/>
          </a:bodyPr>
          <a:lstStyle/>
          <a:p>
            <a:pPr algn="ctr"/>
            <a:r>
              <a:rPr lang="en-US" sz="3200" b="1" dirty="0">
                <a:solidFill>
                  <a:srgbClr val="04AC00"/>
                </a:solidFill>
              </a:rPr>
              <a:t>Yes</a:t>
            </a:r>
          </a:p>
          <a:p>
            <a:pPr algn="ctr"/>
            <a:r>
              <a:rPr lang="en-US" sz="3200" b="1" dirty="0">
                <a:solidFill>
                  <a:srgbClr val="04AC00"/>
                </a:solidFill>
                <a:sym typeface="Wingdings"/>
              </a:rPr>
              <a:t></a:t>
            </a:r>
            <a:endParaRPr lang="en-US" sz="3200" b="1" dirty="0">
              <a:solidFill>
                <a:srgbClr val="04AC00"/>
              </a:solidFill>
            </a:endParaRPr>
          </a:p>
        </p:txBody>
      </p:sp>
      <p:sp>
        <p:nvSpPr>
          <p:cNvPr id="13" name="Plus 12"/>
          <p:cNvSpPr/>
          <p:nvPr/>
        </p:nvSpPr>
        <p:spPr>
          <a:xfrm>
            <a:off x="3352800" y="4343400"/>
            <a:ext cx="609600" cy="609600"/>
          </a:xfrm>
          <a:prstGeom prst="mathPlus">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 name="Equal 13"/>
          <p:cNvSpPr/>
          <p:nvPr/>
        </p:nvSpPr>
        <p:spPr>
          <a:xfrm>
            <a:off x="7010400" y="4404821"/>
            <a:ext cx="609600" cy="487680"/>
          </a:xfrm>
          <a:prstGeom prst="mathEqual">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pic>
        <p:nvPicPr>
          <p:cNvPr id="10" name="Picture 9">
            <a:extLst>
              <a:ext uri="{FF2B5EF4-FFF2-40B4-BE49-F238E27FC236}">
                <a16:creationId xmlns:a16="http://schemas.microsoft.com/office/drawing/2014/main" id="{5FFD3352-6652-4849-B5EC-E60C312CA08F}"/>
              </a:ext>
            </a:extLst>
          </p:cNvPr>
          <p:cNvPicPr>
            <a:picLocks noChangeAspect="1"/>
          </p:cNvPicPr>
          <p:nvPr/>
        </p:nvPicPr>
        <p:blipFill>
          <a:blip r:embed="rId3"/>
          <a:stretch>
            <a:fillRect/>
          </a:stretch>
        </p:blipFill>
        <p:spPr>
          <a:xfrm>
            <a:off x="10567459" y="5777230"/>
            <a:ext cx="1767416" cy="1048679"/>
          </a:xfrm>
          <a:prstGeom prst="rect">
            <a:avLst/>
          </a:prstGeom>
        </p:spPr>
      </p:pic>
    </p:spTree>
    <p:extLst>
      <p:ext uri="{BB962C8B-B14F-4D97-AF65-F5344CB8AC3E}">
        <p14:creationId xmlns:p14="http://schemas.microsoft.com/office/powerpoint/2010/main" val="298451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77143"/>
            <a:ext cx="10972800" cy="1066800"/>
          </a:xfrm>
        </p:spPr>
        <p:txBody>
          <a:bodyPr>
            <a:noAutofit/>
          </a:bodyPr>
          <a:lstStyle/>
          <a:p>
            <a:r>
              <a:rPr lang="en-US" sz="3300" dirty="0"/>
              <a:t>Scenario 2 – Not M-V Eligible</a:t>
            </a:r>
          </a:p>
        </p:txBody>
      </p:sp>
      <p:sp>
        <p:nvSpPr>
          <p:cNvPr id="5" name="Content Placeholder 3"/>
          <p:cNvSpPr txBox="1">
            <a:spLocks/>
          </p:cNvSpPr>
          <p:nvPr/>
        </p:nvSpPr>
        <p:spPr>
          <a:xfrm>
            <a:off x="609600" y="1295401"/>
            <a:ext cx="10972800" cy="1438563"/>
          </a:xfrm>
          <a:prstGeom prst="rect">
            <a:avLst/>
          </a:prstGeom>
        </p:spPr>
        <p:txBody>
          <a:bodyPr vert="horz"/>
          <a:lstStyle>
            <a:lvl1pPr marL="234950" indent="-223838" algn="l" defTabSz="457200" rtl="0" fontAlgn="base">
              <a:spcBef>
                <a:spcPct val="20000"/>
              </a:spcBef>
              <a:spcAft>
                <a:spcPct val="0"/>
              </a:spcAft>
              <a:buClr>
                <a:srgbClr val="038A00"/>
              </a:buClr>
              <a:buFont typeface="Wingdings" charset="2"/>
              <a:buChar char="§"/>
              <a:defRPr sz="2400" kern="1200" baseline="0">
                <a:solidFill>
                  <a:srgbClr val="333333"/>
                </a:solidFill>
                <a:latin typeface="Tw Cen MT"/>
                <a:ea typeface="+mn-ea"/>
                <a:cs typeface="Tw Cen MT"/>
              </a:defRPr>
            </a:lvl1pPr>
            <a:lvl2pPr marL="457200" indent="-233363" algn="l" defTabSz="457200" rtl="0" fontAlgn="base">
              <a:spcBef>
                <a:spcPct val="20000"/>
              </a:spcBef>
              <a:spcAft>
                <a:spcPct val="0"/>
              </a:spcAft>
              <a:buClr>
                <a:srgbClr val="038A00"/>
              </a:buClr>
              <a:buFont typeface="Arial" charset="0"/>
              <a:buChar char="–"/>
              <a:defRPr sz="2100" kern="1200">
                <a:solidFill>
                  <a:srgbClr val="333333"/>
                </a:solidFill>
                <a:latin typeface="Tw Cen MT"/>
                <a:ea typeface="+mn-ea"/>
                <a:cs typeface="Tw Cen MT"/>
              </a:defRPr>
            </a:lvl2pPr>
            <a:lvl3pPr marL="692150" indent="-234950" algn="l" defTabSz="457200" rtl="0" fontAlgn="base">
              <a:spcBef>
                <a:spcPct val="20000"/>
              </a:spcBef>
              <a:spcAft>
                <a:spcPct val="0"/>
              </a:spcAft>
              <a:buClr>
                <a:srgbClr val="038A00"/>
              </a:buClr>
              <a:buFont typeface="Wingdings" charset="2"/>
              <a:buChar char="§"/>
              <a:defRPr sz="1800" kern="1200">
                <a:solidFill>
                  <a:srgbClr val="333333"/>
                </a:solidFill>
                <a:latin typeface="Tw Cen MT"/>
                <a:ea typeface="+mn-ea"/>
                <a:cs typeface="Tw Cen MT"/>
              </a:defRPr>
            </a:lvl3pPr>
            <a:lvl4pPr marL="914400" indent="-217488" algn="l" defTabSz="457200" rtl="0" fontAlgn="base">
              <a:spcBef>
                <a:spcPct val="20000"/>
              </a:spcBef>
              <a:spcAft>
                <a:spcPct val="0"/>
              </a:spcAft>
              <a:buClr>
                <a:srgbClr val="038A00"/>
              </a:buClr>
              <a:buFont typeface="Arial" charset="0"/>
              <a:buChar char="–"/>
              <a:defRPr sz="1600" kern="1200">
                <a:solidFill>
                  <a:srgbClr val="333333"/>
                </a:solidFill>
                <a:latin typeface="Tw Cen MT"/>
                <a:ea typeface="+mn-ea"/>
                <a:cs typeface="Tw Cen MT"/>
              </a:defRPr>
            </a:lvl4pPr>
            <a:lvl5pPr marL="2057400" indent="-228600" algn="l" defTabSz="457200" rtl="0" fontAlgn="base">
              <a:spcBef>
                <a:spcPct val="20000"/>
              </a:spcBef>
              <a:spcAft>
                <a:spcPct val="0"/>
              </a:spcAft>
              <a:buClr>
                <a:srgbClr val="038A00"/>
              </a:buClr>
              <a:buFont typeface="Arial" charset="0"/>
              <a:buChar char="»"/>
              <a:defRPr sz="2000" kern="1200">
                <a:solidFill>
                  <a:schemeClr val="tx1"/>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24400" indent="-609585">
              <a:spcBef>
                <a:spcPts val="1600"/>
              </a:spcBef>
              <a:buFont typeface="+mj-lt"/>
              <a:buAutoNum type="arabicPeriod"/>
            </a:pPr>
            <a:r>
              <a:rPr lang="en-US" sz="2667" dirty="0"/>
              <a:t>The student does not meet the McKinney-Vento definition of homeless (the student is not lacking a fixed, regular, and adequate nighttime residence)</a:t>
            </a:r>
          </a:p>
          <a:p>
            <a:pPr marL="624400" indent="-609585">
              <a:spcBef>
                <a:spcPts val="1600"/>
              </a:spcBef>
              <a:buFont typeface="+mj-lt"/>
              <a:buAutoNum type="arabicPeriod"/>
            </a:pPr>
            <a:r>
              <a:rPr lang="en-US" sz="2667" dirty="0"/>
              <a:t>The student meets the definition of unaccompanied (the student is not in the physical custody of a parent or guardian)</a:t>
            </a:r>
          </a:p>
        </p:txBody>
      </p:sp>
      <p:sp>
        <p:nvSpPr>
          <p:cNvPr id="6" name="Content Placeholder 3"/>
          <p:cNvSpPr txBox="1">
            <a:spLocks/>
          </p:cNvSpPr>
          <p:nvPr/>
        </p:nvSpPr>
        <p:spPr>
          <a:xfrm>
            <a:off x="304799" y="5337858"/>
            <a:ext cx="11582400" cy="609600"/>
          </a:xfrm>
          <a:prstGeom prst="rect">
            <a:avLst/>
          </a:prstGeom>
        </p:spPr>
        <p:txBody>
          <a:bodyPr vert="horz"/>
          <a:lstStyle>
            <a:lvl1pPr marL="234950" indent="-223838" algn="l" defTabSz="457200" rtl="0" fontAlgn="base">
              <a:spcBef>
                <a:spcPct val="20000"/>
              </a:spcBef>
              <a:spcAft>
                <a:spcPct val="0"/>
              </a:spcAft>
              <a:buClr>
                <a:srgbClr val="038A00"/>
              </a:buClr>
              <a:buFont typeface="Wingdings" charset="2"/>
              <a:buChar char="§"/>
              <a:defRPr sz="2400" kern="1200" baseline="0">
                <a:solidFill>
                  <a:srgbClr val="333333"/>
                </a:solidFill>
                <a:latin typeface="Tw Cen MT"/>
                <a:ea typeface="+mn-ea"/>
                <a:cs typeface="Tw Cen MT"/>
              </a:defRPr>
            </a:lvl1pPr>
            <a:lvl2pPr marL="457200" indent="-233363" algn="l" defTabSz="457200" rtl="0" fontAlgn="base">
              <a:spcBef>
                <a:spcPct val="20000"/>
              </a:spcBef>
              <a:spcAft>
                <a:spcPct val="0"/>
              </a:spcAft>
              <a:buClr>
                <a:srgbClr val="038A00"/>
              </a:buClr>
              <a:buFont typeface="Arial" charset="0"/>
              <a:buChar char="–"/>
              <a:defRPr sz="2100" kern="1200">
                <a:solidFill>
                  <a:srgbClr val="333333"/>
                </a:solidFill>
                <a:latin typeface="Tw Cen MT"/>
                <a:ea typeface="+mn-ea"/>
                <a:cs typeface="Tw Cen MT"/>
              </a:defRPr>
            </a:lvl2pPr>
            <a:lvl3pPr marL="692150" indent="-234950" algn="l" defTabSz="457200" rtl="0" fontAlgn="base">
              <a:spcBef>
                <a:spcPct val="20000"/>
              </a:spcBef>
              <a:spcAft>
                <a:spcPct val="0"/>
              </a:spcAft>
              <a:buClr>
                <a:srgbClr val="038A00"/>
              </a:buClr>
              <a:buFont typeface="Wingdings" charset="2"/>
              <a:buChar char="§"/>
              <a:defRPr sz="1800" kern="1200">
                <a:solidFill>
                  <a:srgbClr val="333333"/>
                </a:solidFill>
                <a:latin typeface="Tw Cen MT"/>
                <a:ea typeface="+mn-ea"/>
                <a:cs typeface="Tw Cen MT"/>
              </a:defRPr>
            </a:lvl3pPr>
            <a:lvl4pPr marL="914400" indent="-217488" algn="l" defTabSz="457200" rtl="0" fontAlgn="base">
              <a:spcBef>
                <a:spcPct val="20000"/>
              </a:spcBef>
              <a:spcAft>
                <a:spcPct val="0"/>
              </a:spcAft>
              <a:buClr>
                <a:srgbClr val="038A00"/>
              </a:buClr>
              <a:buFont typeface="Arial" charset="0"/>
              <a:buChar char="–"/>
              <a:defRPr sz="1600" kern="1200">
                <a:solidFill>
                  <a:srgbClr val="333333"/>
                </a:solidFill>
                <a:latin typeface="Tw Cen MT"/>
                <a:ea typeface="+mn-ea"/>
                <a:cs typeface="Tw Cen MT"/>
              </a:defRPr>
            </a:lvl4pPr>
            <a:lvl5pPr marL="2057400" indent="-228600" algn="l" defTabSz="457200" rtl="0" fontAlgn="base">
              <a:spcBef>
                <a:spcPct val="20000"/>
              </a:spcBef>
              <a:spcAft>
                <a:spcPct val="0"/>
              </a:spcAft>
              <a:buClr>
                <a:srgbClr val="038A00"/>
              </a:buClr>
              <a:buFont typeface="Arial" charset="0"/>
              <a:buChar char="»"/>
              <a:defRPr sz="2000" kern="1200">
                <a:solidFill>
                  <a:schemeClr val="tx1"/>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4816" indent="0" algn="ctr">
              <a:spcBef>
                <a:spcPts val="1600"/>
              </a:spcBef>
              <a:buNone/>
            </a:pPr>
            <a:r>
              <a:rPr lang="en-US" sz="2200" dirty="0"/>
              <a:t>The student is not homeless and, therefore, is not McKinney-Vento eligible.</a:t>
            </a:r>
            <a:br>
              <a:rPr lang="en-US" sz="2200" dirty="0"/>
            </a:br>
            <a:r>
              <a:rPr lang="en-US" sz="2200" dirty="0"/>
              <a:t>The school district should work to resolve the guardianship issue through other channels</a:t>
            </a:r>
            <a:r>
              <a:rPr lang="en-US" dirty="0"/>
              <a:t>.</a:t>
            </a:r>
          </a:p>
        </p:txBody>
      </p:sp>
      <p:graphicFrame>
        <p:nvGraphicFramePr>
          <p:cNvPr id="7" name="Table 6"/>
          <p:cNvGraphicFramePr>
            <a:graphicFrameLocks noGrp="1"/>
          </p:cNvGraphicFramePr>
          <p:nvPr>
            <p:extLst/>
          </p:nvPr>
        </p:nvGraphicFramePr>
        <p:xfrm>
          <a:off x="-1" y="3860800"/>
          <a:ext cx="12192000" cy="1508760"/>
        </p:xfrm>
        <a:graphic>
          <a:graphicData uri="http://schemas.openxmlformats.org/drawingml/2006/table">
            <a:tbl>
              <a:tblPr firstRow="1" bandRow="1">
                <a:tableStyleId>{5C22544A-7EE6-4342-B048-85BDC9FD1C3A}</a:tableStyleId>
              </a:tblPr>
              <a:tblGrid>
                <a:gridCol w="3657601">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4876799">
                  <a:extLst>
                    <a:ext uri="{9D8B030D-6E8A-4147-A177-3AD203B41FA5}">
                      <a16:colId xmlns:a16="http://schemas.microsoft.com/office/drawing/2014/main" val="20002"/>
                    </a:ext>
                  </a:extLst>
                </a:gridCol>
              </a:tblGrid>
              <a:tr h="1503680">
                <a:tc>
                  <a:txBody>
                    <a:bodyPr/>
                    <a:lstStyle/>
                    <a:p>
                      <a:pPr algn="ctr"/>
                      <a:r>
                        <a:rPr lang="en-US" sz="6400" b="0" dirty="0">
                          <a:solidFill>
                            <a:srgbClr val="1A4265"/>
                          </a:solidFill>
                          <a:latin typeface="+mj-lt"/>
                        </a:rPr>
                        <a:t>□</a:t>
                      </a:r>
                    </a:p>
                    <a:p>
                      <a:pPr algn="ctr"/>
                      <a:r>
                        <a:rPr lang="en-US" sz="2700" b="1" dirty="0">
                          <a:solidFill>
                            <a:srgbClr val="1A4265"/>
                          </a:solidFill>
                          <a:latin typeface="+mj-lt"/>
                        </a:rPr>
                        <a:t>Homeless?</a:t>
                      </a:r>
                    </a:p>
                  </a:txBody>
                  <a:tcPr marL="121920" marR="121920" marT="60960" marB="60960" anchor="ctr">
                    <a:solidFill>
                      <a:srgbClr val="C00000">
                        <a:alpha val="10196"/>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6400" b="0" dirty="0">
                          <a:solidFill>
                            <a:srgbClr val="1A4265"/>
                          </a:solidFill>
                          <a:latin typeface="+mj-lt"/>
                        </a:rPr>
                        <a:t>□</a:t>
                      </a:r>
                    </a:p>
                    <a:p>
                      <a:pPr algn="ctr"/>
                      <a:r>
                        <a:rPr lang="en-US" sz="2700" b="1" dirty="0">
                          <a:solidFill>
                            <a:srgbClr val="1A4265"/>
                          </a:solidFill>
                          <a:latin typeface="+mj-lt"/>
                        </a:rPr>
                        <a:t>Unaccompanied?</a:t>
                      </a:r>
                    </a:p>
                  </a:txBody>
                  <a:tcPr marL="121920" marR="121920" marT="60960" marB="60960" anchor="ctr">
                    <a:solidFill>
                      <a:srgbClr val="04AC00">
                        <a:alpha val="10196"/>
                      </a:srgbClr>
                    </a:solidFill>
                  </a:tcPr>
                </a:tc>
                <a:tc>
                  <a:txBody>
                    <a:bodyPr/>
                    <a:lstStyle/>
                    <a:p>
                      <a:pPr algn="ctr"/>
                      <a:r>
                        <a:rPr lang="en-US" sz="2700" b="1" dirty="0">
                          <a:solidFill>
                            <a:srgbClr val="C00000"/>
                          </a:solidFill>
                          <a:latin typeface="+mj-lt"/>
                        </a:rPr>
                        <a:t>Unaccompanied child</a:t>
                      </a:r>
                      <a:r>
                        <a:rPr lang="en-US" sz="2700" b="1" baseline="0" dirty="0">
                          <a:solidFill>
                            <a:srgbClr val="C00000"/>
                          </a:solidFill>
                          <a:latin typeface="+mj-lt"/>
                        </a:rPr>
                        <a:t> or youth who is not homeless</a:t>
                      </a:r>
                      <a:r>
                        <a:rPr lang="en-US" sz="2700" b="1" dirty="0">
                          <a:solidFill>
                            <a:srgbClr val="C00000"/>
                          </a:solidFill>
                          <a:latin typeface="+mj-lt"/>
                        </a:rPr>
                        <a:t>/</a:t>
                      </a:r>
                      <a:br>
                        <a:rPr lang="en-US" sz="2700" b="1" dirty="0">
                          <a:solidFill>
                            <a:srgbClr val="C00000"/>
                          </a:solidFill>
                          <a:latin typeface="+mj-lt"/>
                        </a:rPr>
                      </a:br>
                      <a:r>
                        <a:rPr lang="en-US" sz="2700" b="1" dirty="0">
                          <a:solidFill>
                            <a:srgbClr val="C00000"/>
                          </a:solidFill>
                          <a:latin typeface="+mj-lt"/>
                        </a:rPr>
                        <a:t>Not McKinney-Vento eligible</a:t>
                      </a:r>
                    </a:p>
                  </a:txBody>
                  <a:tcPr marL="121920" marR="121920" marT="60960" marB="60960" anchor="ctr">
                    <a:solidFill>
                      <a:srgbClr val="C00000">
                        <a:alpha val="10196"/>
                      </a:srgbClr>
                    </a:solidFill>
                  </a:tcPr>
                </a:tc>
                <a:extLst>
                  <a:ext uri="{0D108BD9-81ED-4DB2-BD59-A6C34878D82A}">
                    <a16:rowId xmlns:a16="http://schemas.microsoft.com/office/drawing/2014/main" val="10000"/>
                  </a:ext>
                </a:extLst>
              </a:tr>
            </a:tbl>
          </a:graphicData>
        </a:graphic>
      </p:graphicFrame>
      <p:sp>
        <p:nvSpPr>
          <p:cNvPr id="8" name="TextBox 7"/>
          <p:cNvSpPr txBox="1"/>
          <p:nvPr/>
        </p:nvSpPr>
        <p:spPr>
          <a:xfrm>
            <a:off x="1117600" y="3733800"/>
            <a:ext cx="1524000" cy="1077218"/>
          </a:xfrm>
          <a:prstGeom prst="rect">
            <a:avLst/>
          </a:prstGeom>
          <a:noFill/>
        </p:spPr>
        <p:txBody>
          <a:bodyPr wrap="square" rtlCol="0">
            <a:spAutoFit/>
          </a:bodyPr>
          <a:lstStyle/>
          <a:p>
            <a:pPr algn="ctr"/>
            <a:r>
              <a:rPr lang="en-US" sz="3200" b="1" dirty="0">
                <a:solidFill>
                  <a:srgbClr val="C00000"/>
                </a:solidFill>
              </a:rPr>
              <a:t>No</a:t>
            </a:r>
          </a:p>
          <a:p>
            <a:pPr algn="ctr"/>
            <a:r>
              <a:rPr lang="en-US" sz="3200" b="1" dirty="0">
                <a:solidFill>
                  <a:srgbClr val="C00000"/>
                </a:solidFill>
                <a:sym typeface="Wingdings"/>
              </a:rPr>
              <a:t></a:t>
            </a:r>
            <a:endParaRPr lang="en-US" sz="3200" b="1" dirty="0">
              <a:solidFill>
                <a:srgbClr val="C00000"/>
              </a:solidFill>
            </a:endParaRPr>
          </a:p>
        </p:txBody>
      </p:sp>
      <p:sp>
        <p:nvSpPr>
          <p:cNvPr id="9" name="TextBox 8"/>
          <p:cNvSpPr txBox="1"/>
          <p:nvPr/>
        </p:nvSpPr>
        <p:spPr>
          <a:xfrm>
            <a:off x="4775200" y="3743404"/>
            <a:ext cx="1524000" cy="1077218"/>
          </a:xfrm>
          <a:prstGeom prst="rect">
            <a:avLst/>
          </a:prstGeom>
          <a:noFill/>
        </p:spPr>
        <p:txBody>
          <a:bodyPr wrap="square" rtlCol="0">
            <a:spAutoFit/>
          </a:bodyPr>
          <a:lstStyle/>
          <a:p>
            <a:pPr algn="ctr"/>
            <a:r>
              <a:rPr lang="en-US" sz="3200" b="1" dirty="0">
                <a:solidFill>
                  <a:srgbClr val="04AC00"/>
                </a:solidFill>
              </a:rPr>
              <a:t>Yes</a:t>
            </a:r>
          </a:p>
          <a:p>
            <a:pPr algn="ctr"/>
            <a:r>
              <a:rPr lang="en-US" sz="3200" b="1" dirty="0">
                <a:solidFill>
                  <a:srgbClr val="04AC00"/>
                </a:solidFill>
                <a:sym typeface="Wingdings"/>
              </a:rPr>
              <a:t></a:t>
            </a:r>
            <a:endParaRPr lang="en-US" sz="3200" b="1" dirty="0">
              <a:solidFill>
                <a:srgbClr val="04AC00"/>
              </a:solidFill>
            </a:endParaRPr>
          </a:p>
        </p:txBody>
      </p:sp>
      <p:sp>
        <p:nvSpPr>
          <p:cNvPr id="10" name="Plus 9"/>
          <p:cNvSpPr/>
          <p:nvPr/>
        </p:nvSpPr>
        <p:spPr>
          <a:xfrm>
            <a:off x="3352800" y="4343400"/>
            <a:ext cx="609600" cy="609600"/>
          </a:xfrm>
          <a:prstGeom prst="mathPlus">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 name="Equal 10"/>
          <p:cNvSpPr/>
          <p:nvPr/>
        </p:nvSpPr>
        <p:spPr>
          <a:xfrm>
            <a:off x="7010400" y="4404821"/>
            <a:ext cx="609600" cy="487680"/>
          </a:xfrm>
          <a:prstGeom prst="mathEqual">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pic>
        <p:nvPicPr>
          <p:cNvPr id="12" name="Picture 11">
            <a:extLst>
              <a:ext uri="{FF2B5EF4-FFF2-40B4-BE49-F238E27FC236}">
                <a16:creationId xmlns:a16="http://schemas.microsoft.com/office/drawing/2014/main" id="{FD151A32-3B05-42EB-8A32-BFAD8E782F6D}"/>
              </a:ext>
            </a:extLst>
          </p:cNvPr>
          <p:cNvPicPr>
            <a:picLocks noChangeAspect="1"/>
          </p:cNvPicPr>
          <p:nvPr/>
        </p:nvPicPr>
        <p:blipFill>
          <a:blip r:embed="rId3"/>
          <a:stretch>
            <a:fillRect/>
          </a:stretch>
        </p:blipFill>
        <p:spPr>
          <a:xfrm>
            <a:off x="11003491" y="5754418"/>
            <a:ext cx="1767416" cy="1048679"/>
          </a:xfrm>
          <a:prstGeom prst="rect">
            <a:avLst/>
          </a:prstGeom>
        </p:spPr>
      </p:pic>
    </p:spTree>
    <p:extLst>
      <p:ext uri="{BB962C8B-B14F-4D97-AF65-F5344CB8AC3E}">
        <p14:creationId xmlns:p14="http://schemas.microsoft.com/office/powerpoint/2010/main" val="192839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96381"/>
            <a:ext cx="10972800" cy="1066799"/>
          </a:xfrm>
        </p:spPr>
        <p:txBody>
          <a:bodyPr/>
          <a:lstStyle/>
          <a:p>
            <a:r>
              <a:rPr lang="en-US" dirty="0"/>
              <a:t>Primary Nighttime Residence Definitions</a:t>
            </a:r>
          </a:p>
        </p:txBody>
      </p:sp>
      <p:sp>
        <p:nvSpPr>
          <p:cNvPr id="3" name="Content Placeholder 2"/>
          <p:cNvSpPr>
            <a:spLocks noGrp="1"/>
          </p:cNvSpPr>
          <p:nvPr>
            <p:ph idx="1"/>
          </p:nvPr>
        </p:nvSpPr>
        <p:spPr/>
        <p:txBody>
          <a:bodyPr>
            <a:normAutofit/>
          </a:bodyPr>
          <a:lstStyle/>
          <a:p>
            <a:pPr lvl="1"/>
            <a:endParaRPr lang="en-US" sz="2200" b="1" dirty="0"/>
          </a:p>
          <a:p>
            <a:pPr lvl="1"/>
            <a:r>
              <a:rPr lang="en-US" sz="2200" b="1" dirty="0"/>
              <a:t>Sheltered: </a:t>
            </a:r>
            <a:r>
              <a:rPr lang="en-US" sz="2200" dirty="0"/>
              <a:t>Students living in temporary shelters, such as homeless shelters, domestic violence shelters, or transitional housing programs</a:t>
            </a:r>
          </a:p>
          <a:p>
            <a:pPr lvl="1"/>
            <a:r>
              <a:rPr lang="en-US" sz="2200" b="1" dirty="0"/>
              <a:t>Doubled Up: </a:t>
            </a:r>
            <a:r>
              <a:rPr lang="en-US" sz="2200" dirty="0"/>
              <a:t>Students temporarily sharing the housing of other persons (friend or relatives) due to loss of housing, economic hardship, or a similar reason.</a:t>
            </a:r>
          </a:p>
          <a:p>
            <a:pPr lvl="1"/>
            <a:r>
              <a:rPr lang="en-US" sz="2200" b="1" dirty="0"/>
              <a:t>Unsheltered: </a:t>
            </a:r>
            <a:r>
              <a:rPr lang="en-US" sz="2200" dirty="0"/>
              <a:t>Student living in abandoned buildings, campgrounds, and vehicles, inadequate trailer parks, bus and train stations, substandard housing or abandoned in the hospital.</a:t>
            </a:r>
          </a:p>
          <a:p>
            <a:pPr lvl="1"/>
            <a:r>
              <a:rPr lang="en-US" sz="2200" b="1" dirty="0"/>
              <a:t>Hotel/Motel: </a:t>
            </a:r>
            <a:r>
              <a:rPr lang="en-US" sz="2200" dirty="0"/>
              <a:t>Students temporarily living in a hotel or motel due to lack of alternative adequate accommodations. </a:t>
            </a:r>
          </a:p>
          <a:p>
            <a:pPr lvl="1"/>
            <a:endParaRPr lang="en-US" dirty="0"/>
          </a:p>
        </p:txBody>
      </p:sp>
      <p:pic>
        <p:nvPicPr>
          <p:cNvPr id="4" name="Picture 3">
            <a:extLst>
              <a:ext uri="{FF2B5EF4-FFF2-40B4-BE49-F238E27FC236}">
                <a16:creationId xmlns:a16="http://schemas.microsoft.com/office/drawing/2014/main" id="{03E0692D-C0E2-4D9C-B663-73F34378C8D7}"/>
              </a:ext>
            </a:extLst>
          </p:cNvPr>
          <p:cNvPicPr>
            <a:picLocks noChangeAspect="1"/>
          </p:cNvPicPr>
          <p:nvPr/>
        </p:nvPicPr>
        <p:blipFill>
          <a:blip r:embed="rId2"/>
          <a:stretch>
            <a:fillRect/>
          </a:stretch>
        </p:blipFill>
        <p:spPr>
          <a:xfrm>
            <a:off x="10424584" y="5515781"/>
            <a:ext cx="1767416" cy="1048679"/>
          </a:xfrm>
          <a:prstGeom prst="rect">
            <a:avLst/>
          </a:prstGeom>
        </p:spPr>
      </p:pic>
    </p:spTree>
    <p:extLst>
      <p:ext uri="{BB962C8B-B14F-4D97-AF65-F5344CB8AC3E}">
        <p14:creationId xmlns:p14="http://schemas.microsoft.com/office/powerpoint/2010/main" val="3717112337"/>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422075"/>
            <a:ext cx="10972800" cy="1066799"/>
          </a:xfrm>
        </p:spPr>
        <p:txBody>
          <a:bodyPr/>
          <a:lstStyle/>
          <a:p>
            <a:r>
              <a:rPr lang="en-US" dirty="0"/>
              <a:t>National Data: SY 2015-2016</a:t>
            </a:r>
          </a:p>
        </p:txBody>
      </p:sp>
      <p:graphicFrame>
        <p:nvGraphicFramePr>
          <p:cNvPr id="6" name="Content Placeholder 5"/>
          <p:cNvGraphicFramePr>
            <a:graphicFrameLocks noGrp="1"/>
          </p:cNvGraphicFramePr>
          <p:nvPr>
            <p:ph idx="1"/>
            <p:extLst/>
          </p:nvPr>
        </p:nvGraphicFramePr>
        <p:xfrm>
          <a:off x="609600" y="1777883"/>
          <a:ext cx="10972800" cy="4517085"/>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EC0A5335-6B78-4B16-98F3-70DEA0DA6601}"/>
              </a:ext>
            </a:extLst>
          </p:cNvPr>
          <p:cNvSpPr/>
          <p:nvPr/>
        </p:nvSpPr>
        <p:spPr>
          <a:xfrm>
            <a:off x="609600" y="1285440"/>
            <a:ext cx="10972800" cy="461665"/>
          </a:xfrm>
          <a:prstGeom prst="rect">
            <a:avLst/>
          </a:prstGeom>
        </p:spPr>
        <p:txBody>
          <a:bodyPr wrap="square">
            <a:spAutoFit/>
          </a:bodyPr>
          <a:lstStyle/>
          <a:p>
            <a:pPr algn="ctr"/>
            <a:r>
              <a:rPr lang="en-US" sz="2400" dirty="0"/>
              <a:t>Total enrollment: 1,304,803 students experiencing homelessness</a:t>
            </a:r>
          </a:p>
        </p:txBody>
      </p:sp>
      <p:pic>
        <p:nvPicPr>
          <p:cNvPr id="7" name="Picture 6">
            <a:extLst>
              <a:ext uri="{FF2B5EF4-FFF2-40B4-BE49-F238E27FC236}">
                <a16:creationId xmlns:a16="http://schemas.microsoft.com/office/drawing/2014/main" id="{CB4E4AE8-11B6-4516-8F83-1F1A5078E2C6}"/>
              </a:ext>
            </a:extLst>
          </p:cNvPr>
          <p:cNvPicPr>
            <a:picLocks noChangeAspect="1"/>
          </p:cNvPicPr>
          <p:nvPr/>
        </p:nvPicPr>
        <p:blipFill>
          <a:blip r:embed="rId4"/>
          <a:stretch>
            <a:fillRect/>
          </a:stretch>
        </p:blipFill>
        <p:spPr>
          <a:xfrm>
            <a:off x="10424584" y="5566581"/>
            <a:ext cx="1767416" cy="1048679"/>
          </a:xfrm>
          <a:prstGeom prst="rect">
            <a:avLst/>
          </a:prstGeom>
        </p:spPr>
      </p:pic>
    </p:spTree>
    <p:extLst>
      <p:ext uri="{BB962C8B-B14F-4D97-AF65-F5344CB8AC3E}">
        <p14:creationId xmlns:p14="http://schemas.microsoft.com/office/powerpoint/2010/main" val="243452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F94CDD-FF2E-4FE6-BBAA-2EF5B3F34D8F}"/>
              </a:ext>
            </a:extLst>
          </p:cNvPr>
          <p:cNvSpPr>
            <a:spLocks noGrp="1"/>
          </p:cNvSpPr>
          <p:nvPr>
            <p:ph idx="1"/>
          </p:nvPr>
        </p:nvSpPr>
        <p:spPr/>
        <p:txBody>
          <a:bodyPr>
            <a:normAutofit/>
          </a:bodyPr>
          <a:lstStyle/>
          <a:p>
            <a:pPr>
              <a:spcBef>
                <a:spcPts val="1600"/>
              </a:spcBef>
            </a:pPr>
            <a:r>
              <a:rPr lang="en-US" sz="2500" dirty="0"/>
              <a:t>The </a:t>
            </a:r>
            <a:r>
              <a:rPr lang="en-US" sz="2500" b="1" dirty="0"/>
              <a:t>local liaison </a:t>
            </a:r>
            <a:r>
              <a:rPr lang="en-US" sz="2500" dirty="0"/>
              <a:t>has the authority and responsibility to ensure that eligible students are identified; this should be a collaborative effort with school personnel, and through outreach and coordination activities with other entities and agencies </a:t>
            </a:r>
            <a:r>
              <a:rPr lang="en-US" sz="2500" dirty="0">
                <a:solidFill>
                  <a:schemeClr val="tx2">
                    <a:lumMod val="50000"/>
                    <a:lumOff val="50000"/>
                  </a:schemeClr>
                </a:solidFill>
              </a:rPr>
              <a:t>[42 U.S.C. § 11432(g)(6)(A)(</a:t>
            </a:r>
            <a:r>
              <a:rPr lang="en-US" sz="2500" dirty="0" err="1">
                <a:solidFill>
                  <a:schemeClr val="tx2">
                    <a:lumMod val="50000"/>
                    <a:lumOff val="50000"/>
                  </a:schemeClr>
                </a:solidFill>
              </a:rPr>
              <a:t>i</a:t>
            </a:r>
            <a:r>
              <a:rPr lang="en-US" sz="2500" dirty="0">
                <a:solidFill>
                  <a:schemeClr val="tx2">
                    <a:lumMod val="50000"/>
                    <a:lumOff val="50000"/>
                  </a:schemeClr>
                </a:solidFill>
              </a:rPr>
              <a:t>)]</a:t>
            </a:r>
            <a:r>
              <a:rPr lang="en-US" sz="2500" dirty="0"/>
              <a:t>.</a:t>
            </a:r>
          </a:p>
          <a:p>
            <a:pPr>
              <a:spcBef>
                <a:spcPts val="1600"/>
              </a:spcBef>
            </a:pPr>
            <a:r>
              <a:rPr lang="en-US" sz="2500" dirty="0"/>
              <a:t>Eligibility determinations should be made on a </a:t>
            </a:r>
            <a:r>
              <a:rPr lang="en-US" sz="2500" b="1" dirty="0">
                <a:solidFill>
                  <a:srgbClr val="FF0000"/>
                </a:solidFill>
              </a:rPr>
              <a:t>case-by-case basis</a:t>
            </a:r>
            <a:r>
              <a:rPr lang="en-US" sz="2500" dirty="0"/>
              <a:t>, considering the circumstances of each student.</a:t>
            </a:r>
          </a:p>
          <a:p>
            <a:pPr>
              <a:spcBef>
                <a:spcPts val="1600"/>
              </a:spcBef>
            </a:pPr>
            <a:r>
              <a:rPr lang="en-US" sz="2500" dirty="0"/>
              <a:t>Pay close attention to the </a:t>
            </a:r>
            <a:r>
              <a:rPr lang="en-US" sz="2500" b="1" dirty="0">
                <a:solidFill>
                  <a:srgbClr val="FF0000"/>
                </a:solidFill>
              </a:rPr>
              <a:t>legislative wording</a:t>
            </a:r>
            <a:r>
              <a:rPr lang="en-US" sz="2500" dirty="0"/>
              <a:t>, as it may provide needed clarity.</a:t>
            </a:r>
          </a:p>
          <a:p>
            <a:pPr>
              <a:spcBef>
                <a:spcPts val="1600"/>
              </a:spcBef>
            </a:pPr>
            <a:r>
              <a:rPr lang="en-US" sz="2500" dirty="0"/>
              <a:t>Download </a:t>
            </a:r>
            <a:r>
              <a:rPr lang="en-US" sz="2500" i="1" dirty="0"/>
              <a:t>Determining Eligibility for McKinney-Vento Rights and Services </a:t>
            </a:r>
            <a:r>
              <a:rPr lang="en-US" sz="2500" dirty="0"/>
              <a:t>at </a:t>
            </a:r>
            <a:r>
              <a:rPr lang="en-US" sz="2500" dirty="0">
                <a:hlinkClick r:id="rId2"/>
              </a:rPr>
              <a:t>https://nche.ed.gov/pr/briefs.php</a:t>
            </a:r>
            <a:r>
              <a:rPr lang="en-US" sz="2500" dirty="0"/>
              <a:t> for more information.</a:t>
            </a:r>
          </a:p>
        </p:txBody>
      </p:sp>
      <p:sp>
        <p:nvSpPr>
          <p:cNvPr id="3" name="Title 2">
            <a:extLst>
              <a:ext uri="{FF2B5EF4-FFF2-40B4-BE49-F238E27FC236}">
                <a16:creationId xmlns:a16="http://schemas.microsoft.com/office/drawing/2014/main" id="{E74C8145-DAE8-40A2-A152-5C823EB74B4A}"/>
              </a:ext>
            </a:extLst>
          </p:cNvPr>
          <p:cNvSpPr>
            <a:spLocks noGrp="1"/>
          </p:cNvSpPr>
          <p:nvPr>
            <p:ph type="title"/>
          </p:nvPr>
        </p:nvSpPr>
        <p:spPr>
          <a:xfrm>
            <a:off x="609600" y="404770"/>
            <a:ext cx="10972800" cy="1066800"/>
          </a:xfrm>
        </p:spPr>
        <p:txBody>
          <a:bodyPr/>
          <a:lstStyle/>
          <a:p>
            <a:r>
              <a:rPr lang="en-US" dirty="0"/>
              <a:t>Determinations of Eligibility</a:t>
            </a:r>
          </a:p>
        </p:txBody>
      </p:sp>
      <p:pic>
        <p:nvPicPr>
          <p:cNvPr id="5" name="Picture 4">
            <a:extLst>
              <a:ext uri="{FF2B5EF4-FFF2-40B4-BE49-F238E27FC236}">
                <a16:creationId xmlns:a16="http://schemas.microsoft.com/office/drawing/2014/main" id="{3062EBE3-5476-40F9-8D7F-4E55DF610BE0}"/>
              </a:ext>
            </a:extLst>
          </p:cNvPr>
          <p:cNvPicPr>
            <a:picLocks noChangeAspect="1"/>
          </p:cNvPicPr>
          <p:nvPr/>
        </p:nvPicPr>
        <p:blipFill>
          <a:blip r:embed="rId3"/>
          <a:stretch>
            <a:fillRect/>
          </a:stretch>
        </p:blipFill>
        <p:spPr>
          <a:xfrm>
            <a:off x="10424584" y="5769781"/>
            <a:ext cx="1767416" cy="1048679"/>
          </a:xfrm>
          <a:prstGeom prst="rect">
            <a:avLst/>
          </a:prstGeom>
        </p:spPr>
      </p:pic>
    </p:spTree>
    <p:extLst>
      <p:ext uri="{BB962C8B-B14F-4D97-AF65-F5344CB8AC3E}">
        <p14:creationId xmlns:p14="http://schemas.microsoft.com/office/powerpoint/2010/main" val="407056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lnSpcReduction="10000"/>
          </a:bodyPr>
          <a:lstStyle/>
          <a:p>
            <a:pPr>
              <a:spcBef>
                <a:spcPts val="3200"/>
              </a:spcBef>
            </a:pPr>
            <a:r>
              <a:rPr lang="en-US" dirty="0"/>
              <a:t>In determining best interest, the school district shall</a:t>
            </a:r>
          </a:p>
          <a:p>
            <a:pPr lvl="1">
              <a:spcBef>
                <a:spcPts val="3200"/>
              </a:spcBef>
            </a:pPr>
            <a:r>
              <a:rPr lang="en-US" sz="2667" b="1" dirty="0"/>
              <a:t>Presume</a:t>
            </a:r>
            <a:r>
              <a:rPr lang="en-US" sz="2667" dirty="0"/>
              <a:t> that keeping the child or youth in the school of origin is in the child’s or youth’s best interest, except when doing so is contrary to the request of the parent, guardian, or unaccompanied youth</a:t>
            </a:r>
          </a:p>
          <a:p>
            <a:pPr lvl="1">
              <a:spcBef>
                <a:spcPts val="3200"/>
              </a:spcBef>
            </a:pPr>
            <a:r>
              <a:rPr lang="en-US" sz="2667" b="1" dirty="0"/>
              <a:t>Consider student-centered factors </a:t>
            </a:r>
            <a:r>
              <a:rPr lang="en-US" sz="2667" dirty="0"/>
              <a:t>related to the child’s or youth’s best interest, including factors related to the impact of mobility on achievement, education, health, and safety, giving priority to the request of the parent, guardian, or unaccompanied youth</a:t>
            </a:r>
          </a:p>
          <a:p>
            <a:pPr marL="298442" lvl="1" indent="0" algn="r">
              <a:spcBef>
                <a:spcPts val="3200"/>
              </a:spcBef>
              <a:buNone/>
            </a:pPr>
            <a:r>
              <a:rPr lang="it-IT" sz="2133" dirty="0">
                <a:solidFill>
                  <a:schemeClr val="tx2">
                    <a:lumMod val="50000"/>
                    <a:lumOff val="50000"/>
                  </a:schemeClr>
                </a:solidFill>
              </a:rPr>
              <a:t>[42 U.S.C. §11432(g)(3)(B)]</a:t>
            </a:r>
            <a:endParaRPr lang="en-US" sz="2133" dirty="0">
              <a:solidFill>
                <a:schemeClr val="tx2">
                  <a:lumMod val="50000"/>
                  <a:lumOff val="50000"/>
                </a:schemeClr>
              </a:solidFill>
            </a:endParaRPr>
          </a:p>
        </p:txBody>
      </p:sp>
      <p:sp>
        <p:nvSpPr>
          <p:cNvPr id="2" name="Title 1"/>
          <p:cNvSpPr>
            <a:spLocks noGrp="1"/>
          </p:cNvSpPr>
          <p:nvPr>
            <p:ph type="title"/>
          </p:nvPr>
        </p:nvSpPr>
        <p:spPr>
          <a:xfrm>
            <a:off x="609600" y="429937"/>
            <a:ext cx="10972800" cy="1066800"/>
          </a:xfrm>
        </p:spPr>
        <p:txBody>
          <a:bodyPr>
            <a:noAutofit/>
          </a:bodyPr>
          <a:lstStyle/>
          <a:p>
            <a:r>
              <a:rPr lang="en-US" dirty="0"/>
              <a:t>Best Interest</a:t>
            </a:r>
          </a:p>
        </p:txBody>
      </p:sp>
      <p:sp>
        <p:nvSpPr>
          <p:cNvPr id="5" name="Oval 4"/>
          <p:cNvSpPr/>
          <p:nvPr/>
        </p:nvSpPr>
        <p:spPr>
          <a:xfrm>
            <a:off x="10668000" y="228601"/>
            <a:ext cx="1341120" cy="1341120"/>
          </a:xfrm>
          <a:prstGeom prst="ellipse">
            <a:avLst/>
          </a:prstGeom>
          <a:blipFill>
            <a:blip r:embed="rId3">
              <a:extLst>
                <a:ext uri="{28A0092B-C50C-407E-A947-70E740481C1C}">
                  <a14:useLocalDpi xmlns:a14="http://schemas.microsoft.com/office/drawing/2010/main" val="0"/>
                </a:ext>
              </a:extLst>
            </a:blip>
            <a:srcRect/>
            <a:stretch>
              <a:fillRect l="-6000" r="-6000"/>
            </a:stretch>
          </a:blipFill>
          <a:ln>
            <a:solidFill>
              <a:srgbClr val="F9AB32"/>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35580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lnSpcReduction="10000"/>
          </a:bodyPr>
          <a:lstStyle/>
          <a:p>
            <a:pPr>
              <a:spcBef>
                <a:spcPts val="4000"/>
              </a:spcBef>
            </a:pPr>
            <a:r>
              <a:rPr lang="en-US" dirty="0"/>
              <a:t>Children and youth experiencing homelessness have the right to </a:t>
            </a:r>
            <a:r>
              <a:rPr lang="en-US" b="1" dirty="0"/>
              <a:t>immediate school enrollment</a:t>
            </a:r>
          </a:p>
          <a:p>
            <a:pPr lvl="1">
              <a:spcBef>
                <a:spcPts val="4000"/>
              </a:spcBef>
            </a:pPr>
            <a:r>
              <a:rPr lang="en-US" sz="2667" dirty="0"/>
              <a:t>even if lacking paperwork normally required for enrollment; or</a:t>
            </a:r>
          </a:p>
          <a:p>
            <a:pPr lvl="1">
              <a:spcBef>
                <a:spcPts val="4000"/>
              </a:spcBef>
            </a:pPr>
            <a:r>
              <a:rPr lang="en-US" sz="2667" dirty="0">
                <a:latin typeface="+mj-lt"/>
              </a:rPr>
              <a:t>even if having missed application or enrollment deadlines during any period of homelessness </a:t>
            </a:r>
            <a:r>
              <a:rPr lang="en-US" sz="2667" dirty="0">
                <a:solidFill>
                  <a:schemeClr val="tx2">
                    <a:lumMod val="50000"/>
                    <a:lumOff val="50000"/>
                  </a:schemeClr>
                </a:solidFill>
                <a:latin typeface="+mj-lt"/>
              </a:rPr>
              <a:t>[42 U.S.C. § 11432(g)(3)(C)(</a:t>
            </a:r>
            <a:r>
              <a:rPr lang="en-US" sz="2667" dirty="0" err="1">
                <a:solidFill>
                  <a:schemeClr val="tx2">
                    <a:lumMod val="50000"/>
                    <a:lumOff val="50000"/>
                  </a:schemeClr>
                </a:solidFill>
                <a:latin typeface="+mj-lt"/>
              </a:rPr>
              <a:t>i</a:t>
            </a:r>
            <a:r>
              <a:rPr lang="en-US" sz="2667" dirty="0">
                <a:solidFill>
                  <a:schemeClr val="tx2">
                    <a:lumMod val="50000"/>
                    <a:lumOff val="50000"/>
                  </a:schemeClr>
                </a:solidFill>
                <a:latin typeface="+mj-lt"/>
              </a:rPr>
              <a:t>)]</a:t>
            </a:r>
            <a:r>
              <a:rPr lang="en-US" sz="2667" dirty="0">
                <a:latin typeface="+mj-lt"/>
              </a:rPr>
              <a:t>.</a:t>
            </a:r>
          </a:p>
          <a:p>
            <a:pPr>
              <a:spcBef>
                <a:spcPts val="4000"/>
              </a:spcBef>
            </a:pPr>
            <a:r>
              <a:rPr lang="en-US" b="1" i="1" dirty="0"/>
              <a:t>Enrollment</a:t>
            </a:r>
            <a:r>
              <a:rPr lang="en-US" dirty="0"/>
              <a:t> is defined as “attending classes and participating fully in school activities” </a:t>
            </a:r>
            <a:r>
              <a:rPr lang="en-US" dirty="0">
                <a:solidFill>
                  <a:schemeClr val="tx2">
                    <a:lumMod val="50000"/>
                    <a:lumOff val="50000"/>
                  </a:schemeClr>
                </a:solidFill>
              </a:rPr>
              <a:t>[42 U.S.C. § 11434a(1)]</a:t>
            </a:r>
            <a:r>
              <a:rPr lang="en-US" dirty="0"/>
              <a:t>.</a:t>
            </a:r>
          </a:p>
        </p:txBody>
      </p:sp>
      <p:sp>
        <p:nvSpPr>
          <p:cNvPr id="3" name="Rectangle 2">
            <a:extLst>
              <a:ext uri="{FF2B5EF4-FFF2-40B4-BE49-F238E27FC236}">
                <a16:creationId xmlns:a16="http://schemas.microsoft.com/office/drawing/2014/main" id="{76379917-D1D0-4F47-8215-4B4A0C1F7170}"/>
              </a:ext>
            </a:extLst>
          </p:cNvPr>
          <p:cNvSpPr/>
          <p:nvPr/>
        </p:nvSpPr>
        <p:spPr>
          <a:xfrm>
            <a:off x="10970768" y="792164"/>
            <a:ext cx="711200" cy="609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5808" y="182880"/>
            <a:ext cx="1341120" cy="1341120"/>
          </a:xfrm>
          <a:prstGeom prst="rect">
            <a:avLst/>
          </a:prstGeom>
        </p:spPr>
      </p:pic>
      <p:sp>
        <p:nvSpPr>
          <p:cNvPr id="7" name="Title 6">
            <a:extLst>
              <a:ext uri="{FF2B5EF4-FFF2-40B4-BE49-F238E27FC236}">
                <a16:creationId xmlns:a16="http://schemas.microsoft.com/office/drawing/2014/main" id="{30D0BC4B-0585-40BC-9939-C1465A263CCD}"/>
              </a:ext>
            </a:extLst>
          </p:cNvPr>
          <p:cNvSpPr>
            <a:spLocks noGrp="1"/>
          </p:cNvSpPr>
          <p:nvPr>
            <p:ph type="title"/>
          </p:nvPr>
        </p:nvSpPr>
        <p:spPr>
          <a:xfrm>
            <a:off x="609600" y="391724"/>
            <a:ext cx="10972800" cy="1066800"/>
          </a:xfrm>
        </p:spPr>
        <p:txBody>
          <a:bodyPr/>
          <a:lstStyle/>
          <a:p>
            <a:r>
              <a:rPr lang="en-US" dirty="0"/>
              <a:t>Immediate Enrollment</a:t>
            </a:r>
          </a:p>
        </p:txBody>
      </p:sp>
      <p:pic>
        <p:nvPicPr>
          <p:cNvPr id="8" name="Picture 7">
            <a:extLst>
              <a:ext uri="{FF2B5EF4-FFF2-40B4-BE49-F238E27FC236}">
                <a16:creationId xmlns:a16="http://schemas.microsoft.com/office/drawing/2014/main" id="{DA844219-5FBF-4803-9EB0-6E6D95468EE8}"/>
              </a:ext>
            </a:extLst>
          </p:cNvPr>
          <p:cNvPicPr>
            <a:picLocks noChangeAspect="1"/>
          </p:cNvPicPr>
          <p:nvPr/>
        </p:nvPicPr>
        <p:blipFill>
          <a:blip r:embed="rId4"/>
          <a:stretch>
            <a:fillRect/>
          </a:stretch>
        </p:blipFill>
        <p:spPr>
          <a:xfrm>
            <a:off x="10424584" y="5769781"/>
            <a:ext cx="1767416" cy="1048679"/>
          </a:xfrm>
          <a:prstGeom prst="rect">
            <a:avLst/>
          </a:prstGeom>
        </p:spPr>
      </p:pic>
    </p:spTree>
    <p:extLst>
      <p:ext uri="{BB962C8B-B14F-4D97-AF65-F5344CB8AC3E}">
        <p14:creationId xmlns:p14="http://schemas.microsoft.com/office/powerpoint/2010/main" val="393544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92500" lnSpcReduction="20000"/>
          </a:bodyPr>
          <a:lstStyle/>
          <a:p>
            <a:pPr>
              <a:spcBef>
                <a:spcPts val="1200"/>
              </a:spcBef>
            </a:pPr>
            <a:r>
              <a:rPr lang="en-US" dirty="0"/>
              <a:t>Children and youth experiencing homelessness have the right to attend</a:t>
            </a:r>
          </a:p>
          <a:p>
            <a:pPr lvl="1">
              <a:spcBef>
                <a:spcPts val="1200"/>
              </a:spcBef>
            </a:pPr>
            <a:r>
              <a:rPr lang="en-US" sz="2667" b="1" dirty="0"/>
              <a:t>The school of origin</a:t>
            </a:r>
            <a:r>
              <a:rPr lang="en-US" sz="2667" b="1" dirty="0">
                <a:solidFill>
                  <a:schemeClr val="tx2">
                    <a:lumMod val="50000"/>
                    <a:lumOff val="50000"/>
                  </a:schemeClr>
                </a:solidFill>
              </a:rPr>
              <a:t> </a:t>
            </a:r>
            <a:r>
              <a:rPr lang="en-US" sz="2667" dirty="0">
                <a:solidFill>
                  <a:schemeClr val="tx2">
                    <a:lumMod val="50000"/>
                    <a:lumOff val="50000"/>
                  </a:schemeClr>
                </a:solidFill>
              </a:rPr>
              <a:t>[42 U.S.C. § 11432(g)(3)(I)(</a:t>
            </a:r>
            <a:r>
              <a:rPr lang="en-US" sz="2667" dirty="0" err="1">
                <a:solidFill>
                  <a:schemeClr val="tx2">
                    <a:lumMod val="50000"/>
                    <a:lumOff val="50000"/>
                  </a:schemeClr>
                </a:solidFill>
              </a:rPr>
              <a:t>i</a:t>
            </a:r>
            <a:r>
              <a:rPr lang="en-US" sz="2667" dirty="0">
                <a:solidFill>
                  <a:schemeClr val="tx2">
                    <a:lumMod val="50000"/>
                    <a:lumOff val="50000"/>
                  </a:schemeClr>
                </a:solidFill>
              </a:rPr>
              <a:t>)]</a:t>
            </a:r>
          </a:p>
          <a:p>
            <a:pPr lvl="2">
              <a:spcBef>
                <a:spcPts val="1200"/>
              </a:spcBef>
            </a:pPr>
            <a:r>
              <a:rPr lang="en-US" dirty="0"/>
              <a:t>The school that a child or youth attended when permanently housed, or</a:t>
            </a:r>
          </a:p>
          <a:p>
            <a:pPr lvl="2">
              <a:spcBef>
                <a:spcPts val="1200"/>
              </a:spcBef>
            </a:pPr>
            <a:r>
              <a:rPr lang="en-US" dirty="0"/>
              <a:t>The school in which the child or youth was last enrolled</a:t>
            </a:r>
          </a:p>
          <a:p>
            <a:pPr lvl="2">
              <a:spcBef>
                <a:spcPts val="1200"/>
              </a:spcBef>
            </a:pPr>
            <a:r>
              <a:rPr lang="en-US" dirty="0">
                <a:solidFill>
                  <a:schemeClr val="tx1"/>
                </a:solidFill>
              </a:rPr>
              <a:t>Includes public preschools</a:t>
            </a:r>
          </a:p>
          <a:p>
            <a:pPr lvl="2">
              <a:spcBef>
                <a:spcPts val="1200"/>
              </a:spcBef>
            </a:pPr>
            <a:r>
              <a:rPr lang="en-US" dirty="0">
                <a:solidFill>
                  <a:schemeClr val="tx1"/>
                </a:solidFill>
              </a:rPr>
              <a:t>Includes receiving schools</a:t>
            </a:r>
            <a:endParaRPr lang="en-US" b="1" dirty="0">
              <a:solidFill>
                <a:schemeClr val="tx1"/>
              </a:solidFill>
            </a:endParaRPr>
          </a:p>
          <a:p>
            <a:pPr lvl="1">
              <a:spcBef>
                <a:spcPts val="1200"/>
              </a:spcBef>
            </a:pPr>
            <a:r>
              <a:rPr lang="en-US" sz="2667" b="1" dirty="0"/>
              <a:t>The local attendance area school </a:t>
            </a:r>
            <a:r>
              <a:rPr lang="en-US" sz="2667" dirty="0">
                <a:solidFill>
                  <a:schemeClr val="tx2">
                    <a:lumMod val="50000"/>
                    <a:lumOff val="50000"/>
                  </a:schemeClr>
                </a:solidFill>
              </a:rPr>
              <a:t>[42 U.S.C. § 11432(g)(3)(A)(ii)]</a:t>
            </a:r>
          </a:p>
          <a:p>
            <a:pPr lvl="2">
              <a:spcBef>
                <a:spcPts val="1200"/>
              </a:spcBef>
            </a:pPr>
            <a:r>
              <a:rPr lang="en-US" dirty="0"/>
              <a:t>Any public school that non-homeless students who live in the attendance area in which the child or youth is actually living are eligible to attend</a:t>
            </a:r>
          </a:p>
        </p:txBody>
      </p:sp>
      <p:sp>
        <p:nvSpPr>
          <p:cNvPr id="5" name="Title 4">
            <a:extLst>
              <a:ext uri="{FF2B5EF4-FFF2-40B4-BE49-F238E27FC236}">
                <a16:creationId xmlns:a16="http://schemas.microsoft.com/office/drawing/2014/main" id="{64701371-4E42-42B0-A2FC-2AAD00E4C6DC}"/>
              </a:ext>
            </a:extLst>
          </p:cNvPr>
          <p:cNvSpPr>
            <a:spLocks noGrp="1"/>
          </p:cNvSpPr>
          <p:nvPr>
            <p:ph type="title"/>
          </p:nvPr>
        </p:nvSpPr>
        <p:spPr>
          <a:xfrm>
            <a:off x="609600" y="413159"/>
            <a:ext cx="10972800" cy="1066800"/>
          </a:xfrm>
        </p:spPr>
        <p:txBody>
          <a:bodyPr/>
          <a:lstStyle/>
          <a:p>
            <a:r>
              <a:rPr lang="en-US" dirty="0"/>
              <a:t>School Stability</a:t>
            </a:r>
          </a:p>
        </p:txBody>
      </p:sp>
      <p:pic>
        <p:nvPicPr>
          <p:cNvPr id="7" name="Picture 6">
            <a:extLst>
              <a:ext uri="{FF2B5EF4-FFF2-40B4-BE49-F238E27FC236}">
                <a16:creationId xmlns:a16="http://schemas.microsoft.com/office/drawing/2014/main" id="{6EA03C5C-0C97-4802-BE80-727C2772A0A7}"/>
              </a:ext>
            </a:extLst>
          </p:cNvPr>
          <p:cNvPicPr>
            <a:picLocks noChangeAspect="1"/>
          </p:cNvPicPr>
          <p:nvPr/>
        </p:nvPicPr>
        <p:blipFill>
          <a:blip r:embed="rId3"/>
          <a:stretch>
            <a:fillRect/>
          </a:stretch>
        </p:blipFill>
        <p:spPr>
          <a:xfrm>
            <a:off x="10424584" y="5590144"/>
            <a:ext cx="1767416" cy="1048679"/>
          </a:xfrm>
          <a:prstGeom prst="rect">
            <a:avLst/>
          </a:prstGeom>
        </p:spPr>
      </p:pic>
    </p:spTree>
    <p:extLst>
      <p:ext uri="{BB962C8B-B14F-4D97-AF65-F5344CB8AC3E}">
        <p14:creationId xmlns:p14="http://schemas.microsoft.com/office/powerpoint/2010/main" val="4014873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p:cNvSpPr>
            <a:spLocks noGrp="1"/>
          </p:cNvSpPr>
          <p:nvPr>
            <p:ph idx="1"/>
          </p:nvPr>
        </p:nvSpPr>
        <p:spPr/>
        <p:txBody>
          <a:bodyPr>
            <a:normAutofit fontScale="70000" lnSpcReduction="20000"/>
          </a:bodyPr>
          <a:lstStyle/>
          <a:p>
            <a:pPr>
              <a:spcBef>
                <a:spcPts val="4000"/>
              </a:spcBef>
            </a:pPr>
            <a:r>
              <a:rPr lang="en-US" sz="2800" dirty="0"/>
              <a:t>The Every Student Succeeds Act (ESSA) was</a:t>
            </a:r>
            <a:br>
              <a:rPr lang="en-US" sz="2800" dirty="0"/>
            </a:br>
            <a:r>
              <a:rPr lang="en-US" sz="2800" dirty="0"/>
              <a:t>signed into law December 2015.</a:t>
            </a:r>
          </a:p>
          <a:p>
            <a:pPr>
              <a:spcBef>
                <a:spcPts val="4000"/>
              </a:spcBef>
            </a:pPr>
            <a:r>
              <a:rPr lang="en-US" sz="2800" dirty="0"/>
              <a:t>ESSA reauthorized the Elementary and Secondary Education Act (ESEA) and the education subtitle of the McKinney-Vento Act.</a:t>
            </a:r>
          </a:p>
          <a:p>
            <a:pPr>
              <a:spcBef>
                <a:spcPts val="4000"/>
              </a:spcBef>
            </a:pPr>
            <a:r>
              <a:rPr lang="en-US" sz="2800" dirty="0"/>
              <a:t>ESSA amendments provide new opportunities for LEAs to help students experiencing homelessness succeed.</a:t>
            </a:r>
          </a:p>
          <a:p>
            <a:pPr>
              <a:spcBef>
                <a:spcPts val="4000"/>
              </a:spcBef>
            </a:pPr>
            <a:r>
              <a:rPr lang="en-US" sz="2800" dirty="0"/>
              <a:t>4 major changes; removal of “awaiting foster care” (December 10</a:t>
            </a:r>
            <a:r>
              <a:rPr lang="en-US" sz="2800" baseline="30000" dirty="0"/>
              <a:t>th</a:t>
            </a:r>
            <a:r>
              <a:rPr lang="en-US" sz="2800" dirty="0"/>
              <a:t>, 2016), adding support for preschool aged eligible students, credit accrual (higher education) and outlined duties for the role of “Homeless Liaison”. </a:t>
            </a:r>
          </a:p>
          <a:p>
            <a:pPr>
              <a:spcBef>
                <a:spcPts val="4000"/>
              </a:spcBef>
            </a:pPr>
            <a:r>
              <a:rPr lang="en-US" sz="2800" dirty="0"/>
              <a:t>For more information, visit </a:t>
            </a:r>
            <a:r>
              <a:rPr lang="en-US" sz="2800" dirty="0">
                <a:hlinkClick r:id="rId3"/>
              </a:rPr>
              <a:t>http://nche.ed.gov/legis/essa.php</a:t>
            </a:r>
            <a:endParaRPr lang="en-US" sz="2800" dirty="0"/>
          </a:p>
        </p:txBody>
      </p:sp>
      <p:sp>
        <p:nvSpPr>
          <p:cNvPr id="16" name="Title 1"/>
          <p:cNvSpPr>
            <a:spLocks noGrp="1"/>
          </p:cNvSpPr>
          <p:nvPr>
            <p:ph type="title"/>
          </p:nvPr>
        </p:nvSpPr>
        <p:spPr>
          <a:xfrm>
            <a:off x="609600" y="373736"/>
            <a:ext cx="10972800" cy="1066800"/>
          </a:xfrm>
        </p:spPr>
        <p:txBody>
          <a:bodyPr>
            <a:noAutofit/>
          </a:bodyPr>
          <a:lstStyle/>
          <a:p>
            <a:r>
              <a:rPr lang="en-US" sz="4267" dirty="0"/>
              <a:t>ESSA Basics</a:t>
            </a:r>
          </a:p>
        </p:txBody>
      </p:sp>
      <p:grpSp>
        <p:nvGrpSpPr>
          <p:cNvPr id="18" name="Group 17"/>
          <p:cNvGrpSpPr/>
          <p:nvPr/>
        </p:nvGrpSpPr>
        <p:grpSpPr>
          <a:xfrm>
            <a:off x="6096000" y="310693"/>
            <a:ext cx="5791200" cy="2032000"/>
            <a:chOff x="4572000" y="233020"/>
            <a:chExt cx="4343400" cy="1524000"/>
          </a:xfrm>
        </p:grpSpPr>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9400" y="233020"/>
              <a:ext cx="2286000" cy="1524000"/>
            </a:xfrm>
            <a:prstGeom prst="rect">
              <a:avLst/>
            </a:prstGeom>
            <a:ln>
              <a:solidFill>
                <a:srgbClr val="8A2F93"/>
              </a:solidFill>
            </a:ln>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382787"/>
              <a:ext cx="1889256" cy="457200"/>
            </a:xfrm>
            <a:prstGeom prst="rect">
              <a:avLst/>
            </a:prstGeom>
          </p:spPr>
        </p:pic>
      </p:grpSp>
      <p:pic>
        <p:nvPicPr>
          <p:cNvPr id="11" name="Picture 10">
            <a:extLst>
              <a:ext uri="{FF2B5EF4-FFF2-40B4-BE49-F238E27FC236}">
                <a16:creationId xmlns:a16="http://schemas.microsoft.com/office/drawing/2014/main" id="{3C61129F-D265-4C8F-994E-8FF2C32E1253}"/>
              </a:ext>
            </a:extLst>
          </p:cNvPr>
          <p:cNvPicPr>
            <a:picLocks noChangeAspect="1"/>
          </p:cNvPicPr>
          <p:nvPr/>
        </p:nvPicPr>
        <p:blipFill>
          <a:blip r:embed="rId6"/>
          <a:stretch>
            <a:fillRect/>
          </a:stretch>
        </p:blipFill>
        <p:spPr>
          <a:xfrm>
            <a:off x="10424584" y="5769781"/>
            <a:ext cx="1767416" cy="1048679"/>
          </a:xfrm>
          <a:prstGeom prst="rect">
            <a:avLst/>
          </a:prstGeom>
        </p:spPr>
      </p:pic>
    </p:spTree>
    <p:extLst>
      <p:ext uri="{BB962C8B-B14F-4D97-AF65-F5344CB8AC3E}">
        <p14:creationId xmlns:p14="http://schemas.microsoft.com/office/powerpoint/2010/main" val="944153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a:spcBef>
                <a:spcPts val="4000"/>
              </a:spcBef>
            </a:pPr>
            <a:r>
              <a:rPr lang="en-US" dirty="0"/>
              <a:t>Homeless children and youth have the right to attend the school of origin for the duration of homelessness</a:t>
            </a:r>
          </a:p>
          <a:p>
            <a:pPr lvl="2">
              <a:spcBef>
                <a:spcPts val="4000"/>
              </a:spcBef>
            </a:pPr>
            <a:r>
              <a:rPr lang="en-US" sz="2667" dirty="0"/>
              <a:t>In any case in which a family becomes homeless between academic years or during an academic year</a:t>
            </a:r>
          </a:p>
          <a:p>
            <a:pPr lvl="2">
              <a:spcBef>
                <a:spcPts val="4000"/>
              </a:spcBef>
            </a:pPr>
            <a:r>
              <a:rPr lang="en-US" sz="2667" dirty="0"/>
              <a:t>For the remainder of the academic year, if the child or youth becomes permanently housed during an academic year</a:t>
            </a:r>
          </a:p>
          <a:p>
            <a:pPr marL="609585" lvl="2" indent="0" algn="r">
              <a:spcBef>
                <a:spcPts val="4000"/>
              </a:spcBef>
              <a:buNone/>
            </a:pPr>
            <a:r>
              <a:rPr lang="en-US" sz="2133" dirty="0">
                <a:solidFill>
                  <a:schemeClr val="tx2">
                    <a:lumMod val="50000"/>
                    <a:lumOff val="50000"/>
                  </a:schemeClr>
                </a:solidFill>
              </a:rPr>
              <a:t>[42 U.S.C. § 11432(g)(3)(A)(</a:t>
            </a:r>
            <a:r>
              <a:rPr lang="en-US" sz="2133" dirty="0" err="1">
                <a:solidFill>
                  <a:schemeClr val="tx2">
                    <a:lumMod val="50000"/>
                    <a:lumOff val="50000"/>
                  </a:schemeClr>
                </a:solidFill>
              </a:rPr>
              <a:t>i</a:t>
            </a:r>
            <a:r>
              <a:rPr lang="en-US" sz="2133" dirty="0">
                <a:solidFill>
                  <a:schemeClr val="tx2">
                    <a:lumMod val="50000"/>
                    <a:lumOff val="50000"/>
                  </a:schemeClr>
                </a:solidFill>
              </a:rPr>
              <a:t>)(II)]</a:t>
            </a:r>
          </a:p>
        </p:txBody>
      </p:sp>
      <p:sp>
        <p:nvSpPr>
          <p:cNvPr id="5" name="Title 4">
            <a:extLst>
              <a:ext uri="{FF2B5EF4-FFF2-40B4-BE49-F238E27FC236}">
                <a16:creationId xmlns:a16="http://schemas.microsoft.com/office/drawing/2014/main" id="{7CF2BDB0-29A9-4F97-9593-D05E73572737}"/>
              </a:ext>
            </a:extLst>
          </p:cNvPr>
          <p:cNvSpPr>
            <a:spLocks noGrp="1"/>
          </p:cNvSpPr>
          <p:nvPr>
            <p:ph type="title"/>
          </p:nvPr>
        </p:nvSpPr>
        <p:spPr>
          <a:xfrm>
            <a:off x="609600" y="396381"/>
            <a:ext cx="10972800" cy="1066800"/>
          </a:xfrm>
        </p:spPr>
        <p:txBody>
          <a:bodyPr/>
          <a:lstStyle/>
          <a:p>
            <a:r>
              <a:rPr lang="en-US" dirty="0"/>
              <a:t>Duration of School of Origin Rights</a:t>
            </a:r>
          </a:p>
        </p:txBody>
      </p:sp>
      <p:pic>
        <p:nvPicPr>
          <p:cNvPr id="6" name="Picture 5">
            <a:extLst>
              <a:ext uri="{FF2B5EF4-FFF2-40B4-BE49-F238E27FC236}">
                <a16:creationId xmlns:a16="http://schemas.microsoft.com/office/drawing/2014/main" id="{1C023C5E-98D3-4086-B406-4A09C3029B0A}"/>
              </a:ext>
            </a:extLst>
          </p:cNvPr>
          <p:cNvPicPr>
            <a:picLocks noChangeAspect="1"/>
          </p:cNvPicPr>
          <p:nvPr/>
        </p:nvPicPr>
        <p:blipFill>
          <a:blip r:embed="rId3"/>
          <a:stretch>
            <a:fillRect/>
          </a:stretch>
        </p:blipFill>
        <p:spPr>
          <a:xfrm>
            <a:off x="10862013" y="5724525"/>
            <a:ext cx="1329987" cy="933450"/>
          </a:xfrm>
          <a:prstGeom prst="rect">
            <a:avLst/>
          </a:prstGeom>
        </p:spPr>
      </p:pic>
    </p:spTree>
    <p:extLst>
      <p:ext uri="{BB962C8B-B14F-4D97-AF65-F5344CB8AC3E}">
        <p14:creationId xmlns:p14="http://schemas.microsoft.com/office/powerpoint/2010/main" val="1768224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47500" lnSpcReduction="20000"/>
          </a:bodyPr>
          <a:lstStyle/>
          <a:p>
            <a:pPr>
              <a:spcBef>
                <a:spcPts val="4000"/>
              </a:spcBef>
            </a:pPr>
            <a:r>
              <a:rPr lang="en-US" dirty="0">
                <a:solidFill>
                  <a:srgbClr val="333333"/>
                </a:solidFill>
              </a:rPr>
              <a:t>Transportation must be provided to and from the school of origin at the request of the parent or guardian, or, in the case of an unaccompanied youth, at the request of the local liaison </a:t>
            </a:r>
            <a:r>
              <a:rPr lang="en-US" dirty="0">
                <a:solidFill>
                  <a:schemeClr val="tx2">
                    <a:lumMod val="50000"/>
                    <a:lumOff val="50000"/>
                  </a:schemeClr>
                </a:solidFill>
              </a:rPr>
              <a:t>[</a:t>
            </a:r>
            <a:r>
              <a:rPr lang="it-IT" dirty="0">
                <a:solidFill>
                  <a:schemeClr val="tx2">
                    <a:lumMod val="50000"/>
                    <a:lumOff val="50000"/>
                  </a:schemeClr>
                </a:solidFill>
              </a:rPr>
              <a:t>42 U.S.C. §11432(g)(1)(J)(iii)]</a:t>
            </a:r>
            <a:r>
              <a:rPr lang="it-IT" dirty="0">
                <a:solidFill>
                  <a:srgbClr val="333333"/>
                </a:solidFill>
              </a:rPr>
              <a:t>.</a:t>
            </a:r>
            <a:endParaRPr lang="en-US" dirty="0">
              <a:solidFill>
                <a:srgbClr val="333333"/>
              </a:solidFill>
            </a:endParaRPr>
          </a:p>
          <a:p>
            <a:pPr>
              <a:spcBef>
                <a:spcPts val="4000"/>
              </a:spcBef>
            </a:pPr>
            <a:r>
              <a:rPr lang="en-US" dirty="0">
                <a:solidFill>
                  <a:srgbClr val="333333"/>
                </a:solidFill>
              </a:rPr>
              <a:t>Based on the amended definition of </a:t>
            </a:r>
            <a:r>
              <a:rPr lang="en-US" i="1" dirty="0">
                <a:solidFill>
                  <a:srgbClr val="333333"/>
                </a:solidFill>
              </a:rPr>
              <a:t>school of origin</a:t>
            </a:r>
            <a:r>
              <a:rPr lang="en-US" dirty="0">
                <a:solidFill>
                  <a:srgbClr val="333333"/>
                </a:solidFill>
              </a:rPr>
              <a:t> under ESSA, school of origin transportation rights extend to public preschools and receiving schools</a:t>
            </a:r>
          </a:p>
          <a:p>
            <a:pPr marL="11112" indent="0">
              <a:spcBef>
                <a:spcPts val="2400"/>
              </a:spcBef>
              <a:buNone/>
            </a:pPr>
            <a:r>
              <a:rPr lang="en-US" b="1" dirty="0"/>
              <a:t>Must LEAs continue to provide transportation to and from the school of origin for formerly homeless students who have become permanently housed?</a:t>
            </a:r>
          </a:p>
          <a:p>
            <a:pPr marL="11112" indent="0">
              <a:spcBef>
                <a:spcPts val="2400"/>
              </a:spcBef>
              <a:buNone/>
            </a:pPr>
            <a:r>
              <a:rPr lang="en-US" dirty="0"/>
              <a:t>Yes. LEAs must continue to provide transportation to and from the school of origin to formerly homeless students who have become permanently housed for the remainder of the academic year during which the child or youth becomes permanently housed. </a:t>
            </a:r>
            <a:r>
              <a:rPr lang="en-US" sz="2000" dirty="0">
                <a:solidFill>
                  <a:schemeClr val="tx2">
                    <a:lumMod val="50000"/>
                    <a:lumOff val="50000"/>
                  </a:schemeClr>
                </a:solidFill>
              </a:rPr>
              <a:t>EHCY Guidance, Question J-5</a:t>
            </a:r>
          </a:p>
          <a:p>
            <a:pPr marL="11112" indent="0">
              <a:spcBef>
                <a:spcPts val="1200"/>
              </a:spcBef>
              <a:buNone/>
            </a:pPr>
            <a:r>
              <a:rPr lang="en-US" b="1" dirty="0"/>
              <a:t>Does the McKinney-Vento Act require an LEA to provide transportation services to homeless children attending preschool?</a:t>
            </a:r>
          </a:p>
          <a:p>
            <a:pPr marL="11112" indent="0">
              <a:spcBef>
                <a:spcPts val="1200"/>
              </a:spcBef>
              <a:buNone/>
            </a:pPr>
            <a:r>
              <a:rPr lang="en-US" dirty="0"/>
              <a:t>Yes. The McKinney-Vento Act requires LEAs to provide transportation services to the school of origin, which includes public preschools. Accordingly, transportation to the school of origin must be provided even if a homeless preschooler who is enrolled in a public preschool in one LEA moves to another LEA that does not provide widely available or universal preschool.  </a:t>
            </a:r>
            <a:r>
              <a:rPr lang="en-US" sz="2000" dirty="0">
                <a:solidFill>
                  <a:schemeClr val="tx2">
                    <a:lumMod val="50000"/>
                    <a:lumOff val="50000"/>
                  </a:schemeClr>
                </a:solidFill>
              </a:rPr>
              <a:t>EHCY Guidance, Question N-5</a:t>
            </a:r>
            <a:endParaRPr lang="en-US" dirty="0">
              <a:solidFill>
                <a:srgbClr val="333333"/>
              </a:solidFill>
            </a:endParaRPr>
          </a:p>
        </p:txBody>
      </p:sp>
      <p:sp>
        <p:nvSpPr>
          <p:cNvPr id="5" name="Title 4">
            <a:extLst>
              <a:ext uri="{FF2B5EF4-FFF2-40B4-BE49-F238E27FC236}">
                <a16:creationId xmlns:a16="http://schemas.microsoft.com/office/drawing/2014/main" id="{F22A322B-AF66-4037-A428-22A2F98CB23E}"/>
              </a:ext>
            </a:extLst>
          </p:cNvPr>
          <p:cNvSpPr>
            <a:spLocks noGrp="1"/>
          </p:cNvSpPr>
          <p:nvPr>
            <p:ph type="title"/>
          </p:nvPr>
        </p:nvSpPr>
        <p:spPr>
          <a:xfrm>
            <a:off x="609600" y="411806"/>
            <a:ext cx="10972800" cy="1066800"/>
          </a:xfrm>
        </p:spPr>
        <p:txBody>
          <a:bodyPr/>
          <a:lstStyle/>
          <a:p>
            <a:r>
              <a:rPr lang="en-US" dirty="0"/>
              <a:t>School of origin transportation</a:t>
            </a:r>
          </a:p>
        </p:txBody>
      </p:sp>
      <p:sp>
        <p:nvSpPr>
          <p:cNvPr id="6" name="Oval 5">
            <a:extLst>
              <a:ext uri="{FF2B5EF4-FFF2-40B4-BE49-F238E27FC236}">
                <a16:creationId xmlns:a16="http://schemas.microsoft.com/office/drawing/2014/main" id="{7F873065-EAEE-4FE1-B3C6-0E025B2C9FBC}"/>
              </a:ext>
            </a:extLst>
          </p:cNvPr>
          <p:cNvSpPr/>
          <p:nvPr/>
        </p:nvSpPr>
        <p:spPr>
          <a:xfrm>
            <a:off x="10668000" y="177800"/>
            <a:ext cx="1341120" cy="1341120"/>
          </a:xfrm>
          <a:prstGeom prst="ellipse">
            <a:avLst/>
          </a:prstGeom>
          <a:blipFill>
            <a:blip r:embed="rId3">
              <a:extLst>
                <a:ext uri="{28A0092B-C50C-407E-A947-70E740481C1C}">
                  <a14:useLocalDpi xmlns:a14="http://schemas.microsoft.com/office/drawing/2010/main" val="0"/>
                </a:ext>
              </a:extLst>
            </a:blip>
            <a:srcRect/>
            <a:stretch>
              <a:fillRect l="-33000" r="-33000"/>
            </a:stretch>
          </a:blipFill>
          <a:ln w="28575">
            <a:solidFill>
              <a:srgbClr val="CD1F22"/>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r>
              <a:rPr lang="en-US" sz="2400" dirty="0"/>
              <a:t>	</a:t>
            </a:r>
          </a:p>
        </p:txBody>
      </p:sp>
    </p:spTree>
    <p:extLst>
      <p:ext uri="{BB962C8B-B14F-4D97-AF65-F5344CB8AC3E}">
        <p14:creationId xmlns:p14="http://schemas.microsoft.com/office/powerpoint/2010/main" val="2609910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14816" indent="0">
              <a:spcBef>
                <a:spcPts val="1600"/>
              </a:spcBef>
              <a:buNone/>
            </a:pPr>
            <a:r>
              <a:rPr lang="en-US" dirty="0"/>
              <a:t>When the child or youth completes the final grade level served by the school of origin, the term </a:t>
            </a:r>
            <a:r>
              <a:rPr lang="en-US" b="1" i="1" dirty="0"/>
              <a:t>school of origin </a:t>
            </a:r>
            <a:r>
              <a:rPr lang="en-US" dirty="0"/>
              <a:t>shall include the designated receiving school at the next grade level for all feeder schools </a:t>
            </a:r>
            <a:r>
              <a:rPr lang="en-US" dirty="0">
                <a:solidFill>
                  <a:schemeClr val="tx2">
                    <a:lumMod val="50000"/>
                    <a:lumOff val="50000"/>
                  </a:schemeClr>
                </a:solidFill>
              </a:rPr>
              <a:t>[</a:t>
            </a:r>
            <a:r>
              <a:rPr lang="it-IT" dirty="0">
                <a:solidFill>
                  <a:schemeClr val="tx2">
                    <a:lumMod val="50000"/>
                    <a:lumOff val="50000"/>
                  </a:schemeClr>
                </a:solidFill>
              </a:rPr>
              <a:t>42 U.S.C. §11432(g)(3)(I)(ii)]</a:t>
            </a:r>
            <a:r>
              <a:rPr lang="it-IT" dirty="0"/>
              <a:t>.</a:t>
            </a:r>
            <a:endParaRPr lang="en-US" dirty="0"/>
          </a:p>
        </p:txBody>
      </p:sp>
      <p:sp>
        <p:nvSpPr>
          <p:cNvPr id="12" name="Title 11"/>
          <p:cNvSpPr>
            <a:spLocks noGrp="1"/>
          </p:cNvSpPr>
          <p:nvPr>
            <p:ph type="title"/>
          </p:nvPr>
        </p:nvSpPr>
        <p:spPr>
          <a:xfrm>
            <a:off x="609600" y="457201"/>
            <a:ext cx="10972800" cy="1066800"/>
          </a:xfrm>
        </p:spPr>
        <p:txBody>
          <a:bodyPr/>
          <a:lstStyle/>
          <a:p>
            <a:r>
              <a:rPr lang="en-US" dirty="0"/>
              <a:t>Receiving Schools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835400"/>
            <a:ext cx="1828800" cy="1828800"/>
          </a:xfrm>
          <a:prstGeom prst="rect">
            <a:avLst/>
          </a:prstGeom>
        </p:spPr>
      </p:pic>
      <p:pic>
        <p:nvPicPr>
          <p:cNvPr id="5" name="Picture 4"/>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81600" y="3835400"/>
            <a:ext cx="1828800" cy="1828800"/>
          </a:xfrm>
          <a:prstGeom prst="rect">
            <a:avLst/>
          </a:prstGeom>
        </p:spPr>
      </p:pic>
      <p:pic>
        <p:nvPicPr>
          <p:cNvPr id="6" name="Picture 5"/>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a:off x="8839200" y="3835400"/>
            <a:ext cx="1828800" cy="1828800"/>
          </a:xfrm>
          <a:prstGeom prst="rect">
            <a:avLst/>
          </a:prstGeom>
        </p:spPr>
      </p:pic>
      <p:sp>
        <p:nvSpPr>
          <p:cNvPr id="7" name="TextBox 6"/>
          <p:cNvSpPr txBox="1"/>
          <p:nvPr/>
        </p:nvSpPr>
        <p:spPr>
          <a:xfrm>
            <a:off x="1219200" y="5664201"/>
            <a:ext cx="2438400" cy="461665"/>
          </a:xfrm>
          <a:prstGeom prst="rect">
            <a:avLst/>
          </a:prstGeom>
          <a:noFill/>
        </p:spPr>
        <p:txBody>
          <a:bodyPr wrap="square" rtlCol="0">
            <a:spAutoFit/>
          </a:bodyPr>
          <a:lstStyle/>
          <a:p>
            <a:pPr algn="ctr"/>
            <a:r>
              <a:rPr lang="en-US" sz="2400" dirty="0"/>
              <a:t>elementary school</a:t>
            </a:r>
          </a:p>
        </p:txBody>
      </p:sp>
      <p:sp>
        <p:nvSpPr>
          <p:cNvPr id="8" name="TextBox 7"/>
          <p:cNvSpPr txBox="1"/>
          <p:nvPr/>
        </p:nvSpPr>
        <p:spPr>
          <a:xfrm>
            <a:off x="4876800" y="5681822"/>
            <a:ext cx="2438400" cy="461665"/>
          </a:xfrm>
          <a:prstGeom prst="rect">
            <a:avLst/>
          </a:prstGeom>
          <a:noFill/>
        </p:spPr>
        <p:txBody>
          <a:bodyPr wrap="square" rtlCol="0">
            <a:spAutoFit/>
          </a:bodyPr>
          <a:lstStyle/>
          <a:p>
            <a:pPr algn="ctr"/>
            <a:r>
              <a:rPr lang="en-US" sz="2400" dirty="0"/>
              <a:t>middle school</a:t>
            </a:r>
          </a:p>
        </p:txBody>
      </p:sp>
      <p:sp>
        <p:nvSpPr>
          <p:cNvPr id="9" name="TextBox 8"/>
          <p:cNvSpPr txBox="1"/>
          <p:nvPr/>
        </p:nvSpPr>
        <p:spPr>
          <a:xfrm>
            <a:off x="8534400" y="5664201"/>
            <a:ext cx="2438400" cy="461665"/>
          </a:xfrm>
          <a:prstGeom prst="rect">
            <a:avLst/>
          </a:prstGeom>
          <a:noFill/>
        </p:spPr>
        <p:txBody>
          <a:bodyPr wrap="square" rtlCol="0">
            <a:spAutoFit/>
          </a:bodyPr>
          <a:lstStyle/>
          <a:p>
            <a:pPr algn="ctr"/>
            <a:r>
              <a:rPr lang="en-US" sz="2400" dirty="0"/>
              <a:t>high school</a:t>
            </a:r>
          </a:p>
        </p:txBody>
      </p:sp>
      <p:sp>
        <p:nvSpPr>
          <p:cNvPr id="10" name="Right Arrow 9"/>
          <p:cNvSpPr/>
          <p:nvPr/>
        </p:nvSpPr>
        <p:spPr>
          <a:xfrm>
            <a:off x="3860800" y="4851400"/>
            <a:ext cx="812800" cy="508000"/>
          </a:xfrm>
          <a:prstGeom prst="rightArrow">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 name="Right Arrow 10"/>
          <p:cNvSpPr/>
          <p:nvPr/>
        </p:nvSpPr>
        <p:spPr>
          <a:xfrm>
            <a:off x="7518400" y="4851400"/>
            <a:ext cx="812800" cy="508000"/>
          </a:xfrm>
          <a:prstGeom prst="rightArrow">
            <a:avLst/>
          </a:prstGeom>
          <a:solidFill>
            <a:srgbClr val="3333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137943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878" y="438326"/>
            <a:ext cx="10972800" cy="1066799"/>
          </a:xfrm>
        </p:spPr>
        <p:txBody>
          <a:bodyPr/>
          <a:lstStyle/>
          <a:p>
            <a:r>
              <a:rPr lang="en-US" b="1" dirty="0"/>
              <a:t>Transportation</a:t>
            </a:r>
          </a:p>
        </p:txBody>
      </p:sp>
      <p:sp>
        <p:nvSpPr>
          <p:cNvPr id="3" name="Content Placeholder 2"/>
          <p:cNvSpPr>
            <a:spLocks noGrp="1"/>
          </p:cNvSpPr>
          <p:nvPr>
            <p:ph idx="1"/>
          </p:nvPr>
        </p:nvSpPr>
        <p:spPr/>
        <p:txBody>
          <a:bodyPr>
            <a:normAutofit/>
          </a:bodyPr>
          <a:lstStyle/>
          <a:p>
            <a:pPr>
              <a:buNone/>
              <a:defRPr/>
            </a:pPr>
            <a:r>
              <a:rPr lang="en-US" sz="2800" dirty="0">
                <a:solidFill>
                  <a:schemeClr val="tx1">
                    <a:lumMod val="95000"/>
                    <a:lumOff val="5000"/>
                  </a:schemeClr>
                </a:solidFill>
              </a:rPr>
              <a:t>The method of transportation is an LEA decision, but it </a:t>
            </a:r>
            <a:r>
              <a:rPr lang="en-US" sz="2800" u="sng" dirty="0">
                <a:solidFill>
                  <a:schemeClr val="tx1">
                    <a:lumMod val="95000"/>
                    <a:lumOff val="5000"/>
                  </a:schemeClr>
                </a:solidFill>
              </a:rPr>
              <a:t>must be appropriate</a:t>
            </a:r>
            <a:r>
              <a:rPr lang="en-US" sz="2800" dirty="0">
                <a:solidFill>
                  <a:schemeClr val="tx1">
                    <a:lumMod val="95000"/>
                    <a:lumOff val="5000"/>
                  </a:schemeClr>
                </a:solidFill>
              </a:rPr>
              <a:t> for the student and family.</a:t>
            </a:r>
          </a:p>
          <a:p>
            <a:pPr lvl="1">
              <a:buFont typeface="Arial" pitchFamily="34" charset="0"/>
              <a:buChar char="•"/>
              <a:defRPr/>
            </a:pPr>
            <a:r>
              <a:rPr lang="en-US" sz="2400" dirty="0"/>
              <a:t>School bus</a:t>
            </a:r>
          </a:p>
          <a:p>
            <a:pPr lvl="1">
              <a:buFont typeface="Arial" pitchFamily="34" charset="0"/>
              <a:buChar char="•"/>
              <a:defRPr/>
            </a:pPr>
            <a:r>
              <a:rPr lang="en-US" sz="2400" dirty="0"/>
              <a:t>Smaller school bus</a:t>
            </a:r>
          </a:p>
          <a:p>
            <a:pPr lvl="1">
              <a:buFont typeface="Arial" pitchFamily="34" charset="0"/>
              <a:buChar char="•"/>
              <a:defRPr/>
            </a:pPr>
            <a:r>
              <a:rPr lang="en-US" sz="2400" dirty="0"/>
              <a:t>Public bus passes or tokens</a:t>
            </a:r>
          </a:p>
          <a:p>
            <a:pPr lvl="1">
              <a:buFont typeface="Arial" pitchFamily="34" charset="0"/>
              <a:buChar char="•"/>
              <a:defRPr/>
            </a:pPr>
            <a:r>
              <a:rPr lang="en-US" sz="2400" dirty="0"/>
              <a:t>Reimburse parent for mileage</a:t>
            </a:r>
          </a:p>
          <a:p>
            <a:pPr lvl="1">
              <a:buFont typeface="Arial" pitchFamily="34" charset="0"/>
              <a:buChar char="•"/>
              <a:defRPr/>
            </a:pPr>
            <a:r>
              <a:rPr lang="en-US" sz="2400" dirty="0"/>
              <a:t>Activity vans</a:t>
            </a:r>
          </a:p>
          <a:p>
            <a:pPr lvl="1">
              <a:buFont typeface="Arial" pitchFamily="34" charset="0"/>
              <a:buChar char="•"/>
              <a:defRPr/>
            </a:pPr>
            <a:r>
              <a:rPr lang="en-US" sz="2400" dirty="0"/>
              <a:t>Taxi service</a:t>
            </a:r>
          </a:p>
          <a:p>
            <a:pPr lvl="1">
              <a:buFont typeface="Arial" pitchFamily="34" charset="0"/>
              <a:buChar char="•"/>
              <a:defRPr/>
            </a:pPr>
            <a:r>
              <a:rPr lang="en-US" sz="2400" dirty="0"/>
              <a:t>Van service</a:t>
            </a:r>
          </a:p>
          <a:p>
            <a:endParaRPr lang="en-US" dirty="0"/>
          </a:p>
        </p:txBody>
      </p:sp>
      <p:pic>
        <p:nvPicPr>
          <p:cNvPr id="4" name="Picture 3">
            <a:extLst>
              <a:ext uri="{FF2B5EF4-FFF2-40B4-BE49-F238E27FC236}">
                <a16:creationId xmlns:a16="http://schemas.microsoft.com/office/drawing/2014/main" id="{AB0A2CAC-A364-4BA6-A685-3AA9E1161126}"/>
              </a:ext>
            </a:extLst>
          </p:cNvPr>
          <p:cNvPicPr>
            <a:picLocks noChangeAspect="1"/>
          </p:cNvPicPr>
          <p:nvPr/>
        </p:nvPicPr>
        <p:blipFill>
          <a:blip r:embed="rId2"/>
          <a:stretch>
            <a:fillRect/>
          </a:stretch>
        </p:blipFill>
        <p:spPr>
          <a:xfrm>
            <a:off x="10424584" y="5562599"/>
            <a:ext cx="1767416" cy="1048679"/>
          </a:xfrm>
          <a:prstGeom prst="rect">
            <a:avLst/>
          </a:prstGeom>
        </p:spPr>
      </p:pic>
    </p:spTree>
    <p:extLst>
      <p:ext uri="{BB962C8B-B14F-4D97-AF65-F5344CB8AC3E}">
        <p14:creationId xmlns:p14="http://schemas.microsoft.com/office/powerpoint/2010/main" val="858660110"/>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70000" lnSpcReduction="20000"/>
          </a:bodyPr>
          <a:lstStyle/>
          <a:p>
            <a:pPr>
              <a:spcBef>
                <a:spcPts val="3000"/>
              </a:spcBef>
            </a:pPr>
            <a:r>
              <a:rPr lang="en-US" sz="2800" dirty="0"/>
              <a:t>The term </a:t>
            </a:r>
            <a:r>
              <a:rPr lang="en-US" sz="2800" b="1" i="1" dirty="0"/>
              <a:t>school of origin </a:t>
            </a:r>
            <a:r>
              <a:rPr lang="en-US" sz="2800" dirty="0"/>
              <a:t>means the school that a</a:t>
            </a:r>
            <a:br>
              <a:rPr lang="en-US" sz="2800" dirty="0"/>
            </a:br>
            <a:r>
              <a:rPr lang="en-US" sz="2800" dirty="0"/>
              <a:t>child or youth attended when permanently housed or the school in which the child or youth was last enrolled, </a:t>
            </a:r>
            <a:r>
              <a:rPr lang="en-US" sz="2800" dirty="0">
                <a:solidFill>
                  <a:schemeClr val="tx1"/>
                </a:solidFill>
              </a:rPr>
              <a:t>including a preschool</a:t>
            </a:r>
            <a:r>
              <a:rPr lang="en-US" sz="2800" dirty="0">
                <a:solidFill>
                  <a:schemeClr val="tx2">
                    <a:lumMod val="50000"/>
                    <a:lumOff val="50000"/>
                  </a:schemeClr>
                </a:solidFill>
              </a:rPr>
              <a:t> [</a:t>
            </a:r>
            <a:r>
              <a:rPr lang="it-IT" sz="2800" dirty="0">
                <a:solidFill>
                  <a:schemeClr val="tx2">
                    <a:lumMod val="50000"/>
                    <a:lumOff val="50000"/>
                  </a:schemeClr>
                </a:solidFill>
              </a:rPr>
              <a:t>42 U.S.C. §11432(g)(3)(I)(i)]</a:t>
            </a:r>
            <a:r>
              <a:rPr lang="it-IT" sz="2800" dirty="0"/>
              <a:t>.</a:t>
            </a:r>
          </a:p>
          <a:p>
            <a:pPr marL="234950" lvl="1" indent="-223838">
              <a:spcBef>
                <a:spcPts val="3000"/>
              </a:spcBef>
              <a:buFont typeface="Wingdings" charset="2"/>
              <a:buChar char="§"/>
            </a:pPr>
            <a:r>
              <a:rPr lang="en-US" dirty="0"/>
              <a:t>Visit and </a:t>
            </a:r>
            <a:r>
              <a:rPr lang="en-US" dirty="0">
                <a:hlinkClick r:id="rId3"/>
              </a:rPr>
              <a:t>https://nche.ed.gov/ibt/sc_preschool.php</a:t>
            </a:r>
            <a:r>
              <a:rPr lang="en-US" dirty="0"/>
              <a:t> for more information on early care and education for young children experiencing homelessness.</a:t>
            </a:r>
          </a:p>
          <a:p>
            <a:pPr marL="14816" indent="0">
              <a:spcBef>
                <a:spcPts val="2400"/>
              </a:spcBef>
              <a:buNone/>
            </a:pPr>
            <a:r>
              <a:rPr lang="en-US" b="1" dirty="0">
                <a:solidFill>
                  <a:srgbClr val="333333"/>
                </a:solidFill>
              </a:rPr>
              <a:t>Do McKinney-Vento Act requirements apply to homeless children attending preschool?</a:t>
            </a:r>
          </a:p>
          <a:p>
            <a:pPr marL="14816" indent="0">
              <a:spcBef>
                <a:spcPts val="2400"/>
              </a:spcBef>
              <a:buNone/>
            </a:pPr>
            <a:r>
              <a:rPr lang="en-US" dirty="0">
                <a:solidFill>
                  <a:srgbClr val="333333"/>
                </a:solidFill>
              </a:rPr>
              <a:t>To the extent that an LEA offers a public education to preschool children, including LEA-administered Head Start programs, an LEA must meet the McKinney-Vento Act requirements for homeless children in preschool, including ensuring that a homeless child remains in his or her public preschool of origin, unless a determination is made that it is not in the child’s best interest.</a:t>
            </a:r>
          </a:p>
          <a:p>
            <a:pPr marL="14816" indent="0" algn="r">
              <a:spcBef>
                <a:spcPts val="2400"/>
              </a:spcBef>
              <a:buNone/>
            </a:pPr>
            <a:r>
              <a:rPr lang="en-US" sz="2133" dirty="0">
                <a:solidFill>
                  <a:schemeClr val="tx2">
                    <a:lumMod val="50000"/>
                    <a:lumOff val="50000"/>
                  </a:schemeClr>
                </a:solidFill>
              </a:rPr>
              <a:t>EHCY Guidance, Question N-4	</a:t>
            </a:r>
          </a:p>
        </p:txBody>
      </p:sp>
      <p:sp>
        <p:nvSpPr>
          <p:cNvPr id="5" name="Title 4">
            <a:extLst>
              <a:ext uri="{FF2B5EF4-FFF2-40B4-BE49-F238E27FC236}">
                <a16:creationId xmlns:a16="http://schemas.microsoft.com/office/drawing/2014/main" id="{774C6007-291D-4B3F-A365-9F6DC7CF97DD}"/>
              </a:ext>
            </a:extLst>
          </p:cNvPr>
          <p:cNvSpPr>
            <a:spLocks noGrp="1"/>
          </p:cNvSpPr>
          <p:nvPr>
            <p:ph type="title"/>
          </p:nvPr>
        </p:nvSpPr>
        <p:spPr>
          <a:xfrm>
            <a:off x="609600" y="379603"/>
            <a:ext cx="10972800" cy="1066800"/>
          </a:xfrm>
        </p:spPr>
        <p:txBody>
          <a:bodyPr/>
          <a:lstStyle/>
          <a:p>
            <a:r>
              <a:rPr lang="en-US" dirty="0"/>
              <a:t>Preschool</a:t>
            </a:r>
          </a:p>
        </p:txBody>
      </p:sp>
      <p:pic>
        <p:nvPicPr>
          <p:cNvPr id="7" name="Picture 6">
            <a:extLst>
              <a:ext uri="{FF2B5EF4-FFF2-40B4-BE49-F238E27FC236}">
                <a16:creationId xmlns:a16="http://schemas.microsoft.com/office/drawing/2014/main" id="{F27969D1-9F48-40BB-94D1-685F7DA292B8}"/>
              </a:ext>
            </a:extLst>
          </p:cNvPr>
          <p:cNvPicPr>
            <a:picLocks noChangeAspect="1"/>
          </p:cNvPicPr>
          <p:nvPr/>
        </p:nvPicPr>
        <p:blipFill>
          <a:blip r:embed="rId4"/>
          <a:stretch>
            <a:fillRect/>
          </a:stretch>
        </p:blipFill>
        <p:spPr>
          <a:xfrm>
            <a:off x="10424584" y="5769781"/>
            <a:ext cx="1767416" cy="1048679"/>
          </a:xfrm>
          <a:prstGeom prst="rect">
            <a:avLst/>
          </a:prstGeom>
        </p:spPr>
      </p:pic>
    </p:spTree>
    <p:extLst>
      <p:ext uri="{BB962C8B-B14F-4D97-AF65-F5344CB8AC3E}">
        <p14:creationId xmlns:p14="http://schemas.microsoft.com/office/powerpoint/2010/main" val="66094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lnSpcReduction="10000"/>
          </a:bodyPr>
          <a:lstStyle/>
          <a:p>
            <a:pPr>
              <a:spcBef>
                <a:spcPts val="2400"/>
              </a:spcBef>
            </a:pPr>
            <a:r>
              <a:rPr lang="en-US" sz="2400" dirty="0">
                <a:solidFill>
                  <a:srgbClr val="333333"/>
                </a:solidFill>
              </a:rPr>
              <a:t>If, after conducting the best interest determination, the district determines that it is not in the child’s or youth’s best interest to attend the school of origin or the school requested by the parent, guardian, or unaccompanied youth, </a:t>
            </a:r>
            <a:r>
              <a:rPr lang="en-US" sz="2400" b="1" dirty="0">
                <a:solidFill>
                  <a:srgbClr val="333333"/>
                </a:solidFill>
              </a:rPr>
              <a:t>the district must provide the parent, guardian, or unaccompanied youth with a </a:t>
            </a:r>
            <a:r>
              <a:rPr lang="en-US" sz="2400" b="1" dirty="0">
                <a:solidFill>
                  <a:srgbClr val="FF0000"/>
                </a:solidFill>
              </a:rPr>
              <a:t>written explanation </a:t>
            </a:r>
            <a:r>
              <a:rPr lang="en-US" sz="2400" b="1" dirty="0">
                <a:solidFill>
                  <a:srgbClr val="333333"/>
                </a:solidFill>
              </a:rPr>
              <a:t>of the reasons for its determination</a:t>
            </a:r>
            <a:r>
              <a:rPr lang="en-US" sz="2400" dirty="0">
                <a:solidFill>
                  <a:srgbClr val="333333"/>
                </a:solidFill>
              </a:rPr>
              <a:t>, in a manner and form understandable to the parent, guardian, or unaccompanied youth, including information regarding the right to appeal</a:t>
            </a:r>
            <a:r>
              <a:rPr lang="en-US" sz="2400" dirty="0"/>
              <a:t> </a:t>
            </a:r>
            <a:r>
              <a:rPr lang="en-US" sz="2400" dirty="0">
                <a:solidFill>
                  <a:schemeClr val="tx2">
                    <a:lumMod val="50000"/>
                    <a:lumOff val="50000"/>
                  </a:schemeClr>
                </a:solidFill>
              </a:rPr>
              <a:t>[</a:t>
            </a:r>
            <a:r>
              <a:rPr lang="it-IT" sz="2400" dirty="0">
                <a:solidFill>
                  <a:schemeClr val="tx2">
                    <a:lumMod val="50000"/>
                    <a:lumOff val="50000"/>
                  </a:schemeClr>
                </a:solidFill>
              </a:rPr>
              <a:t>42 U.S.C. §11432(g)(3)(B)]</a:t>
            </a:r>
            <a:r>
              <a:rPr lang="it-IT" sz="2400" dirty="0"/>
              <a:t>.</a:t>
            </a:r>
          </a:p>
          <a:p>
            <a:pPr>
              <a:spcBef>
                <a:spcPts val="2400"/>
              </a:spcBef>
            </a:pPr>
            <a:r>
              <a:rPr lang="en-US" sz="2400" dirty="0"/>
              <a:t>The child or youth shall be </a:t>
            </a:r>
            <a:r>
              <a:rPr lang="en-US" sz="2400" b="1" dirty="0"/>
              <a:t>immediately enrolled </a:t>
            </a:r>
            <a:r>
              <a:rPr lang="en-US" sz="2400" dirty="0"/>
              <a:t>in the school in which enrollment is sought, pending final resolution of the dispute, including all available appeals </a:t>
            </a:r>
            <a:r>
              <a:rPr lang="en-US" sz="2400" dirty="0">
                <a:solidFill>
                  <a:schemeClr val="tx2">
                    <a:lumMod val="50000"/>
                    <a:lumOff val="50000"/>
                  </a:schemeClr>
                </a:solidFill>
              </a:rPr>
              <a:t>[</a:t>
            </a:r>
            <a:r>
              <a:rPr lang="it-IT" sz="2400" dirty="0">
                <a:solidFill>
                  <a:schemeClr val="tx2">
                    <a:lumMod val="50000"/>
                    <a:lumOff val="50000"/>
                  </a:schemeClr>
                </a:solidFill>
              </a:rPr>
              <a:t>42 U.S.C. § 11432(g)(3)(E)(i)]</a:t>
            </a:r>
            <a:r>
              <a:rPr lang="it-IT" sz="2400" dirty="0"/>
              <a:t>.</a:t>
            </a:r>
            <a:endParaRPr lang="en-US" sz="2400" dirty="0"/>
          </a:p>
          <a:p>
            <a:pPr marL="234950" lvl="1" indent="-223838">
              <a:spcBef>
                <a:spcPts val="2400"/>
              </a:spcBef>
              <a:buFont typeface="Wingdings" charset="2"/>
              <a:buChar char="§"/>
            </a:pPr>
            <a:r>
              <a:rPr lang="en-US" sz="2400" dirty="0"/>
              <a:t>Students must </a:t>
            </a:r>
            <a:r>
              <a:rPr lang="en-US" sz="2400" b="1" dirty="0"/>
              <a:t>receive all services </a:t>
            </a:r>
            <a:r>
              <a:rPr lang="en-US" sz="2400" dirty="0"/>
              <a:t>for which they are eligible until final resolution of all disputes and appeals </a:t>
            </a:r>
            <a:r>
              <a:rPr lang="en-US" sz="2400" dirty="0">
                <a:solidFill>
                  <a:schemeClr val="tx2">
                    <a:lumMod val="50000"/>
                    <a:lumOff val="50000"/>
                  </a:schemeClr>
                </a:solidFill>
              </a:rPr>
              <a:t>(EHCY Guidance, Question K-7)</a:t>
            </a:r>
            <a:r>
              <a:rPr lang="en-US" sz="2400" dirty="0"/>
              <a:t>.</a:t>
            </a:r>
          </a:p>
          <a:p>
            <a:pPr>
              <a:spcBef>
                <a:spcPts val="2400"/>
              </a:spcBef>
            </a:pPr>
            <a:endParaRPr lang="en-US" dirty="0">
              <a:solidFill>
                <a:srgbClr val="333333"/>
              </a:solidFill>
            </a:endParaRPr>
          </a:p>
        </p:txBody>
      </p:sp>
      <p:sp>
        <p:nvSpPr>
          <p:cNvPr id="7" name="Title 6">
            <a:extLst>
              <a:ext uri="{FF2B5EF4-FFF2-40B4-BE49-F238E27FC236}">
                <a16:creationId xmlns:a16="http://schemas.microsoft.com/office/drawing/2014/main" id="{2CA83A19-753F-41FC-AB34-1B1C3486F1C8}"/>
              </a:ext>
            </a:extLst>
          </p:cNvPr>
          <p:cNvSpPr>
            <a:spLocks noGrp="1"/>
          </p:cNvSpPr>
          <p:nvPr>
            <p:ph type="title"/>
          </p:nvPr>
        </p:nvSpPr>
        <p:spPr>
          <a:xfrm>
            <a:off x="609600" y="421548"/>
            <a:ext cx="10972800" cy="1066800"/>
          </a:xfrm>
        </p:spPr>
        <p:txBody>
          <a:bodyPr/>
          <a:lstStyle/>
          <a:p>
            <a:r>
              <a:rPr lang="en-US"/>
              <a:t>Dispute Resolution</a:t>
            </a:r>
            <a:endParaRPr lang="en-US" dirty="0"/>
          </a:p>
        </p:txBody>
      </p:sp>
      <p:pic>
        <p:nvPicPr>
          <p:cNvPr id="5" name="Picture 4">
            <a:extLst>
              <a:ext uri="{FF2B5EF4-FFF2-40B4-BE49-F238E27FC236}">
                <a16:creationId xmlns:a16="http://schemas.microsoft.com/office/drawing/2014/main" id="{F9B485B5-01F7-4394-9CDB-EF71BB6092A7}"/>
              </a:ext>
            </a:extLst>
          </p:cNvPr>
          <p:cNvPicPr>
            <a:picLocks noChangeAspect="1"/>
          </p:cNvPicPr>
          <p:nvPr/>
        </p:nvPicPr>
        <p:blipFill>
          <a:blip r:embed="rId3"/>
          <a:stretch>
            <a:fillRect/>
          </a:stretch>
        </p:blipFill>
        <p:spPr>
          <a:xfrm>
            <a:off x="10424584" y="5769781"/>
            <a:ext cx="1767416" cy="1048679"/>
          </a:xfrm>
          <a:prstGeom prst="rect">
            <a:avLst/>
          </a:prstGeom>
        </p:spPr>
      </p:pic>
    </p:spTree>
    <p:extLst>
      <p:ext uri="{BB962C8B-B14F-4D97-AF65-F5344CB8AC3E}">
        <p14:creationId xmlns:p14="http://schemas.microsoft.com/office/powerpoint/2010/main" val="425590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a:lnSpc>
                <a:spcPct val="110000"/>
              </a:lnSpc>
            </a:pPr>
            <a:r>
              <a:rPr lang="en-US" sz="2500" dirty="0">
                <a:solidFill>
                  <a:srgbClr val="000000"/>
                </a:solidFill>
              </a:rPr>
              <a:t>States and school districts must implement procedures to identify and remove barriers to McKinney-Vento students receiving appropriate</a:t>
            </a:r>
            <a:r>
              <a:rPr lang="en-US" sz="2500" b="1" dirty="0">
                <a:solidFill>
                  <a:srgbClr val="000000"/>
                </a:solidFill>
              </a:rPr>
              <a:t> credit for full or partial coursework </a:t>
            </a:r>
            <a:r>
              <a:rPr lang="en-US" sz="2500" dirty="0">
                <a:solidFill>
                  <a:srgbClr val="000000"/>
                </a:solidFill>
              </a:rPr>
              <a:t>satisfactorily completed at a prior school </a:t>
            </a:r>
            <a:r>
              <a:rPr lang="en-US" sz="2500" dirty="0">
                <a:solidFill>
                  <a:schemeClr val="tx2">
                    <a:lumMod val="50000"/>
                    <a:lumOff val="50000"/>
                  </a:schemeClr>
                </a:solidFill>
              </a:rPr>
              <a:t>(</a:t>
            </a:r>
            <a:r>
              <a:rPr lang="it-IT" sz="2500" dirty="0">
                <a:solidFill>
                  <a:schemeClr val="tx2">
                    <a:lumMod val="50000"/>
                    <a:lumOff val="50000"/>
                  </a:schemeClr>
                </a:solidFill>
              </a:rPr>
              <a:t>42 U.S.C. § </a:t>
            </a:r>
            <a:r>
              <a:rPr lang="en-US" sz="2500" dirty="0">
                <a:solidFill>
                  <a:schemeClr val="tx2">
                    <a:lumMod val="50000"/>
                    <a:lumOff val="50000"/>
                  </a:schemeClr>
                </a:solidFill>
              </a:rPr>
              <a:t>11432(g)(1)(F)(ii); EHCY Guidance, Question O-2)</a:t>
            </a:r>
          </a:p>
        </p:txBody>
      </p:sp>
      <p:sp>
        <p:nvSpPr>
          <p:cNvPr id="5" name="Title 4">
            <a:extLst>
              <a:ext uri="{FF2B5EF4-FFF2-40B4-BE49-F238E27FC236}">
                <a16:creationId xmlns:a16="http://schemas.microsoft.com/office/drawing/2014/main" id="{397ABE7C-47A7-486E-882F-A811BD08F505}"/>
              </a:ext>
            </a:extLst>
          </p:cNvPr>
          <p:cNvSpPr>
            <a:spLocks noGrp="1"/>
          </p:cNvSpPr>
          <p:nvPr>
            <p:ph type="title"/>
          </p:nvPr>
        </p:nvSpPr>
        <p:spPr>
          <a:xfrm>
            <a:off x="609600" y="387992"/>
            <a:ext cx="10972800" cy="1066800"/>
          </a:xfrm>
        </p:spPr>
        <p:txBody>
          <a:bodyPr/>
          <a:lstStyle/>
          <a:p>
            <a:r>
              <a:rPr lang="en-US" dirty="0"/>
              <a:t>Credit Accrual</a:t>
            </a:r>
          </a:p>
        </p:txBody>
      </p:sp>
      <p:pic>
        <p:nvPicPr>
          <p:cNvPr id="6" name="Picture 5">
            <a:extLst>
              <a:ext uri="{FF2B5EF4-FFF2-40B4-BE49-F238E27FC236}">
                <a16:creationId xmlns:a16="http://schemas.microsoft.com/office/drawing/2014/main" id="{0CCD8EC0-96D8-42ED-B015-44C652B312C4}"/>
              </a:ext>
            </a:extLst>
          </p:cNvPr>
          <p:cNvPicPr>
            <a:picLocks noChangeAspect="1"/>
          </p:cNvPicPr>
          <p:nvPr/>
        </p:nvPicPr>
        <p:blipFill>
          <a:blip r:embed="rId3"/>
          <a:stretch>
            <a:fillRect/>
          </a:stretch>
        </p:blipFill>
        <p:spPr>
          <a:xfrm>
            <a:off x="10424584" y="5636528"/>
            <a:ext cx="1767416" cy="1048679"/>
          </a:xfrm>
          <a:prstGeom prst="rect">
            <a:avLst/>
          </a:prstGeom>
        </p:spPr>
      </p:pic>
    </p:spTree>
    <p:extLst>
      <p:ext uri="{BB962C8B-B14F-4D97-AF65-F5344CB8AC3E}">
        <p14:creationId xmlns:p14="http://schemas.microsoft.com/office/powerpoint/2010/main" val="49108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C1B405-C1FA-4EC7-BDF7-2E9AB02D5230}"/>
              </a:ext>
            </a:extLst>
          </p:cNvPr>
          <p:cNvSpPr>
            <a:spLocks noGrp="1"/>
          </p:cNvSpPr>
          <p:nvPr>
            <p:ph idx="1"/>
          </p:nvPr>
        </p:nvSpPr>
        <p:spPr/>
        <p:txBody>
          <a:bodyPr/>
          <a:lstStyle/>
          <a:p>
            <a:pPr>
              <a:spcBef>
                <a:spcPts val="2400"/>
              </a:spcBef>
            </a:pPr>
            <a:r>
              <a:rPr lang="en-US" sz="2667" dirty="0"/>
              <a:t>School counselors must assist students experiencing</a:t>
            </a:r>
            <a:br>
              <a:rPr lang="en-US" sz="2667" dirty="0"/>
            </a:br>
            <a:r>
              <a:rPr lang="en-US" sz="2667" dirty="0"/>
              <a:t>homelessness with </a:t>
            </a:r>
            <a:r>
              <a:rPr lang="en-US" sz="2667" b="1" dirty="0"/>
              <a:t>college preparation and readiness </a:t>
            </a:r>
            <a:r>
              <a:rPr lang="en-US" sz="2667" dirty="0">
                <a:solidFill>
                  <a:schemeClr val="tx2">
                    <a:lumMod val="50000"/>
                    <a:lumOff val="50000"/>
                  </a:schemeClr>
                </a:solidFill>
              </a:rPr>
              <a:t>[42 U.S.C. § 11432(g)(1)(K)]</a:t>
            </a:r>
            <a:r>
              <a:rPr lang="en-US" sz="2667" dirty="0"/>
              <a:t>.</a:t>
            </a:r>
          </a:p>
          <a:p>
            <a:pPr>
              <a:spcBef>
                <a:spcPts val="2400"/>
              </a:spcBef>
            </a:pPr>
            <a:r>
              <a:rPr lang="en-US" sz="2667" dirty="0"/>
              <a:t>Local liaisons must inform unaccompanied youth about their </a:t>
            </a:r>
            <a:r>
              <a:rPr lang="en-US" sz="2667" b="1" dirty="0"/>
              <a:t>independent student status </a:t>
            </a:r>
            <a:r>
              <a:rPr lang="en-US" sz="2667" dirty="0"/>
              <a:t>on the FAFSA and assist with verification of this status </a:t>
            </a:r>
            <a:r>
              <a:rPr lang="en-US" sz="2667" dirty="0">
                <a:solidFill>
                  <a:schemeClr val="tx2">
                    <a:lumMod val="50000"/>
                    <a:lumOff val="50000"/>
                  </a:schemeClr>
                </a:solidFill>
              </a:rPr>
              <a:t>[42 U.S.C. </a:t>
            </a:r>
            <a:r>
              <a:rPr lang="en-US" sz="2667" dirty="0">
                <a:solidFill>
                  <a:schemeClr val="tx2">
                    <a:lumMod val="50000"/>
                    <a:lumOff val="50000"/>
                  </a:schemeClr>
                </a:solidFill>
                <a:latin typeface="Calibri" panose="020F0502020204030204" pitchFamily="34" charset="0"/>
              </a:rPr>
              <a:t>§ 11432(g)(6)(A)(x)(III)]</a:t>
            </a:r>
            <a:r>
              <a:rPr lang="en-US" sz="2667" dirty="0">
                <a:latin typeface="Calibri" panose="020F0502020204030204" pitchFamily="34" charset="0"/>
              </a:rPr>
              <a:t>.</a:t>
            </a:r>
            <a:endParaRPr lang="en-US" sz="2667" dirty="0"/>
          </a:p>
          <a:p>
            <a:pPr>
              <a:spcBef>
                <a:spcPts val="2400"/>
              </a:spcBef>
            </a:pPr>
            <a:r>
              <a:rPr lang="en-US" sz="2667" b="1" dirty="0"/>
              <a:t>Fee waivers </a:t>
            </a:r>
            <a:r>
              <a:rPr lang="en-US" sz="2667" dirty="0"/>
              <a:t>are available for AP tests, the ACT, the SAT, and college applications.</a:t>
            </a:r>
          </a:p>
          <a:p>
            <a:pPr>
              <a:spcBef>
                <a:spcPts val="2400"/>
              </a:spcBef>
            </a:pPr>
            <a:r>
              <a:rPr lang="en-US" sz="2667" dirty="0"/>
              <a:t>Visit and </a:t>
            </a:r>
            <a:r>
              <a:rPr lang="en-US" sz="2667" dirty="0">
                <a:hlinkClick r:id="rId2"/>
              </a:rPr>
              <a:t>https://nche.ed.gov/ibt/higher_ed.php</a:t>
            </a:r>
            <a:r>
              <a:rPr lang="en-US" sz="2667" dirty="0"/>
              <a:t> for more information.</a:t>
            </a:r>
          </a:p>
        </p:txBody>
      </p:sp>
      <p:sp>
        <p:nvSpPr>
          <p:cNvPr id="3" name="Title 2">
            <a:extLst>
              <a:ext uri="{FF2B5EF4-FFF2-40B4-BE49-F238E27FC236}">
                <a16:creationId xmlns:a16="http://schemas.microsoft.com/office/drawing/2014/main" id="{A75F705A-011B-4C23-B246-CB6FF8E6D5E6}"/>
              </a:ext>
            </a:extLst>
          </p:cNvPr>
          <p:cNvSpPr>
            <a:spLocks noGrp="1"/>
          </p:cNvSpPr>
          <p:nvPr>
            <p:ph type="title"/>
          </p:nvPr>
        </p:nvSpPr>
        <p:spPr>
          <a:xfrm>
            <a:off x="609600" y="365761"/>
            <a:ext cx="10972800" cy="1066800"/>
          </a:xfrm>
        </p:spPr>
        <p:txBody>
          <a:bodyPr/>
          <a:lstStyle/>
          <a:p>
            <a:r>
              <a:rPr lang="en-US" dirty="0"/>
              <a:t>Higher Education</a:t>
            </a:r>
          </a:p>
        </p:txBody>
      </p:sp>
      <p:sp>
        <p:nvSpPr>
          <p:cNvPr id="4" name="Oval 3">
            <a:extLst>
              <a:ext uri="{FF2B5EF4-FFF2-40B4-BE49-F238E27FC236}">
                <a16:creationId xmlns:a16="http://schemas.microsoft.com/office/drawing/2014/main" id="{6B689231-2677-4975-B368-B1289F712132}"/>
              </a:ext>
            </a:extLst>
          </p:cNvPr>
          <p:cNvSpPr/>
          <p:nvPr/>
        </p:nvSpPr>
        <p:spPr>
          <a:xfrm>
            <a:off x="10566400" y="228601"/>
            <a:ext cx="1341120" cy="1341120"/>
          </a:xfrm>
          <a:prstGeom prst="ellipse">
            <a:avLst/>
          </a:prstGeom>
          <a:blipFill>
            <a:blip r:embed="rId3" cstate="screen">
              <a:extLst>
                <a:ext uri="{28A0092B-C50C-407E-A947-70E740481C1C}">
                  <a14:useLocalDpi xmlns:a14="http://schemas.microsoft.com/office/drawing/2010/main"/>
                </a:ext>
              </a:extLst>
            </a:blip>
            <a:srcRect/>
            <a:stretch>
              <a:fillRect/>
            </a:stretch>
          </a:blipFill>
          <a:ln>
            <a:solidFill>
              <a:srgbClr val="5295B5"/>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5" name="Picture 4">
            <a:extLst>
              <a:ext uri="{FF2B5EF4-FFF2-40B4-BE49-F238E27FC236}">
                <a16:creationId xmlns:a16="http://schemas.microsoft.com/office/drawing/2014/main" id="{E53F44F9-E1B3-4902-96A2-BD5C33420052}"/>
              </a:ext>
            </a:extLst>
          </p:cNvPr>
          <p:cNvPicPr>
            <a:picLocks noChangeAspect="1"/>
          </p:cNvPicPr>
          <p:nvPr/>
        </p:nvPicPr>
        <p:blipFill>
          <a:blip r:embed="rId4"/>
          <a:stretch>
            <a:fillRect/>
          </a:stretch>
        </p:blipFill>
        <p:spPr>
          <a:xfrm>
            <a:off x="10566400" y="5739264"/>
            <a:ext cx="1546108" cy="917368"/>
          </a:xfrm>
          <a:prstGeom prst="rect">
            <a:avLst/>
          </a:prstGeom>
        </p:spPr>
      </p:pic>
    </p:spTree>
    <p:extLst>
      <p:ext uri="{BB962C8B-B14F-4D97-AF65-F5344CB8AC3E}">
        <p14:creationId xmlns:p14="http://schemas.microsoft.com/office/powerpoint/2010/main" val="3458901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609600" y="404769"/>
            <a:ext cx="10972800" cy="1066800"/>
          </a:xfrm>
        </p:spPr>
        <p:txBody>
          <a:bodyPr rtlCol="0"/>
          <a:lstStyle/>
          <a:p>
            <a:pPr eaLnBrk="1" hangingPunct="1">
              <a:defRPr/>
            </a:pPr>
            <a:r>
              <a:rPr lang="en-US" sz="3300" dirty="0"/>
              <a:t>Independent student Status on the FAFSA</a:t>
            </a:r>
          </a:p>
        </p:txBody>
      </p:sp>
      <p:sp>
        <p:nvSpPr>
          <p:cNvPr id="56323" name="Content Placeholder 1"/>
          <p:cNvSpPr>
            <a:spLocks noGrp="1"/>
          </p:cNvSpPr>
          <p:nvPr>
            <p:ph idx="1"/>
            <p:custDataLst>
              <p:tags r:id="rId2"/>
            </p:custDataLst>
          </p:nvPr>
        </p:nvSpPr>
        <p:spPr bwMode="auto">
          <a:xfrm>
            <a:off x="609600" y="1295401"/>
            <a:ext cx="10972800" cy="49995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fontScale="92500" lnSpcReduction="10000"/>
          </a:bodyPr>
          <a:lstStyle/>
          <a:p>
            <a:pPr>
              <a:spcBef>
                <a:spcPts val="2400"/>
              </a:spcBef>
              <a:buFont typeface="Wingdings" panose="05000000000000000000" pitchFamily="2" charset="2"/>
              <a:buChar char="§"/>
            </a:pPr>
            <a:r>
              <a:rPr lang="en-US" altLang="en-US" sz="2667" dirty="0">
                <a:latin typeface="Tw Cen MT" panose="020B0602020104020603" pitchFamily="34" charset="0"/>
                <a:ea typeface="Tw Cen MT" panose="020B0602020104020603" pitchFamily="34" charset="0"/>
                <a:cs typeface="Tw Cen MT" panose="020B0602020104020603" pitchFamily="34" charset="0"/>
              </a:rPr>
              <a:t>Unaccompanied homeless youth qualify as independent students on the Free Application for Federal Student Aid (FAFSA)</a:t>
            </a:r>
          </a:p>
          <a:p>
            <a:pPr lvl="1">
              <a:spcBef>
                <a:spcPts val="2400"/>
              </a:spcBef>
            </a:pPr>
            <a:r>
              <a:rPr lang="en-US" altLang="en-US" sz="2400" dirty="0">
                <a:latin typeface="Tw Cen MT" panose="020B0602020104020603" pitchFamily="34" charset="0"/>
                <a:ea typeface="Tw Cen MT" panose="020B0602020104020603" pitchFamily="34" charset="0"/>
                <a:cs typeface="Tw Cen MT" panose="020B0602020104020603" pitchFamily="34" charset="0"/>
              </a:rPr>
              <a:t>Independent students do not include parent information on their FAFSA, and their federal aid package is calculated based on the student’s income alone</a:t>
            </a:r>
          </a:p>
          <a:p>
            <a:pPr lvl="1">
              <a:spcBef>
                <a:spcPts val="2400"/>
              </a:spcBef>
            </a:pPr>
            <a:r>
              <a:rPr lang="en-US" altLang="en-US" sz="2400" dirty="0">
                <a:latin typeface="Tw Cen MT" panose="020B0602020104020603" pitchFamily="34" charset="0"/>
                <a:ea typeface="Tw Cen MT" panose="020B0602020104020603" pitchFamily="34" charset="0"/>
                <a:cs typeface="Tw Cen MT" panose="020B0602020104020603" pitchFamily="34" charset="0"/>
              </a:rPr>
              <a:t>Independent student status may be determined by local liaisons, RHYA and HUD shelter directors, and college financial aid administrators</a:t>
            </a:r>
          </a:p>
          <a:p>
            <a:pPr lvl="1">
              <a:spcBef>
                <a:spcPts val="2400"/>
              </a:spcBef>
            </a:pPr>
            <a:r>
              <a:rPr lang="en-US" altLang="en-US" sz="2400" dirty="0">
                <a:latin typeface="Tw Cen MT" panose="020B0602020104020603" pitchFamily="34" charset="0"/>
                <a:ea typeface="Tw Cen MT" panose="020B0602020104020603" pitchFamily="34" charset="0"/>
                <a:cs typeface="Tw Cen MT" panose="020B0602020104020603" pitchFamily="34" charset="0"/>
              </a:rPr>
              <a:t>Under ESSA, local liaisons must inform UHY about their independent student status and assist them in documenting this status</a:t>
            </a:r>
          </a:p>
          <a:p>
            <a:pPr lvl="1">
              <a:spcBef>
                <a:spcPts val="2400"/>
              </a:spcBef>
            </a:pPr>
            <a:r>
              <a:rPr lang="en-US" altLang="en-US" sz="2400" dirty="0">
                <a:latin typeface="Tw Cen MT" panose="020B0602020104020603" pitchFamily="34" charset="0"/>
                <a:ea typeface="Tw Cen MT" panose="020B0602020104020603" pitchFamily="34" charset="0"/>
                <a:cs typeface="Tw Cen MT" panose="020B0602020104020603" pitchFamily="34" charset="0"/>
              </a:rPr>
              <a:t>Local liaisons may make subsequent year determinations for students for whom</a:t>
            </a:r>
            <a:br>
              <a:rPr lang="en-US" altLang="en-US" sz="2400" dirty="0">
                <a:latin typeface="Tw Cen MT" panose="020B0602020104020603" pitchFamily="34" charset="0"/>
                <a:ea typeface="Tw Cen MT" panose="020B0602020104020603" pitchFamily="34" charset="0"/>
                <a:cs typeface="Tw Cen MT" panose="020B0602020104020603" pitchFamily="34" charset="0"/>
              </a:rPr>
            </a:br>
            <a:r>
              <a:rPr lang="en-US" altLang="en-US" sz="2400" dirty="0">
                <a:latin typeface="Tw Cen MT" panose="020B0602020104020603" pitchFamily="34" charset="0"/>
                <a:ea typeface="Tw Cen MT" panose="020B0602020104020603" pitchFamily="34" charset="0"/>
                <a:cs typeface="Tw Cen MT" panose="020B0602020104020603" pitchFamily="34" charset="0"/>
              </a:rPr>
              <a:t>they have access to the needed information </a:t>
            </a:r>
            <a:r>
              <a:rPr lang="en-US" altLang="en-US" sz="2400" i="1" dirty="0">
                <a:latin typeface="Tw Cen MT" panose="020B0602020104020603" pitchFamily="34" charset="0"/>
                <a:ea typeface="Tw Cen MT" panose="020B0602020104020603" pitchFamily="34" charset="0"/>
                <a:cs typeface="Tw Cen MT" panose="020B0602020104020603" pitchFamily="34" charset="0"/>
              </a:rPr>
              <a:t>(new under EHCY Guidance)</a:t>
            </a:r>
          </a:p>
        </p:txBody>
      </p:sp>
      <p:pic>
        <p:nvPicPr>
          <p:cNvPr id="4" name="Picture 3">
            <a:extLst>
              <a:ext uri="{FF2B5EF4-FFF2-40B4-BE49-F238E27FC236}">
                <a16:creationId xmlns:a16="http://schemas.microsoft.com/office/drawing/2014/main" id="{3279329F-AD1C-407E-8F40-718BDE0B0B67}"/>
              </a:ext>
            </a:extLst>
          </p:cNvPr>
          <p:cNvPicPr>
            <a:picLocks noChangeAspect="1"/>
          </p:cNvPicPr>
          <p:nvPr/>
        </p:nvPicPr>
        <p:blipFill>
          <a:blip r:embed="rId5"/>
          <a:stretch>
            <a:fillRect/>
          </a:stretch>
        </p:blipFill>
        <p:spPr>
          <a:xfrm>
            <a:off x="10361412" y="5503178"/>
            <a:ext cx="1767416" cy="1048679"/>
          </a:xfrm>
          <a:prstGeom prst="rect">
            <a:avLst/>
          </a:prstGeom>
        </p:spPr>
      </p:pic>
    </p:spTree>
    <p:extLst>
      <p:ext uri="{BB962C8B-B14F-4D97-AF65-F5344CB8AC3E}">
        <p14:creationId xmlns:p14="http://schemas.microsoft.com/office/powerpoint/2010/main" val="3591960907"/>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F23025-9A4A-49F4-9BB1-606AB1E3E344}"/>
              </a:ext>
            </a:extLst>
          </p:cNvPr>
          <p:cNvSpPr>
            <a:spLocks noGrp="1"/>
          </p:cNvSpPr>
          <p:nvPr>
            <p:ph idx="1"/>
          </p:nvPr>
        </p:nvSpPr>
        <p:spPr/>
        <p:txBody>
          <a:bodyPr>
            <a:normAutofit fontScale="85000" lnSpcReduction="20000"/>
          </a:bodyPr>
          <a:lstStyle/>
          <a:p>
            <a:pPr>
              <a:spcBef>
                <a:spcPts val="3200"/>
              </a:spcBef>
            </a:pPr>
            <a:r>
              <a:rPr lang="en-US" dirty="0"/>
              <a:t>Students experiencing homelessness</a:t>
            </a:r>
          </a:p>
          <a:p>
            <a:pPr lvl="1">
              <a:spcBef>
                <a:spcPts val="3200"/>
              </a:spcBef>
            </a:pPr>
            <a:r>
              <a:rPr lang="en-US" sz="2667" dirty="0"/>
              <a:t>Must receive </a:t>
            </a:r>
            <a:r>
              <a:rPr lang="en-US" sz="2667" b="1" dirty="0"/>
              <a:t>comparable services (what you offer to the masses)</a:t>
            </a:r>
            <a:r>
              <a:rPr lang="en-US" sz="2667" dirty="0"/>
              <a:t>, including transportation </a:t>
            </a:r>
            <a:r>
              <a:rPr lang="en-US" sz="2667" dirty="0">
                <a:solidFill>
                  <a:schemeClr val="tx2">
                    <a:lumMod val="50000"/>
                    <a:lumOff val="50000"/>
                  </a:schemeClr>
                </a:solidFill>
              </a:rPr>
              <a:t>[42 U.S.C. </a:t>
            </a:r>
            <a:r>
              <a:rPr lang="en-US" sz="2667" dirty="0">
                <a:solidFill>
                  <a:schemeClr val="tx2">
                    <a:lumMod val="50000"/>
                    <a:lumOff val="50000"/>
                  </a:schemeClr>
                </a:solidFill>
                <a:latin typeface="Calibri" panose="020F0502020204030204" pitchFamily="34" charset="0"/>
              </a:rPr>
              <a:t>§ 11432(g)(4)]</a:t>
            </a:r>
            <a:r>
              <a:rPr lang="en-US" sz="2667" dirty="0">
                <a:latin typeface="Calibri" panose="020F0502020204030204" pitchFamily="34" charset="0"/>
              </a:rPr>
              <a:t>.</a:t>
            </a:r>
            <a:endParaRPr lang="en-US" sz="2667" dirty="0"/>
          </a:p>
          <a:p>
            <a:pPr lvl="1">
              <a:spcBef>
                <a:spcPts val="3200"/>
              </a:spcBef>
            </a:pPr>
            <a:r>
              <a:rPr lang="en-US" sz="2667" dirty="0"/>
              <a:t>Are categorically eligible for </a:t>
            </a:r>
            <a:r>
              <a:rPr lang="en-US" sz="2667" b="1" dirty="0"/>
              <a:t>free school meals.</a:t>
            </a:r>
          </a:p>
          <a:p>
            <a:pPr lvl="1">
              <a:spcBef>
                <a:spcPts val="3200"/>
              </a:spcBef>
            </a:pPr>
            <a:r>
              <a:rPr lang="en-US" sz="2667" dirty="0"/>
              <a:t>Are categorically eligible for support under </a:t>
            </a:r>
            <a:r>
              <a:rPr lang="en-US" sz="2667" b="1" dirty="0"/>
              <a:t>Title I, Part A</a:t>
            </a:r>
            <a:r>
              <a:rPr lang="en-US" sz="2667" dirty="0"/>
              <a:t>, including supports provided through the Title I, Part A homeless set-aside, all LEA’s receiving TI funding have an allocation of funds to support McKinney Vento eligible students. </a:t>
            </a:r>
            <a:r>
              <a:rPr lang="en-US" sz="2667" u="sng" dirty="0"/>
              <a:t>All non-TI LEA’s are still tasked with compliance. </a:t>
            </a:r>
          </a:p>
          <a:p>
            <a:pPr lvl="1">
              <a:spcBef>
                <a:spcPts val="3200"/>
              </a:spcBef>
            </a:pPr>
            <a:r>
              <a:rPr lang="en-US" sz="2667" dirty="0"/>
              <a:t>Must be included in </a:t>
            </a:r>
            <a:r>
              <a:rPr lang="en-US" sz="2667" b="1" dirty="0"/>
              <a:t>special education </a:t>
            </a:r>
            <a:r>
              <a:rPr lang="en-US" sz="2667" dirty="0"/>
              <a:t>child find efforts and provided with special education services, when needed.</a:t>
            </a:r>
          </a:p>
        </p:txBody>
      </p:sp>
      <p:sp>
        <p:nvSpPr>
          <p:cNvPr id="3" name="Title 2">
            <a:extLst>
              <a:ext uri="{FF2B5EF4-FFF2-40B4-BE49-F238E27FC236}">
                <a16:creationId xmlns:a16="http://schemas.microsoft.com/office/drawing/2014/main" id="{61C5FA4B-BBFA-4C4C-970F-8AD71885DCC5}"/>
              </a:ext>
            </a:extLst>
          </p:cNvPr>
          <p:cNvSpPr>
            <a:spLocks noGrp="1"/>
          </p:cNvSpPr>
          <p:nvPr>
            <p:ph type="title"/>
          </p:nvPr>
        </p:nvSpPr>
        <p:spPr>
          <a:xfrm>
            <a:off x="609600" y="387992"/>
            <a:ext cx="10972800" cy="1066800"/>
          </a:xfrm>
        </p:spPr>
        <p:txBody>
          <a:bodyPr/>
          <a:lstStyle/>
          <a:p>
            <a:r>
              <a:rPr lang="en-US" dirty="0"/>
              <a:t>Other Supports</a:t>
            </a:r>
          </a:p>
        </p:txBody>
      </p:sp>
      <p:pic>
        <p:nvPicPr>
          <p:cNvPr id="4" name="Picture 3">
            <a:extLst>
              <a:ext uri="{FF2B5EF4-FFF2-40B4-BE49-F238E27FC236}">
                <a16:creationId xmlns:a16="http://schemas.microsoft.com/office/drawing/2014/main" id="{B67540EC-F862-436B-A826-F71C7FCAF0DF}"/>
              </a:ext>
            </a:extLst>
          </p:cNvPr>
          <p:cNvPicPr>
            <a:picLocks noChangeAspect="1"/>
          </p:cNvPicPr>
          <p:nvPr/>
        </p:nvPicPr>
        <p:blipFill>
          <a:blip r:embed="rId2"/>
          <a:stretch>
            <a:fillRect/>
          </a:stretch>
        </p:blipFill>
        <p:spPr>
          <a:xfrm>
            <a:off x="10424584" y="5769781"/>
            <a:ext cx="1767416" cy="1048679"/>
          </a:xfrm>
          <a:prstGeom prst="rect">
            <a:avLst/>
          </a:prstGeom>
        </p:spPr>
      </p:pic>
    </p:spTree>
    <p:extLst>
      <p:ext uri="{BB962C8B-B14F-4D97-AF65-F5344CB8AC3E}">
        <p14:creationId xmlns:p14="http://schemas.microsoft.com/office/powerpoint/2010/main" val="49491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101" y="429937"/>
            <a:ext cx="10972800" cy="1066799"/>
          </a:xfrm>
        </p:spPr>
        <p:txBody>
          <a:bodyPr/>
          <a:lstStyle/>
          <a:p>
            <a:r>
              <a:rPr lang="en-US" dirty="0"/>
              <a:t>ESSA Basics</a:t>
            </a:r>
          </a:p>
        </p:txBody>
      </p:sp>
      <p:sp>
        <p:nvSpPr>
          <p:cNvPr id="3" name="Content Placeholder 2"/>
          <p:cNvSpPr>
            <a:spLocks noGrp="1"/>
          </p:cNvSpPr>
          <p:nvPr>
            <p:ph idx="1"/>
          </p:nvPr>
        </p:nvSpPr>
        <p:spPr/>
        <p:txBody>
          <a:bodyPr>
            <a:normAutofit/>
          </a:bodyPr>
          <a:lstStyle/>
          <a:p>
            <a:pPr>
              <a:lnSpc>
                <a:spcPct val="90000"/>
              </a:lnSpc>
              <a:buNone/>
              <a:defRPr/>
            </a:pPr>
            <a:endParaRPr lang="en-US" sz="1800" dirty="0">
              <a:cs typeface="Arial" pitchFamily="34" charset="0"/>
            </a:endParaRPr>
          </a:p>
          <a:p>
            <a:pPr>
              <a:lnSpc>
                <a:spcPct val="90000"/>
              </a:lnSpc>
              <a:buNone/>
              <a:defRPr/>
            </a:pPr>
            <a:endParaRPr lang="en-US" sz="1800" dirty="0">
              <a:cs typeface="Arial" pitchFamily="34" charset="0"/>
            </a:endParaRPr>
          </a:p>
          <a:p>
            <a:pPr>
              <a:lnSpc>
                <a:spcPct val="90000"/>
              </a:lnSpc>
              <a:buNone/>
              <a:defRPr/>
            </a:pPr>
            <a:r>
              <a:rPr lang="en-US" sz="1800" dirty="0">
                <a:cs typeface="Arial" pitchFamily="34" charset="0"/>
              </a:rPr>
              <a:t>Undocumented children and youth have the same right to attend public primary and secondary schools as U.S. citizens and are covered by the McKinney-Vento Act to the same extent as other children and youth</a:t>
            </a:r>
            <a:r>
              <a:rPr lang="en-US" sz="1800" i="1" dirty="0">
                <a:cs typeface="Arial" pitchFamily="34" charset="0"/>
              </a:rPr>
              <a:t>.</a:t>
            </a:r>
          </a:p>
          <a:p>
            <a:pPr algn="r">
              <a:lnSpc>
                <a:spcPct val="90000"/>
              </a:lnSpc>
              <a:buNone/>
              <a:defRPr/>
            </a:pPr>
            <a:r>
              <a:rPr lang="en-US" sz="1800" u="sng" dirty="0" err="1">
                <a:cs typeface="Arial" pitchFamily="34" charset="0"/>
              </a:rPr>
              <a:t>Plyler</a:t>
            </a:r>
            <a:r>
              <a:rPr lang="en-US" sz="1800" u="sng" dirty="0">
                <a:cs typeface="Arial" pitchFamily="34" charset="0"/>
              </a:rPr>
              <a:t> v. Doe</a:t>
            </a:r>
            <a:r>
              <a:rPr lang="en-US" sz="1800" dirty="0">
                <a:cs typeface="Arial" pitchFamily="34" charset="0"/>
              </a:rPr>
              <a:t> [457 U.S. 202 (1982)]</a:t>
            </a:r>
          </a:p>
          <a:p>
            <a:pPr>
              <a:lnSpc>
                <a:spcPct val="90000"/>
              </a:lnSpc>
              <a:buNone/>
              <a:defRPr/>
            </a:pPr>
            <a:endParaRPr lang="en-US" sz="1800" dirty="0"/>
          </a:p>
          <a:p>
            <a:pPr>
              <a:lnSpc>
                <a:spcPct val="90000"/>
              </a:lnSpc>
              <a:buNone/>
              <a:defRPr/>
            </a:pPr>
            <a:r>
              <a:rPr lang="en-US" sz="1800" dirty="0"/>
              <a:t>“It is well established that states cannot exclude children who are undocumented immigrants from public schools, </a:t>
            </a:r>
            <a:r>
              <a:rPr lang="en-US" sz="1800" i="1" dirty="0" err="1"/>
              <a:t>Plyler</a:t>
            </a:r>
            <a:r>
              <a:rPr lang="en-US" sz="1800" i="1" dirty="0"/>
              <a:t> v. Doe</a:t>
            </a:r>
            <a:r>
              <a:rPr lang="en-US" sz="1800" dirty="0"/>
              <a:t>, 457 U.S. 202 (1982), and Proposition 200 does not attempt to do so.” </a:t>
            </a:r>
          </a:p>
          <a:p>
            <a:pPr algn="r">
              <a:lnSpc>
                <a:spcPct val="90000"/>
              </a:lnSpc>
              <a:buFontTx/>
              <a:buChar char="-"/>
              <a:defRPr/>
            </a:pPr>
            <a:r>
              <a:rPr lang="en-US" sz="1800" dirty="0"/>
              <a:t>AG I04-010</a:t>
            </a:r>
          </a:p>
          <a:p>
            <a:pPr algn="r">
              <a:lnSpc>
                <a:spcPct val="90000"/>
              </a:lnSpc>
              <a:buNone/>
              <a:defRPr/>
            </a:pPr>
            <a:r>
              <a:rPr lang="en-US" sz="1800" dirty="0"/>
              <a:t>http://www.ag.state.az.us/opinions/2004.html</a:t>
            </a:r>
          </a:p>
          <a:p>
            <a:endParaRPr lang="en-US" dirty="0"/>
          </a:p>
        </p:txBody>
      </p:sp>
      <p:pic>
        <p:nvPicPr>
          <p:cNvPr id="4" name="Picture 3">
            <a:extLst>
              <a:ext uri="{FF2B5EF4-FFF2-40B4-BE49-F238E27FC236}">
                <a16:creationId xmlns:a16="http://schemas.microsoft.com/office/drawing/2014/main" id="{345DDECB-51F4-4028-A562-AB6FBF8F8FC8}"/>
              </a:ext>
            </a:extLst>
          </p:cNvPr>
          <p:cNvPicPr>
            <a:picLocks noChangeAspect="1"/>
          </p:cNvPicPr>
          <p:nvPr/>
        </p:nvPicPr>
        <p:blipFill>
          <a:blip r:embed="rId2"/>
          <a:stretch>
            <a:fillRect/>
          </a:stretch>
        </p:blipFill>
        <p:spPr>
          <a:xfrm>
            <a:off x="10355758" y="5562599"/>
            <a:ext cx="1767416" cy="1048679"/>
          </a:xfrm>
          <a:prstGeom prst="rect">
            <a:avLst/>
          </a:prstGeom>
        </p:spPr>
      </p:pic>
    </p:spTree>
    <p:extLst>
      <p:ext uri="{BB962C8B-B14F-4D97-AF65-F5344CB8AC3E}">
        <p14:creationId xmlns:p14="http://schemas.microsoft.com/office/powerpoint/2010/main" val="1744198971"/>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Rot="1" noChangeArrowheads="1"/>
          </p:cNvSpPr>
          <p:nvPr>
            <p:ph sz="quarter" idx="1"/>
          </p:nvPr>
        </p:nvSpPr>
        <p:spPr>
          <a:xfrm>
            <a:off x="2282190" y="1043940"/>
            <a:ext cx="7467600" cy="5234940"/>
          </a:xfrm>
        </p:spPr>
        <p:txBody>
          <a:bodyPr>
            <a:normAutofit fontScale="92500" lnSpcReduction="20000"/>
          </a:bodyPr>
          <a:lstStyle/>
          <a:p>
            <a:pPr algn="ctr" eaLnBrk="1" hangingPunct="1">
              <a:lnSpc>
                <a:spcPct val="90000"/>
              </a:lnSpc>
              <a:buFont typeface="Wingdings" pitchFamily="2" charset="2"/>
              <a:buNone/>
            </a:pPr>
            <a:endParaRPr lang="en-US" altLang="en-US" b="1" dirty="0"/>
          </a:p>
          <a:p>
            <a:pPr algn="ctr" eaLnBrk="1" hangingPunct="1">
              <a:lnSpc>
                <a:spcPct val="90000"/>
              </a:lnSpc>
              <a:buFont typeface="Wingdings" pitchFamily="2" charset="2"/>
              <a:buNone/>
            </a:pPr>
            <a:r>
              <a:rPr lang="en-US" altLang="en-US" b="1" dirty="0"/>
              <a:t>Alexis Clermont, M. Ed</a:t>
            </a:r>
          </a:p>
          <a:p>
            <a:pPr algn="ctr" eaLnBrk="1" hangingPunct="1">
              <a:lnSpc>
                <a:spcPct val="90000"/>
              </a:lnSpc>
              <a:buFont typeface="Wingdings" pitchFamily="2" charset="2"/>
              <a:buNone/>
            </a:pPr>
            <a:r>
              <a:rPr lang="en-US" altLang="en-US" dirty="0"/>
              <a:t>State Coordinator for Homeless Education</a:t>
            </a:r>
          </a:p>
          <a:p>
            <a:pPr algn="ctr" eaLnBrk="1" hangingPunct="1">
              <a:lnSpc>
                <a:spcPct val="90000"/>
              </a:lnSpc>
              <a:buFont typeface="Wingdings" pitchFamily="2" charset="2"/>
              <a:buNone/>
            </a:pPr>
            <a:r>
              <a:rPr lang="en-US" altLang="en-US" dirty="0"/>
              <a:t>	1535 W. Jefferson Bin #2</a:t>
            </a:r>
          </a:p>
          <a:p>
            <a:pPr algn="ctr" eaLnBrk="1" hangingPunct="1">
              <a:lnSpc>
                <a:spcPct val="90000"/>
              </a:lnSpc>
              <a:buFont typeface="Wingdings" pitchFamily="2" charset="2"/>
              <a:buNone/>
            </a:pPr>
            <a:r>
              <a:rPr lang="en-US" altLang="en-US" dirty="0"/>
              <a:t>Phoenix, AZ  85007</a:t>
            </a:r>
          </a:p>
          <a:p>
            <a:pPr algn="ctr" eaLnBrk="1" hangingPunct="1">
              <a:lnSpc>
                <a:spcPct val="90000"/>
              </a:lnSpc>
              <a:buFont typeface="Wingdings" pitchFamily="2" charset="2"/>
              <a:buNone/>
            </a:pPr>
            <a:r>
              <a:rPr lang="en-US" altLang="en-US" dirty="0"/>
              <a:t>(602) 542-4963</a:t>
            </a:r>
          </a:p>
          <a:p>
            <a:pPr algn="ctr" eaLnBrk="1" hangingPunct="1">
              <a:lnSpc>
                <a:spcPct val="90000"/>
              </a:lnSpc>
              <a:buFont typeface="Wingdings" pitchFamily="2" charset="2"/>
              <a:buNone/>
            </a:pPr>
            <a:r>
              <a:rPr lang="en-US" altLang="en-US" dirty="0"/>
              <a:t>Fax: 602-542-5175</a:t>
            </a:r>
          </a:p>
          <a:p>
            <a:pPr algn="ctr" eaLnBrk="1" hangingPunct="1">
              <a:lnSpc>
                <a:spcPct val="90000"/>
              </a:lnSpc>
              <a:buFont typeface="Wingdings" pitchFamily="2" charset="2"/>
              <a:buNone/>
            </a:pPr>
            <a:r>
              <a:rPr lang="en-US" altLang="en-US" dirty="0"/>
              <a:t>	</a:t>
            </a:r>
            <a:r>
              <a:rPr lang="en-US" altLang="en-US" dirty="0">
                <a:hlinkClick r:id="rId3"/>
              </a:rPr>
              <a:t>alexis.clermont@azed.gov</a:t>
            </a:r>
            <a:r>
              <a:rPr lang="en-US" altLang="en-US" dirty="0"/>
              <a:t> </a:t>
            </a:r>
          </a:p>
          <a:p>
            <a:pPr algn="ctr" eaLnBrk="1" hangingPunct="1">
              <a:lnSpc>
                <a:spcPct val="90000"/>
              </a:lnSpc>
              <a:buFont typeface="Wingdings" pitchFamily="2" charset="2"/>
              <a:buNone/>
            </a:pPr>
            <a:endParaRPr lang="en-US" altLang="en-US" dirty="0"/>
          </a:p>
          <a:p>
            <a:pPr algn="ctr" eaLnBrk="1" hangingPunct="1">
              <a:lnSpc>
                <a:spcPct val="90000"/>
              </a:lnSpc>
              <a:buFont typeface="Wingdings" pitchFamily="2" charset="2"/>
              <a:buNone/>
            </a:pPr>
            <a:r>
              <a:rPr lang="en-US" altLang="en-US" b="1" dirty="0"/>
              <a:t>Homeless Inbox</a:t>
            </a:r>
          </a:p>
          <a:p>
            <a:pPr algn="ctr" eaLnBrk="1" hangingPunct="1">
              <a:lnSpc>
                <a:spcPct val="90000"/>
              </a:lnSpc>
              <a:buFont typeface="Wingdings" pitchFamily="2" charset="2"/>
              <a:buNone/>
            </a:pPr>
            <a:r>
              <a:rPr lang="en-US" altLang="en-US" dirty="0">
                <a:hlinkClick r:id="rId4"/>
              </a:rPr>
              <a:t>homeless@azed.gov</a:t>
            </a:r>
            <a:r>
              <a:rPr lang="en-US" altLang="en-US" dirty="0"/>
              <a:t> </a:t>
            </a:r>
          </a:p>
          <a:p>
            <a:pPr algn="ctr" eaLnBrk="1" hangingPunct="1">
              <a:lnSpc>
                <a:spcPct val="90000"/>
              </a:lnSpc>
              <a:buFont typeface="Wingdings" pitchFamily="2" charset="2"/>
              <a:buNone/>
            </a:pPr>
            <a:endParaRPr lang="en-US" altLang="en-US" sz="1000" dirty="0"/>
          </a:p>
          <a:p>
            <a:pPr algn="ctr" eaLnBrk="1" hangingPunct="1">
              <a:lnSpc>
                <a:spcPct val="90000"/>
              </a:lnSpc>
              <a:buFont typeface="Wingdings" pitchFamily="2" charset="2"/>
              <a:buNone/>
            </a:pPr>
            <a:r>
              <a:rPr lang="en-US" altLang="en-US" b="1" dirty="0"/>
              <a:t>Arizona Department of Education Website:</a:t>
            </a:r>
          </a:p>
          <a:p>
            <a:pPr algn="ctr" eaLnBrk="1" hangingPunct="1">
              <a:lnSpc>
                <a:spcPct val="90000"/>
              </a:lnSpc>
              <a:buFont typeface="Wingdings" pitchFamily="2" charset="2"/>
              <a:buNone/>
            </a:pPr>
            <a:r>
              <a:rPr lang="en-US" altLang="en-US" dirty="0"/>
              <a:t>	</a:t>
            </a:r>
            <a:r>
              <a:rPr lang="en-US" altLang="en-US" dirty="0">
                <a:hlinkClick r:id="rId5"/>
              </a:rPr>
              <a:t>https://www.azed.gov/homeless/</a:t>
            </a:r>
            <a:r>
              <a:rPr lang="en-US" altLang="en-US" dirty="0"/>
              <a:t> </a:t>
            </a:r>
          </a:p>
        </p:txBody>
      </p:sp>
      <p:sp>
        <p:nvSpPr>
          <p:cNvPr id="4" name="Title 3">
            <a:extLst>
              <a:ext uri="{FF2B5EF4-FFF2-40B4-BE49-F238E27FC236}">
                <a16:creationId xmlns:a16="http://schemas.microsoft.com/office/drawing/2014/main" id="{6760716F-BF41-4CB7-95A5-23E929458025}"/>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1418243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1903"/>
            <a:ext cx="10972800" cy="4998720"/>
          </a:xfrm>
        </p:spPr>
        <p:txBody>
          <a:bodyPr>
            <a:normAutofit fontScale="55000" lnSpcReduction="20000"/>
          </a:bodyPr>
          <a:lstStyle/>
          <a:p>
            <a:r>
              <a:rPr lang="en-US"/>
              <a:t>Every school district must designate a local homeless liaison</a:t>
            </a:r>
          </a:p>
          <a:p>
            <a:pPr lvl="1"/>
            <a:r>
              <a:rPr lang="en-US">
                <a:solidFill>
                  <a:srgbClr val="0070C0"/>
                </a:solidFill>
              </a:rPr>
              <a:t>Must have adequate capacity and training to carry out duties sufficiently</a:t>
            </a:r>
          </a:p>
          <a:p>
            <a:pPr lvl="1"/>
            <a:r>
              <a:rPr lang="en-US">
                <a:solidFill>
                  <a:srgbClr val="0070C0"/>
                </a:solidFill>
              </a:rPr>
              <a:t>Must participate in </a:t>
            </a:r>
            <a:r>
              <a:rPr lang="en-US" u="sng">
                <a:solidFill>
                  <a:srgbClr val="0070C0"/>
                </a:solidFill>
              </a:rPr>
              <a:t>professional development and technical assistance activities provided by the State Coordinator’s office</a:t>
            </a:r>
          </a:p>
          <a:p>
            <a:r>
              <a:rPr lang="en-US"/>
              <a:t>Ensure that homeless children and youth (HCY) are:</a:t>
            </a:r>
          </a:p>
          <a:p>
            <a:pPr lvl="1"/>
            <a:r>
              <a:rPr lang="en-US"/>
              <a:t>Identified through outreach &amp; coordination</a:t>
            </a:r>
          </a:p>
          <a:p>
            <a:pPr lvl="1"/>
            <a:r>
              <a:rPr lang="en-US"/>
              <a:t>Enrolled in, &amp; have full and equal opportunity to succeed in school, including services through </a:t>
            </a:r>
          </a:p>
          <a:p>
            <a:pPr lvl="2"/>
            <a:r>
              <a:rPr lang="en-US"/>
              <a:t>Head Start &amp; Early Head Start</a:t>
            </a:r>
          </a:p>
          <a:p>
            <a:pPr lvl="2"/>
            <a:r>
              <a:rPr lang="en-US"/>
              <a:t>IDEA, Part C, early intervention</a:t>
            </a:r>
          </a:p>
          <a:p>
            <a:pPr lvl="2"/>
            <a:r>
              <a:rPr lang="en-US"/>
              <a:t>Other preschool programs administered by the LEA</a:t>
            </a:r>
          </a:p>
          <a:p>
            <a:pPr lvl="1"/>
            <a:r>
              <a:rPr lang="en-US"/>
              <a:t>Assisted in obtaining necessary immunizations, or immunization or required health records </a:t>
            </a:r>
          </a:p>
          <a:p>
            <a:pPr lvl="1"/>
            <a:r>
              <a:rPr lang="en-US"/>
              <a:t>Referred to health care, dental, mental health, substance abuse, housing, &amp; other services</a:t>
            </a:r>
          </a:p>
          <a:p>
            <a:pPr marL="298442" lvl="1" indent="0">
              <a:buNone/>
            </a:pPr>
            <a:endParaRPr lang="en-US"/>
          </a:p>
          <a:p>
            <a:pPr marL="298442" lvl="1" indent="0">
              <a:buNone/>
            </a:pPr>
            <a:r>
              <a:rPr lang="en-US" i="1"/>
              <a:t>NCHE’s Homeless Liaison Toolkit</a:t>
            </a:r>
          </a:p>
          <a:p>
            <a:pPr marL="298442" lvl="1" indent="0">
              <a:buNone/>
            </a:pPr>
            <a:r>
              <a:rPr lang="en-US">
                <a:hlinkClick r:id="rId2"/>
              </a:rPr>
              <a:t>https://nche.ed.gov/pr/liaison_toolkit.php</a:t>
            </a:r>
            <a:r>
              <a:rPr lang="en-US"/>
              <a:t> </a:t>
            </a:r>
            <a:endParaRPr lang="en-US" dirty="0"/>
          </a:p>
        </p:txBody>
      </p:sp>
      <p:sp>
        <p:nvSpPr>
          <p:cNvPr id="2" name="Title 1"/>
          <p:cNvSpPr>
            <a:spLocks noGrp="1"/>
          </p:cNvSpPr>
          <p:nvPr>
            <p:ph type="title"/>
          </p:nvPr>
        </p:nvSpPr>
        <p:spPr>
          <a:xfrm>
            <a:off x="609600" y="455103"/>
            <a:ext cx="10972800" cy="1066800"/>
          </a:xfrm>
        </p:spPr>
        <p:txBody>
          <a:bodyPr>
            <a:normAutofit/>
          </a:bodyPr>
          <a:lstStyle/>
          <a:p>
            <a:pPr algn="l"/>
            <a:r>
              <a:rPr lang="en-US" b="1">
                <a:solidFill>
                  <a:srgbClr val="EAAD16"/>
                </a:solidFill>
                <a:latin typeface="Tw Cen MT" panose="020B0602020104020603" pitchFamily="34" charset="0"/>
              </a:rPr>
              <a:t>LOCAL LIAISON REQUIRMENTS </a:t>
            </a:r>
            <a:endParaRPr lang="en-US" b="1" dirty="0">
              <a:solidFill>
                <a:srgbClr val="EAAD16"/>
              </a:solidFill>
              <a:latin typeface="Tw Cen MT" panose="020B0602020104020603" pitchFamily="34" charset="0"/>
            </a:endParaRPr>
          </a:p>
        </p:txBody>
      </p:sp>
      <p:pic>
        <p:nvPicPr>
          <p:cNvPr id="5" name="Picture 4">
            <a:extLst>
              <a:ext uri="{FF2B5EF4-FFF2-40B4-BE49-F238E27FC236}">
                <a16:creationId xmlns:a16="http://schemas.microsoft.com/office/drawing/2014/main" id="{9279D3D9-8680-4C77-BBCC-1D93BA8981F3}"/>
              </a:ext>
            </a:extLst>
          </p:cNvPr>
          <p:cNvPicPr>
            <a:picLocks noChangeAspect="1"/>
          </p:cNvPicPr>
          <p:nvPr/>
        </p:nvPicPr>
        <p:blipFill>
          <a:blip r:embed="rId3"/>
          <a:stretch>
            <a:fillRect/>
          </a:stretch>
        </p:blipFill>
        <p:spPr>
          <a:xfrm>
            <a:off x="10424584" y="5769781"/>
            <a:ext cx="1767416" cy="1048679"/>
          </a:xfrm>
          <a:prstGeom prst="rect">
            <a:avLst/>
          </a:prstGeom>
        </p:spPr>
      </p:pic>
    </p:spTree>
    <p:extLst>
      <p:ext uri="{BB962C8B-B14F-4D97-AF65-F5344CB8AC3E}">
        <p14:creationId xmlns:p14="http://schemas.microsoft.com/office/powerpoint/2010/main" val="41932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F94CDD-FF2E-4FE6-BBAA-2EF5B3F34D8F}"/>
              </a:ext>
            </a:extLst>
          </p:cNvPr>
          <p:cNvSpPr>
            <a:spLocks noGrp="1"/>
          </p:cNvSpPr>
          <p:nvPr>
            <p:ph idx="1"/>
          </p:nvPr>
        </p:nvSpPr>
        <p:spPr/>
        <p:txBody>
          <a:bodyPr>
            <a:noAutofit/>
          </a:bodyPr>
          <a:lstStyle/>
          <a:p>
            <a:pPr>
              <a:spcBef>
                <a:spcPts val="1600"/>
              </a:spcBef>
            </a:pPr>
            <a:r>
              <a:rPr lang="en-US" sz="1600" dirty="0">
                <a:solidFill>
                  <a:srgbClr val="000000"/>
                </a:solidFill>
                <a:latin typeface="Tw Cen MT" panose="020B0602020104020603" pitchFamily="34" charset="0"/>
              </a:rPr>
              <a:t>States and school districts must </a:t>
            </a:r>
            <a:r>
              <a:rPr lang="en-US" sz="1600" b="1" dirty="0">
                <a:solidFill>
                  <a:srgbClr val="000000"/>
                </a:solidFill>
                <a:latin typeface="Tw Cen MT" panose="020B0602020104020603" pitchFamily="34" charset="0"/>
              </a:rPr>
              <a:t>develop, review, and revise policies</a:t>
            </a:r>
            <a:r>
              <a:rPr lang="en-US" sz="1600" dirty="0">
                <a:solidFill>
                  <a:srgbClr val="000000"/>
                </a:solidFill>
                <a:latin typeface="Tw Cen MT" panose="020B0602020104020603" pitchFamily="34" charset="0"/>
              </a:rPr>
              <a:t> to remove barriers to the school identification, enrollment and retention of McKinney-Vento students, including barriers due to outstanding fees or fines, or absences </a:t>
            </a:r>
            <a:r>
              <a:rPr lang="en-US" sz="1600" dirty="0">
                <a:solidFill>
                  <a:schemeClr val="tx2">
                    <a:lumMod val="50000"/>
                    <a:lumOff val="50000"/>
                  </a:schemeClr>
                </a:solidFill>
                <a:latin typeface="Tw Cen MT" panose="020B0602020104020603" pitchFamily="34" charset="0"/>
              </a:rPr>
              <a:t>[42 U.S.C. § 11432(g)(1)(I)]</a:t>
            </a:r>
            <a:r>
              <a:rPr lang="en-US" sz="1600" dirty="0">
                <a:latin typeface="Tw Cen MT" panose="020B0602020104020603" pitchFamily="34" charset="0"/>
              </a:rPr>
              <a:t>.</a:t>
            </a:r>
          </a:p>
          <a:p>
            <a:pPr>
              <a:spcBef>
                <a:spcPts val="1600"/>
              </a:spcBef>
            </a:pPr>
            <a:r>
              <a:rPr lang="en-US" sz="1600" dirty="0">
                <a:solidFill>
                  <a:srgbClr val="000000"/>
                </a:solidFill>
                <a:latin typeface="Tw Cen MT" panose="020B0602020104020603" pitchFamily="34" charset="0"/>
              </a:rPr>
              <a:t>According to EHCY Guidance </a:t>
            </a:r>
            <a:r>
              <a:rPr lang="en-US" sz="1600" dirty="0">
                <a:solidFill>
                  <a:schemeClr val="tx2">
                    <a:lumMod val="50000"/>
                    <a:lumOff val="50000"/>
                  </a:schemeClr>
                </a:solidFill>
                <a:latin typeface="Tw Cen MT" panose="020B0602020104020603" pitchFamily="34" charset="0"/>
              </a:rPr>
              <a:t>(question A-4)</a:t>
            </a:r>
            <a:r>
              <a:rPr lang="en-US" sz="1600" dirty="0">
                <a:solidFill>
                  <a:srgbClr val="000000"/>
                </a:solidFill>
                <a:latin typeface="Tw Cen MT" panose="020B0602020104020603" pitchFamily="34" charset="0"/>
              </a:rPr>
              <a:t>, the requirement to remove barriers is a broad, ongoing requirement that should include regular input from homeless parents, youth, and a</a:t>
            </a:r>
          </a:p>
          <a:p>
            <a:pPr>
              <a:spcBef>
                <a:spcPts val="1200"/>
              </a:spcBef>
            </a:pPr>
            <a:r>
              <a:rPr lang="en-US" sz="1600" dirty="0"/>
              <a:t>Students experiencing homelessness may</a:t>
            </a:r>
          </a:p>
          <a:p>
            <a:pPr lvl="1">
              <a:spcBef>
                <a:spcPts val="1200"/>
              </a:spcBef>
            </a:pPr>
            <a:r>
              <a:rPr lang="en-US" sz="1100" dirty="0"/>
              <a:t>Be unable to meet standard school enrollment requirements.</a:t>
            </a:r>
          </a:p>
          <a:p>
            <a:pPr lvl="1">
              <a:spcBef>
                <a:spcPts val="1200"/>
              </a:spcBef>
            </a:pPr>
            <a:r>
              <a:rPr lang="en-US" sz="1100" dirty="0"/>
              <a:t>Move around and change schools a lot.</a:t>
            </a:r>
          </a:p>
          <a:p>
            <a:pPr lvl="1">
              <a:spcBef>
                <a:spcPts val="1200"/>
              </a:spcBef>
            </a:pPr>
            <a:r>
              <a:rPr lang="en-US" sz="1100" dirty="0"/>
              <a:t>Be hungry, tired, and stressed.</a:t>
            </a:r>
          </a:p>
          <a:p>
            <a:pPr lvl="1">
              <a:spcBef>
                <a:spcPts val="1200"/>
              </a:spcBef>
            </a:pPr>
            <a:r>
              <a:rPr lang="en-US" sz="1100" dirty="0"/>
              <a:t>Not have school supplies or a quiet place to study.</a:t>
            </a:r>
          </a:p>
          <a:p>
            <a:pPr lvl="1">
              <a:spcBef>
                <a:spcPts val="1200"/>
              </a:spcBef>
            </a:pPr>
            <a:r>
              <a:rPr lang="en-US" sz="1100" dirty="0"/>
              <a:t>Not have access to reliable transportation</a:t>
            </a:r>
          </a:p>
          <a:p>
            <a:pPr lvl="1">
              <a:spcBef>
                <a:spcPts val="1200"/>
              </a:spcBef>
            </a:pPr>
            <a:r>
              <a:rPr lang="en-US" sz="1100" dirty="0"/>
              <a:t>Not have a parent or guardian to help them (unaccompanied youth).</a:t>
            </a:r>
          </a:p>
          <a:p>
            <a:pPr>
              <a:spcBef>
                <a:spcPts val="1600"/>
              </a:spcBef>
            </a:pPr>
            <a:r>
              <a:rPr lang="en-US" sz="1100" dirty="0">
                <a:solidFill>
                  <a:srgbClr val="000000"/>
                </a:solidFill>
                <a:latin typeface="Tw Cen MT" panose="020B0602020104020603" pitchFamily="34" charset="0"/>
              </a:rPr>
              <a:t>advocates so that new barriers do not prevent students from full participation in school.</a:t>
            </a:r>
            <a:endParaRPr lang="en-US" sz="1100" dirty="0">
              <a:latin typeface="Tw Cen MT" panose="020B0602020104020603" pitchFamily="34" charset="0"/>
            </a:endParaRPr>
          </a:p>
        </p:txBody>
      </p:sp>
      <p:sp>
        <p:nvSpPr>
          <p:cNvPr id="3" name="Title 2">
            <a:extLst>
              <a:ext uri="{FF2B5EF4-FFF2-40B4-BE49-F238E27FC236}">
                <a16:creationId xmlns:a16="http://schemas.microsoft.com/office/drawing/2014/main" id="{E74C8145-DAE8-40A2-A152-5C823EB74B4A}"/>
              </a:ext>
            </a:extLst>
          </p:cNvPr>
          <p:cNvSpPr>
            <a:spLocks noGrp="1"/>
          </p:cNvSpPr>
          <p:nvPr>
            <p:ph type="title"/>
          </p:nvPr>
        </p:nvSpPr>
        <p:spPr>
          <a:xfrm>
            <a:off x="609600" y="396381"/>
            <a:ext cx="10972800" cy="1066800"/>
          </a:xfrm>
        </p:spPr>
        <p:txBody>
          <a:bodyPr/>
          <a:lstStyle/>
          <a:p>
            <a:r>
              <a:rPr lang="en-US"/>
              <a:t>ESSA’s Requirement to Remove Barriers</a:t>
            </a:r>
            <a:endParaRPr lang="en-US" dirty="0"/>
          </a:p>
        </p:txBody>
      </p:sp>
      <p:pic>
        <p:nvPicPr>
          <p:cNvPr id="5" name="Picture 4">
            <a:extLst>
              <a:ext uri="{FF2B5EF4-FFF2-40B4-BE49-F238E27FC236}">
                <a16:creationId xmlns:a16="http://schemas.microsoft.com/office/drawing/2014/main" id="{E41039DD-0B1D-4587-8B6B-0E9AC32D5EAE}"/>
              </a:ext>
            </a:extLst>
          </p:cNvPr>
          <p:cNvPicPr>
            <a:picLocks noChangeAspect="1"/>
          </p:cNvPicPr>
          <p:nvPr/>
        </p:nvPicPr>
        <p:blipFill>
          <a:blip r:embed="rId3"/>
          <a:stretch>
            <a:fillRect/>
          </a:stretch>
        </p:blipFill>
        <p:spPr>
          <a:xfrm>
            <a:off x="10424584" y="5769781"/>
            <a:ext cx="1767416" cy="1048679"/>
          </a:xfrm>
          <a:prstGeom prst="rect">
            <a:avLst/>
          </a:prstGeom>
        </p:spPr>
      </p:pic>
    </p:spTree>
    <p:extLst>
      <p:ext uri="{BB962C8B-B14F-4D97-AF65-F5344CB8AC3E}">
        <p14:creationId xmlns:p14="http://schemas.microsoft.com/office/powerpoint/2010/main" val="30906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609600" y="411806"/>
            <a:ext cx="10972800" cy="1066800"/>
          </a:xfrm>
        </p:spPr>
        <p:txBody>
          <a:bodyPr rtlCol="0"/>
          <a:lstStyle/>
          <a:p>
            <a:pPr eaLnBrk="1" hangingPunct="1">
              <a:defRPr/>
            </a:pPr>
            <a:r>
              <a:rPr lang="en-US" dirty="0"/>
              <a:t>How Does ESSA Define Homelessness?</a:t>
            </a:r>
          </a:p>
        </p:txBody>
      </p:sp>
      <p:sp>
        <p:nvSpPr>
          <p:cNvPr id="2" name="Content Placeholder 1"/>
          <p:cNvSpPr>
            <a:spLocks noGrp="1"/>
          </p:cNvSpPr>
          <p:nvPr>
            <p:ph idx="1"/>
            <p:custDataLst>
              <p:tags r:id="rId2"/>
            </p:custDataLst>
          </p:nvPr>
        </p:nvSpPr>
        <p:spPr>
          <a:xfrm>
            <a:off x="609600" y="1295401"/>
            <a:ext cx="10972800" cy="4999567"/>
          </a:xfrm>
        </p:spPr>
        <p:txBody>
          <a:bodyPr>
            <a:normAutofit fontScale="92500" lnSpcReduction="10000"/>
          </a:bodyPr>
          <a:lstStyle/>
          <a:p>
            <a:pPr>
              <a:spcBef>
                <a:spcPts val="3200"/>
              </a:spcBef>
              <a:defRPr/>
            </a:pPr>
            <a:r>
              <a:rPr lang="en-US" sz="3000" dirty="0"/>
              <a:t>Children or youth who </a:t>
            </a:r>
            <a:r>
              <a:rPr lang="en-US" sz="3000" b="1" dirty="0"/>
              <a:t>lack a fixed, regular, and adequate nighttime residence</a:t>
            </a:r>
            <a:r>
              <a:rPr lang="en-US" sz="3000" dirty="0"/>
              <a:t>, including children and youth:</a:t>
            </a:r>
            <a:r>
              <a:rPr lang="en-US" sz="2400" dirty="0"/>
              <a:t> </a:t>
            </a:r>
          </a:p>
          <a:p>
            <a:pPr marL="14816" indent="0" algn="ctr">
              <a:spcBef>
                <a:spcPts val="3200"/>
              </a:spcBef>
              <a:buNone/>
              <a:defRPr/>
            </a:pPr>
            <a:r>
              <a:rPr lang="en-US" sz="2400" b="1" dirty="0">
                <a:solidFill>
                  <a:srgbClr val="0070C0"/>
                </a:solidFill>
              </a:rPr>
              <a:t>Can the student go to the SAME PLACE (fixed) EVERY NIGHT (regular) </a:t>
            </a:r>
            <a:br>
              <a:rPr lang="en-US" sz="2400" b="1" dirty="0">
                <a:solidFill>
                  <a:srgbClr val="0070C0"/>
                </a:solidFill>
              </a:rPr>
            </a:br>
            <a:r>
              <a:rPr lang="en-US" sz="2400" b="1" dirty="0">
                <a:solidFill>
                  <a:srgbClr val="0070C0"/>
                </a:solidFill>
              </a:rPr>
              <a:t>to sleep in a SAFE and SUFFICIENT SPACE (adequate)?</a:t>
            </a:r>
            <a:endParaRPr lang="en-US" sz="2400" dirty="0"/>
          </a:p>
          <a:p>
            <a:pPr lvl="1">
              <a:spcBef>
                <a:spcPts val="3200"/>
              </a:spcBef>
              <a:buFont typeface="Arial" charset="0"/>
              <a:buChar char="–"/>
              <a:defRPr/>
            </a:pPr>
            <a:r>
              <a:rPr lang="en-US" sz="2400" dirty="0"/>
              <a:t>Sharing the housing of other persons due to loss of housing, economic hardship, or a similar reason (Doubled Up) </a:t>
            </a:r>
          </a:p>
          <a:p>
            <a:pPr lvl="1">
              <a:spcBef>
                <a:spcPts val="3200"/>
              </a:spcBef>
              <a:buFont typeface="Arial" charset="0"/>
              <a:buChar char="–"/>
              <a:defRPr/>
            </a:pPr>
            <a:r>
              <a:rPr lang="en-US" sz="2400" dirty="0"/>
              <a:t>Living in motels, hotels, trailer parks, or camping grounds due to the lack of alternative adequate accommodations</a:t>
            </a:r>
          </a:p>
          <a:p>
            <a:pPr lvl="1">
              <a:spcBef>
                <a:spcPts val="3200"/>
              </a:spcBef>
              <a:buFont typeface="Arial" charset="0"/>
              <a:buChar char="–"/>
              <a:defRPr/>
            </a:pPr>
            <a:r>
              <a:rPr lang="en-US" sz="2400" dirty="0"/>
              <a:t>Living in emergency or transitional shelters, or who are abandoned in hospitals</a:t>
            </a:r>
          </a:p>
        </p:txBody>
      </p:sp>
      <p:sp>
        <p:nvSpPr>
          <p:cNvPr id="5" name="Oval 4"/>
          <p:cNvSpPr/>
          <p:nvPr>
            <p:custDataLst>
              <p:tags r:id="rId3"/>
            </p:custDataLst>
          </p:nvPr>
        </p:nvSpPr>
        <p:spPr>
          <a:xfrm>
            <a:off x="10668000" y="177800"/>
            <a:ext cx="1341120" cy="1341120"/>
          </a:xfrm>
          <a:prstGeom prst="ellipse">
            <a:avLst/>
          </a:prstGeom>
          <a:blipFill>
            <a:blip r:embed="rId6" cstate="email">
              <a:extLst>
                <a:ext uri="{28A0092B-C50C-407E-A947-70E740481C1C}">
                  <a14:useLocalDpi xmlns:a14="http://schemas.microsoft.com/office/drawing/2010/main"/>
                </a:ext>
              </a:extLst>
            </a:blip>
            <a:srcRect/>
            <a:stretch>
              <a:fillRect/>
            </a:stretch>
          </a:blipFill>
          <a:ln>
            <a:solidFill>
              <a:srgbClr val="4C3736"/>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sz="2400" dirty="0"/>
          </a:p>
        </p:txBody>
      </p:sp>
      <p:pic>
        <p:nvPicPr>
          <p:cNvPr id="6" name="Picture 5">
            <a:extLst>
              <a:ext uri="{FF2B5EF4-FFF2-40B4-BE49-F238E27FC236}">
                <a16:creationId xmlns:a16="http://schemas.microsoft.com/office/drawing/2014/main" id="{030A81C1-4AE9-4BE8-AE49-BEF9FDB9B452}"/>
              </a:ext>
            </a:extLst>
          </p:cNvPr>
          <p:cNvPicPr>
            <a:picLocks noChangeAspect="1"/>
          </p:cNvPicPr>
          <p:nvPr/>
        </p:nvPicPr>
        <p:blipFill>
          <a:blip r:embed="rId7"/>
          <a:stretch>
            <a:fillRect/>
          </a:stretch>
        </p:blipFill>
        <p:spPr>
          <a:xfrm>
            <a:off x="10668000" y="5534025"/>
            <a:ext cx="1524000" cy="1008594"/>
          </a:xfrm>
          <a:prstGeom prst="rect">
            <a:avLst/>
          </a:prstGeom>
        </p:spPr>
      </p:pic>
    </p:spTree>
    <p:extLst>
      <p:ext uri="{BB962C8B-B14F-4D97-AF65-F5344CB8AC3E}">
        <p14:creationId xmlns:p14="http://schemas.microsoft.com/office/powerpoint/2010/main" val="3532080456"/>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09599" y="413159"/>
            <a:ext cx="10972800" cy="1066799"/>
          </a:xfrm>
        </p:spPr>
        <p:txBody>
          <a:bodyPr/>
          <a:lstStyle/>
          <a:p>
            <a:r>
              <a:rPr lang="en-US" dirty="0"/>
              <a:t>“…due to loss of housing…”</a:t>
            </a:r>
          </a:p>
        </p:txBody>
      </p:sp>
      <p:sp>
        <p:nvSpPr>
          <p:cNvPr id="5" name="Content Placeholder 4"/>
          <p:cNvSpPr>
            <a:spLocks noGrp="1"/>
          </p:cNvSpPr>
          <p:nvPr>
            <p:ph idx="1"/>
          </p:nvPr>
        </p:nvSpPr>
        <p:spPr/>
        <p:txBody>
          <a:bodyPr>
            <a:normAutofit fontScale="92500" lnSpcReduction="10000"/>
          </a:bodyPr>
          <a:lstStyle/>
          <a:p>
            <a:r>
              <a:rPr lang="en-US" dirty="0"/>
              <a:t>Implies that the student has no personal housing available</a:t>
            </a:r>
          </a:p>
          <a:p>
            <a:r>
              <a:rPr lang="en-US" dirty="0"/>
              <a:t>Clarifying questions: Did the family or youth lose previous housing due to</a:t>
            </a:r>
          </a:p>
          <a:p>
            <a:pPr lvl="1"/>
            <a:r>
              <a:rPr lang="en-US" dirty="0"/>
              <a:t>An eviction or foreclosure?</a:t>
            </a:r>
          </a:p>
          <a:p>
            <a:pPr lvl="1"/>
            <a:r>
              <a:rPr lang="en-US" dirty="0"/>
              <a:t>Destruction of or damage to the previous home?</a:t>
            </a:r>
          </a:p>
          <a:p>
            <a:pPr lvl="1"/>
            <a:r>
              <a:rPr lang="en-US" dirty="0"/>
              <a:t>Unhealthy or unsafe conditions?</a:t>
            </a:r>
          </a:p>
          <a:p>
            <a:pPr lvl="1"/>
            <a:r>
              <a:rPr lang="en-US" dirty="0"/>
              <a:t>Domestic violence?</a:t>
            </a:r>
          </a:p>
          <a:p>
            <a:pPr lvl="1"/>
            <a:r>
              <a:rPr lang="en-US" dirty="0"/>
              <a:t>Abuse or neglect?</a:t>
            </a:r>
          </a:p>
          <a:p>
            <a:pPr lvl="1"/>
            <a:r>
              <a:rPr lang="en-US" dirty="0"/>
              <a:t>The absence of a parent or guardian due to abandonment, parental incarceration, or a similar reason? </a:t>
            </a:r>
          </a:p>
        </p:txBody>
      </p:sp>
      <p:pic>
        <p:nvPicPr>
          <p:cNvPr id="6" name="Picture 5">
            <a:extLst>
              <a:ext uri="{FF2B5EF4-FFF2-40B4-BE49-F238E27FC236}">
                <a16:creationId xmlns:a16="http://schemas.microsoft.com/office/drawing/2014/main" id="{DC5DC371-051F-4226-AD61-F399AC0104A5}"/>
              </a:ext>
            </a:extLst>
          </p:cNvPr>
          <p:cNvPicPr>
            <a:picLocks noChangeAspect="1"/>
          </p:cNvPicPr>
          <p:nvPr/>
        </p:nvPicPr>
        <p:blipFill>
          <a:blip r:embed="rId4"/>
          <a:stretch>
            <a:fillRect/>
          </a:stretch>
        </p:blipFill>
        <p:spPr>
          <a:xfrm>
            <a:off x="10365503" y="5573110"/>
            <a:ext cx="2433793" cy="1442022"/>
          </a:xfrm>
          <a:prstGeom prst="rect">
            <a:avLst/>
          </a:prstGeom>
        </p:spPr>
      </p:pic>
    </p:spTree>
    <p:extLst>
      <p:ext uri="{BB962C8B-B14F-4D97-AF65-F5344CB8AC3E}">
        <p14:creationId xmlns:p14="http://schemas.microsoft.com/office/powerpoint/2010/main" val="100676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09600" y="475045"/>
            <a:ext cx="10972800" cy="1066799"/>
          </a:xfrm>
        </p:spPr>
        <p:txBody>
          <a:bodyPr/>
          <a:lstStyle/>
          <a:p>
            <a:r>
              <a:rPr lang="en-US" dirty="0"/>
              <a:t>“…economic hardship…”</a:t>
            </a:r>
          </a:p>
        </p:txBody>
      </p:sp>
      <p:graphicFrame>
        <p:nvGraphicFramePr>
          <p:cNvPr id="48" name="Content Placeholder 4">
            <a:extLst>
              <a:ext uri="{FF2B5EF4-FFF2-40B4-BE49-F238E27FC236}">
                <a16:creationId xmlns:a16="http://schemas.microsoft.com/office/drawing/2014/main" id="{9D6807B5-DB73-4F53-B6AD-1164C4456F1C}"/>
              </a:ext>
            </a:extLst>
          </p:cNvPr>
          <p:cNvGraphicFramePr>
            <a:graphicFrameLocks noGrp="1"/>
          </p:cNvGraphicFramePr>
          <p:nvPr>
            <p:ph idx="1"/>
            <p:extLst>
              <p:ext uri="{D42A27DB-BD31-4B8C-83A1-F6EECF244321}">
                <p14:modId xmlns:p14="http://schemas.microsoft.com/office/powerpoint/2010/main" val="1699443466"/>
              </p:ext>
            </p:extLst>
          </p:nvPr>
        </p:nvGraphicFramePr>
        <p:xfrm>
          <a:off x="609600" y="1295400"/>
          <a:ext cx="10972800" cy="4999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70CD0356-6527-468D-A81F-0EDCEE84A655}"/>
              </a:ext>
            </a:extLst>
          </p:cNvPr>
          <p:cNvPicPr>
            <a:picLocks noChangeAspect="1"/>
          </p:cNvPicPr>
          <p:nvPr/>
        </p:nvPicPr>
        <p:blipFill>
          <a:blip r:embed="rId8"/>
          <a:stretch>
            <a:fillRect/>
          </a:stretch>
        </p:blipFill>
        <p:spPr>
          <a:xfrm>
            <a:off x="10424584" y="5532714"/>
            <a:ext cx="1767416" cy="1048679"/>
          </a:xfrm>
          <a:prstGeom prst="rect">
            <a:avLst/>
          </a:prstGeom>
        </p:spPr>
      </p:pic>
    </p:spTree>
    <p:extLst>
      <p:ext uri="{BB962C8B-B14F-4D97-AF65-F5344CB8AC3E}">
        <p14:creationId xmlns:p14="http://schemas.microsoft.com/office/powerpoint/2010/main" val="1558111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09600" y="355601"/>
            <a:ext cx="10972800" cy="1066799"/>
          </a:xfrm>
        </p:spPr>
        <p:txBody>
          <a:bodyPr/>
          <a:lstStyle/>
          <a:p>
            <a:r>
              <a:rPr lang="en-US"/>
              <a:t>“Sharing the housing of other persons…”</a:t>
            </a:r>
          </a:p>
        </p:txBody>
      </p:sp>
      <p:graphicFrame>
        <p:nvGraphicFramePr>
          <p:cNvPr id="47" name="Content Placeholder 4">
            <a:extLst>
              <a:ext uri="{FF2B5EF4-FFF2-40B4-BE49-F238E27FC236}">
                <a16:creationId xmlns:a16="http://schemas.microsoft.com/office/drawing/2014/main" id="{49424311-8A0E-4BFB-AAC2-8816B0733AB2}"/>
              </a:ext>
            </a:extLst>
          </p:cNvPr>
          <p:cNvGraphicFramePr>
            <a:graphicFrameLocks noGrp="1"/>
          </p:cNvGraphicFramePr>
          <p:nvPr>
            <p:ph idx="1"/>
            <p:extLst>
              <p:ext uri="{D42A27DB-BD31-4B8C-83A1-F6EECF244321}">
                <p14:modId xmlns:p14="http://schemas.microsoft.com/office/powerpoint/2010/main" val="2478839793"/>
              </p:ext>
            </p:extLst>
          </p:nvPr>
        </p:nvGraphicFramePr>
        <p:xfrm>
          <a:off x="609600" y="1295400"/>
          <a:ext cx="10972800" cy="4999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3E94FE64-3157-4513-B729-52DF7EECDB93}"/>
              </a:ext>
            </a:extLst>
          </p:cNvPr>
          <p:cNvPicPr>
            <a:picLocks noChangeAspect="1"/>
          </p:cNvPicPr>
          <p:nvPr/>
        </p:nvPicPr>
        <p:blipFill>
          <a:blip r:embed="rId8"/>
          <a:stretch>
            <a:fillRect/>
          </a:stretch>
        </p:blipFill>
        <p:spPr>
          <a:xfrm>
            <a:off x="10424584" y="5515781"/>
            <a:ext cx="1767416" cy="1048679"/>
          </a:xfrm>
          <a:prstGeom prst="rect">
            <a:avLst/>
          </a:prstGeom>
        </p:spPr>
      </p:pic>
    </p:spTree>
    <p:extLst>
      <p:ext uri="{BB962C8B-B14F-4D97-AF65-F5344CB8AC3E}">
        <p14:creationId xmlns:p14="http://schemas.microsoft.com/office/powerpoint/2010/main" val="3833126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Dukes\AppData\Local\Temp\PR\data\asimages\{4269EC19-0D7F-42A2-9B09-6C308ED9043B}_1.png_crop.png&quot;/&gt;&lt;left val=&quot;45&quot;/&gt;&lt;top val=&quot;85&quot;/&gt;&lt;width val=&quot;617&quot;/&gt;&lt;height val=&quot;40&quot;/&gt;&lt;hasText val=&quot;1&quot;/&gt;&lt;paraId val=&quot;1&quot;/&gt;&lt;/Image&gt;&lt;Image&gt;&lt;filename val=&quot;C:\Users\Dukes\AppData\Local\Temp\PR\data\asimages\{C4DEDE02-1613-44CA-88B3-5F0B13AA56B3}_1.png_crop.png&quot;/&gt;&lt;left val=&quot;60&quot;/&gt;&lt;top val=&quot;150&quot;/&gt;&lt;width val=&quot;594&quot;/&gt;&lt;height val=&quot;37&quot;/&gt;&lt;hasText val=&quot;1&quot;/&gt;&lt;paraId val=&quot;2&quot;/&gt;&lt;/Image&gt;&lt;Image&gt;&lt;filename val=&quot;C:\Users\Dukes\AppData\Local\Temp\PR\data\asimages\{2A6BAEE2-50F8-4DEF-A032-3F3DF6C3FF7A}_1.png_crop.png&quot;/&gt;&lt;left val=&quot;60&quot;/&gt;&lt;top val=&quot;212&quot;/&gt;&lt;width val=&quot;589&quot;/&gt;&lt;height val=&quot;36&quot;/&gt;&lt;hasText val=&quot;1&quot;/&gt;&lt;paraId val=&quot;3&quot;/&gt;&lt;/Image&gt;&lt;Image&gt;&lt;filename val=&quot;C:\Users\Dukes\AppData\Local\Temp\PR\data\asimages\{CFB1041F-47B7-44B2-807B-F9B493A9CC99}_1.png_crop.png&quot;/&gt;&lt;left val=&quot;60&quot;/&gt;&lt;top val=&quot;273&quot;/&gt;&lt;width val=&quot;601&quot;/&gt;&lt;height val=&quot;37&quot;/&gt;&lt;hasText val=&quot;1&quot;/&gt;&lt;paraId val=&quot;4&quot;/&gt;&lt;/Image&gt;&lt;Image&gt;&lt;filename val=&quot;C:\Users\Dukes\AppData\Local\Temp\PR\data\asimages\{0A6FBA37-ED03-43FE-A310-4D0A1E869603}_1.png_crop.png&quot;/&gt;&lt;left val=&quot;60&quot;/&gt;&lt;top val=&quot;334&quot;/&gt;&lt;width val=&quot;578&quot;/&gt;&lt;height val=&quot;37&quot;/&gt;&lt;hasText val=&quot;1&quot;/&gt;&lt;paraId val=&quot;5&quot;/&gt;&lt;/Image&gt;&lt;/TextEffect&gt;"/>
  <p:tag name="PRESENTER_SHAPETEXTINFO" val="&lt;ShapeTextInfo&gt;&lt;TableIndex row=&quot;-1&quot; col=&quot;-1&quot;&gt;&lt;linesCount val=&quot;10&quot;/&gt;&lt;lineCharCount val=&quot;73&quot;/&gt;&lt;lineCharCount val=&quot;44&quot;/&gt;&lt;lineCharCount val=&quot;81&quot;/&gt;&lt;lineCharCount val=&quot;70&quot;/&gt;&lt;lineCharCount val=&quot;77&quot;/&gt;&lt;lineCharCount val=&quot;60&quot;/&gt;&lt;lineCharCount val=&quot;82&quot;/&gt;&lt;lineCharCount val=&quot;43&quot;/&gt;&lt;lineCharCount val=&quot;77&quot;/&gt;&lt;lineCharCount val=&quot;68&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3&quot;/&gt;&lt;lineCharCount val=&quot;13&quot;/&gt;&lt;lineCharCount val=&quot;12&quot;/&gt;&lt;lineCharCount val=&quot;12&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ukes\AppData\Local\Temp\PR\data\asimages\{21961CB8-CB2E-4CBB-8CD7-567B06BFC3EF}_15.png&quot;/&gt;&lt;left val=&quot;24&quot;/&gt;&lt;top val=&quot;12&quot;/&gt;&lt;width val=&quot;659&quot;/&gt;&lt;height val=&quot;68&quot;/&gt;&lt;hasText val=&quot;1&quot;/&gt;&lt;/Image&gt;&lt;/ThreeDShapeInfo&gt;"/>
  <p:tag name="PRESENTER_SHAPETEXTINFO" val="&lt;ShapeTextInfo&gt;&lt;TableIndex row=&quot;-1&quot; col=&quot;-1&quot;&gt;&lt;linesCount val=&quot;1&quot;/&gt;&lt;lineCharCount val=&quot;34&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Dukes\AppData\Local\Temp\PR\data\asimages\{48F47385-BACC-46F4-ADA5-8E5D66F31AD5}_1.png_crop.png&quot;/&gt;&lt;left val=&quot;46&quot;/&gt;&lt;top val=&quot;86&quot;/&gt;&lt;width val=&quot;580&quot;/&gt;&lt;height val=&quot;49&quot;/&gt;&lt;hasText val=&quot;1&quot;/&gt;&lt;paraId val=&quot;1&quot;/&gt;&lt;/Image&gt;&lt;Image&gt;&lt;filename val=&quot;C:\Users\Dukes\AppData\Local\Temp\PR\data\asimages\{E0C8E166-F9F4-47A6-8891-B388242D9D97}_1.png_crop.png&quot;/&gt;&lt;left val=&quot;60&quot;/&gt;&lt;top val=&quot;166&quot;/&gt;&lt;width val=&quot;563&quot;/&gt;&lt;height val=&quot;40&quot;/&gt;&lt;hasText val=&quot;1&quot;/&gt;&lt;paraId val=&quot;2&quot;/&gt;&lt;/Image&gt;&lt;Image&gt;&lt;filename val=&quot;C:\Users\Dukes\AppData\Local\Temp\PR\data\asimages\{73D372D5-6952-4B73-973E-4B9A86B97012}_1.png_crop.png&quot;/&gt;&lt;left val=&quot;60&quot;/&gt;&lt;top val=&quot;239&quot;/&gt;&lt;width val=&quot;611&quot;/&gt;&lt;height val=&quot;40&quot;/&gt;&lt;hasText val=&quot;1&quot;/&gt;&lt;paraId val=&quot;3&quot;/&gt;&lt;/Image&gt;&lt;Image&gt;&lt;filename val=&quot;C:\Users\Dukes\AppData\Local\Temp\PR\data\asimages\{70214BC6-7CA1-4C16-AA0A-B042D5E20B61}_1.png_crop.png&quot;/&gt;&lt;left val=&quot;60&quot;/&gt;&lt;top val=&quot;311&quot;/&gt;&lt;width val=&quot;565&quot;/&gt;&lt;height val=&quot;40&quot;/&gt;&lt;hasText val=&quot;1&quot;/&gt;&lt;paraId val=&quot;4&quot;/&gt;&lt;/Image&gt;&lt;/TextEffect&gt;"/>
  <p:tag name="PRESENTER_SHAPETEXTINFO" val="&lt;ShapeTextInfo&gt;&lt;TableIndex row=&quot;-1&quot; col=&quot;-1&quot;&gt;&lt;linesCount val=&quot;8&quot;/&gt;&lt;lineCharCount val=&quot;58&quot;/&gt;&lt;lineCharCount val=&quot;51&quot;/&gt;&lt;lineCharCount val=&quot;70&quot;/&gt;&lt;lineCharCount val=&quot;30&quot;/&gt;&lt;lineCharCount val=&quot;79&quot;/&gt;&lt;lineCharCount val=&quot;36&quot;/&gt;&lt;lineCharCount val=&quot;70&quot;/&gt;&lt;lineCharCount val=&quot;9&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CA08CB82-8011-47D7-AE87-682E2A184C35}&quot;/&gt;&lt;isInvalidForFieldText val=&quot;0&quot;/&gt;&lt;Image&gt;&lt;filename val=&quot;C:\Users\Dukes\AppData\Local\Temp\PR\data\asimages\{CA08CB82-8011-47D7-AE87-682E2A184C35}_15.png&quot;/&gt;&lt;left val=&quot;628&quot;/&gt;&lt;top val=&quot;9&quot;/&gt;&lt;width val=&quot;82&quot;/&gt;&lt;height val=&quot;82&quot;/&gt;&lt;hasText val=&quot;1&quot;/&gt;&lt;/Image&gt;&lt;/ThreeDShapeInfo&gt;"/>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ukes\AppData\Local\Temp\PR\data\asimages\{4EC5F003-6684-42F3-8556-8A14B286935B}_19.png&quot;/&gt;&lt;left val=&quot;24&quot;/&gt;&lt;top val=&quot;12&quot;/&gt;&lt;width val=&quot;659&quot;/&gt;&lt;height val=&quot;68&quot;/&gt;&lt;hasText val=&quot;1&quot;/&gt;&lt;/Image&gt;&lt;/ThreeDShapeInfo&gt;"/>
  <p:tag name="PRESENTER_SHAPETEXTINFO" val="&lt;ShapeTextInfo&gt;&lt;TableIndex row=&quot;-1&quot; col=&quot;-1&quot;&gt;&lt;linesCount val=&quot;1&quot;/&gt;&lt;lineCharCount val=&quot;29&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Dukes\AppData\Local\Temp\PR\data\asimages\{2DFD8E35-0CA3-473E-A8E7-1E4005C36D3D}_1.png_crop.png&quot;/&gt;&lt;left val=&quot;45&quot;/&gt;&lt;top val=&quot;85&quot;/&gt;&lt;width val=&quot;604&quot;/&gt;&lt;height val=&quot;40&quot;/&gt;&lt;hasText val=&quot;1&quot;/&gt;&lt;paraId val=&quot;1&quot;/&gt;&lt;/Image&gt;&lt;Image&gt;&lt;filename val=&quot;C:\Users\Dukes\AppData\Local\Temp\PR\data\asimages\{969016C9-C772-413B-9207-ECC713303BCA}_1.png_crop.png&quot;/&gt;&lt;left val=&quot;45&quot;/&gt;&lt;top val=&quot;145&quot;/&gt;&lt;width val=&quot;619&quot;/&gt;&lt;height val=&quot;61&quot;/&gt;&lt;hasText val=&quot;1&quot;/&gt;&lt;paraId val=&quot;2&quot;/&gt;&lt;/Image&gt;&lt;Image&gt;&lt;filename val=&quot;C:\Users\Dukes\AppData\Local\Temp\PR\data\asimages\{755B40FA-04F2-48CF-BE7F-13F7C2BA4125}_1.png_crop.png&quot;/&gt;&lt;left val=&quot;45&quot;/&gt;&lt;top val=&quot;229&quot;/&gt;&lt;width val=&quot;605&quot;/&gt;&lt;height val=&quot;40&quot;/&gt;&lt;hasText val=&quot;1&quot;/&gt;&lt;paraId val=&quot;3&quot;/&gt;&lt;/Image&gt;&lt;Image&gt;&lt;filename val=&quot;C:\Users\Dukes\AppData\Local\Temp\PR\data\asimages\{D987DC1D-FDED-4D5B-B1CE-A2B324ADD71B}_1.png_crop.png&quot;/&gt;&lt;left val=&quot;45&quot;/&gt;&lt;top val=&quot;289&quot;/&gt;&lt;width val=&quot;618&quot;/&gt;&lt;height val=&quot;64&quot;/&gt;&lt;hasText val=&quot;1&quot;/&gt;&lt;paraId val=&quot;4&quot;/&gt;&lt;/Image&gt;&lt;Image&gt;&lt;filename val=&quot;C:\Users\Dukes\AppData\Local\Temp\PR\data\asimages\{3A98F7A8-6A7A-4AD9-AABB-2BF8C85AF1F3}_1.png_crop.png&quot;/&gt;&lt;left val=&quot;45&quot;/&gt;&lt;top val=&quot;373&quot;/&gt;&lt;width val=&quot;621&quot;/&gt;&lt;height val=&quot;16&quot;/&gt;&lt;hasText val=&quot;1&quot;/&gt;&lt;paraId val=&quot;5&quot;/&gt;&lt;/Image&gt;&lt;/TextEffect&gt;"/>
  <p:tag name="PRESENTER_SHAPETEXTINFO" val="&lt;ShapeTextInfo&gt;&lt;TableIndex row=&quot;-1&quot; col=&quot;-1&quot;&gt;&lt;linesCount val=&quot;11&quot;/&gt;&lt;lineCharCount val=&quot;75&quot;/&gt;&lt;lineCharCount val=&quot;41&quot;/&gt;&lt;lineCharCount val=&quot;71&quot;/&gt;&lt;lineCharCount val=&quot;80&quot;/&gt;&lt;lineCharCount val=&quot;9&quot;/&gt;&lt;lineCharCount val=&quot;74&quot;/&gt;&lt;lineCharCount val=&quot;38&quot;/&gt;&lt;lineCharCount val=&quot;71&quot;/&gt;&lt;lineCharCount val=&quot;75&quot;/&gt;&lt;lineCharCount val=&quot;68&quot;/&gt;&lt;lineCharCount val=&quot;77&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1FDF5380-A183-40B7-8197-9F417EEE41ED}&quot;/&gt;&lt;isInvalidForFieldText val=&quot;0&quot;/&gt;&lt;Image&gt;&lt;filename val=&quot;C:\Users\Dukes\AppData\Local\Temp\PR\data\asimages\{1FDF5380-A183-40B7-8197-9F417EEE41ED}_19.png&quot;/&gt;&lt;left val=&quot;628&quot;/&gt;&lt;top val=&quot;9&quot;/&gt;&lt;width val=&quot;82&quot;/&gt;&lt;height val=&quot;82&quot;/&gt;&lt;hasText val=&quot;1&quot;/&gt;&lt;/Image&gt;&lt;/ThreeDShapeInfo&gt;"/>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Dukes\AppData\Local\Temp\PR\data\asimages\{75E63AF4-D93A-486D-B880-44FDE921A137}_36.png&quot;/&gt;&lt;left val=&quot;24&quot;/&gt;&lt;top val=&quot;12&quot;/&gt;&lt;width val=&quot;659&quot;/&gt;&lt;height val=&quot;68&quot;/&gt;&lt;hasText val=&quot;1&quot;/&gt;&lt;/Image&gt;&lt;/ThreeDShapeInfo&gt;"/>
  <p:tag name="PRESENTER_SHAPETEXTINFO" val="&lt;ShapeTextInfo&gt;&lt;TableIndex row=&quot;-1&quot; col=&quot;-1&quot;&gt;&lt;linesCount val=&quot;1&quot;/&gt;&lt;lineCharCount val=&quot;39&quot;/&gt;&lt;/TableIndex&gt;&lt;/ShapeTextInfo&gt;"/>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24908</TotalTime>
  <Words>3541</Words>
  <Application>Microsoft Office PowerPoint</Application>
  <PresentationFormat>Widescreen</PresentationFormat>
  <Paragraphs>300</Paragraphs>
  <Slides>30</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Century Gothic</vt:lpstr>
      <vt:lpstr>Garamond</vt:lpstr>
      <vt:lpstr>Tw Cen MT</vt:lpstr>
      <vt:lpstr>Verdana</vt:lpstr>
      <vt:lpstr>Wingdings</vt:lpstr>
      <vt:lpstr>Organic</vt:lpstr>
      <vt:lpstr>ESSA BASICS McKinney Vento</vt:lpstr>
      <vt:lpstr>ESSA Basics</vt:lpstr>
      <vt:lpstr>ESSA Basics</vt:lpstr>
      <vt:lpstr>LOCAL LIAISON REQUIRMENTS </vt:lpstr>
      <vt:lpstr>ESSA’s Requirement to Remove Barriers</vt:lpstr>
      <vt:lpstr>How Does ESSA Define Homelessness?</vt:lpstr>
      <vt:lpstr>“…due to loss of housing…”</vt:lpstr>
      <vt:lpstr>“…economic hardship…”</vt:lpstr>
      <vt:lpstr>“Sharing the housing of other persons…”</vt:lpstr>
      <vt:lpstr>Definition of Homeless Continued…</vt:lpstr>
      <vt:lpstr>How is Unaccompanied Defined?</vt:lpstr>
      <vt:lpstr>Scenario 1 – M-V Eligible</vt:lpstr>
      <vt:lpstr>Scenario 2 – Not M-V Eligible</vt:lpstr>
      <vt:lpstr>Primary Nighttime Residence Definitions</vt:lpstr>
      <vt:lpstr>National Data: SY 2015-2016</vt:lpstr>
      <vt:lpstr>Determinations of Eligibility</vt:lpstr>
      <vt:lpstr>Best Interest</vt:lpstr>
      <vt:lpstr>Immediate Enrollment</vt:lpstr>
      <vt:lpstr>School Stability</vt:lpstr>
      <vt:lpstr>Duration of School of Origin Rights</vt:lpstr>
      <vt:lpstr>School of origin transportation</vt:lpstr>
      <vt:lpstr>Receiving Schools</vt:lpstr>
      <vt:lpstr>Transportation</vt:lpstr>
      <vt:lpstr>Preschool</vt:lpstr>
      <vt:lpstr>Dispute Resolution</vt:lpstr>
      <vt:lpstr>Credit Accrual</vt:lpstr>
      <vt:lpstr>Higher Education</vt:lpstr>
      <vt:lpstr>Independent student Status on the FAFSA</vt:lpstr>
      <vt:lpstr>Other Supports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Clermont, Alexis</dc:creator>
  <cp:lastModifiedBy>Clermont, Alexis</cp:lastModifiedBy>
  <cp:revision>35</cp:revision>
  <cp:lastPrinted>2018-10-17T16:47:22Z</cp:lastPrinted>
  <dcterms:created xsi:type="dcterms:W3CDTF">2018-07-27T21:54:38Z</dcterms:created>
  <dcterms:modified xsi:type="dcterms:W3CDTF">2018-10-17T17:17:00Z</dcterms:modified>
</cp:coreProperties>
</file>