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6"/>
  </p:notesMasterIdLst>
  <p:sldIdLst>
    <p:sldId id="302" r:id="rId2"/>
    <p:sldId id="284" r:id="rId3"/>
    <p:sldId id="285" r:id="rId4"/>
    <p:sldId id="273" r:id="rId5"/>
    <p:sldId id="256" r:id="rId6"/>
    <p:sldId id="266" r:id="rId7"/>
    <p:sldId id="279" r:id="rId8"/>
    <p:sldId id="278" r:id="rId9"/>
    <p:sldId id="274" r:id="rId10"/>
    <p:sldId id="276" r:id="rId11"/>
    <p:sldId id="294" r:id="rId12"/>
    <p:sldId id="295" r:id="rId13"/>
    <p:sldId id="280" r:id="rId14"/>
    <p:sldId id="277" r:id="rId15"/>
    <p:sldId id="292" r:id="rId16"/>
    <p:sldId id="257" r:id="rId17"/>
    <p:sldId id="296" r:id="rId18"/>
    <p:sldId id="286" r:id="rId19"/>
    <p:sldId id="287" r:id="rId20"/>
    <p:sldId id="289" r:id="rId21"/>
    <p:sldId id="288" r:id="rId22"/>
    <p:sldId id="290" r:id="rId23"/>
    <p:sldId id="300" r:id="rId24"/>
    <p:sldId id="291" r:id="rId25"/>
    <p:sldId id="281" r:id="rId26"/>
    <p:sldId id="297" r:id="rId27"/>
    <p:sldId id="298" r:id="rId28"/>
    <p:sldId id="299" r:id="rId29"/>
    <p:sldId id="301" r:id="rId30"/>
    <p:sldId id="282" r:id="rId31"/>
    <p:sldId id="293" r:id="rId32"/>
    <p:sldId id="303" r:id="rId33"/>
    <p:sldId id="304" r:id="rId34"/>
    <p:sldId id="305"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49" autoAdjust="0"/>
  </p:normalViewPr>
  <p:slideViewPr>
    <p:cSldViewPr>
      <p:cViewPr varScale="1">
        <p:scale>
          <a:sx n="80" d="100"/>
          <a:sy n="80" d="100"/>
        </p:scale>
        <p:origin x="-22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3E359-DDD8-422A-8049-505227273D9D}" type="datetimeFigureOut">
              <a:rPr lang="en-US" smtClean="0"/>
              <a:t>11/20/2015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51FCF-02E6-477C-A09D-B963B12AD83A}" type="slidenum">
              <a:rPr lang="en-US" smtClean="0"/>
              <a:t>‹#›</a:t>
            </a:fld>
            <a:endParaRPr lang="en-US"/>
          </a:p>
        </p:txBody>
      </p:sp>
    </p:spTree>
    <p:extLst>
      <p:ext uri="{BB962C8B-B14F-4D97-AF65-F5344CB8AC3E}">
        <p14:creationId xmlns:p14="http://schemas.microsoft.com/office/powerpoint/2010/main" val="191929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fld id="{1EC752DF-62A8-46B2-8050-B851D5088A28}" type="slidenum">
              <a:rPr lang="en-US" altLang="en-US" sz="1200" b="0" smtClean="0">
                <a:latin typeface="Times" charset="0"/>
              </a:rPr>
              <a:pPr/>
              <a:t>6</a:t>
            </a:fld>
            <a:endParaRPr lang="en-US" altLang="en-US" sz="1200" b="0" smtClean="0">
              <a:latin typeface="Times"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51FCF-02E6-477C-A09D-B963B12AD83A}" type="slidenum">
              <a:rPr lang="en-US" smtClean="0"/>
              <a:t>17</a:t>
            </a:fld>
            <a:endParaRPr lang="en-US"/>
          </a:p>
        </p:txBody>
      </p:sp>
    </p:spTree>
    <p:extLst>
      <p:ext uri="{BB962C8B-B14F-4D97-AF65-F5344CB8AC3E}">
        <p14:creationId xmlns:p14="http://schemas.microsoft.com/office/powerpoint/2010/main" val="2595292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51FCF-02E6-477C-A09D-B963B12AD83A}" type="slidenum">
              <a:rPr lang="en-US" smtClean="0"/>
              <a:t>18</a:t>
            </a:fld>
            <a:endParaRPr lang="en-US"/>
          </a:p>
        </p:txBody>
      </p:sp>
    </p:spTree>
    <p:extLst>
      <p:ext uri="{BB962C8B-B14F-4D97-AF65-F5344CB8AC3E}">
        <p14:creationId xmlns:p14="http://schemas.microsoft.com/office/powerpoint/2010/main" val="53947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51FCF-02E6-477C-A09D-B963B12AD83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51824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551FCF-02E6-477C-A09D-B963B12AD83A}" type="slidenum">
              <a:rPr lang="en-US" smtClean="0"/>
              <a:t>25</a:t>
            </a:fld>
            <a:endParaRPr lang="en-US"/>
          </a:p>
        </p:txBody>
      </p:sp>
    </p:spTree>
    <p:extLst>
      <p:ext uri="{BB962C8B-B14F-4D97-AF65-F5344CB8AC3E}">
        <p14:creationId xmlns:p14="http://schemas.microsoft.com/office/powerpoint/2010/main" val="1398382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51FCF-02E6-477C-A09D-B963B12AD83A}" type="slidenum">
              <a:rPr lang="en-US" smtClean="0"/>
              <a:t>29</a:t>
            </a:fld>
            <a:endParaRPr lang="en-US"/>
          </a:p>
        </p:txBody>
      </p:sp>
    </p:spTree>
    <p:extLst>
      <p:ext uri="{BB962C8B-B14F-4D97-AF65-F5344CB8AC3E}">
        <p14:creationId xmlns:p14="http://schemas.microsoft.com/office/powerpoint/2010/main" val="351259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fld id="{DEC03B9C-2D43-478D-8899-CDC81D14F0F1}" type="slidenum">
              <a:rPr lang="en-US" altLang="en-US" sz="1200" b="0" smtClean="0">
                <a:latin typeface="Times" charset="0"/>
              </a:rPr>
              <a:pPr/>
              <a:t>7</a:t>
            </a:fld>
            <a:endParaRPr lang="en-US" altLang="en-US" sz="1200" b="0" smtClean="0">
              <a:latin typeface="Times"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fld id="{44C2D64E-021A-429A-90C8-CB200E53A84C}" type="slidenum">
              <a:rPr lang="en-US" altLang="en-US" sz="1200" b="0" smtClean="0">
                <a:latin typeface="Times" charset="0"/>
              </a:rPr>
              <a:pPr/>
              <a:t>8</a:t>
            </a:fld>
            <a:endParaRPr lang="en-US" altLang="en-US" sz="1200" b="0" smtClean="0">
              <a:latin typeface="Times"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51FCF-02E6-477C-A09D-B963B12AD83A}" type="slidenum">
              <a:rPr lang="en-US" smtClean="0"/>
              <a:t>10</a:t>
            </a:fld>
            <a:endParaRPr lang="en-US"/>
          </a:p>
        </p:txBody>
      </p:sp>
    </p:spTree>
    <p:extLst>
      <p:ext uri="{BB962C8B-B14F-4D97-AF65-F5344CB8AC3E}">
        <p14:creationId xmlns:p14="http://schemas.microsoft.com/office/powerpoint/2010/main" val="3828621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551FCF-02E6-477C-A09D-B963B12AD83A}" type="slidenum">
              <a:rPr lang="en-US" smtClean="0"/>
              <a:t>11</a:t>
            </a:fld>
            <a:endParaRPr lang="en-US"/>
          </a:p>
        </p:txBody>
      </p:sp>
    </p:spTree>
    <p:extLst>
      <p:ext uri="{BB962C8B-B14F-4D97-AF65-F5344CB8AC3E}">
        <p14:creationId xmlns:p14="http://schemas.microsoft.com/office/powerpoint/2010/main" val="382862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51FCF-02E6-477C-A09D-B963B12AD83A}" type="slidenum">
              <a:rPr lang="en-US" smtClean="0"/>
              <a:t>13</a:t>
            </a:fld>
            <a:endParaRPr lang="en-US"/>
          </a:p>
        </p:txBody>
      </p:sp>
    </p:spTree>
    <p:extLst>
      <p:ext uri="{BB962C8B-B14F-4D97-AF65-F5344CB8AC3E}">
        <p14:creationId xmlns:p14="http://schemas.microsoft.com/office/powerpoint/2010/main" val="87823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51FCF-02E6-477C-A09D-B963B12AD83A}" type="slidenum">
              <a:rPr lang="en-US" smtClean="0"/>
              <a:t>14</a:t>
            </a:fld>
            <a:endParaRPr lang="en-US"/>
          </a:p>
        </p:txBody>
      </p:sp>
    </p:spTree>
    <p:extLst>
      <p:ext uri="{BB962C8B-B14F-4D97-AF65-F5344CB8AC3E}">
        <p14:creationId xmlns:p14="http://schemas.microsoft.com/office/powerpoint/2010/main" val="25182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51FCF-02E6-477C-A09D-B963B12AD83A}" type="slidenum">
              <a:rPr lang="en-US" smtClean="0"/>
              <a:t>15</a:t>
            </a:fld>
            <a:endParaRPr lang="en-US"/>
          </a:p>
        </p:txBody>
      </p:sp>
    </p:spTree>
    <p:extLst>
      <p:ext uri="{BB962C8B-B14F-4D97-AF65-F5344CB8AC3E}">
        <p14:creationId xmlns:p14="http://schemas.microsoft.com/office/powerpoint/2010/main" val="276917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6F6F82E-70A1-4426-9A3B-7FD7E978459D}" type="datetimeFigureOut">
              <a:rPr lang="en-US" smtClean="0"/>
              <a:t>11/20/2015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156A5-59D0-42C5-9360-7930CA0B1A1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F6F82E-70A1-4426-9A3B-7FD7E978459D}"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156A5-59D0-42C5-9360-7930CA0B1A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F6F82E-70A1-4426-9A3B-7FD7E978459D}"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156A5-59D0-42C5-9360-7930CA0B1A1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F6F82E-70A1-4426-9A3B-7FD7E978459D}"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156A5-59D0-42C5-9360-7930CA0B1A1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F6F82E-70A1-4426-9A3B-7FD7E978459D}"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156A5-59D0-42C5-9360-7930CA0B1A1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F6F82E-70A1-4426-9A3B-7FD7E978459D}"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156A5-59D0-42C5-9360-7930CA0B1A1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6F6F82E-70A1-4426-9A3B-7FD7E978459D}" type="datetimeFigureOut">
              <a:rPr lang="en-US" smtClean="0"/>
              <a:t>11/20/2015</a:t>
            </a:fld>
            <a:endParaRPr lang="en-US"/>
          </a:p>
        </p:txBody>
      </p:sp>
      <p:sp>
        <p:nvSpPr>
          <p:cNvPr id="27" name="Slide Number Placeholder 26"/>
          <p:cNvSpPr>
            <a:spLocks noGrp="1"/>
          </p:cNvSpPr>
          <p:nvPr>
            <p:ph type="sldNum" sz="quarter" idx="11"/>
          </p:nvPr>
        </p:nvSpPr>
        <p:spPr/>
        <p:txBody>
          <a:bodyPr rtlCol="0"/>
          <a:lstStyle/>
          <a:p>
            <a:fld id="{541156A5-59D0-42C5-9360-7930CA0B1A17}"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6F6F82E-70A1-4426-9A3B-7FD7E978459D}" type="datetimeFigureOut">
              <a:rPr lang="en-US" smtClean="0"/>
              <a:t>11/20/2015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41156A5-59D0-42C5-9360-7930CA0B1A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6F82E-70A1-4426-9A3B-7FD7E978459D}" type="datetimeFigureOut">
              <a:rPr lang="en-US" smtClean="0"/>
              <a:t>11/20/2015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156A5-59D0-42C5-9360-7930CA0B1A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F6F82E-70A1-4426-9A3B-7FD7E978459D}"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156A5-59D0-42C5-9360-7930CA0B1A1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F6F82E-70A1-4426-9A3B-7FD7E978459D}"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156A5-59D0-42C5-9360-7930CA0B1A1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6F6F82E-70A1-4426-9A3B-7FD7E978459D}" type="datetimeFigureOut">
              <a:rPr lang="en-US" smtClean="0"/>
              <a:t>11/20/2015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156A5-59D0-42C5-9360-7930CA0B1A1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irn.fpg.unc.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sNlAhPtiP8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bis.org/blueprint/evaluation-tool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implementation.fpg.unc.edu/" TargetMode="External"/><Relationship Id="rId4" Type="http://schemas.openxmlformats.org/officeDocument/2006/relationships/hyperlink" Target="http://implementation.fpg.unc.edu/sites/implementation.fpg.unc.edu/files/NIRN-Education-ImplementationDriversAssessingBestPractice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zed.gov/improvement-intervention/webinar-resources/" TargetMode="External"/><Relationship Id="rId2" Type="http://schemas.openxmlformats.org/officeDocument/2006/relationships/hyperlink" Target="mailto:Robert.gray@azed.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www.galenfrysinger.com/americas/ncarolina03.jpg&amp;imgrefurl=http://www.galenfrysinger.com/north_carolina.htm&amp;h=504&amp;w=381&amp;sz=120&amp;hl=en&amp;start=11&amp;tbnid=T9hLn3L8VgghsM:&amp;tbnh=130&amp;tbnw=98&amp;prev=/images?q%3Duniversity%2Bof%2Bnorth%2Bcarolina%26gbv%3D2%26hl%3D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Compliance or Conversion?</a:t>
            </a:r>
            <a:endParaRPr lang="en-US" dirty="0"/>
          </a:p>
        </p:txBody>
      </p:sp>
      <p:sp>
        <p:nvSpPr>
          <p:cNvPr id="3" name="Subtitle 2"/>
          <p:cNvSpPr>
            <a:spLocks noGrp="1"/>
          </p:cNvSpPr>
          <p:nvPr>
            <p:ph type="subTitle" idx="1"/>
          </p:nvPr>
        </p:nvSpPr>
        <p:spPr/>
        <p:txBody>
          <a:bodyPr/>
          <a:lstStyle/>
          <a:p>
            <a:r>
              <a:rPr lang="en-US" dirty="0"/>
              <a:t>Evaluating the Depth of Implementation</a:t>
            </a:r>
          </a:p>
        </p:txBody>
      </p:sp>
    </p:spTree>
    <p:extLst>
      <p:ext uri="{BB962C8B-B14F-4D97-AF65-F5344CB8AC3E}">
        <p14:creationId xmlns:p14="http://schemas.microsoft.com/office/powerpoint/2010/main" val="1215449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title"/>
          </p:nvPr>
        </p:nvSpPr>
        <p:spPr>
          <a:xfrm>
            <a:off x="457200" y="762000"/>
            <a:ext cx="8229600" cy="1066800"/>
          </a:xfrm>
        </p:spPr>
        <p:txBody>
          <a:bodyPr/>
          <a:lstStyle/>
          <a:p>
            <a:r>
              <a:rPr lang="en-US" altLang="en-US" sz="3200" b="1" dirty="0" smtClean="0">
                <a:latin typeface="Times New Roman" pitchFamily="18" charset="0"/>
              </a:rPr>
              <a:t>Student Achievement is a </a:t>
            </a:r>
            <a:br>
              <a:rPr lang="en-US" altLang="en-US" sz="3200" b="1" dirty="0" smtClean="0">
                <a:latin typeface="Times New Roman" pitchFamily="18" charset="0"/>
              </a:rPr>
            </a:br>
            <a:r>
              <a:rPr lang="en-US" altLang="en-US" sz="3200" b="1" dirty="0" smtClean="0">
                <a:latin typeface="Times New Roman" pitchFamily="18" charset="0"/>
              </a:rPr>
              <a:t>Collective and Collaborative Effort</a:t>
            </a:r>
            <a:endParaRPr lang="en-US" altLang="en-US" dirty="0" smtClean="0"/>
          </a:p>
        </p:txBody>
      </p:sp>
      <p:sp>
        <p:nvSpPr>
          <p:cNvPr id="35843" name="Rectangle 8"/>
          <p:cNvSpPr>
            <a:spLocks noGrp="1" noChangeArrowheads="1"/>
          </p:cNvSpPr>
          <p:nvPr>
            <p:ph sz="half" idx="1"/>
          </p:nvPr>
        </p:nvSpPr>
        <p:spPr>
          <a:xfrm>
            <a:off x="457200" y="1828800"/>
            <a:ext cx="4038600" cy="4525963"/>
          </a:xfrm>
        </p:spPr>
        <p:txBody>
          <a:bodyPr/>
          <a:lstStyle/>
          <a:p>
            <a:pPr algn="ctr">
              <a:lnSpc>
                <a:spcPct val="90000"/>
              </a:lnSpc>
              <a:buFontTx/>
              <a:buNone/>
            </a:pPr>
            <a:r>
              <a:rPr lang="en-US" altLang="en-US" sz="2400" dirty="0" smtClean="0">
                <a:solidFill>
                  <a:srgbClr val="000000"/>
                </a:solidFill>
                <a:latin typeface="Times New Roman" pitchFamily="18" charset="0"/>
              </a:rPr>
              <a:t>SIMILARITIES</a:t>
            </a:r>
          </a:p>
          <a:p>
            <a:pPr>
              <a:lnSpc>
                <a:spcPct val="90000"/>
              </a:lnSpc>
              <a:buClr>
                <a:schemeClr val="tx2"/>
              </a:buClr>
              <a:buFont typeface="Wingdings" pitchFamily="2" charset="2"/>
              <a:buChar char="Ø"/>
            </a:pPr>
            <a:r>
              <a:rPr lang="en-US" altLang="en-US" sz="1800" dirty="0" smtClean="0">
                <a:solidFill>
                  <a:srgbClr val="000000"/>
                </a:solidFill>
                <a:latin typeface="Times New Roman" pitchFamily="18" charset="0"/>
              </a:rPr>
              <a:t>Parents and community members support student achievement.</a:t>
            </a:r>
          </a:p>
          <a:p>
            <a:pPr>
              <a:lnSpc>
                <a:spcPct val="90000"/>
              </a:lnSpc>
              <a:buClr>
                <a:schemeClr val="tx2"/>
              </a:buClr>
              <a:buFont typeface="Wingdings" pitchFamily="2" charset="2"/>
              <a:buChar char="Ø"/>
            </a:pPr>
            <a:r>
              <a:rPr lang="en-US" altLang="en-US" sz="1800" dirty="0" smtClean="0">
                <a:solidFill>
                  <a:srgbClr val="000000"/>
                </a:solidFill>
                <a:latin typeface="Times New Roman" pitchFamily="18" charset="0"/>
              </a:rPr>
              <a:t>The Leadership Team serves as a vehicle for decision-making.</a:t>
            </a:r>
          </a:p>
          <a:p>
            <a:pPr>
              <a:lnSpc>
                <a:spcPct val="90000"/>
              </a:lnSpc>
              <a:buClr>
                <a:schemeClr val="tx2"/>
              </a:buClr>
              <a:buFont typeface="Wingdings" pitchFamily="2" charset="2"/>
              <a:buChar char="Ø"/>
            </a:pPr>
            <a:r>
              <a:rPr lang="en-US" altLang="en-US" sz="1800" b="1" dirty="0" smtClean="0">
                <a:solidFill>
                  <a:srgbClr val="000000"/>
                </a:solidFill>
                <a:latin typeface="Times New Roman" pitchFamily="18" charset="0"/>
              </a:rPr>
              <a:t>Implementation of the Professional Learning Community model</a:t>
            </a:r>
            <a:r>
              <a:rPr lang="en-US" altLang="en-US" sz="1800" dirty="0" smtClean="0">
                <a:solidFill>
                  <a:srgbClr val="000000"/>
                </a:solidFill>
                <a:latin typeface="Times New Roman" pitchFamily="18" charset="0"/>
              </a:rPr>
              <a:t>.</a:t>
            </a:r>
          </a:p>
          <a:p>
            <a:pPr lvl="1">
              <a:lnSpc>
                <a:spcPct val="90000"/>
              </a:lnSpc>
              <a:buFont typeface="Wingdings" pitchFamily="2" charset="2"/>
              <a:buNone/>
            </a:pPr>
            <a:endParaRPr lang="en-US" altLang="en-US" sz="1800" dirty="0" smtClean="0">
              <a:solidFill>
                <a:srgbClr val="000000"/>
              </a:solidFill>
            </a:endParaRPr>
          </a:p>
          <a:p>
            <a:pPr>
              <a:lnSpc>
                <a:spcPct val="90000"/>
              </a:lnSpc>
              <a:buClr>
                <a:schemeClr val="tx2"/>
              </a:buClr>
              <a:buFont typeface="Wingdings" pitchFamily="2" charset="2"/>
              <a:buNone/>
            </a:pPr>
            <a:endParaRPr lang="en-US" altLang="en-US" sz="2000" dirty="0" smtClean="0"/>
          </a:p>
          <a:p>
            <a:pPr>
              <a:lnSpc>
                <a:spcPct val="90000"/>
              </a:lnSpc>
              <a:buClr>
                <a:schemeClr val="tx2"/>
              </a:buClr>
              <a:buFont typeface="Wingdings" pitchFamily="2" charset="2"/>
              <a:buChar char="Ø"/>
            </a:pPr>
            <a:endParaRPr lang="en-US" altLang="en-US" dirty="0" smtClean="0"/>
          </a:p>
        </p:txBody>
      </p:sp>
      <p:sp>
        <p:nvSpPr>
          <p:cNvPr id="35844" name="Rectangle 9"/>
          <p:cNvSpPr>
            <a:spLocks noGrp="1" noChangeArrowheads="1"/>
          </p:cNvSpPr>
          <p:nvPr>
            <p:ph sz="half" idx="2"/>
          </p:nvPr>
        </p:nvSpPr>
        <p:spPr>
          <a:xfrm>
            <a:off x="4648200" y="1828800"/>
            <a:ext cx="3810000" cy="4876800"/>
          </a:xfrm>
        </p:spPr>
        <p:txBody>
          <a:bodyPr/>
          <a:lstStyle/>
          <a:p>
            <a:pPr algn="ctr">
              <a:lnSpc>
                <a:spcPct val="80000"/>
              </a:lnSpc>
              <a:buFontTx/>
              <a:buNone/>
            </a:pPr>
            <a:r>
              <a:rPr lang="en-US" altLang="en-US" sz="2400" smtClean="0">
                <a:latin typeface="Times New Roman" pitchFamily="18" charset="0"/>
              </a:rPr>
              <a:t>DIFFERENCES</a:t>
            </a:r>
          </a:p>
          <a:p>
            <a:pPr>
              <a:lnSpc>
                <a:spcPct val="80000"/>
              </a:lnSpc>
              <a:buClr>
                <a:schemeClr val="tx2"/>
              </a:buClr>
              <a:buFont typeface="Wingdings" pitchFamily="2" charset="2"/>
              <a:buChar char="Ø"/>
            </a:pPr>
            <a:r>
              <a:rPr lang="en-US" altLang="en-US" sz="1800" smtClean="0">
                <a:solidFill>
                  <a:srgbClr val="000000"/>
                </a:solidFill>
                <a:latin typeface="Times New Roman" pitchFamily="18" charset="0"/>
              </a:rPr>
              <a:t>While Parent and Community involvement was evident at both small and large gap schools, it was much more prevalent in the small gap schools. </a:t>
            </a:r>
          </a:p>
          <a:p>
            <a:pPr>
              <a:lnSpc>
                <a:spcPct val="80000"/>
              </a:lnSpc>
              <a:buClr>
                <a:schemeClr val="tx2"/>
              </a:buClr>
              <a:buFont typeface="Wingdings" pitchFamily="2" charset="2"/>
              <a:buChar char="Ø"/>
            </a:pPr>
            <a:r>
              <a:rPr lang="en-US" altLang="en-US" sz="1800" smtClean="0">
                <a:solidFill>
                  <a:srgbClr val="000000"/>
                </a:solidFill>
                <a:latin typeface="Times New Roman" pitchFamily="18" charset="0"/>
              </a:rPr>
              <a:t>While Leadership Teams were used for decision-making at both small gap and large gap schools, the practice was much more prevalent at the small gap schools. </a:t>
            </a:r>
          </a:p>
          <a:p>
            <a:pPr>
              <a:lnSpc>
                <a:spcPct val="80000"/>
              </a:lnSpc>
              <a:buClr>
                <a:schemeClr val="tx2"/>
              </a:buClr>
              <a:buFont typeface="Wingdings" pitchFamily="2" charset="2"/>
              <a:buChar char="Ø"/>
            </a:pPr>
            <a:r>
              <a:rPr lang="en-US" altLang="en-US" sz="1800" smtClean="0">
                <a:solidFill>
                  <a:srgbClr val="000000"/>
                </a:solidFill>
                <a:latin typeface="Times New Roman" pitchFamily="18" charset="0"/>
              </a:rPr>
              <a:t>While the PLC model was implemented at both small and large gap schools, it was more prevalent in the small gap schools and was also much more focused on individual student’s needs, planning, student work, various assessments, and instructional methodology/resources.</a:t>
            </a:r>
          </a:p>
          <a:p>
            <a:pPr>
              <a:lnSpc>
                <a:spcPct val="80000"/>
              </a:lnSpc>
              <a:buFontTx/>
              <a:buNone/>
            </a:pPr>
            <a:endParaRPr lang="en-US" altLang="en-US" sz="1800" smtClean="0">
              <a:solidFill>
                <a:srgbClr val="000000"/>
              </a:solidFill>
            </a:endParaRPr>
          </a:p>
        </p:txBody>
      </p:sp>
    </p:spTree>
    <p:extLst>
      <p:ext uri="{BB962C8B-B14F-4D97-AF65-F5344CB8AC3E}">
        <p14:creationId xmlns:p14="http://schemas.microsoft.com/office/powerpoint/2010/main" val="3074968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title"/>
          </p:nvPr>
        </p:nvSpPr>
        <p:spPr>
          <a:xfrm>
            <a:off x="457200" y="762000"/>
            <a:ext cx="8229600" cy="1066800"/>
          </a:xfrm>
        </p:spPr>
        <p:txBody>
          <a:bodyPr/>
          <a:lstStyle/>
          <a:p>
            <a:r>
              <a:rPr lang="en-US" altLang="en-US" sz="3200" b="1" dirty="0" smtClean="0">
                <a:latin typeface="Times New Roman" pitchFamily="18" charset="0"/>
              </a:rPr>
              <a:t>Student Achievement is a </a:t>
            </a:r>
            <a:br>
              <a:rPr lang="en-US" altLang="en-US" sz="3200" b="1" dirty="0" smtClean="0">
                <a:latin typeface="Times New Roman" pitchFamily="18" charset="0"/>
              </a:rPr>
            </a:br>
            <a:r>
              <a:rPr lang="en-US" altLang="en-US" sz="3200" b="1" dirty="0" smtClean="0">
                <a:latin typeface="Times New Roman" pitchFamily="18" charset="0"/>
              </a:rPr>
              <a:t>Collective and Collaborative Effort</a:t>
            </a:r>
            <a:endParaRPr lang="en-US" altLang="en-US" dirty="0" smtClean="0"/>
          </a:p>
        </p:txBody>
      </p:sp>
      <p:sp>
        <p:nvSpPr>
          <p:cNvPr id="35843" name="Rectangle 8"/>
          <p:cNvSpPr>
            <a:spLocks noGrp="1" noChangeArrowheads="1"/>
          </p:cNvSpPr>
          <p:nvPr>
            <p:ph sz="half" idx="1"/>
          </p:nvPr>
        </p:nvSpPr>
        <p:spPr>
          <a:xfrm>
            <a:off x="493776" y="1828800"/>
            <a:ext cx="4038600" cy="4525963"/>
          </a:xfrm>
        </p:spPr>
        <p:txBody>
          <a:bodyPr/>
          <a:lstStyle/>
          <a:p>
            <a:pPr algn="ctr">
              <a:lnSpc>
                <a:spcPct val="90000"/>
              </a:lnSpc>
              <a:buFontTx/>
              <a:buNone/>
            </a:pPr>
            <a:r>
              <a:rPr lang="en-US" altLang="en-US" sz="2400" dirty="0" smtClean="0">
                <a:solidFill>
                  <a:srgbClr val="000000"/>
                </a:solidFill>
                <a:latin typeface="Times New Roman" pitchFamily="18" charset="0"/>
              </a:rPr>
              <a:t>SIMILARITIES</a:t>
            </a:r>
          </a:p>
          <a:p>
            <a:pPr>
              <a:lnSpc>
                <a:spcPct val="90000"/>
              </a:lnSpc>
              <a:buClr>
                <a:schemeClr val="tx2"/>
              </a:buClr>
              <a:buFont typeface="Wingdings" pitchFamily="2" charset="2"/>
              <a:buChar char="Ø"/>
            </a:pPr>
            <a:r>
              <a:rPr lang="en-US" altLang="en-US" sz="1800" dirty="0" smtClean="0">
                <a:solidFill>
                  <a:srgbClr val="000000"/>
                </a:solidFill>
                <a:latin typeface="Times New Roman" pitchFamily="18" charset="0"/>
              </a:rPr>
              <a:t>Parents and community members support student achievement.</a:t>
            </a:r>
          </a:p>
          <a:p>
            <a:pPr>
              <a:lnSpc>
                <a:spcPct val="90000"/>
              </a:lnSpc>
              <a:buClr>
                <a:schemeClr val="tx2"/>
              </a:buClr>
              <a:buFont typeface="Wingdings" pitchFamily="2" charset="2"/>
              <a:buChar char="Ø"/>
            </a:pPr>
            <a:r>
              <a:rPr lang="en-US" altLang="en-US" sz="1800" dirty="0" smtClean="0">
                <a:solidFill>
                  <a:srgbClr val="000000"/>
                </a:solidFill>
                <a:latin typeface="Times New Roman" pitchFamily="18" charset="0"/>
              </a:rPr>
              <a:t>The Leadership Team serves as a vehicle for decision-making.</a:t>
            </a:r>
          </a:p>
          <a:p>
            <a:pPr>
              <a:lnSpc>
                <a:spcPct val="90000"/>
              </a:lnSpc>
              <a:buClr>
                <a:schemeClr val="tx2"/>
              </a:buClr>
              <a:buFont typeface="Wingdings" pitchFamily="2" charset="2"/>
              <a:buChar char="Ø"/>
            </a:pPr>
            <a:r>
              <a:rPr lang="en-US" altLang="en-US" sz="1800" b="1" dirty="0" smtClean="0">
                <a:solidFill>
                  <a:srgbClr val="000000"/>
                </a:solidFill>
                <a:latin typeface="Times New Roman" pitchFamily="18" charset="0"/>
              </a:rPr>
              <a:t>Implementation of the Professional Learning Community model</a:t>
            </a:r>
            <a:r>
              <a:rPr lang="en-US" altLang="en-US" sz="1800" dirty="0" smtClean="0">
                <a:solidFill>
                  <a:srgbClr val="000000"/>
                </a:solidFill>
                <a:latin typeface="Times New Roman" pitchFamily="18" charset="0"/>
              </a:rPr>
              <a:t>.</a:t>
            </a:r>
          </a:p>
          <a:p>
            <a:pPr lvl="1">
              <a:lnSpc>
                <a:spcPct val="90000"/>
              </a:lnSpc>
              <a:buFont typeface="Wingdings" pitchFamily="2" charset="2"/>
              <a:buNone/>
            </a:pPr>
            <a:endParaRPr lang="en-US" altLang="en-US" sz="1800" dirty="0" smtClean="0">
              <a:solidFill>
                <a:srgbClr val="000000"/>
              </a:solidFill>
            </a:endParaRPr>
          </a:p>
          <a:p>
            <a:pPr>
              <a:lnSpc>
                <a:spcPct val="90000"/>
              </a:lnSpc>
              <a:buClr>
                <a:schemeClr val="tx2"/>
              </a:buClr>
              <a:buFont typeface="Wingdings" pitchFamily="2" charset="2"/>
              <a:buNone/>
            </a:pPr>
            <a:endParaRPr lang="en-US" altLang="en-US" sz="2000" dirty="0" smtClean="0"/>
          </a:p>
          <a:p>
            <a:pPr>
              <a:lnSpc>
                <a:spcPct val="90000"/>
              </a:lnSpc>
              <a:buClr>
                <a:schemeClr val="tx2"/>
              </a:buClr>
              <a:buFont typeface="Wingdings" pitchFamily="2" charset="2"/>
              <a:buChar char="Ø"/>
            </a:pPr>
            <a:endParaRPr lang="en-US" altLang="en-US" dirty="0" smtClean="0"/>
          </a:p>
        </p:txBody>
      </p:sp>
      <p:sp>
        <p:nvSpPr>
          <p:cNvPr id="35844" name="Rectangle 9"/>
          <p:cNvSpPr>
            <a:spLocks noGrp="1" noChangeArrowheads="1"/>
          </p:cNvSpPr>
          <p:nvPr>
            <p:ph sz="half" idx="2"/>
          </p:nvPr>
        </p:nvSpPr>
        <p:spPr>
          <a:xfrm>
            <a:off x="4648200" y="1828800"/>
            <a:ext cx="3810000" cy="4876800"/>
          </a:xfrm>
        </p:spPr>
        <p:txBody>
          <a:bodyPr/>
          <a:lstStyle/>
          <a:p>
            <a:pPr algn="ctr">
              <a:lnSpc>
                <a:spcPct val="80000"/>
              </a:lnSpc>
              <a:buFontTx/>
              <a:buNone/>
            </a:pPr>
            <a:r>
              <a:rPr lang="en-US" altLang="en-US" sz="2400" dirty="0" smtClean="0">
                <a:latin typeface="Times New Roman" pitchFamily="18" charset="0"/>
              </a:rPr>
              <a:t>DIFFERENCES</a:t>
            </a:r>
          </a:p>
          <a:p>
            <a:pPr>
              <a:lnSpc>
                <a:spcPct val="80000"/>
              </a:lnSpc>
              <a:buClr>
                <a:schemeClr val="tx2"/>
              </a:buClr>
              <a:buFont typeface="Wingdings" pitchFamily="2" charset="2"/>
              <a:buChar char="Ø"/>
            </a:pPr>
            <a:r>
              <a:rPr lang="en-US" altLang="en-US" sz="1800" dirty="0" smtClean="0">
                <a:solidFill>
                  <a:srgbClr val="000000"/>
                </a:solidFill>
                <a:latin typeface="Times New Roman" pitchFamily="18" charset="0"/>
              </a:rPr>
              <a:t>While Parent and Community involvement was evident at both small and large gap schools, it was </a:t>
            </a:r>
            <a:r>
              <a:rPr lang="en-US" altLang="en-US" sz="1800" u="sng" dirty="0" smtClean="0">
                <a:solidFill>
                  <a:srgbClr val="FF0000"/>
                </a:solidFill>
                <a:latin typeface="Times New Roman" pitchFamily="18" charset="0"/>
              </a:rPr>
              <a:t>much more prevalent in the small gap schools</a:t>
            </a:r>
            <a:r>
              <a:rPr lang="en-US" altLang="en-US" sz="1800" dirty="0" smtClean="0">
                <a:solidFill>
                  <a:srgbClr val="000000"/>
                </a:solidFill>
                <a:latin typeface="Times New Roman" pitchFamily="18" charset="0"/>
              </a:rPr>
              <a:t>. </a:t>
            </a:r>
          </a:p>
          <a:p>
            <a:pPr>
              <a:lnSpc>
                <a:spcPct val="80000"/>
              </a:lnSpc>
              <a:buClr>
                <a:schemeClr val="tx2"/>
              </a:buClr>
              <a:buFont typeface="Wingdings" pitchFamily="2" charset="2"/>
              <a:buChar char="Ø"/>
            </a:pPr>
            <a:r>
              <a:rPr lang="en-US" altLang="en-US" sz="1800" dirty="0" smtClean="0">
                <a:solidFill>
                  <a:srgbClr val="000000"/>
                </a:solidFill>
                <a:latin typeface="Times New Roman" pitchFamily="18" charset="0"/>
              </a:rPr>
              <a:t>While Leadership Teams were used for decision-making at both small gap and large gap schools, the practice was </a:t>
            </a:r>
            <a:r>
              <a:rPr lang="en-US" altLang="en-US" sz="1800" u="sng" dirty="0" smtClean="0">
                <a:solidFill>
                  <a:srgbClr val="FF0000"/>
                </a:solidFill>
                <a:latin typeface="Times New Roman" pitchFamily="18" charset="0"/>
              </a:rPr>
              <a:t>much more prevalent at the small gap schools</a:t>
            </a:r>
            <a:r>
              <a:rPr lang="en-US" altLang="en-US" sz="1800" dirty="0" smtClean="0">
                <a:solidFill>
                  <a:srgbClr val="000000"/>
                </a:solidFill>
                <a:latin typeface="Times New Roman" pitchFamily="18" charset="0"/>
              </a:rPr>
              <a:t>. </a:t>
            </a:r>
          </a:p>
          <a:p>
            <a:pPr>
              <a:lnSpc>
                <a:spcPct val="80000"/>
              </a:lnSpc>
              <a:buClr>
                <a:schemeClr val="tx2"/>
              </a:buClr>
              <a:buFont typeface="Wingdings" pitchFamily="2" charset="2"/>
              <a:buChar char="Ø"/>
            </a:pPr>
            <a:r>
              <a:rPr lang="en-US" altLang="en-US" sz="1800" dirty="0" smtClean="0">
                <a:solidFill>
                  <a:srgbClr val="000000"/>
                </a:solidFill>
                <a:latin typeface="Times New Roman" pitchFamily="18" charset="0"/>
              </a:rPr>
              <a:t>While the PLC model was implemented at both small and large gap schools, it was </a:t>
            </a:r>
            <a:r>
              <a:rPr lang="en-US" altLang="en-US" sz="1800" u="sng" dirty="0" smtClean="0">
                <a:solidFill>
                  <a:srgbClr val="FF0000"/>
                </a:solidFill>
                <a:latin typeface="Times New Roman" pitchFamily="18" charset="0"/>
              </a:rPr>
              <a:t>more prevalent in the small gap schools </a:t>
            </a:r>
            <a:r>
              <a:rPr lang="en-US" altLang="en-US" sz="1800" dirty="0" smtClean="0">
                <a:solidFill>
                  <a:srgbClr val="000000"/>
                </a:solidFill>
                <a:latin typeface="Times New Roman" pitchFamily="18" charset="0"/>
              </a:rPr>
              <a:t>and was also much more focused on individual student’s needs, planning, student work, various assessments, and instructional methodology/resources.</a:t>
            </a:r>
          </a:p>
          <a:p>
            <a:pPr>
              <a:lnSpc>
                <a:spcPct val="80000"/>
              </a:lnSpc>
              <a:buFontTx/>
              <a:buNone/>
            </a:pPr>
            <a:endParaRPr lang="en-US" altLang="en-US" sz="1800" dirty="0" smtClean="0">
              <a:solidFill>
                <a:srgbClr val="000000"/>
              </a:solidFill>
            </a:endParaRPr>
          </a:p>
        </p:txBody>
      </p:sp>
      <p:sp>
        <p:nvSpPr>
          <p:cNvPr id="2" name="Rectangle 1"/>
          <p:cNvSpPr/>
          <p:nvPr/>
        </p:nvSpPr>
        <p:spPr>
          <a:xfrm>
            <a:off x="862584" y="3276600"/>
            <a:ext cx="3657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61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and Praise</a:t>
            </a:r>
            <a:endParaRPr lang="en-US" dirty="0"/>
          </a:p>
        </p:txBody>
      </p:sp>
      <p:sp>
        <p:nvSpPr>
          <p:cNvPr id="3" name="Content Placeholder 2"/>
          <p:cNvSpPr>
            <a:spLocks noGrp="1"/>
          </p:cNvSpPr>
          <p:nvPr>
            <p:ph sz="half" idx="1"/>
          </p:nvPr>
        </p:nvSpPr>
        <p:spPr>
          <a:xfrm>
            <a:off x="457200" y="2249424"/>
            <a:ext cx="8229600" cy="4525963"/>
          </a:xfrm>
        </p:spPr>
        <p:txBody>
          <a:bodyPr/>
          <a:lstStyle/>
          <a:p>
            <a:r>
              <a:rPr lang="en-US" dirty="0" smtClean="0"/>
              <a:t>Summary of one large-gap school principal interview and one small-gap school principal to follow.</a:t>
            </a:r>
          </a:p>
          <a:p>
            <a:endParaRPr lang="en-US" dirty="0" smtClean="0"/>
          </a:p>
          <a:p>
            <a:r>
              <a:rPr lang="en-US" dirty="0" smtClean="0"/>
              <a:t>The task was to describe PLC at their school.</a:t>
            </a:r>
          </a:p>
          <a:p>
            <a:endParaRPr lang="en-US" dirty="0" smtClean="0"/>
          </a:p>
          <a:p>
            <a:r>
              <a:rPr lang="en-US" dirty="0" smtClean="0"/>
              <a:t>What can you praise about each answer?</a:t>
            </a:r>
            <a:endParaRPr lang="en-US" dirty="0"/>
          </a:p>
        </p:txBody>
      </p:sp>
    </p:spTree>
    <p:extLst>
      <p:ext uri="{BB962C8B-B14F-4D97-AF65-F5344CB8AC3E}">
        <p14:creationId xmlns:p14="http://schemas.microsoft.com/office/powerpoint/2010/main" val="2655702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000" dirty="0" smtClean="0">
                <a:latin typeface="Times New Roman" pitchFamily="18" charset="0"/>
              </a:rPr>
              <a:t>Principal 1’s Description of PLC</a:t>
            </a:r>
            <a:r>
              <a:rPr lang="en-US" altLang="en-US" dirty="0" smtClean="0">
                <a:latin typeface="Times New Roman" pitchFamily="18" charset="0"/>
              </a:rPr>
              <a:t/>
            </a:r>
            <a:br>
              <a:rPr lang="en-US" altLang="en-US" dirty="0" smtClean="0">
                <a:latin typeface="Times New Roman" pitchFamily="18" charset="0"/>
              </a:rPr>
            </a:br>
            <a:endParaRPr lang="en-US" dirty="0"/>
          </a:p>
        </p:txBody>
      </p:sp>
      <p:sp>
        <p:nvSpPr>
          <p:cNvPr id="5" name="Rectangle 5"/>
          <p:cNvSpPr>
            <a:spLocks noGrp="1" noChangeArrowheads="1"/>
          </p:cNvSpPr>
          <p:nvPr>
            <p:ph sz="half" idx="1"/>
          </p:nvPr>
        </p:nvSpPr>
        <p:spPr>
          <a:xfrm>
            <a:off x="457200" y="1905000"/>
            <a:ext cx="8229600" cy="4221163"/>
          </a:xfrm>
        </p:spPr>
        <p:txBody>
          <a:bodyPr>
            <a:normAutofit/>
          </a:bodyPr>
          <a:lstStyle/>
          <a:p>
            <a:pPr marL="109728" indent="0">
              <a:lnSpc>
                <a:spcPct val="80000"/>
              </a:lnSpc>
              <a:buClr>
                <a:schemeClr val="tx2"/>
              </a:buClr>
              <a:buNone/>
            </a:pPr>
            <a:r>
              <a:rPr lang="en-US" altLang="en-US" sz="3600" dirty="0" smtClean="0"/>
              <a:t>We are trying to form more coherent and more cohesive professional learning communities so that we can examine the data and make sure that the curriculum is covered accurately every nine weeks… so that they don’t get to the end-of-grade test in the spring and realize that they still have half of the curriculum goals left. </a:t>
            </a:r>
          </a:p>
        </p:txBody>
      </p:sp>
    </p:spTree>
    <p:extLst>
      <p:ext uri="{BB962C8B-B14F-4D97-AF65-F5344CB8AC3E}">
        <p14:creationId xmlns:p14="http://schemas.microsoft.com/office/powerpoint/2010/main" val="1929743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762000"/>
            <a:ext cx="8229600" cy="1066800"/>
          </a:xfrm>
        </p:spPr>
        <p:txBody>
          <a:bodyPr>
            <a:normAutofit/>
          </a:bodyPr>
          <a:lstStyle/>
          <a:p>
            <a:r>
              <a:rPr lang="en-US" altLang="en-US" sz="4000" dirty="0" smtClean="0">
                <a:latin typeface="Times New Roman" pitchFamily="18" charset="0"/>
              </a:rPr>
              <a:t>Principal 2’s Description of PLC</a:t>
            </a:r>
          </a:p>
        </p:txBody>
      </p:sp>
      <p:sp>
        <p:nvSpPr>
          <p:cNvPr id="36867" name="Rectangle 4"/>
          <p:cNvSpPr>
            <a:spLocks noGrp="1" noChangeArrowheads="1"/>
          </p:cNvSpPr>
          <p:nvPr>
            <p:ph sz="half" idx="1"/>
          </p:nvPr>
        </p:nvSpPr>
        <p:spPr>
          <a:xfrm>
            <a:off x="304800" y="1905000"/>
            <a:ext cx="8229600" cy="4419600"/>
          </a:xfrm>
        </p:spPr>
        <p:txBody>
          <a:bodyPr>
            <a:normAutofit/>
          </a:bodyPr>
          <a:lstStyle/>
          <a:p>
            <a:pPr>
              <a:lnSpc>
                <a:spcPct val="80000"/>
              </a:lnSpc>
              <a:buFontTx/>
              <a:buNone/>
            </a:pPr>
            <a:r>
              <a:rPr lang="en-US" altLang="en-US" sz="1200" dirty="0" smtClean="0"/>
              <a:t>	</a:t>
            </a:r>
          </a:p>
          <a:p>
            <a:pPr marL="109728" indent="0">
              <a:lnSpc>
                <a:spcPct val="80000"/>
              </a:lnSpc>
              <a:buClr>
                <a:schemeClr val="tx2"/>
              </a:buClr>
              <a:buNone/>
            </a:pPr>
            <a:r>
              <a:rPr lang="en-US" altLang="en-US" sz="2800" dirty="0" smtClean="0">
                <a:solidFill>
                  <a:srgbClr val="000000"/>
                </a:solidFill>
                <a:latin typeface="Times New Roman" pitchFamily="18" charset="0"/>
              </a:rPr>
              <a:t>There is a real emphasis on collaboration. Our (grade-level) teams plan together at least twice a week. And in that planning we recognize that every teacher won’t be doing the same thing in the same way. But they’re talking about instruction, they’re talking about lesson plans, they’re talking about student achievement, and they’re looking for ways to help each other be successful, and they’re sharing resources. But everybody doesn’t have to do the same work alone because we share the instructional planning, we share looking for resources, and we share looking at assessments. Then you can build on everything. </a:t>
            </a:r>
          </a:p>
        </p:txBody>
      </p:sp>
    </p:spTree>
    <p:extLst>
      <p:ext uri="{BB962C8B-B14F-4D97-AF65-F5344CB8AC3E}">
        <p14:creationId xmlns:p14="http://schemas.microsoft.com/office/powerpoint/2010/main" val="413045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a:t>
            </a:r>
            <a:endParaRPr lang="en-US" dirty="0"/>
          </a:p>
        </p:txBody>
      </p:sp>
      <p:sp>
        <p:nvSpPr>
          <p:cNvPr id="3" name="Content Placeholder 2"/>
          <p:cNvSpPr>
            <a:spLocks noGrp="1"/>
          </p:cNvSpPr>
          <p:nvPr>
            <p:ph sz="half" idx="1"/>
          </p:nvPr>
        </p:nvSpPr>
        <p:spPr>
          <a:xfrm>
            <a:off x="457200" y="2249424"/>
            <a:ext cx="8229600" cy="4525963"/>
          </a:xfrm>
        </p:spPr>
        <p:txBody>
          <a:bodyPr>
            <a:normAutofit/>
          </a:bodyPr>
          <a:lstStyle/>
          <a:p>
            <a:r>
              <a:rPr lang="en-US" sz="4000" dirty="0" smtClean="0"/>
              <a:t>They didn’t just do PLCs</a:t>
            </a:r>
          </a:p>
          <a:p>
            <a:r>
              <a:rPr lang="en-US" sz="4000" dirty="0" smtClean="0"/>
              <a:t>They morphed into a Professional Learning Community</a:t>
            </a:r>
            <a:endParaRPr lang="en-US" sz="4000" dirty="0"/>
          </a:p>
        </p:txBody>
      </p:sp>
    </p:spTree>
    <p:extLst>
      <p:ext uri="{BB962C8B-B14F-4D97-AF65-F5344CB8AC3E}">
        <p14:creationId xmlns:p14="http://schemas.microsoft.com/office/powerpoint/2010/main" val="3057620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1</a:t>
            </a:r>
            <a:endParaRPr lang="en-US" dirty="0"/>
          </a:p>
        </p:txBody>
      </p:sp>
      <p:sp>
        <p:nvSpPr>
          <p:cNvPr id="3" name="Content Placeholder 2"/>
          <p:cNvSpPr>
            <a:spLocks noGrp="1"/>
          </p:cNvSpPr>
          <p:nvPr>
            <p:ph idx="1"/>
          </p:nvPr>
        </p:nvSpPr>
        <p:spPr/>
        <p:txBody>
          <a:bodyPr/>
          <a:lstStyle/>
          <a:p>
            <a:r>
              <a:rPr lang="en-US" dirty="0" smtClean="0"/>
              <a:t>Yes, you should monitor/evaluate compliance.</a:t>
            </a:r>
          </a:p>
          <a:p>
            <a:endParaRPr lang="en-US" dirty="0" smtClean="0"/>
          </a:p>
          <a:p>
            <a:r>
              <a:rPr lang="en-US" dirty="0" smtClean="0"/>
              <a:t>HOWEVER,</a:t>
            </a:r>
          </a:p>
          <a:p>
            <a:endParaRPr lang="en-US" dirty="0" smtClean="0"/>
          </a:p>
          <a:p>
            <a:r>
              <a:rPr lang="en-US" dirty="0" smtClean="0"/>
              <a:t>Evaluating conversion will tell you the true depth of implementation.</a:t>
            </a:r>
            <a:endParaRPr lang="en-US" dirty="0"/>
          </a:p>
        </p:txBody>
      </p:sp>
    </p:spTree>
    <p:extLst>
      <p:ext uri="{BB962C8B-B14F-4D97-AF65-F5344CB8AC3E}">
        <p14:creationId xmlns:p14="http://schemas.microsoft.com/office/powerpoint/2010/main" val="3752952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pPr algn="ctr"/>
            <a:r>
              <a:rPr lang="en-US" dirty="0" smtClean="0"/>
              <a:t>Implementation Research</a:t>
            </a:r>
            <a:endParaRPr lang="en-US" dirty="0"/>
          </a:p>
        </p:txBody>
      </p:sp>
      <p:sp>
        <p:nvSpPr>
          <p:cNvPr id="3" name="Content Placeholder 2"/>
          <p:cNvSpPr>
            <a:spLocks noGrp="1"/>
          </p:cNvSpPr>
          <p:nvPr>
            <p:ph idx="1"/>
          </p:nvPr>
        </p:nvSpPr>
        <p:spPr>
          <a:xfrm>
            <a:off x="457200" y="1905000"/>
            <a:ext cx="4724400" cy="4325112"/>
          </a:xfrm>
        </p:spPr>
        <p:txBody>
          <a:bodyPr/>
          <a:lstStyle/>
          <a:p>
            <a:r>
              <a:rPr lang="en-US" dirty="0" smtClean="0"/>
              <a:t>Dean </a:t>
            </a:r>
            <a:r>
              <a:rPr lang="en-US" dirty="0" err="1" smtClean="0"/>
              <a:t>Fixsen</a:t>
            </a:r>
            <a:r>
              <a:rPr lang="en-US" dirty="0" smtClean="0"/>
              <a:t> considered the Father</a:t>
            </a:r>
          </a:p>
          <a:p>
            <a:r>
              <a:rPr lang="en-US" dirty="0">
                <a:hlinkClick r:id="rId3"/>
              </a:rPr>
              <a:t>http://nirn.fpg.unc.edu</a:t>
            </a:r>
            <a:r>
              <a:rPr lang="en-US" dirty="0" smtClean="0">
                <a:hlinkClick r:id="rId3"/>
              </a:rPr>
              <a:t>/</a:t>
            </a:r>
            <a:endParaRPr lang="en-US" dirty="0" smtClean="0"/>
          </a:p>
          <a:p>
            <a:r>
              <a:rPr lang="en-US" dirty="0">
                <a:hlinkClick r:id="rId4"/>
              </a:rPr>
              <a:t>https://</a:t>
            </a:r>
            <a:r>
              <a:rPr lang="en-US" dirty="0" smtClean="0">
                <a:hlinkClick r:id="rId4"/>
              </a:rPr>
              <a:t>www.youtube.com/watch?v=sNlAhPtiP8Y</a:t>
            </a:r>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600200"/>
            <a:ext cx="31718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821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Implementation</a:t>
            </a:r>
            <a:endParaRPr lang="en-US" dirty="0"/>
          </a:p>
        </p:txBody>
      </p:sp>
      <p:sp>
        <p:nvSpPr>
          <p:cNvPr id="3" name="Content Placeholder 2"/>
          <p:cNvSpPr>
            <a:spLocks noGrp="1"/>
          </p:cNvSpPr>
          <p:nvPr>
            <p:ph idx="1"/>
          </p:nvPr>
        </p:nvSpPr>
        <p:spPr/>
        <p:txBody>
          <a:bodyPr/>
          <a:lstStyle/>
          <a:p>
            <a:r>
              <a:rPr lang="en-US" dirty="0" smtClean="0"/>
              <a:t>Actions really only take place on paper</a:t>
            </a:r>
          </a:p>
          <a:p>
            <a:r>
              <a:rPr lang="en-US" dirty="0" smtClean="0"/>
              <a:t>Typical when the only worry is some outside agency requires a paper trail</a:t>
            </a:r>
          </a:p>
          <a:p>
            <a:endParaRPr lang="en-US" dirty="0"/>
          </a:p>
          <a:p>
            <a:endParaRPr lang="en-US" dirty="0" smtClean="0"/>
          </a:p>
          <a:p>
            <a:endParaRPr lang="en-US" dirty="0"/>
          </a:p>
          <a:p>
            <a:pPr marL="0" indent="0" algn="r">
              <a:buNone/>
            </a:pPr>
            <a:r>
              <a:rPr lang="en-US" dirty="0" smtClean="0"/>
              <a:t>Dean </a:t>
            </a:r>
            <a:r>
              <a:rPr lang="en-US" dirty="0" err="1" smtClean="0"/>
              <a:t>Fixsen</a:t>
            </a:r>
            <a:endParaRPr lang="en-US" dirty="0"/>
          </a:p>
        </p:txBody>
      </p:sp>
    </p:spTree>
    <p:extLst>
      <p:ext uri="{BB962C8B-B14F-4D97-AF65-F5344CB8AC3E}">
        <p14:creationId xmlns:p14="http://schemas.microsoft.com/office/powerpoint/2010/main" val="126834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Implementation</a:t>
            </a:r>
            <a:endParaRPr lang="en-US" dirty="0"/>
          </a:p>
        </p:txBody>
      </p:sp>
      <p:sp>
        <p:nvSpPr>
          <p:cNvPr id="3" name="Content Placeholder 2"/>
          <p:cNvSpPr>
            <a:spLocks noGrp="1"/>
          </p:cNvSpPr>
          <p:nvPr>
            <p:ph idx="1"/>
          </p:nvPr>
        </p:nvSpPr>
        <p:spPr/>
        <p:txBody>
          <a:bodyPr/>
          <a:lstStyle/>
          <a:p>
            <a:r>
              <a:rPr lang="en-US" dirty="0" smtClean="0"/>
              <a:t>The only actions are those designed to allow the program to operate such as new procedures, new positions created and filled, professional development is given</a:t>
            </a:r>
          </a:p>
          <a:p>
            <a:r>
              <a:rPr lang="en-US" dirty="0" smtClean="0"/>
              <a:t>Mission statements revised, culture discussed</a:t>
            </a:r>
          </a:p>
          <a:p>
            <a:r>
              <a:rPr lang="en-US" dirty="0" smtClean="0"/>
              <a:t>Perhaps even information is gathered and analyzed</a:t>
            </a:r>
            <a:endParaRPr lang="en-US" dirty="0"/>
          </a:p>
        </p:txBody>
      </p:sp>
    </p:spTree>
    <p:extLst>
      <p:ext uri="{BB962C8B-B14F-4D97-AF65-F5344CB8AC3E}">
        <p14:creationId xmlns:p14="http://schemas.microsoft.com/office/powerpoint/2010/main" val="1678576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C:\Users\rgray\Desktop\Documents\DetachPipe\Inbox\Pic2_IMAG08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985" y="0"/>
            <a:ext cx="38660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17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a:t>
            </a:r>
            <a:endParaRPr lang="en-US" dirty="0"/>
          </a:p>
        </p:txBody>
      </p:sp>
      <p:sp>
        <p:nvSpPr>
          <p:cNvPr id="3" name="Content Placeholder 2"/>
          <p:cNvSpPr>
            <a:spLocks noGrp="1"/>
          </p:cNvSpPr>
          <p:nvPr>
            <p:ph idx="1"/>
          </p:nvPr>
        </p:nvSpPr>
        <p:spPr/>
        <p:txBody>
          <a:bodyPr/>
          <a:lstStyle/>
          <a:p>
            <a:r>
              <a:rPr lang="en-US" dirty="0" smtClean="0"/>
              <a:t>They are explained and everyone is trained</a:t>
            </a:r>
          </a:p>
          <a:p>
            <a:r>
              <a:rPr lang="en-US" dirty="0" smtClean="0"/>
              <a:t>People meet in their new PLC’s</a:t>
            </a:r>
          </a:p>
          <a:p>
            <a:r>
              <a:rPr lang="en-US" dirty="0" smtClean="0"/>
              <a:t>Forms are filled out, collected and maybe even analyzed</a:t>
            </a:r>
            <a:endParaRPr lang="en-US" dirty="0"/>
          </a:p>
        </p:txBody>
      </p:sp>
    </p:spTree>
    <p:extLst>
      <p:ext uri="{BB962C8B-B14F-4D97-AF65-F5344CB8AC3E}">
        <p14:creationId xmlns:p14="http://schemas.microsoft.com/office/powerpoint/2010/main" val="1004709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Implementation</a:t>
            </a:r>
            <a:endParaRPr lang="en-US" dirty="0"/>
          </a:p>
        </p:txBody>
      </p:sp>
      <p:sp>
        <p:nvSpPr>
          <p:cNvPr id="3" name="Content Placeholder 2"/>
          <p:cNvSpPr>
            <a:spLocks noGrp="1"/>
          </p:cNvSpPr>
          <p:nvPr>
            <p:ph idx="1"/>
          </p:nvPr>
        </p:nvSpPr>
        <p:spPr/>
        <p:txBody>
          <a:bodyPr/>
          <a:lstStyle/>
          <a:p>
            <a:r>
              <a:rPr lang="en-US" dirty="0" smtClean="0"/>
              <a:t>The program is internalized and benefits are tangible</a:t>
            </a:r>
            <a:endParaRPr lang="en-US" dirty="0"/>
          </a:p>
        </p:txBody>
      </p:sp>
    </p:spTree>
    <p:extLst>
      <p:ext uri="{BB962C8B-B14F-4D97-AF65-F5344CB8AC3E}">
        <p14:creationId xmlns:p14="http://schemas.microsoft.com/office/powerpoint/2010/main" val="827427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Implementation</a:t>
            </a:r>
            <a:endParaRPr lang="en-US" dirty="0"/>
          </a:p>
        </p:txBody>
      </p:sp>
      <p:sp>
        <p:nvSpPr>
          <p:cNvPr id="3" name="Content Placeholder 2"/>
          <p:cNvSpPr>
            <a:spLocks noGrp="1"/>
          </p:cNvSpPr>
          <p:nvPr>
            <p:ph idx="1"/>
          </p:nvPr>
        </p:nvSpPr>
        <p:spPr/>
        <p:txBody>
          <a:bodyPr/>
          <a:lstStyle/>
          <a:p>
            <a:r>
              <a:rPr lang="en-US" dirty="0" smtClean="0"/>
              <a:t>Core components are not only observable, but seem to be at home</a:t>
            </a:r>
          </a:p>
          <a:p>
            <a:r>
              <a:rPr lang="en-US" dirty="0" smtClean="0"/>
              <a:t>The intended effects become evident</a:t>
            </a:r>
            <a:endParaRPr lang="en-US" dirty="0"/>
          </a:p>
        </p:txBody>
      </p:sp>
    </p:spTree>
    <p:extLst>
      <p:ext uri="{BB962C8B-B14F-4D97-AF65-F5344CB8AC3E}">
        <p14:creationId xmlns:p14="http://schemas.microsoft.com/office/powerpoint/2010/main" val="1363954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762000"/>
            <a:ext cx="8229600" cy="1066800"/>
          </a:xfrm>
        </p:spPr>
        <p:txBody>
          <a:bodyPr>
            <a:normAutofit/>
          </a:bodyPr>
          <a:lstStyle/>
          <a:p>
            <a:r>
              <a:rPr lang="en-US" altLang="en-US" sz="4000" dirty="0" smtClean="0">
                <a:latin typeface="Times New Roman" pitchFamily="18" charset="0"/>
              </a:rPr>
              <a:t>Principal 2’s Describe PLC</a:t>
            </a:r>
          </a:p>
        </p:txBody>
      </p:sp>
      <p:sp>
        <p:nvSpPr>
          <p:cNvPr id="36867" name="Rectangle 4"/>
          <p:cNvSpPr>
            <a:spLocks noGrp="1" noChangeArrowheads="1"/>
          </p:cNvSpPr>
          <p:nvPr>
            <p:ph sz="half" idx="1"/>
          </p:nvPr>
        </p:nvSpPr>
        <p:spPr>
          <a:xfrm>
            <a:off x="304800" y="1905000"/>
            <a:ext cx="8229600" cy="4419600"/>
          </a:xfrm>
        </p:spPr>
        <p:txBody>
          <a:bodyPr>
            <a:normAutofit/>
          </a:bodyPr>
          <a:lstStyle/>
          <a:p>
            <a:pPr>
              <a:lnSpc>
                <a:spcPct val="80000"/>
              </a:lnSpc>
              <a:buFontTx/>
              <a:buNone/>
            </a:pPr>
            <a:r>
              <a:rPr lang="en-US" altLang="en-US" sz="1200" dirty="0" smtClean="0"/>
              <a:t>	</a:t>
            </a:r>
          </a:p>
          <a:p>
            <a:pPr marL="109728" indent="0">
              <a:lnSpc>
                <a:spcPct val="80000"/>
              </a:lnSpc>
              <a:buClr>
                <a:schemeClr val="tx2"/>
              </a:buClr>
              <a:buNone/>
            </a:pPr>
            <a:r>
              <a:rPr lang="en-US" altLang="en-US" sz="2800" dirty="0" smtClean="0">
                <a:solidFill>
                  <a:srgbClr val="000000"/>
                </a:solidFill>
                <a:latin typeface="Times New Roman" pitchFamily="18" charset="0"/>
              </a:rPr>
              <a:t>There is a </a:t>
            </a:r>
            <a:r>
              <a:rPr lang="en-US" altLang="en-US" sz="2800" u="sng" dirty="0" smtClean="0">
                <a:solidFill>
                  <a:srgbClr val="000000"/>
                </a:solidFill>
                <a:latin typeface="Times New Roman" pitchFamily="18" charset="0"/>
              </a:rPr>
              <a:t>real emphasis on collaboration</a:t>
            </a:r>
            <a:r>
              <a:rPr lang="en-US" altLang="en-US" sz="2800" dirty="0" smtClean="0">
                <a:solidFill>
                  <a:srgbClr val="000000"/>
                </a:solidFill>
                <a:latin typeface="Times New Roman" pitchFamily="18" charset="0"/>
              </a:rPr>
              <a:t>. Our (grade-level) teams plan together at least twice a week. And in that planning we recognize that every teacher won’t be doing the same thing in the same way. But they’re </a:t>
            </a:r>
            <a:r>
              <a:rPr lang="en-US" altLang="en-US" sz="2800" u="sng" dirty="0" smtClean="0">
                <a:solidFill>
                  <a:srgbClr val="000000"/>
                </a:solidFill>
                <a:latin typeface="Times New Roman" pitchFamily="18" charset="0"/>
              </a:rPr>
              <a:t>talking about instruction</a:t>
            </a:r>
            <a:r>
              <a:rPr lang="en-US" altLang="en-US" sz="2800" dirty="0" smtClean="0">
                <a:solidFill>
                  <a:srgbClr val="000000"/>
                </a:solidFill>
                <a:latin typeface="Times New Roman" pitchFamily="18" charset="0"/>
              </a:rPr>
              <a:t>, they’re talking about </a:t>
            </a:r>
            <a:r>
              <a:rPr lang="en-US" altLang="en-US" sz="2800" u="sng" dirty="0" smtClean="0">
                <a:solidFill>
                  <a:srgbClr val="000000"/>
                </a:solidFill>
                <a:latin typeface="Times New Roman" pitchFamily="18" charset="0"/>
              </a:rPr>
              <a:t>lesson plans</a:t>
            </a:r>
            <a:r>
              <a:rPr lang="en-US" altLang="en-US" sz="2800" dirty="0" smtClean="0">
                <a:solidFill>
                  <a:srgbClr val="000000"/>
                </a:solidFill>
                <a:latin typeface="Times New Roman" pitchFamily="18" charset="0"/>
              </a:rPr>
              <a:t>, they’re talking about </a:t>
            </a:r>
            <a:r>
              <a:rPr lang="en-US" altLang="en-US" sz="2800" u="sng" dirty="0" smtClean="0">
                <a:solidFill>
                  <a:srgbClr val="000000"/>
                </a:solidFill>
                <a:latin typeface="Times New Roman" pitchFamily="18" charset="0"/>
              </a:rPr>
              <a:t>student achievement</a:t>
            </a:r>
            <a:r>
              <a:rPr lang="en-US" altLang="en-US" sz="2800" dirty="0" smtClean="0">
                <a:solidFill>
                  <a:srgbClr val="000000"/>
                </a:solidFill>
                <a:latin typeface="Times New Roman" pitchFamily="18" charset="0"/>
              </a:rPr>
              <a:t>, and they’re </a:t>
            </a:r>
            <a:r>
              <a:rPr lang="en-US" altLang="en-US" sz="2800" u="sng" dirty="0" smtClean="0">
                <a:solidFill>
                  <a:srgbClr val="000000"/>
                </a:solidFill>
                <a:latin typeface="Times New Roman" pitchFamily="18" charset="0"/>
              </a:rPr>
              <a:t>looking for ways to help each other be successful</a:t>
            </a:r>
            <a:r>
              <a:rPr lang="en-US" altLang="en-US" sz="2800" dirty="0" smtClean="0">
                <a:solidFill>
                  <a:srgbClr val="000000"/>
                </a:solidFill>
                <a:latin typeface="Times New Roman" pitchFamily="18" charset="0"/>
              </a:rPr>
              <a:t>, and they’re </a:t>
            </a:r>
            <a:r>
              <a:rPr lang="en-US" altLang="en-US" sz="2800" u="sng" dirty="0" smtClean="0">
                <a:solidFill>
                  <a:srgbClr val="000000"/>
                </a:solidFill>
                <a:latin typeface="Times New Roman" pitchFamily="18" charset="0"/>
              </a:rPr>
              <a:t>sharing resources</a:t>
            </a:r>
            <a:r>
              <a:rPr lang="en-US" altLang="en-US" sz="2800" dirty="0" smtClean="0">
                <a:solidFill>
                  <a:srgbClr val="000000"/>
                </a:solidFill>
                <a:latin typeface="Times New Roman" pitchFamily="18" charset="0"/>
              </a:rPr>
              <a:t>. But everybody doesn’t have to do the same work alone because we share the instructional planning, we share </a:t>
            </a:r>
            <a:r>
              <a:rPr lang="en-US" altLang="en-US" sz="2800" u="sng" dirty="0" smtClean="0">
                <a:solidFill>
                  <a:srgbClr val="000000"/>
                </a:solidFill>
                <a:latin typeface="Times New Roman" pitchFamily="18" charset="0"/>
              </a:rPr>
              <a:t>looking for resources</a:t>
            </a:r>
            <a:r>
              <a:rPr lang="en-US" altLang="en-US" sz="2800" dirty="0" smtClean="0">
                <a:solidFill>
                  <a:srgbClr val="000000"/>
                </a:solidFill>
                <a:latin typeface="Times New Roman" pitchFamily="18" charset="0"/>
              </a:rPr>
              <a:t>, and we share looking at </a:t>
            </a:r>
            <a:r>
              <a:rPr lang="en-US" altLang="en-US" sz="2800" u="sng" dirty="0" smtClean="0">
                <a:solidFill>
                  <a:srgbClr val="000000"/>
                </a:solidFill>
                <a:latin typeface="Times New Roman" pitchFamily="18" charset="0"/>
              </a:rPr>
              <a:t>assessments</a:t>
            </a:r>
            <a:r>
              <a:rPr lang="en-US" altLang="en-US" sz="2800" dirty="0" smtClean="0">
                <a:solidFill>
                  <a:srgbClr val="000000"/>
                </a:solidFill>
                <a:latin typeface="Times New Roman" pitchFamily="18" charset="0"/>
              </a:rPr>
              <a:t>. Then you can build on everything. </a:t>
            </a:r>
          </a:p>
        </p:txBody>
      </p:sp>
    </p:spTree>
    <p:extLst>
      <p:ext uri="{BB962C8B-B14F-4D97-AF65-F5344CB8AC3E}">
        <p14:creationId xmlns:p14="http://schemas.microsoft.com/office/powerpoint/2010/main" val="3401201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a:t>
            </a:r>
            <a:endParaRPr lang="en-US" dirty="0"/>
          </a:p>
        </p:txBody>
      </p:sp>
      <p:sp>
        <p:nvSpPr>
          <p:cNvPr id="3" name="Content Placeholder 2"/>
          <p:cNvSpPr>
            <a:spLocks noGrp="1"/>
          </p:cNvSpPr>
          <p:nvPr>
            <p:ph idx="1"/>
          </p:nvPr>
        </p:nvSpPr>
        <p:spPr/>
        <p:txBody>
          <a:bodyPr/>
          <a:lstStyle/>
          <a:p>
            <a:r>
              <a:rPr lang="en-US" dirty="0" smtClean="0"/>
              <a:t>Teachers not only meet in PLCs but they seem to think in a PLC manner</a:t>
            </a:r>
          </a:p>
          <a:p>
            <a:r>
              <a:rPr lang="en-US" dirty="0" smtClean="0"/>
              <a:t>Teachers make changes in their teaching out of a professionally thoughtful and reflective demeanor</a:t>
            </a:r>
            <a:endParaRPr lang="en-US" dirty="0"/>
          </a:p>
        </p:txBody>
      </p:sp>
    </p:spTree>
    <p:extLst>
      <p:ext uri="{BB962C8B-B14F-4D97-AF65-F5344CB8AC3E}">
        <p14:creationId xmlns:p14="http://schemas.microsoft.com/office/powerpoint/2010/main" val="2522374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2</a:t>
            </a:r>
            <a:endParaRPr lang="en-US" dirty="0"/>
          </a:p>
        </p:txBody>
      </p:sp>
      <p:sp>
        <p:nvSpPr>
          <p:cNvPr id="3" name="Content Placeholder 2"/>
          <p:cNvSpPr>
            <a:spLocks noGrp="1"/>
          </p:cNvSpPr>
          <p:nvPr>
            <p:ph idx="1"/>
          </p:nvPr>
        </p:nvSpPr>
        <p:spPr/>
        <p:txBody>
          <a:bodyPr/>
          <a:lstStyle/>
          <a:p>
            <a:r>
              <a:rPr lang="en-US" dirty="0" smtClean="0"/>
              <a:t>Compliance checks are fairly straight forward</a:t>
            </a:r>
          </a:p>
          <a:p>
            <a:r>
              <a:rPr lang="en-US" dirty="0" smtClean="0"/>
              <a:t>Conversion checks are trickier</a:t>
            </a:r>
            <a:endParaRPr lang="en-US" dirty="0"/>
          </a:p>
        </p:txBody>
      </p:sp>
    </p:spTree>
    <p:extLst>
      <p:ext uri="{BB962C8B-B14F-4D97-AF65-F5344CB8AC3E}">
        <p14:creationId xmlns:p14="http://schemas.microsoft.com/office/powerpoint/2010/main" val="3378789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Try?</a:t>
            </a:r>
            <a:endParaRPr lang="en-US" dirty="0"/>
          </a:p>
        </p:txBody>
      </p:sp>
      <p:sp>
        <p:nvSpPr>
          <p:cNvPr id="3" name="Content Placeholder 2"/>
          <p:cNvSpPr>
            <a:spLocks noGrp="1"/>
          </p:cNvSpPr>
          <p:nvPr>
            <p:ph idx="1"/>
          </p:nvPr>
        </p:nvSpPr>
        <p:spPr/>
        <p:txBody>
          <a:bodyPr/>
          <a:lstStyle/>
          <a:p>
            <a:pPr marL="109728" indent="0">
              <a:buNone/>
            </a:pPr>
            <a:r>
              <a:rPr lang="en-US" dirty="0"/>
              <a:t>The use of a fidelity measure helps leaders and others discriminate </a:t>
            </a:r>
            <a:endParaRPr lang="en-US" dirty="0" smtClean="0"/>
          </a:p>
          <a:p>
            <a:pPr marL="109728" indent="0" algn="ctr">
              <a:buNone/>
            </a:pPr>
            <a:r>
              <a:rPr lang="en-US" b="1" dirty="0" smtClean="0">
                <a:solidFill>
                  <a:srgbClr val="FF0000"/>
                </a:solidFill>
              </a:rPr>
              <a:t>implementation</a:t>
            </a:r>
            <a:r>
              <a:rPr lang="en-US" dirty="0" smtClean="0"/>
              <a:t> </a:t>
            </a:r>
            <a:r>
              <a:rPr lang="en-US" dirty="0"/>
              <a:t>problems </a:t>
            </a:r>
            <a:endParaRPr lang="en-US" dirty="0" smtClean="0"/>
          </a:p>
          <a:p>
            <a:pPr marL="109728" indent="0" algn="ctr">
              <a:buNone/>
            </a:pPr>
            <a:r>
              <a:rPr lang="en-US" dirty="0" smtClean="0"/>
              <a:t>from </a:t>
            </a:r>
          </a:p>
          <a:p>
            <a:pPr marL="109728" indent="0" algn="ctr">
              <a:buNone/>
            </a:pPr>
            <a:r>
              <a:rPr lang="en-US" b="1" dirty="0" smtClean="0">
                <a:solidFill>
                  <a:srgbClr val="00B050"/>
                </a:solidFill>
              </a:rPr>
              <a:t>intervention</a:t>
            </a:r>
            <a:r>
              <a:rPr lang="en-US" dirty="0" smtClean="0"/>
              <a:t> </a:t>
            </a:r>
            <a:r>
              <a:rPr lang="en-US" dirty="0"/>
              <a:t>problems and </a:t>
            </a:r>
            <a:endParaRPr lang="en-US" dirty="0" smtClean="0"/>
          </a:p>
          <a:p>
            <a:pPr marL="109728" indent="0">
              <a:buNone/>
            </a:pPr>
            <a:r>
              <a:rPr lang="en-US" dirty="0" smtClean="0"/>
              <a:t>helps </a:t>
            </a:r>
            <a:r>
              <a:rPr lang="en-US" dirty="0"/>
              <a:t>guide problem solving to improve outcomes</a:t>
            </a:r>
          </a:p>
        </p:txBody>
      </p:sp>
    </p:spTree>
    <p:extLst>
      <p:ext uri="{BB962C8B-B14F-4D97-AF65-F5344CB8AC3E}">
        <p14:creationId xmlns:p14="http://schemas.microsoft.com/office/powerpoint/2010/main" val="1347168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Matrix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8948440"/>
              </p:ext>
            </p:extLst>
          </p:nvPr>
        </p:nvGraphicFramePr>
        <p:xfrm>
          <a:off x="609600" y="2362200"/>
          <a:ext cx="7543800" cy="3962399"/>
        </p:xfrm>
        <a:graphic>
          <a:graphicData uri="http://schemas.openxmlformats.org/drawingml/2006/table">
            <a:tbl>
              <a:tblPr/>
              <a:tblGrid>
                <a:gridCol w="2140169"/>
                <a:gridCol w="2695903"/>
                <a:gridCol w="2707728"/>
              </a:tblGrid>
              <a:tr h="360218">
                <a:tc>
                  <a:txBody>
                    <a:bodyPr/>
                    <a:lstStyle/>
                    <a:p>
                      <a:r>
                        <a:rPr lang="en-US" dirty="0">
                          <a:effectLst/>
                        </a:rPr>
                        <a:t> </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b="1" dirty="0">
                          <a:effectLst/>
                        </a:rPr>
                        <a:t>High </a:t>
                      </a:r>
                      <a:r>
                        <a:rPr lang="en-US" b="1" dirty="0" smtClean="0">
                          <a:effectLst/>
                        </a:rPr>
                        <a:t>conversion</a:t>
                      </a:r>
                      <a:endParaRPr lang="en-US" dirty="0">
                        <a:effectLs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b="1" dirty="0">
                          <a:effectLst/>
                        </a:rPr>
                        <a:t>Low </a:t>
                      </a:r>
                      <a:r>
                        <a:rPr lang="en-US" b="1" dirty="0" smtClean="0">
                          <a:effectLst/>
                        </a:rPr>
                        <a:t>conversion</a:t>
                      </a:r>
                      <a:endParaRPr lang="en-US" dirty="0">
                        <a:effectLs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161309">
                <a:tc>
                  <a:txBody>
                    <a:bodyPr/>
                    <a:lstStyle/>
                    <a:p>
                      <a:r>
                        <a:rPr lang="en-US" dirty="0">
                          <a:effectLst/>
                        </a:rPr>
                        <a:t> </a:t>
                      </a:r>
                    </a:p>
                    <a:p>
                      <a:r>
                        <a:rPr lang="en-US" b="1" dirty="0">
                          <a:effectLst/>
                        </a:rPr>
                        <a:t>Good Outcomes</a:t>
                      </a:r>
                      <a:endParaRPr lang="en-US" dirty="0">
                        <a:effectLst/>
                      </a:endParaRPr>
                    </a:p>
                    <a:p>
                      <a:r>
                        <a:rPr lang="en-US" dirty="0">
                          <a:effectLst/>
                        </a:rPr>
                        <a:t> </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dirty="0">
                          <a:effectLst/>
                        </a:rPr>
                        <a:t>Celebrate!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dirty="0">
                          <a:effectLst/>
                        </a:rPr>
                        <a:t>Re-examine the intervention</a:t>
                      </a:r>
                      <a:br>
                        <a:rPr lang="en-US" dirty="0">
                          <a:effectLst/>
                        </a:rPr>
                      </a:br>
                      <a:r>
                        <a:rPr lang="en-US" dirty="0">
                          <a:effectLst/>
                        </a:rPr>
                        <a:t>and</a:t>
                      </a:r>
                      <a:br>
                        <a:rPr lang="en-US" dirty="0">
                          <a:effectLst/>
                        </a:rPr>
                      </a:br>
                      <a:r>
                        <a:rPr lang="en-US" dirty="0">
                          <a:effectLst/>
                        </a:rPr>
                        <a:t>Modify the </a:t>
                      </a:r>
                      <a:r>
                        <a:rPr lang="en-US" dirty="0" smtClean="0">
                          <a:effectLst/>
                        </a:rPr>
                        <a:t>conversion assessment</a:t>
                      </a:r>
                      <a:endParaRPr lang="en-US" dirty="0">
                        <a:effectLs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40872">
                <a:tc>
                  <a:txBody>
                    <a:bodyPr/>
                    <a:lstStyle/>
                    <a:p>
                      <a:r>
                        <a:rPr lang="en-US">
                          <a:effectLst/>
                        </a:rPr>
                        <a:t> </a:t>
                      </a:r>
                    </a:p>
                    <a:p>
                      <a:r>
                        <a:rPr lang="en-US" b="1">
                          <a:effectLst/>
                        </a:rPr>
                        <a:t>Poor Outcomes</a:t>
                      </a:r>
                      <a:endParaRPr lang="en-US">
                        <a:effectLst/>
                      </a:endParaRPr>
                    </a:p>
                    <a:p>
                      <a:r>
                        <a:rPr lang="en-US">
                          <a:effectLst/>
                        </a:rPr>
                        <a:t> </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dirty="0">
                          <a:effectLst/>
                        </a:rPr>
                        <a:t>Modify the intervention</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dirty="0">
                          <a:effectLst/>
                        </a:rPr>
                        <a:t>Start over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141538" y="2903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406993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Assessments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4922427"/>
              </p:ext>
            </p:extLst>
          </p:nvPr>
        </p:nvGraphicFramePr>
        <p:xfrm>
          <a:off x="457200" y="2286000"/>
          <a:ext cx="8220132" cy="4287838"/>
        </p:xfrm>
        <a:graphic>
          <a:graphicData uri="http://schemas.openxmlformats.org/drawingml/2006/table">
            <a:tbl>
              <a:tblPr/>
              <a:tblGrid>
                <a:gridCol w="4110066"/>
                <a:gridCol w="4110066"/>
              </a:tblGrid>
              <a:tr h="526351">
                <a:tc>
                  <a:txBody>
                    <a:bodyPr/>
                    <a:lstStyle/>
                    <a:p>
                      <a:r>
                        <a:rPr lang="en-US" sz="1500" b="1" dirty="0"/>
                        <a:t>Accountability</a:t>
                      </a:r>
                      <a:br>
                        <a:rPr lang="en-US" sz="1500" b="1" dirty="0"/>
                      </a:br>
                      <a:r>
                        <a:rPr lang="en-US" sz="1500" b="1" dirty="0"/>
                        <a:t>and </a:t>
                      </a:r>
                      <a:r>
                        <a:rPr lang="en-US" sz="1500" b="1" dirty="0" smtClean="0"/>
                        <a:t>compliance assessments</a:t>
                      </a:r>
                      <a:endParaRPr lang="en-US" sz="1500" dirty="0"/>
                    </a:p>
                  </a:txBody>
                  <a:tcPr marL="32368" marR="32368" marT="32368" marB="32368" anchor="ctr">
                    <a:lnL>
                      <a:noFill/>
                    </a:lnL>
                    <a:lnR>
                      <a:noFill/>
                    </a:lnR>
                    <a:lnT>
                      <a:noFill/>
                    </a:lnT>
                    <a:lnB>
                      <a:noFill/>
                    </a:lnB>
                  </a:tcPr>
                </a:tc>
                <a:tc>
                  <a:txBody>
                    <a:bodyPr/>
                    <a:lstStyle/>
                    <a:p>
                      <a:r>
                        <a:rPr lang="en-US" sz="1500" b="1" dirty="0" smtClean="0"/>
                        <a:t>Fidelity (conversion) </a:t>
                      </a:r>
                      <a:r>
                        <a:rPr lang="en-US" sz="1500" b="1" dirty="0"/>
                        <a:t>assessments</a:t>
                      </a:r>
                      <a:endParaRPr lang="en-US" sz="1500" dirty="0"/>
                    </a:p>
                  </a:txBody>
                  <a:tcPr marL="32368" marR="32368" marT="32368" marB="32368" anchor="ctr">
                    <a:lnL>
                      <a:noFill/>
                    </a:lnL>
                    <a:lnR>
                      <a:noFill/>
                    </a:lnR>
                    <a:lnT>
                      <a:noFill/>
                    </a:lnT>
                    <a:lnB>
                      <a:noFill/>
                    </a:lnB>
                  </a:tcPr>
                </a:tc>
              </a:tr>
              <a:tr h="3761487">
                <a:tc>
                  <a:txBody>
                    <a:bodyPr/>
                    <a:lstStyle/>
                    <a:p>
                      <a:pPr fontAlgn="t"/>
                      <a:r>
                        <a:rPr lang="en-US" sz="1500" dirty="0" smtClean="0">
                          <a:effectLst/>
                        </a:rPr>
                        <a:t>These </a:t>
                      </a:r>
                      <a:r>
                        <a:rPr lang="en-US" sz="1500" dirty="0">
                          <a:effectLst/>
                        </a:rPr>
                        <a:t>are </a:t>
                      </a:r>
                      <a:r>
                        <a:rPr lang="en-US" sz="1500" i="1" dirty="0" smtClean="0">
                          <a:effectLst/>
                        </a:rPr>
                        <a:t>evaluations </a:t>
                      </a:r>
                      <a:r>
                        <a:rPr lang="en-US" sz="1500" i="1" dirty="0">
                          <a:effectLst/>
                        </a:rPr>
                        <a:t>of teachers</a:t>
                      </a:r>
                      <a:r>
                        <a:rPr lang="en-US" sz="1500" dirty="0">
                          <a:effectLst/>
                        </a:rPr>
                        <a:t> that are conducted by principals and </a:t>
                      </a:r>
                      <a:r>
                        <a:rPr lang="en-US" sz="1500" dirty="0" smtClean="0">
                          <a:effectLst/>
                        </a:rPr>
                        <a:t>other staff and are</a:t>
                      </a:r>
                      <a:r>
                        <a:rPr lang="en-US" sz="1500" dirty="0">
                          <a:effectLst/>
                        </a:rPr>
                        <a:t> </a:t>
                      </a:r>
                      <a:r>
                        <a:rPr lang="en-US" sz="1500" dirty="0" smtClean="0">
                          <a:effectLst/>
                        </a:rPr>
                        <a:t>typically </a:t>
                      </a:r>
                      <a:r>
                        <a:rPr lang="en-US" sz="1500" dirty="0">
                          <a:effectLst/>
                        </a:rPr>
                        <a:t>used to determine teacher status (promotion, pay increase, retention) </a:t>
                      </a:r>
                      <a:r>
                        <a:rPr lang="en-US" sz="1500" dirty="0" smtClean="0">
                          <a:effectLst/>
                        </a:rPr>
                        <a:t>or </a:t>
                      </a:r>
                      <a:r>
                        <a:rPr lang="en-US" sz="1500" dirty="0">
                          <a:effectLst/>
                        </a:rPr>
                        <a:t>to meet state and federal legislative mandates.</a:t>
                      </a:r>
                    </a:p>
                  </a:txBody>
                  <a:tcPr marL="32368" marR="32368" marT="32368" marB="32368">
                    <a:lnL>
                      <a:noFill/>
                    </a:lnL>
                    <a:lnR>
                      <a:noFill/>
                    </a:lnR>
                    <a:lnT>
                      <a:noFill/>
                    </a:lnT>
                    <a:lnB>
                      <a:noFill/>
                    </a:lnB>
                  </a:tcPr>
                </a:tc>
                <a:tc>
                  <a:txBody>
                    <a:bodyPr/>
                    <a:lstStyle/>
                    <a:p>
                      <a:pPr fontAlgn="t"/>
                      <a:r>
                        <a:rPr lang="en-US" sz="1500" dirty="0" smtClean="0">
                          <a:effectLst/>
                          <a:latin typeface="Calibri"/>
                        </a:rPr>
                        <a:t>These assessments are </a:t>
                      </a:r>
                      <a:r>
                        <a:rPr lang="en-US" sz="1500" dirty="0">
                          <a:effectLst/>
                          <a:latin typeface="Calibri"/>
                        </a:rPr>
                        <a:t>comprehensive and require extensive preparations </a:t>
                      </a:r>
                      <a:r>
                        <a:rPr lang="en-US" sz="1500" dirty="0" smtClean="0">
                          <a:effectLst/>
                          <a:latin typeface="Calibri"/>
                        </a:rPr>
                        <a:t>and </a:t>
                      </a:r>
                      <a:r>
                        <a:rPr lang="en-US" sz="1500" dirty="0">
                          <a:effectLst/>
                          <a:latin typeface="Calibri"/>
                        </a:rPr>
                        <a:t>longer observations in order to </a:t>
                      </a:r>
                      <a:r>
                        <a:rPr lang="en-US" sz="1500" dirty="0" smtClean="0">
                          <a:effectLst/>
                          <a:latin typeface="Calibri"/>
                        </a:rPr>
                        <a:t>obtain </a:t>
                      </a:r>
                      <a:r>
                        <a:rPr lang="en-US" sz="1500" dirty="0">
                          <a:effectLst/>
                          <a:latin typeface="Calibri"/>
                        </a:rPr>
                        <a:t>valid and reliable information (Danielson, 2013; Marzano, 2007).  </a:t>
                      </a:r>
                      <a:endParaRPr lang="en-US" sz="1500" dirty="0" smtClean="0">
                        <a:effectLst/>
                        <a:latin typeface="Calibri"/>
                      </a:endParaRPr>
                    </a:p>
                    <a:p>
                      <a:pPr fontAlgn="t"/>
                      <a:endParaRPr lang="en-US" sz="1500" dirty="0">
                        <a:effectLst/>
                      </a:endParaRPr>
                    </a:p>
                    <a:p>
                      <a:pPr fontAlgn="t"/>
                      <a:r>
                        <a:rPr lang="en-US" sz="1500" dirty="0">
                          <a:effectLst/>
                          <a:latin typeface="Calibri"/>
                        </a:rPr>
                        <a:t>Comprehensive </a:t>
                      </a:r>
                      <a:r>
                        <a:rPr lang="en-US" sz="1500" dirty="0" smtClean="0">
                          <a:effectLst/>
                          <a:latin typeface="Calibri"/>
                        </a:rPr>
                        <a:t>conversion assessments can provide </a:t>
                      </a:r>
                      <a:r>
                        <a:rPr lang="en-US" sz="1500" i="1" dirty="0">
                          <a:effectLst/>
                          <a:latin typeface="Calibri"/>
                        </a:rPr>
                        <a:t>relevant</a:t>
                      </a:r>
                      <a:r>
                        <a:rPr lang="en-US" sz="1500" dirty="0">
                          <a:effectLst/>
                          <a:latin typeface="Calibri"/>
                        </a:rPr>
                        <a:t> and </a:t>
                      </a:r>
                      <a:r>
                        <a:rPr lang="en-US" sz="1500" i="1" dirty="0">
                          <a:effectLst/>
                          <a:latin typeface="Calibri"/>
                        </a:rPr>
                        <a:t>actionable</a:t>
                      </a:r>
                      <a:r>
                        <a:rPr lang="en-US" sz="1500" dirty="0">
                          <a:effectLst/>
                          <a:latin typeface="Calibri"/>
                        </a:rPr>
                        <a:t> information.  Because they are </a:t>
                      </a:r>
                      <a:r>
                        <a:rPr lang="en-US" sz="1500" dirty="0" smtClean="0">
                          <a:effectLst/>
                          <a:latin typeface="Calibri"/>
                        </a:rPr>
                        <a:t>typically comprehensive, </a:t>
                      </a:r>
                      <a:r>
                        <a:rPr lang="en-US" sz="1500" dirty="0">
                          <a:effectLst/>
                          <a:latin typeface="Calibri"/>
                        </a:rPr>
                        <a:t>they also are cumbersome.  The time and effort required to conduct them mean they are not practical for </a:t>
                      </a:r>
                      <a:r>
                        <a:rPr lang="en-US" sz="1500" i="1" dirty="0" smtClean="0">
                          <a:effectLst/>
                          <a:latin typeface="Calibri"/>
                        </a:rPr>
                        <a:t>frequent</a:t>
                      </a:r>
                      <a:endParaRPr lang="en-US" sz="1500" dirty="0">
                        <a:effectLst/>
                      </a:endParaRPr>
                    </a:p>
                  </a:txBody>
                  <a:tcPr marL="32368" marR="32368" marT="32368" marB="32368">
                    <a:lnL>
                      <a:noFill/>
                    </a:lnL>
                    <a:lnR>
                      <a:noFill/>
                    </a:lnR>
                    <a:lnT>
                      <a:noFill/>
                    </a:lnT>
                    <a:lnB>
                      <a:noFill/>
                    </a:lnB>
                  </a:tcPr>
                </a:tc>
              </a:tr>
            </a:tbl>
          </a:graphicData>
        </a:graphic>
      </p:graphicFrame>
    </p:spTree>
    <p:extLst>
      <p:ext uri="{BB962C8B-B14F-4D97-AF65-F5344CB8AC3E}">
        <p14:creationId xmlns:p14="http://schemas.microsoft.com/office/powerpoint/2010/main" val="2587343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PBIS Fidelity Evaluation Tool</a:t>
            </a:r>
          </a:p>
          <a:p>
            <a:pPr marL="109728" indent="0">
              <a:buNone/>
            </a:pPr>
            <a:r>
              <a:rPr lang="en-US" sz="2000" dirty="0">
                <a:hlinkClick r:id="rId3"/>
              </a:rPr>
              <a:t>http://</a:t>
            </a:r>
            <a:r>
              <a:rPr lang="en-US" sz="2000" dirty="0" smtClean="0">
                <a:hlinkClick r:id="rId3"/>
              </a:rPr>
              <a:t>www.pbis.org/blueprint/evaluation-tools</a:t>
            </a:r>
            <a:endParaRPr lang="en-US" sz="2000" dirty="0" smtClean="0"/>
          </a:p>
          <a:p>
            <a:endParaRPr lang="en-US" dirty="0" smtClean="0"/>
          </a:p>
          <a:p>
            <a:r>
              <a:rPr lang="en-US" dirty="0" smtClean="0"/>
              <a:t>Implementation Drivers: Assessing Best Practices</a:t>
            </a:r>
          </a:p>
          <a:p>
            <a:pPr marL="109728" indent="0">
              <a:buNone/>
            </a:pPr>
            <a:r>
              <a:rPr lang="en-US" sz="1800" dirty="0" smtClean="0">
                <a:hlinkClick r:id="rId4"/>
              </a:rPr>
              <a:t>http://implementation.fpg.unc.edu/sites/implementation.fpg.unc.edu/files/NIRN-Education-ImplementationDriversAssessingBestPractices.pdf</a:t>
            </a:r>
            <a:endParaRPr lang="en-US" sz="1800" dirty="0" smtClean="0"/>
          </a:p>
          <a:p>
            <a:pPr marL="109728" indent="0">
              <a:buNone/>
            </a:pPr>
            <a:endParaRPr lang="en-US" sz="1800" dirty="0" smtClean="0"/>
          </a:p>
          <a:p>
            <a:pPr marL="109728" indent="0">
              <a:buNone/>
            </a:pPr>
            <a:r>
              <a:rPr lang="en-US" dirty="0" smtClean="0"/>
              <a:t>NIRN Active Implementation Hub</a:t>
            </a:r>
          </a:p>
          <a:p>
            <a:pPr marL="109728" indent="0">
              <a:buNone/>
            </a:pPr>
            <a:r>
              <a:rPr lang="en-US" sz="1800" dirty="0">
                <a:hlinkClick r:id="rId5"/>
              </a:rPr>
              <a:t>http://implementation.fpg.unc.edu</a:t>
            </a:r>
            <a:r>
              <a:rPr lang="en-US" sz="1800" dirty="0" smtClean="0">
                <a:hlinkClick r:id="rId5"/>
              </a:rPr>
              <a:t>/</a:t>
            </a:r>
            <a:endParaRPr lang="en-US" sz="1800" dirty="0" smtClean="0"/>
          </a:p>
          <a:p>
            <a:pPr marL="109728" indent="0">
              <a:buNone/>
            </a:pPr>
            <a:endParaRPr lang="en-US" sz="1800" dirty="0"/>
          </a:p>
        </p:txBody>
      </p:sp>
    </p:spTree>
    <p:extLst>
      <p:ext uri="{BB962C8B-B14F-4D97-AF65-F5344CB8AC3E}">
        <p14:creationId xmlns:p14="http://schemas.microsoft.com/office/powerpoint/2010/main" val="755735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Subject Line</a:t>
            </a:r>
            <a:endParaRPr lang="en-US" dirty="0"/>
          </a:p>
        </p:txBody>
      </p:sp>
      <p:sp>
        <p:nvSpPr>
          <p:cNvPr id="3" name="Content Placeholder 2"/>
          <p:cNvSpPr>
            <a:spLocks noGrp="1"/>
          </p:cNvSpPr>
          <p:nvPr>
            <p:ph idx="1"/>
          </p:nvPr>
        </p:nvSpPr>
        <p:spPr/>
        <p:txBody>
          <a:bodyPr/>
          <a:lstStyle/>
          <a:p>
            <a:r>
              <a:rPr lang="en-US" dirty="0" smtClean="0"/>
              <a:t>Does it matter HOW he takes out the trash?</a:t>
            </a:r>
            <a:endParaRPr lang="en-US" dirty="0"/>
          </a:p>
        </p:txBody>
      </p:sp>
    </p:spTree>
    <p:extLst>
      <p:ext uri="{BB962C8B-B14F-4D97-AF65-F5344CB8AC3E}">
        <p14:creationId xmlns:p14="http://schemas.microsoft.com/office/powerpoint/2010/main" val="2912442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3</a:t>
            </a:r>
            <a:endParaRPr lang="en-US" dirty="0"/>
          </a:p>
        </p:txBody>
      </p:sp>
      <p:sp>
        <p:nvSpPr>
          <p:cNvPr id="3" name="Content Placeholder 2"/>
          <p:cNvSpPr>
            <a:spLocks noGrp="1"/>
          </p:cNvSpPr>
          <p:nvPr>
            <p:ph idx="1"/>
          </p:nvPr>
        </p:nvSpPr>
        <p:spPr/>
        <p:txBody>
          <a:bodyPr/>
          <a:lstStyle/>
          <a:p>
            <a:r>
              <a:rPr lang="en-US" dirty="0" smtClean="0"/>
              <a:t>Checking for conversion is easier if you know what the core components are for your program.</a:t>
            </a:r>
            <a:endParaRPr lang="en-US" dirty="0"/>
          </a:p>
        </p:txBody>
      </p:sp>
    </p:spTree>
    <p:extLst>
      <p:ext uri="{BB962C8B-B14F-4D97-AF65-F5344CB8AC3E}">
        <p14:creationId xmlns:p14="http://schemas.microsoft.com/office/powerpoint/2010/main" val="3929384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gray\AppData\Local\Microsoft\Windows\Temporary Internet Files\Content.Outlook\X4CBB29Q\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833" y="0"/>
            <a:ext cx="512233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399" y="5322332"/>
            <a:ext cx="5029200" cy="954107"/>
          </a:xfrm>
          <a:prstGeom prst="rect">
            <a:avLst/>
          </a:prstGeom>
          <a:noFill/>
        </p:spPr>
        <p:txBody>
          <a:bodyPr wrap="square" rtlCol="0">
            <a:spAutoFit/>
          </a:bodyPr>
          <a:lstStyle/>
          <a:p>
            <a:pPr algn="ctr"/>
            <a:r>
              <a:rPr lang="en-US" sz="2800" dirty="0" smtClean="0">
                <a:solidFill>
                  <a:schemeClr val="bg1"/>
                </a:solidFill>
              </a:rPr>
              <a:t>Does he need an assessment or a conversation or what?</a:t>
            </a:r>
            <a:endParaRPr lang="en-US" sz="2800" dirty="0">
              <a:solidFill>
                <a:schemeClr val="bg1"/>
              </a:solidFill>
            </a:endParaRPr>
          </a:p>
        </p:txBody>
      </p:sp>
    </p:spTree>
    <p:extLst>
      <p:ext uri="{BB962C8B-B14F-4D97-AF65-F5344CB8AC3E}">
        <p14:creationId xmlns:p14="http://schemas.microsoft.com/office/powerpoint/2010/main" val="30796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Evaluation Tool Revisited</a:t>
            </a:r>
            <a:endParaRPr lang="en-US" dirty="0"/>
          </a:p>
        </p:txBody>
      </p:sp>
      <p:sp>
        <p:nvSpPr>
          <p:cNvPr id="3" name="Content Placeholder 2"/>
          <p:cNvSpPr>
            <a:spLocks noGrp="1"/>
          </p:cNvSpPr>
          <p:nvPr>
            <p:ph idx="1"/>
          </p:nvPr>
        </p:nvSpPr>
        <p:spPr/>
        <p:txBody>
          <a:bodyPr/>
          <a:lstStyle/>
          <a:p>
            <a:r>
              <a:rPr lang="en-US" dirty="0" smtClean="0"/>
              <a:t>Can you list the core components of your program?</a:t>
            </a:r>
          </a:p>
          <a:p>
            <a:r>
              <a:rPr lang="en-US" dirty="0" smtClean="0"/>
              <a:t>Can your teachers or administrators?</a:t>
            </a:r>
          </a:p>
          <a:p>
            <a:r>
              <a:rPr lang="en-US" dirty="0" smtClean="0"/>
              <a:t>Can your students?</a:t>
            </a:r>
            <a:endParaRPr lang="en-US" dirty="0"/>
          </a:p>
        </p:txBody>
      </p:sp>
    </p:spTree>
    <p:extLst>
      <p:ext uri="{BB962C8B-B14F-4D97-AF65-F5344CB8AC3E}">
        <p14:creationId xmlns:p14="http://schemas.microsoft.com/office/powerpoint/2010/main" val="1697955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my goal?</a:t>
            </a:r>
            <a:endParaRPr lang="en-US" dirty="0"/>
          </a:p>
        </p:txBody>
      </p:sp>
      <p:sp>
        <p:nvSpPr>
          <p:cNvPr id="3" name="Content Placeholder 2"/>
          <p:cNvSpPr>
            <a:spLocks noGrp="1"/>
          </p:cNvSpPr>
          <p:nvPr>
            <p:ph idx="1"/>
          </p:nvPr>
        </p:nvSpPr>
        <p:spPr/>
        <p:txBody>
          <a:bodyPr/>
          <a:lstStyle/>
          <a:p>
            <a:r>
              <a:rPr lang="en-US" dirty="0"/>
              <a:t>Stimulate your thinking about how you might begin to evaluate the depth of evaluation for an important effort in your school or district.</a:t>
            </a:r>
          </a:p>
          <a:p>
            <a:endParaRPr lang="en-US" dirty="0"/>
          </a:p>
        </p:txBody>
      </p:sp>
    </p:spTree>
    <p:extLst>
      <p:ext uri="{BB962C8B-B14F-4D97-AF65-F5344CB8AC3E}">
        <p14:creationId xmlns:p14="http://schemas.microsoft.com/office/powerpoint/2010/main" val="535846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participating!</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t>Contact info</a:t>
            </a:r>
          </a:p>
          <a:p>
            <a:r>
              <a:rPr lang="en-US" dirty="0" smtClean="0">
                <a:hlinkClick r:id="rId2"/>
              </a:rPr>
              <a:t>Robert.gray@azed.gov</a:t>
            </a:r>
            <a:endParaRPr lang="en-US" dirty="0" smtClean="0"/>
          </a:p>
          <a:p>
            <a:r>
              <a:rPr lang="en-US" dirty="0" smtClean="0"/>
              <a:t>602-364-2202</a:t>
            </a:r>
          </a:p>
          <a:p>
            <a:r>
              <a:rPr lang="en-US" dirty="0" smtClean="0"/>
              <a:t>Links to </a:t>
            </a:r>
            <a:r>
              <a:rPr lang="en-US" dirty="0"/>
              <a:t>resources mentioned: </a:t>
            </a:r>
            <a:r>
              <a:rPr lang="en-US" dirty="0">
                <a:hlinkClick r:id="rId3"/>
              </a:rPr>
              <a:t>http://www.azed.gov/improvement-intervention/webinar-resources</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1504900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rgray\AppData\Local\Microsoft\Windows\Temporary Internet Files\Content.Outlook\X4CBB29Q\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833" y="0"/>
            <a:ext cx="512233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0833" y="5562600"/>
            <a:ext cx="5122333" cy="830997"/>
          </a:xfrm>
          <a:prstGeom prst="rect">
            <a:avLst/>
          </a:prstGeom>
          <a:noFill/>
        </p:spPr>
        <p:txBody>
          <a:bodyPr wrap="square" rtlCol="0">
            <a:spAutoFit/>
          </a:bodyPr>
          <a:lstStyle/>
          <a:p>
            <a:r>
              <a:rPr lang="en-US" sz="2400" dirty="0" smtClean="0">
                <a:solidFill>
                  <a:schemeClr val="bg1"/>
                </a:solidFill>
              </a:rPr>
              <a:t>What does he need to become a better helper?</a:t>
            </a:r>
            <a:endParaRPr lang="en-US" sz="2400" dirty="0">
              <a:solidFill>
                <a:schemeClr val="bg1"/>
              </a:solidFill>
            </a:endParaRPr>
          </a:p>
        </p:txBody>
      </p:sp>
    </p:spTree>
    <p:extLst>
      <p:ext uri="{BB962C8B-B14F-4D97-AF65-F5344CB8AC3E}">
        <p14:creationId xmlns:p14="http://schemas.microsoft.com/office/powerpoint/2010/main" val="985983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Compliance or Conversion?</a:t>
            </a:r>
            <a:endParaRPr lang="en-US" dirty="0"/>
          </a:p>
        </p:txBody>
      </p:sp>
      <p:sp>
        <p:nvSpPr>
          <p:cNvPr id="3" name="Subtitle 2"/>
          <p:cNvSpPr>
            <a:spLocks noGrp="1"/>
          </p:cNvSpPr>
          <p:nvPr>
            <p:ph type="subTitle" idx="1"/>
          </p:nvPr>
        </p:nvSpPr>
        <p:spPr/>
        <p:txBody>
          <a:bodyPr/>
          <a:lstStyle/>
          <a:p>
            <a:r>
              <a:rPr lang="en-US" dirty="0" smtClean="0"/>
              <a:t>Evaluating the Depth of Implementation</a:t>
            </a:r>
            <a:endParaRPr lang="en-US" dirty="0"/>
          </a:p>
        </p:txBody>
      </p:sp>
      <p:sp>
        <p:nvSpPr>
          <p:cNvPr id="4" name="TextBox 3"/>
          <p:cNvSpPr txBox="1"/>
          <p:nvPr/>
        </p:nvSpPr>
        <p:spPr>
          <a:xfrm>
            <a:off x="990600" y="5105400"/>
            <a:ext cx="6858000" cy="923330"/>
          </a:xfrm>
          <a:prstGeom prst="rect">
            <a:avLst/>
          </a:prstGeom>
          <a:noFill/>
        </p:spPr>
        <p:txBody>
          <a:bodyPr wrap="square" rtlCol="0">
            <a:spAutoFit/>
          </a:bodyPr>
          <a:lstStyle/>
          <a:p>
            <a:r>
              <a:rPr lang="en-US" dirty="0" smtClean="0"/>
              <a:t>Goal:  Stimulate your thinking about how you might begin to evaluate the depth of evaluation for an important effort in your school or district.</a:t>
            </a:r>
            <a:endParaRPr lang="en-US" dirty="0"/>
          </a:p>
        </p:txBody>
      </p:sp>
    </p:spTree>
    <p:extLst>
      <p:ext uri="{BB962C8B-B14F-4D97-AF65-F5344CB8AC3E}">
        <p14:creationId xmlns:p14="http://schemas.microsoft.com/office/powerpoint/2010/main" val="918823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4075" y="609600"/>
            <a:ext cx="7467600" cy="990600"/>
          </a:xfrm>
        </p:spPr>
        <p:txBody>
          <a:bodyPr>
            <a:normAutofit fontScale="90000"/>
          </a:bodyPr>
          <a:lstStyle/>
          <a:p>
            <a:pPr eaLnBrk="1" hangingPunct="1"/>
            <a:r>
              <a:rPr lang="en-US" altLang="en-US" sz="2400" b="1" dirty="0" smtClean="0">
                <a:latin typeface="Times New Roman" pitchFamily="18" charset="0"/>
              </a:rPr>
              <a:t>SCHOOLS OF EXCELLENCE AND EQUITY: CLOSING ACHIEVEMENT GAPS VIA </a:t>
            </a:r>
            <a:br>
              <a:rPr lang="en-US" altLang="en-US" sz="2400" b="1" dirty="0" smtClean="0">
                <a:latin typeface="Times New Roman" pitchFamily="18" charset="0"/>
              </a:rPr>
            </a:br>
            <a:r>
              <a:rPr lang="en-US" altLang="en-US" sz="2400" b="1" dirty="0" smtClean="0">
                <a:latin typeface="Times New Roman" pitchFamily="18" charset="0"/>
              </a:rPr>
              <a:t>ACADEMIC OPTIMISM</a:t>
            </a:r>
            <a:r>
              <a:rPr lang="en-US" altLang="en-US" sz="2400" b="1" dirty="0" smtClean="0"/>
              <a:t> </a:t>
            </a:r>
          </a:p>
        </p:txBody>
      </p:sp>
      <p:sp>
        <p:nvSpPr>
          <p:cNvPr id="3075" name="Rectangle 3"/>
          <p:cNvSpPr>
            <a:spLocks noGrp="1" noChangeArrowheads="1"/>
          </p:cNvSpPr>
          <p:nvPr>
            <p:ph idx="1"/>
          </p:nvPr>
        </p:nvSpPr>
        <p:spPr>
          <a:xfrm>
            <a:off x="914400" y="1905000"/>
            <a:ext cx="7543800" cy="4419600"/>
          </a:xfrm>
        </p:spPr>
        <p:txBody>
          <a:bodyPr>
            <a:normAutofit/>
          </a:bodyPr>
          <a:lstStyle/>
          <a:p>
            <a:pPr algn="r" eaLnBrk="1" hangingPunct="1">
              <a:buFontTx/>
              <a:buNone/>
            </a:pPr>
            <a:endParaRPr lang="en-US" altLang="en-US" sz="4400" dirty="0" smtClean="0"/>
          </a:p>
          <a:p>
            <a:pPr eaLnBrk="1" hangingPunct="1">
              <a:buFontTx/>
              <a:buNone/>
            </a:pPr>
            <a:endParaRPr lang="en-US" altLang="en-US" sz="4400" dirty="0" smtClean="0"/>
          </a:p>
          <a:p>
            <a:pPr algn="r" eaLnBrk="1" hangingPunct="1">
              <a:buFontTx/>
              <a:buNone/>
            </a:pPr>
            <a:endParaRPr lang="en-US" altLang="en-US" sz="1200" b="1" dirty="0" smtClean="0">
              <a:solidFill>
                <a:srgbClr val="000000"/>
              </a:solidFill>
              <a:latin typeface="Times New Roman" pitchFamily="18" charset="0"/>
            </a:endParaRPr>
          </a:p>
          <a:p>
            <a:pPr algn="r" eaLnBrk="1" hangingPunct="1">
              <a:buFontTx/>
              <a:buNone/>
            </a:pPr>
            <a:endParaRPr lang="en-US" altLang="en-US" sz="1200" b="1" dirty="0" smtClean="0">
              <a:solidFill>
                <a:srgbClr val="000000"/>
              </a:solidFill>
              <a:latin typeface="Times New Roman" pitchFamily="18" charset="0"/>
            </a:endParaRPr>
          </a:p>
          <a:p>
            <a:pPr algn="r" eaLnBrk="1" hangingPunct="1">
              <a:buFontTx/>
              <a:buNone/>
            </a:pPr>
            <a:r>
              <a:rPr lang="en-US" altLang="en-US" sz="2000" b="1" dirty="0" smtClean="0">
                <a:solidFill>
                  <a:srgbClr val="000000"/>
                </a:solidFill>
                <a:latin typeface="Times New Roman" pitchFamily="18" charset="0"/>
              </a:rPr>
              <a:t>Jen </a:t>
            </a:r>
            <a:r>
              <a:rPr lang="en-US" altLang="en-US" sz="2000" b="1" dirty="0" err="1" smtClean="0">
                <a:solidFill>
                  <a:srgbClr val="000000"/>
                </a:solidFill>
                <a:latin typeface="Times New Roman" pitchFamily="18" charset="0"/>
              </a:rPr>
              <a:t>Benkovitz</a:t>
            </a:r>
            <a:endParaRPr lang="en-US" altLang="en-US" sz="2000" b="1" dirty="0" smtClean="0">
              <a:solidFill>
                <a:srgbClr val="000000"/>
              </a:solidFill>
              <a:latin typeface="Times New Roman" pitchFamily="18" charset="0"/>
            </a:endParaRPr>
          </a:p>
          <a:p>
            <a:pPr algn="r" eaLnBrk="1" hangingPunct="1">
              <a:buFontTx/>
              <a:buNone/>
            </a:pPr>
            <a:r>
              <a:rPr lang="en-US" altLang="en-US" sz="2000" b="1" dirty="0" smtClean="0">
                <a:solidFill>
                  <a:srgbClr val="000000"/>
                </a:solidFill>
                <a:latin typeface="Times New Roman" pitchFamily="18" charset="0"/>
              </a:rPr>
              <a:t>AJ </a:t>
            </a:r>
            <a:r>
              <a:rPr lang="en-US" altLang="en-US" sz="2000" b="1" dirty="0" err="1" smtClean="0">
                <a:solidFill>
                  <a:srgbClr val="000000"/>
                </a:solidFill>
                <a:latin typeface="Times New Roman" pitchFamily="18" charset="0"/>
              </a:rPr>
              <a:t>Muttillo</a:t>
            </a:r>
            <a:endParaRPr lang="en-US" altLang="en-US" sz="2000" b="1" dirty="0" smtClean="0">
              <a:solidFill>
                <a:srgbClr val="000000"/>
              </a:solidFill>
              <a:latin typeface="Times New Roman" pitchFamily="18" charset="0"/>
            </a:endParaRPr>
          </a:p>
          <a:p>
            <a:pPr algn="r" eaLnBrk="1" hangingPunct="1">
              <a:buFontTx/>
              <a:buNone/>
            </a:pPr>
            <a:r>
              <a:rPr lang="en-US" altLang="en-US" sz="2000" b="1" dirty="0" smtClean="0">
                <a:solidFill>
                  <a:srgbClr val="000000"/>
                </a:solidFill>
                <a:latin typeface="Times New Roman" pitchFamily="18" charset="0"/>
              </a:rPr>
              <a:t>Thad Urban</a:t>
            </a:r>
          </a:p>
          <a:p>
            <a:pPr algn="r" eaLnBrk="1" hangingPunct="1">
              <a:buFontTx/>
              <a:buNone/>
            </a:pPr>
            <a:endParaRPr lang="en-US" altLang="en-US" sz="2000" b="1" dirty="0" smtClean="0">
              <a:solidFill>
                <a:srgbClr val="000000"/>
              </a:solidFill>
              <a:latin typeface="Times New Roman" pitchFamily="18" charset="0"/>
            </a:endParaRPr>
          </a:p>
          <a:p>
            <a:pPr algn="r" eaLnBrk="1" hangingPunct="1">
              <a:buFontTx/>
              <a:buNone/>
            </a:pPr>
            <a:r>
              <a:rPr lang="en-US" altLang="en-US" sz="2000" b="1" dirty="0" smtClean="0">
                <a:solidFill>
                  <a:srgbClr val="000000"/>
                </a:solidFill>
                <a:latin typeface="Times New Roman" pitchFamily="18" charset="0"/>
              </a:rPr>
              <a:t>Under the direction of Dr. Kathleen M. Brown</a:t>
            </a:r>
          </a:p>
          <a:p>
            <a:pPr algn="r" eaLnBrk="1" hangingPunct="1">
              <a:buFontTx/>
              <a:buNone/>
            </a:pPr>
            <a:r>
              <a:rPr lang="en-US" altLang="en-US" sz="2000" b="1" dirty="0" smtClean="0">
                <a:solidFill>
                  <a:srgbClr val="000000"/>
                </a:solidFill>
                <a:latin typeface="Times New Roman" pitchFamily="18" charset="0"/>
              </a:rPr>
              <a:t>MSAN Institute, April 27, 2011</a:t>
            </a:r>
          </a:p>
          <a:p>
            <a:pPr algn="r" eaLnBrk="1" hangingPunct="1">
              <a:buFontTx/>
              <a:buNone/>
            </a:pPr>
            <a:r>
              <a:rPr lang="en-US" altLang="en-US" sz="2000" b="1" dirty="0" smtClean="0">
                <a:solidFill>
                  <a:srgbClr val="000000"/>
                </a:solidFill>
                <a:latin typeface="Times New Roman" pitchFamily="18" charset="0"/>
              </a:rPr>
              <a:t>North Carolina</a:t>
            </a:r>
          </a:p>
        </p:txBody>
      </p:sp>
      <p:pic>
        <p:nvPicPr>
          <p:cNvPr id="3076" name="Picture 6" descr="ncarolina0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81200"/>
            <a:ext cx="18605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341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dirty="0" smtClean="0">
                <a:latin typeface="Times New Roman" pitchFamily="18" charset="0"/>
              </a:rPr>
              <a:t>Research Question</a:t>
            </a:r>
            <a:r>
              <a:rPr lang="en-US" altLang="en-US" dirty="0" smtClean="0"/>
              <a:t>	</a:t>
            </a:r>
          </a:p>
        </p:txBody>
      </p:sp>
      <p:sp>
        <p:nvSpPr>
          <p:cNvPr id="11267" name="Rectangle 3"/>
          <p:cNvSpPr>
            <a:spLocks noGrp="1" noChangeArrowheads="1"/>
          </p:cNvSpPr>
          <p:nvPr>
            <p:ph idx="1"/>
          </p:nvPr>
        </p:nvSpPr>
        <p:spPr/>
        <p:txBody>
          <a:bodyPr/>
          <a:lstStyle/>
          <a:p>
            <a:pPr algn="ctr" eaLnBrk="1" hangingPunct="1">
              <a:buFontTx/>
              <a:buNone/>
            </a:pPr>
            <a:r>
              <a:rPr lang="en-US" altLang="en-US" dirty="0" smtClean="0">
                <a:latin typeface="Times New Roman" pitchFamily="18" charset="0"/>
              </a:rPr>
              <a:t>   </a:t>
            </a:r>
            <a:r>
              <a:rPr lang="en-US" altLang="en-US" sz="4000" dirty="0" smtClean="0">
                <a:latin typeface="Times New Roman" pitchFamily="18" charset="0"/>
              </a:rPr>
              <a:t>How are principals of K-5 public “Honor Schools of Excellence” pursuing…excellence, and systemic equity in a suburban southeastern county?</a:t>
            </a:r>
            <a:r>
              <a:rPr lang="en-US" altLang="en-US" dirty="0" smtClean="0">
                <a:latin typeface="Times New Roman" pitchFamily="18" charset="0"/>
              </a:rPr>
              <a:t> </a:t>
            </a:r>
          </a:p>
        </p:txBody>
      </p:sp>
    </p:spTree>
    <p:extLst>
      <p:ext uri="{BB962C8B-B14F-4D97-AF65-F5344CB8AC3E}">
        <p14:creationId xmlns:p14="http://schemas.microsoft.com/office/powerpoint/2010/main" val="1106691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b="1" dirty="0" smtClean="0">
                <a:latin typeface="Times New Roman" pitchFamily="18" charset="0"/>
              </a:rPr>
              <a:t>Data Sample</a:t>
            </a:r>
            <a:endParaRPr lang="en-US" altLang="en-US" dirty="0" smtClean="0">
              <a:latin typeface="Times New Roman" pitchFamily="18" charset="0"/>
            </a:endParaRPr>
          </a:p>
        </p:txBody>
      </p:sp>
      <p:sp>
        <p:nvSpPr>
          <p:cNvPr id="18435" name="Rectangle 3"/>
          <p:cNvSpPr>
            <a:spLocks noGrp="1" noChangeArrowheads="1"/>
          </p:cNvSpPr>
          <p:nvPr>
            <p:ph idx="1"/>
          </p:nvPr>
        </p:nvSpPr>
        <p:spPr/>
        <p:txBody>
          <a:bodyPr>
            <a:normAutofit/>
          </a:bodyPr>
          <a:lstStyle/>
          <a:p>
            <a:pPr eaLnBrk="1" hangingPunct="1">
              <a:buClr>
                <a:schemeClr val="tx2"/>
              </a:buClr>
              <a:buFont typeface="Wingdings" pitchFamily="2" charset="2"/>
              <a:buChar char="Ø"/>
            </a:pPr>
            <a:r>
              <a:rPr lang="en-US" altLang="en-US" sz="4000" dirty="0" smtClean="0">
                <a:latin typeface="Times New Roman" pitchFamily="18" charset="0"/>
              </a:rPr>
              <a:t>24 Similar and High Performing</a:t>
            </a:r>
          </a:p>
          <a:p>
            <a:pPr lvl="1">
              <a:buClr>
                <a:schemeClr val="tx2"/>
              </a:buClr>
              <a:buFont typeface="Wingdings" pitchFamily="2" charset="2"/>
              <a:buChar char="Ø"/>
            </a:pPr>
            <a:r>
              <a:rPr lang="en-US" altLang="en-US" sz="3600" dirty="0" smtClean="0">
                <a:latin typeface="Times New Roman" pitchFamily="18" charset="0"/>
              </a:rPr>
              <a:t>Half Small Gap Schools (SGS)</a:t>
            </a:r>
          </a:p>
          <a:p>
            <a:pPr lvl="1">
              <a:buClr>
                <a:schemeClr val="tx2"/>
              </a:buClr>
              <a:buFont typeface="Wingdings" pitchFamily="2" charset="2"/>
              <a:buChar char="Ø"/>
            </a:pPr>
            <a:r>
              <a:rPr lang="en-US" altLang="en-US" sz="3600" dirty="0" smtClean="0">
                <a:latin typeface="Times New Roman" pitchFamily="18" charset="0"/>
              </a:rPr>
              <a:t>Half Large Gap Schools (LGS)</a:t>
            </a:r>
          </a:p>
          <a:p>
            <a:pPr marL="457200" lvl="1" indent="0" eaLnBrk="1" hangingPunct="1">
              <a:buNone/>
            </a:pPr>
            <a:r>
              <a:rPr lang="en-US" altLang="en-US" dirty="0" smtClean="0">
                <a:latin typeface="Times New Roman" pitchFamily="18" charset="0"/>
              </a:rPr>
              <a:t>Minority Population 18%+ </a:t>
            </a:r>
          </a:p>
          <a:p>
            <a:pPr marL="1371600" lvl="2" indent="-457200" eaLnBrk="1" hangingPunct="1">
              <a:buFontTx/>
              <a:buAutoNum type="alphaUcPeriod"/>
            </a:pPr>
            <a:r>
              <a:rPr lang="en-US" altLang="en-US" dirty="0" smtClean="0">
                <a:latin typeface="Times New Roman" pitchFamily="18" charset="0"/>
              </a:rPr>
              <a:t>12 LGS = 15 to 30% gaps [65 to 78% proficient]</a:t>
            </a:r>
          </a:p>
          <a:p>
            <a:pPr marL="1371600" lvl="2" indent="-457200" eaLnBrk="1" hangingPunct="1">
              <a:buFontTx/>
              <a:buAutoNum type="alphaUcPeriod"/>
            </a:pPr>
            <a:r>
              <a:rPr lang="en-US" altLang="en-US" dirty="0" smtClean="0">
                <a:latin typeface="Times New Roman" pitchFamily="18" charset="0"/>
              </a:rPr>
              <a:t>12 SGS = 8 to 14% gaps [81 to 87% proficient]</a:t>
            </a:r>
          </a:p>
          <a:p>
            <a:pPr eaLnBrk="1" hangingPunct="1">
              <a:buFontTx/>
              <a:buNone/>
            </a:pPr>
            <a:endParaRPr lang="en-US" altLang="en-US" dirty="0" smtClean="0">
              <a:latin typeface="Times New Roman" pitchFamily="18" charset="0"/>
            </a:endParaRPr>
          </a:p>
        </p:txBody>
      </p:sp>
    </p:spTree>
    <p:extLst>
      <p:ext uri="{BB962C8B-B14F-4D97-AF65-F5344CB8AC3E}">
        <p14:creationId xmlns:p14="http://schemas.microsoft.com/office/powerpoint/2010/main" val="1499986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algn="ctr"/>
            <a:r>
              <a:rPr lang="en-US" altLang="en-US" sz="4000" dirty="0" smtClean="0">
                <a:latin typeface="Times New Roman" pitchFamily="18" charset="0"/>
              </a:rPr>
              <a:t>7 Similarities in </a:t>
            </a:r>
            <a:br>
              <a:rPr lang="en-US" altLang="en-US" sz="4000" dirty="0" smtClean="0">
                <a:latin typeface="Times New Roman" pitchFamily="18" charset="0"/>
              </a:rPr>
            </a:br>
            <a:r>
              <a:rPr lang="en-US" altLang="en-US" sz="4000" dirty="0" smtClean="0">
                <a:latin typeface="Times New Roman" pitchFamily="18" charset="0"/>
              </a:rPr>
              <a:t>Collective Efficacy</a:t>
            </a:r>
          </a:p>
        </p:txBody>
      </p:sp>
      <p:sp>
        <p:nvSpPr>
          <p:cNvPr id="62467" name="Rectangle 3"/>
          <p:cNvSpPr>
            <a:spLocks noGrp="1" noChangeArrowheads="1"/>
          </p:cNvSpPr>
          <p:nvPr>
            <p:ph idx="1"/>
          </p:nvPr>
        </p:nvSpPr>
        <p:spPr/>
        <p:txBody>
          <a:bodyPr/>
          <a:lstStyle/>
          <a:p>
            <a:pPr marL="609600" indent="-609600">
              <a:buClr>
                <a:schemeClr val="tx2"/>
              </a:buClr>
              <a:buFontTx/>
              <a:buAutoNum type="arabicParenR"/>
            </a:pPr>
            <a:r>
              <a:rPr lang="en-US" altLang="en-US" dirty="0" smtClean="0">
                <a:latin typeface="Times New Roman" pitchFamily="18" charset="0"/>
              </a:rPr>
              <a:t>Learning through staff development</a:t>
            </a:r>
          </a:p>
          <a:p>
            <a:pPr marL="609600" indent="-609600">
              <a:buClr>
                <a:schemeClr val="tx2"/>
              </a:buClr>
              <a:buFontTx/>
              <a:buAutoNum type="arabicParenR"/>
            </a:pPr>
            <a:r>
              <a:rPr lang="en-US" altLang="en-US" dirty="0" smtClean="0">
                <a:latin typeface="Times New Roman" pitchFamily="18" charset="0"/>
              </a:rPr>
              <a:t>Learning through observation</a:t>
            </a:r>
          </a:p>
          <a:p>
            <a:pPr marL="609600" indent="-609600">
              <a:buClr>
                <a:schemeClr val="tx2"/>
              </a:buClr>
              <a:buFontTx/>
              <a:buAutoNum type="arabicParenR"/>
            </a:pPr>
            <a:r>
              <a:rPr lang="en-US" altLang="en-US" dirty="0" smtClean="0">
                <a:latin typeface="Times New Roman" pitchFamily="18" charset="0"/>
              </a:rPr>
              <a:t>Collaboration through leadership teams</a:t>
            </a:r>
          </a:p>
          <a:p>
            <a:pPr marL="609600" indent="-609600">
              <a:buClr>
                <a:schemeClr val="tx2"/>
              </a:buClr>
              <a:buFontTx/>
              <a:buAutoNum type="arabicParenR"/>
            </a:pPr>
            <a:r>
              <a:rPr lang="en-US" altLang="en-US" dirty="0" smtClean="0">
                <a:latin typeface="Times New Roman" pitchFamily="18" charset="0"/>
              </a:rPr>
              <a:t>Grade-level collaboration</a:t>
            </a:r>
          </a:p>
          <a:p>
            <a:pPr marL="609600" indent="-609600">
              <a:buClr>
                <a:schemeClr val="tx2"/>
              </a:buClr>
              <a:buFontTx/>
              <a:buAutoNum type="arabicParenR"/>
            </a:pPr>
            <a:r>
              <a:rPr lang="en-US" altLang="en-US" dirty="0" smtClean="0">
                <a:latin typeface="Times New Roman" pitchFamily="18" charset="0"/>
              </a:rPr>
              <a:t>Interview teams</a:t>
            </a:r>
          </a:p>
          <a:p>
            <a:pPr marL="609600" indent="-609600">
              <a:buClr>
                <a:schemeClr val="tx2"/>
              </a:buClr>
              <a:buFontTx/>
              <a:buAutoNum type="arabicParenR"/>
            </a:pPr>
            <a:r>
              <a:rPr lang="en-US" altLang="en-US" dirty="0" smtClean="0">
                <a:latin typeface="Times New Roman" pitchFamily="18" charset="0"/>
              </a:rPr>
              <a:t>Support for teachers</a:t>
            </a:r>
          </a:p>
          <a:p>
            <a:pPr marL="609600" indent="-609600">
              <a:buClr>
                <a:schemeClr val="tx2"/>
              </a:buClr>
              <a:buFontTx/>
              <a:buAutoNum type="arabicParenR"/>
            </a:pPr>
            <a:r>
              <a:rPr lang="en-US" altLang="en-US" dirty="0" smtClean="0">
                <a:latin typeface="Times New Roman" pitchFamily="18" charset="0"/>
              </a:rPr>
              <a:t>Caring about teachers</a:t>
            </a:r>
          </a:p>
        </p:txBody>
      </p:sp>
    </p:spTree>
    <p:extLst>
      <p:ext uri="{BB962C8B-B14F-4D97-AF65-F5344CB8AC3E}">
        <p14:creationId xmlns:p14="http://schemas.microsoft.com/office/powerpoint/2010/main" val="3897169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652&quot;&gt;&lt;object type=&quot;3&quot; unique_id=&quot;10653&quot;&gt;&lt;property id=&quot;20148&quot; value=&quot;5&quot;/&gt;&lt;property id=&quot;20300&quot; value=&quot;Slide 4 - &amp;quot;Compliance or Conversion?&amp;quot;&quot;/&gt;&lt;property id=&quot;20307&quot; value=&quot;256&quot;/&gt;&lt;/object&gt;&lt;object type=&quot;3&quot; unique_id=&quot;10654&quot;&gt;&lt;property id=&quot;20148&quot; value=&quot;5&quot;/&gt;&lt;property id=&quot;20300&quot; value=&quot;Slide 14 - &amp;quot;Big Idea 1&amp;quot;&quot;/&gt;&lt;property id=&quot;20307&quot; value=&quot;257&quot;/&gt;&lt;/object&gt;&lt;object type=&quot;3&quot; unique_id=&quot;10655&quot;&gt;&lt;property id=&quot;20148&quot; value=&quot;5&quot;/&gt;&lt;property id=&quot;20300&quot; value=&quot;Slide 13 - &amp;quot;I’m NOT here to:&amp;quot;&quot;/&gt;&lt;property id=&quot;20307&quot; value=&quot;258&quot;/&gt;&lt;/object&gt;&lt;object type=&quot;3&quot; unique_id=&quot;10664&quot;&gt;&lt;property id=&quot;20148&quot; value=&quot;5&quot;/&gt;&lt;property id=&quot;20300&quot; value=&quot;Slide 5 - &amp;quot;SCHOOLS OF EXCELLENCE AND EQUITY: CLOSING ACHIEVEMENT GAPS VIA &amp;#x0D;&amp;#x0A;ACADEMIC OPTIMISM &amp;quot;&quot;/&gt;&lt;property id=&quot;20307&quot; value=&quot;266&quot;/&gt;&lt;/object&gt;&lt;object type=&quot;3&quot; unique_id=&quot;11076&quot;&gt;&lt;property id=&quot;20148&quot; value=&quot;5&quot;/&gt;&lt;property id=&quot;20300&quot; value=&quot;Slide 3&quot;/&gt;&lt;property id=&quot;20307&quot; value=&quot;273&quot;/&gt;&lt;/object&gt;&lt;object type=&quot;3&quot; unique_id=&quot;11077&quot;&gt;&lt;property id=&quot;20148&quot; value=&quot;5&quot;/&gt;&lt;property id=&quot;20300&quot; value=&quot;Slide 6 - &amp;quot;Research Question&amp;amp;#x09;&amp;quot;&quot;/&gt;&lt;property id=&quot;20307&quot; value=&quot;279&quot;/&gt;&lt;/object&gt;&lt;object type=&quot;3&quot; unique_id=&quot;11078&quot;&gt;&lt;property id=&quot;20148&quot; value=&quot;5&quot;/&gt;&lt;property id=&quot;20300&quot; value=&quot;Slide 7 - &amp;quot;Data Sample&amp;quot;&quot;/&gt;&lt;property id=&quot;20307&quot; value=&quot;278&quot;/&gt;&lt;/object&gt;&lt;object type=&quot;3&quot; unique_id=&quot;11079&quot;&gt;&lt;property id=&quot;20148&quot; value=&quot;5&quot;/&gt;&lt;property id=&quot;20300&quot; value=&quot;Slide 8 - &amp;quot;7 Similarities in &amp;#x0D;&amp;#x0A;Collective Efficacy&amp;quot;&quot;/&gt;&lt;property id=&quot;20307&quot; value=&quot;274&quot;/&gt;&lt;/object&gt;&lt;object type=&quot;3&quot; unique_id=&quot;11080&quot;&gt;&lt;property id=&quot;20148&quot; value=&quot;5&quot;/&gt;&lt;property id=&quot;20300&quot; value=&quot;Slide 9 - &amp;quot;Student Achievement is a &amp;#x0D;&amp;#x0A;Collective and Collaborative Effort&amp;quot;&quot;/&gt;&lt;property id=&quot;20307&quot; value=&quot;276&quot;/&gt;&lt;/object&gt;&lt;object type=&quot;3&quot; unique_id=&quot;11081&quot;&gt;&lt;property id=&quot;20148&quot; value=&quot;5&quot;/&gt;&lt;property id=&quot;20300&quot; value=&quot;Slide 10 - &amp;quot;Small Gap Schools Describe PLC&amp;quot;&quot;/&gt;&lt;property id=&quot;20307&quot; value=&quot;277&quot;/&gt;&lt;/object&gt;&lt;object type=&quot;3&quot; unique_id=&quot;11082&quot;&gt;&lt;property id=&quot;20148&quot; value=&quot;5&quot;/&gt;&lt;property id=&quot;20300&quot; value=&quot;Slide 11 - &amp;quot;Large Gap Schools Description of PLC&amp;#x0D;&amp;#x0A;&amp;quot;&quot;/&gt;&lt;property id=&quot;20307&quot; value=&quot;280&quot;/&gt;&lt;/object&gt;&lt;object type=&quot;3&quot; unique_id=&quot;11083&quot;&gt;&lt;property id=&quot;20148&quot; value=&quot;5&quot;/&gt;&lt;property id=&quot;20300&quot; value=&quot;Slide 21 - &amp;quot;Big Idea 2&amp;quot;&quot;/&gt;&lt;property id=&quot;20307&quot; value=&quot;281&quot;/&gt;&lt;/object&gt;&lt;object type=&quot;3&quot; unique_id=&quot;11084&quot;&gt;&lt;property id=&quot;20148&quot; value=&quot;5&quot;/&gt;&lt;property id=&quot;20300&quot; value=&quot;Slide 23 - &amp;quot;Big Idea 3&amp;quot;&quot;/&gt;&lt;property id=&quot;20307&quot; value=&quot;282&quot;/&gt;&lt;/object&gt;&lt;object type=&quot;3&quot; unique_id=&quot;11353&quot;&gt;&lt;property id=&quot;20148&quot; value=&quot;5&quot;/&gt;&lt;property id=&quot;20300&quot; value=&quot;Slide 1&quot;/&gt;&lt;property id=&quot;20307&quot; value=&quot;284&quot;/&gt;&lt;/object&gt;&lt;object type=&quot;3&quot; unique_id=&quot;11354&quot;&gt;&lt;property id=&quot;20148&quot; value=&quot;5&quot;/&gt;&lt;property id=&quot;20300&quot; value=&quot;Slide 2 - &amp;quot;Email Subject Line&amp;quot;&quot;/&gt;&lt;property id=&quot;20307&quot; value=&quot;285&quot;/&gt;&lt;/object&gt;&lt;object type=&quot;3&quot; unique_id=&quot;11355&quot;&gt;&lt;property id=&quot;20148&quot; value=&quot;5&quot;/&gt;&lt;property id=&quot;20300&quot; value=&quot;Slide 15 - &amp;quot;Paper Implementation&amp;quot;&quot;/&gt;&lt;property id=&quot;20307&quot; value=&quot;286&quot;/&gt;&lt;/object&gt;&lt;object type=&quot;3&quot; unique_id=&quot;11356&quot;&gt;&lt;property id=&quot;20148&quot; value=&quot;5&quot;/&gt;&lt;property id=&quot;20300&quot; value=&quot;Slide 16 - &amp;quot;Process Implementation&amp;quot;&quot;/&gt;&lt;property id=&quot;20307&quot; value=&quot;287&quot;/&gt;&lt;/object&gt;&lt;object type=&quot;3&quot; unique_id=&quot;11357&quot;&gt;&lt;property id=&quot;20148&quot; value=&quot;5&quot;/&gt;&lt;property id=&quot;20300&quot; value=&quot;Slide 17 - &amp;quot;Performance Implementation&amp;quot;&quot;/&gt;&lt;property id=&quot;20307&quot; value=&quot;288&quot;/&gt;&lt;/object&gt;&lt;object type=&quot;3&quot; unique_id=&quot;11358&quot;&gt;&lt;property id=&quot;20148&quot; value=&quot;5&quot;/&gt;&lt;property id=&quot;20300&quot; value=&quot;Slide 18 - &amp;quot;PLC&amp;quot;&quot;/&gt;&lt;property id=&quot;20307&quot; value=&quot;289&quot;/&gt;&lt;/object&gt;&lt;object type=&quot;3&quot; unique_id=&quot;11359&quot;&gt;&lt;property id=&quot;20148&quot; value=&quot;5&quot;/&gt;&lt;property id=&quot;20300&quot; value=&quot;Slide 19 - &amp;quot;Performance Implementation&amp;quot;&quot;/&gt;&lt;property id=&quot;20307&quot; value=&quot;290&quot;/&gt;&lt;/object&gt;&lt;object type=&quot;3&quot; unique_id=&quot;11360&quot;&gt;&lt;property id=&quot;20148&quot; value=&quot;5&quot;/&gt;&lt;property id=&quot;20300&quot; value=&quot;Slide 20 - &amp;quot;PLC&amp;quot;&quot;/&gt;&lt;property id=&quot;20307&quot; value=&quot;291&quot;/&gt;&lt;/object&gt;&lt;object type=&quot;3&quot; unique_id=&quot;11688&quot;&gt;&lt;property id=&quot;20148&quot; value=&quot;5&quot;/&gt;&lt;property id=&quot;20300&quot; value=&quot;Slide 12 - &amp;quot;Conversion!!!&amp;quot;&quot;/&gt;&lt;property id=&quot;20307&quot; value=&quot;292&quot;/&gt;&lt;/object&gt;&lt;object type=&quot;3&quot; unique_id=&quot;11689&quot;&gt;&lt;property id=&quot;20148&quot; value=&quot;5&quot;/&gt;&lt;property id=&quot;20300&quot; value=&quot;Slide 22&quot;/&gt;&lt;property id=&quot;20307&quot; value=&quot;293&quot;/&gt;&lt;/object&gt;&lt;/object&gt;&lt;object type=&quot;8&quot; unique_id=&quot;1067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1065</Words>
  <Application>Microsoft Office PowerPoint</Application>
  <PresentationFormat>On-screen Show (4:3)</PresentationFormat>
  <Paragraphs>176</Paragraphs>
  <Slides>34</Slides>
  <Notes>14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Urban</vt:lpstr>
      <vt:lpstr>Compliance or Conversion?</vt:lpstr>
      <vt:lpstr>PowerPoint Presentation</vt:lpstr>
      <vt:lpstr>Email Subject Line</vt:lpstr>
      <vt:lpstr>PowerPoint Presentation</vt:lpstr>
      <vt:lpstr>Compliance or Conversion?</vt:lpstr>
      <vt:lpstr>SCHOOLS OF EXCELLENCE AND EQUITY: CLOSING ACHIEVEMENT GAPS VIA  ACADEMIC OPTIMISM </vt:lpstr>
      <vt:lpstr>Research Question </vt:lpstr>
      <vt:lpstr>Data Sample</vt:lpstr>
      <vt:lpstr>7 Similarities in  Collective Efficacy</vt:lpstr>
      <vt:lpstr>Student Achievement is a  Collective and Collaborative Effort</vt:lpstr>
      <vt:lpstr>Student Achievement is a  Collective and Collaborative Effort</vt:lpstr>
      <vt:lpstr>Pause and Praise</vt:lpstr>
      <vt:lpstr>Principal 1’s Description of PLC </vt:lpstr>
      <vt:lpstr>Principal 2’s Description of PLC</vt:lpstr>
      <vt:lpstr>Conversion!!!</vt:lpstr>
      <vt:lpstr>Big Idea 1</vt:lpstr>
      <vt:lpstr>Implementation Research</vt:lpstr>
      <vt:lpstr>Paper Implementation</vt:lpstr>
      <vt:lpstr>Process Implementation</vt:lpstr>
      <vt:lpstr>PLC</vt:lpstr>
      <vt:lpstr>Performance Implementation</vt:lpstr>
      <vt:lpstr>Performance Implementation</vt:lpstr>
      <vt:lpstr>Principal 2’s Describe PLC</vt:lpstr>
      <vt:lpstr>PLC</vt:lpstr>
      <vt:lpstr>Big Idea 2</vt:lpstr>
      <vt:lpstr>Why Try?</vt:lpstr>
      <vt:lpstr>Conversion Matrix</vt:lpstr>
      <vt:lpstr>Two Types of Assessments</vt:lpstr>
      <vt:lpstr>Resources</vt:lpstr>
      <vt:lpstr>Big Idea 3</vt:lpstr>
      <vt:lpstr>PowerPoint Presentation</vt:lpstr>
      <vt:lpstr>PBIS Evaluation Tool Revisited</vt:lpstr>
      <vt:lpstr>Remember my goal?</vt:lpstr>
      <vt:lpstr>Thanks for participating!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2015-11-20T17:42:31Z</dcterms:created>
  <dcterms:modified xsi:type="dcterms:W3CDTF">2015-11-20T17:43:16Z</dcterms:modified>
</cp:coreProperties>
</file>