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7E4F8-71DE-4B78-9E97-2AD8F616A8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4226A-B4C4-45C0-BB32-301E7ABA1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BDD4-8143-4950-B0DD-4042A08F4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16FD6-5761-4EAA-B4C3-1C2588CF7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01E9-3737-4D66-979B-5E2B1A73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A82C-06C5-45F9-A680-BA0597C5F74F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EBFC-2A2E-4AE0-8DEA-64E7277C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29BEF-97DE-4B05-B602-8171E03F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9739-0BD7-4A56-AAD8-ECCA1A52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DE862-A9CB-4F6F-9000-89468E942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291E-AB41-4C45-A6DF-D8D8CB33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1294-D9D5-43C1-BD73-038542778455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48D7A-870C-4FBC-A5F3-A9FC8256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74068-F60D-4888-9C9F-E826A21D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E6F13-C948-4193-9203-8E2AAA7AB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0862B-D57C-4BF4-AE56-3E7F578DA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2DC19-DA43-4E0C-B387-7415E86A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F00-69AE-4C13-94EF-1326B5CF611B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7260F-7D30-4206-8106-8E1A2D75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834D-F3D5-4BBC-846B-ED3B4CF1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D3D7-A53A-478D-8F89-9427C489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97A6D-594F-412F-966D-6145016EF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2F759-E172-4E9C-96D2-217EEC7D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572A-03D5-4850-94A9-4DAE71021E33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F1F15-F815-45BD-8FB4-5FF44E6E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79184-C591-4814-B8AF-63E2A334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74CD-6F37-4D4D-9543-6E341E4E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1747E-8095-4A89-84F1-C69DAE36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E38C-3B57-4DC9-9C5B-32183DF3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2F17-ED06-4521-B802-546814AFCD2E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D3C2-F8BD-4A6E-81E6-04051D54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8488-904E-4E9A-A4B0-10C82575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6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DFEB-6A4C-4411-B2C9-B0C64E61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8A78-4DEC-43AE-9624-BB9F38936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8ABE5-383A-4FF9-92E0-9743E158F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B6344-8AED-49C7-9D97-5498D683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F9CA-BFBE-4A92-AA7D-0C28BC6DAE9F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D3A6D-EFBE-488B-A13F-E5656FA8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CCE24-7E97-400E-A053-79097AE9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29A5-EF20-4A7D-98B6-563FD3AF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0A146-5D5E-440F-A581-7310D1325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02DBF-13A0-450B-A964-DBF9730C9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A22BB-DC59-4A5F-99F6-3333E3123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F1D1D-2EEE-4C2F-B3C3-B95251077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9BF7B-CFF1-46AD-A912-6C79428F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50F4-1EC6-424A-BBA3-BE9661E50A58}" type="datetime1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B5132A-BE2C-4B24-BCCE-97DC20C7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0AAB37-3A74-432A-B48A-78D566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EBBA-6C03-4463-A5D6-F15916B1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F0A7D-FCFB-4916-9B0D-E74D8F03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2A67-38FF-45C0-A934-4EF588931E59}" type="datetime1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3DDF5-686C-49F5-B5DB-1C8695714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27C9A-5DFA-4B42-87F8-09A7BCA3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6C2E2-ED1B-4521-9E25-A0338AB9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911A-6BD6-40A8-8CAB-E4A73303A546}" type="datetime1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187D4-1237-4340-AFB5-F064214A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26FA4-5938-448E-B8C2-D4EF5747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6C70-BFA5-4459-BCD1-15ACB050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5005-5BF8-44C2-83A0-60C18605E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45DD1-BF45-4947-B440-C5C98703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63F60-5B49-4A07-B48A-9A030248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6800-C47C-4EE4-A367-1063E42C130A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7E50F-F36A-42C2-8D52-A9308D71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8C9C0-BD48-429C-B3E2-5B7ED803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3129-5043-4211-BFA9-79866721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405FC-9A56-4D79-B269-18731952C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DDC26-4688-4FF8-887A-55CD390C3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BD3FF-5FFE-4D86-8B11-B4191A99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6D8B-C7A9-4082-A00B-DA4BF1DD830D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B0286-61EB-4826-B8AC-77E375DF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October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8E922-46C7-4BA7-9F44-7152179A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DF79B-1E65-4FCA-9986-BC4F6F7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F1FEA-0EA5-4C62-8219-2B01BC10F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4F89-6089-4750-A72A-CA31B7B77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E10E-F92D-4732-8D1D-D1D351180749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45972-DB3F-4B46-B776-E6CF84467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 October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7C52E-1D9B-4CEC-AAAF-C2F8268CE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ACF2-455B-4CCF-8B5A-B71DA3E9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D6951-6E37-4518-9296-A92E24BEE3A5}"/>
              </a:ext>
            </a:extLst>
          </p:cNvPr>
          <p:cNvSpPr txBox="1"/>
          <p:nvPr/>
        </p:nvSpPr>
        <p:spPr>
          <a:xfrm>
            <a:off x="954523" y="659881"/>
            <a:ext cx="9891106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All eligible students participate in AZELLA including those with a disability (Section 504 or Individualized Education Program (IEP))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867D91-ACA9-4762-879F-FEC7F3148645}"/>
              </a:ext>
            </a:extLst>
          </p:cNvPr>
          <p:cNvGrpSpPr/>
          <p:nvPr/>
        </p:nvGrpSpPr>
        <p:grpSpPr>
          <a:xfrm>
            <a:off x="1609320" y="1036470"/>
            <a:ext cx="1961625" cy="2678982"/>
            <a:chOff x="3031221" y="1050183"/>
            <a:chExt cx="1961625" cy="26789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E752A1-6F2B-4141-A3A1-FF6E71D6F518}"/>
                </a:ext>
              </a:extLst>
            </p:cNvPr>
            <p:cNvSpPr txBox="1"/>
            <p:nvPr/>
          </p:nvSpPr>
          <p:spPr>
            <a:xfrm>
              <a:off x="3031221" y="1411248"/>
              <a:ext cx="1961625" cy="7386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Student has a documented vision or hearing impairment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E0D3EC8-AE14-4C27-B544-7EB80ADF1B1F}"/>
                </a:ext>
              </a:extLst>
            </p:cNvPr>
            <p:cNvSpPr txBox="1"/>
            <p:nvPr/>
          </p:nvSpPr>
          <p:spPr>
            <a:xfrm>
              <a:off x="3031221" y="2775058"/>
              <a:ext cx="1961625" cy="9541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Use </a:t>
              </a:r>
              <a:r>
                <a:rPr lang="en-US" sz="1400" i="1" dirty="0"/>
                <a:t>AZELLA Guidance for Students Who are Deaf and/or Blind</a:t>
              </a:r>
              <a:r>
                <a:rPr lang="en-US" sz="1400" dirty="0"/>
                <a:t> to administer AZELLA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45B59E0-40EB-438D-B859-D6B6876F53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7232" y="1050183"/>
              <a:ext cx="4890" cy="31479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72BF2F1-601C-409D-BAC6-A2035456EDC0}"/>
                </a:ext>
              </a:extLst>
            </p:cNvPr>
            <p:cNvCxnSpPr>
              <a:cxnSpLocks/>
            </p:cNvCxnSpPr>
            <p:nvPr/>
          </p:nvCxnSpPr>
          <p:spPr>
            <a:xfrm>
              <a:off x="3942122" y="2246580"/>
              <a:ext cx="0" cy="3926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846608D-5339-46F6-9F6E-1E6FBE76D0F4}"/>
              </a:ext>
            </a:extLst>
          </p:cNvPr>
          <p:cNvGrpSpPr/>
          <p:nvPr/>
        </p:nvGrpSpPr>
        <p:grpSpPr>
          <a:xfrm>
            <a:off x="4739602" y="1044694"/>
            <a:ext cx="5996728" cy="4298522"/>
            <a:chOff x="5831745" y="1005475"/>
            <a:chExt cx="5996728" cy="429852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D6605C1-42DC-45F6-96D7-21D329096CA9}"/>
                </a:ext>
              </a:extLst>
            </p:cNvPr>
            <p:cNvSpPr txBox="1"/>
            <p:nvPr/>
          </p:nvSpPr>
          <p:spPr>
            <a:xfrm>
              <a:off x="5831745" y="1364980"/>
              <a:ext cx="2251328" cy="13849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Student has other documented disability; utilizes documented accommodations routinely in class for instruction and school assessments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BC14B7-23A1-4251-97DC-DFE5AC162FAD}"/>
                </a:ext>
              </a:extLst>
            </p:cNvPr>
            <p:cNvSpPr txBox="1"/>
            <p:nvPr/>
          </p:nvSpPr>
          <p:spPr>
            <a:xfrm>
              <a:off x="8066240" y="3268631"/>
              <a:ext cx="1575017" cy="10156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is Non-Verbal </a:t>
              </a:r>
              <a:r>
                <a:rPr lang="en-US" sz="1200" dirty="0"/>
                <a:t>Call ADE for Administration Procedures; Administer AZELLA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A66832F-FA35-42AD-ACD2-11D641744927}"/>
                </a:ext>
              </a:extLst>
            </p:cNvPr>
            <p:cNvSpPr txBox="1"/>
            <p:nvPr/>
          </p:nvSpPr>
          <p:spPr>
            <a:xfrm>
              <a:off x="5925927" y="3292393"/>
              <a:ext cx="1469196" cy="15696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Utilizes the National Center and State Collaborative (NCSC) Communication Tool Kit and implement an individualized communication  System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08A2BDE-A65B-4835-9B3F-A8C055AE4BB4}"/>
                </a:ext>
              </a:extLst>
            </p:cNvPr>
            <p:cNvSpPr txBox="1"/>
            <p:nvPr/>
          </p:nvSpPr>
          <p:spPr>
            <a:xfrm>
              <a:off x="9725286" y="3292393"/>
              <a:ext cx="2103187" cy="10156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 has a Significant  Cognitive Disability</a:t>
              </a:r>
            </a:p>
            <a:p>
              <a:pPr algn="ctr"/>
              <a:r>
                <a:rPr lang="en-US" sz="1200" dirty="0"/>
                <a:t> Call ADE for Administration Procedures; </a:t>
              </a:r>
            </a:p>
            <a:p>
              <a:pPr algn="ctr"/>
              <a:r>
                <a:rPr lang="en-US" sz="1200" dirty="0"/>
                <a:t>Administer AZELLA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4552BA-F67D-4798-9EFD-08530197FF88}"/>
                </a:ext>
              </a:extLst>
            </p:cNvPr>
            <p:cNvSpPr txBox="1"/>
            <p:nvPr/>
          </p:nvSpPr>
          <p:spPr>
            <a:xfrm>
              <a:off x="8217151" y="4842332"/>
              <a:ext cx="3423026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Example: Can take </a:t>
              </a:r>
              <a:r>
                <a:rPr lang="en-US" sz="1200"/>
                <a:t>breaks in-between </a:t>
              </a:r>
              <a:r>
                <a:rPr lang="en-US" sz="1200" dirty="0"/>
                <a:t>test sessions/domains; can use a scribe to respond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B95318-69E1-42F3-A5BF-34EBAF70E663}"/>
                </a:ext>
              </a:extLst>
            </p:cNvPr>
            <p:cNvSpPr txBox="1"/>
            <p:nvPr/>
          </p:nvSpPr>
          <p:spPr>
            <a:xfrm>
              <a:off x="8601513" y="1549645"/>
              <a:ext cx="1961625" cy="13849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Consultation between Special Educator, Teacher, and EL Specialist to determine optimal conditions for test administration. Administer AZELLA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7FF3921-DDFA-46CB-BEF9-E3C6B6441D24}"/>
                </a:ext>
              </a:extLst>
            </p:cNvPr>
            <p:cNvCxnSpPr>
              <a:cxnSpLocks/>
            </p:cNvCxnSpPr>
            <p:nvPr/>
          </p:nvCxnSpPr>
          <p:spPr>
            <a:xfrm>
              <a:off x="6992222" y="1005475"/>
              <a:ext cx="0" cy="3189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AAAA9B3-CEAC-4014-BBB0-1DA741C988CF}"/>
                </a:ext>
              </a:extLst>
            </p:cNvPr>
            <p:cNvCxnSpPr>
              <a:cxnSpLocks/>
            </p:cNvCxnSpPr>
            <p:nvPr/>
          </p:nvCxnSpPr>
          <p:spPr>
            <a:xfrm>
              <a:off x="8892543" y="2968196"/>
              <a:ext cx="0" cy="2891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DFBBABB-AE73-439B-BC5C-CBCE46F064BC}"/>
                </a:ext>
              </a:extLst>
            </p:cNvPr>
            <p:cNvCxnSpPr>
              <a:cxnSpLocks/>
            </p:cNvCxnSpPr>
            <p:nvPr/>
          </p:nvCxnSpPr>
          <p:spPr>
            <a:xfrm>
              <a:off x="10282107" y="2968196"/>
              <a:ext cx="4891" cy="2906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98EC6EC-C9E6-4D49-A1A5-8C7DCD8D2194}"/>
                </a:ext>
              </a:extLst>
            </p:cNvPr>
            <p:cNvCxnSpPr>
              <a:cxnSpLocks/>
            </p:cNvCxnSpPr>
            <p:nvPr/>
          </p:nvCxnSpPr>
          <p:spPr>
            <a:xfrm>
              <a:off x="8885341" y="4378869"/>
              <a:ext cx="0" cy="3926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250E5CE-D5A1-49BC-8865-25EC928B93D6}"/>
                </a:ext>
              </a:extLst>
            </p:cNvPr>
            <p:cNvCxnSpPr>
              <a:cxnSpLocks/>
            </p:cNvCxnSpPr>
            <p:nvPr/>
          </p:nvCxnSpPr>
          <p:spPr>
            <a:xfrm>
              <a:off x="8166472" y="1991505"/>
              <a:ext cx="36792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31F7989-8FEB-4A98-949A-13EE08AA22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0186" y="2263358"/>
              <a:ext cx="38421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50BAA86-3C58-4DFB-A9A3-B11CAD6D52C4}"/>
                </a:ext>
              </a:extLst>
            </p:cNvPr>
            <p:cNvCxnSpPr>
              <a:cxnSpLocks/>
            </p:cNvCxnSpPr>
            <p:nvPr/>
          </p:nvCxnSpPr>
          <p:spPr>
            <a:xfrm>
              <a:off x="10730917" y="4378869"/>
              <a:ext cx="0" cy="3926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7DBC671-3107-434E-BE91-0E9B07ED7D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79152" y="3776462"/>
              <a:ext cx="38421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EAD917B-8AFA-4E79-8BA5-A29CBD52AE19}"/>
              </a:ext>
            </a:extLst>
          </p:cNvPr>
          <p:cNvGrpSpPr/>
          <p:nvPr/>
        </p:nvGrpSpPr>
        <p:grpSpPr>
          <a:xfrm>
            <a:off x="1357348" y="5532031"/>
            <a:ext cx="9085457" cy="879461"/>
            <a:chOff x="1856492" y="5434729"/>
            <a:chExt cx="9085457" cy="87946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D578909-8CBC-4194-BA47-5EC49F231D0B}"/>
                </a:ext>
              </a:extLst>
            </p:cNvPr>
            <p:cNvSpPr txBox="1"/>
            <p:nvPr/>
          </p:nvSpPr>
          <p:spPr>
            <a:xfrm>
              <a:off x="2062113" y="5852525"/>
              <a:ext cx="8674217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Meaningful take </a:t>
              </a:r>
              <a:r>
                <a:rPr lang="en-US" sz="1200" dirty="0" err="1"/>
                <a:t>aways</a:t>
              </a:r>
              <a:r>
                <a:rPr lang="en-US" sz="1200" dirty="0"/>
                <a:t> from test administration: consider how the student is engaged (topics that interest student), how the student provides responses, and the student’s attention to tasks.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8B48DA-B230-4672-8E57-B349D2A33BDD}"/>
                </a:ext>
              </a:extLst>
            </p:cNvPr>
            <p:cNvSpPr txBox="1"/>
            <p:nvPr/>
          </p:nvSpPr>
          <p:spPr>
            <a:xfrm>
              <a:off x="1856492" y="5434729"/>
              <a:ext cx="9085457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Contact the Arizona Department of Education (ADE) for specific questions about accommodations for students; AZELLA Inbox or 602-542-5031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B2D33D8-28DB-473F-AE63-BD65EE78BD08}"/>
              </a:ext>
            </a:extLst>
          </p:cNvPr>
          <p:cNvSpPr txBox="1"/>
          <p:nvPr/>
        </p:nvSpPr>
        <p:spPr>
          <a:xfrm>
            <a:off x="2143155" y="183062"/>
            <a:ext cx="732784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Participation in the AZELLA (Arizona’s English Language Learner Assessment)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6A4CE92-C25F-440A-9678-377A8C75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2019</a:t>
            </a:r>
          </a:p>
        </p:txBody>
      </p:sp>
    </p:spTree>
    <p:extLst>
      <p:ext uri="{BB962C8B-B14F-4D97-AF65-F5344CB8AC3E}">
        <p14:creationId xmlns:p14="http://schemas.microsoft.com/office/powerpoint/2010/main" val="203795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F55A438CAA749BFA79916C5F1DD64" ma:contentTypeVersion="10" ma:contentTypeDescription="Create a new document." ma:contentTypeScope="" ma:versionID="663345423de050f06f463050380bbb1d">
  <xsd:schema xmlns:xsd="http://www.w3.org/2001/XMLSchema" xmlns:xs="http://www.w3.org/2001/XMLSchema" xmlns:p="http://schemas.microsoft.com/office/2006/metadata/properties" xmlns:ns3="20e454f4-3b14-414b-9f0b-a1f1e5573b61" targetNamespace="http://schemas.microsoft.com/office/2006/metadata/properties" ma:root="true" ma:fieldsID="dd1691118e50dff8f096f9fca374addd" ns3:_="">
    <xsd:import namespace="20e454f4-3b14-414b-9f0b-a1f1e5573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454f4-3b14-414b-9f0b-a1f1e5573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E19CA7-FD22-452D-A978-CC6665B4EAB8}">
  <ds:schemaRefs>
    <ds:schemaRef ds:uri="http://purl.org/dc/elements/1.1/"/>
    <ds:schemaRef ds:uri="http://schemas.microsoft.com/office/2006/metadata/properties"/>
    <ds:schemaRef ds:uri="20e454f4-3b14-414b-9f0b-a1f1e5573b6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85F31-0A05-498E-A9FB-BF6048F318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5DC04-9648-4DFD-93DA-110E15116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454f4-3b14-414b-9f0b-a1f1e5573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209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Ahumada, Audra</dc:creator>
  <cp:lastModifiedBy>Ahumada, Audra</cp:lastModifiedBy>
  <cp:revision>17</cp:revision>
  <cp:lastPrinted>2019-12-03T16:00:05Z</cp:lastPrinted>
  <dcterms:created xsi:type="dcterms:W3CDTF">2019-09-06T19:03:27Z</dcterms:created>
  <dcterms:modified xsi:type="dcterms:W3CDTF">2019-12-09T19:26:00Z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0x010100228F55A438CAA749BFA79916C5F1DD64</vt:lpwstr>
  </property>
</Properties>
</file>