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2"/>
  </p:notesMasterIdLst>
  <p:sldIdLst>
    <p:sldId id="256" r:id="rId2"/>
    <p:sldId id="289" r:id="rId3"/>
    <p:sldId id="288" r:id="rId4"/>
    <p:sldId id="298" r:id="rId5"/>
    <p:sldId id="297" r:id="rId6"/>
    <p:sldId id="257" r:id="rId7"/>
    <p:sldId id="258" r:id="rId8"/>
    <p:sldId id="259" r:id="rId9"/>
    <p:sldId id="290" r:id="rId10"/>
    <p:sldId id="286" r:id="rId11"/>
    <p:sldId id="287" r:id="rId12"/>
    <p:sldId id="291" r:id="rId13"/>
    <p:sldId id="260" r:id="rId14"/>
    <p:sldId id="261" r:id="rId15"/>
    <p:sldId id="292" r:id="rId16"/>
    <p:sldId id="262" r:id="rId17"/>
    <p:sldId id="263" r:id="rId18"/>
    <p:sldId id="293" r:id="rId19"/>
    <p:sldId id="264" r:id="rId20"/>
    <p:sldId id="282" r:id="rId21"/>
    <p:sldId id="265" r:id="rId22"/>
    <p:sldId id="294" r:id="rId23"/>
    <p:sldId id="266" r:id="rId24"/>
    <p:sldId id="267" r:id="rId25"/>
    <p:sldId id="295" r:id="rId26"/>
    <p:sldId id="268" r:id="rId27"/>
    <p:sldId id="270" r:id="rId28"/>
    <p:sldId id="296" r:id="rId29"/>
    <p:sldId id="277" r:id="rId30"/>
    <p:sldId id="284" r:id="rId31"/>
  </p:sldIdLst>
  <p:sldSz cx="9144000" cy="6858000" type="screen4x3"/>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AE0D"/>
    <a:srgbClr val="EE9F00"/>
    <a:srgbClr val="C48300"/>
    <a:srgbClr val="CE8314"/>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51" autoAdjust="0"/>
    <p:restoredTop sz="81398" autoAdjust="0"/>
  </p:normalViewPr>
  <p:slideViewPr>
    <p:cSldViewPr>
      <p:cViewPr>
        <p:scale>
          <a:sx n="80" d="100"/>
          <a:sy n="80" d="100"/>
        </p:scale>
        <p:origin x="-1878" y="-91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F6BE3A-AC4A-4AA2-9371-487FA90E94A4}" type="datetimeFigureOut">
              <a:rPr lang="en-US" smtClean="0"/>
              <a:t>8/2/2016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224D13-7CFC-41FD-AF70-47B7791859B1}" type="slidenum">
              <a:rPr lang="en-US" smtClean="0"/>
              <a:t>‹#›</a:t>
            </a:fld>
            <a:endParaRPr lang="en-US"/>
          </a:p>
        </p:txBody>
      </p:sp>
    </p:spTree>
    <p:extLst>
      <p:ext uri="{BB962C8B-B14F-4D97-AF65-F5344CB8AC3E}">
        <p14:creationId xmlns:p14="http://schemas.microsoft.com/office/powerpoint/2010/main" val="2056594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Grilled chicken – 2oz. Eq.</a:t>
            </a:r>
          </a:p>
          <a:p>
            <a:r>
              <a:rPr lang="en-US" dirty="0" smtClean="0"/>
              <a:t>Brown Rice – 2 oz. eq.</a:t>
            </a:r>
            <a:endParaRPr lang="en-US" dirty="0"/>
          </a:p>
        </p:txBody>
      </p:sp>
      <p:sp>
        <p:nvSpPr>
          <p:cNvPr id="4" name="Slide Number Placeholder 3"/>
          <p:cNvSpPr>
            <a:spLocks noGrp="1"/>
          </p:cNvSpPr>
          <p:nvPr>
            <p:ph type="sldNum" sz="quarter" idx="10"/>
          </p:nvPr>
        </p:nvSpPr>
        <p:spPr/>
        <p:txBody>
          <a:bodyPr/>
          <a:lstStyle/>
          <a:p>
            <a:fld id="{D9224D13-7CFC-41FD-AF70-47B7791859B1}" type="slidenum">
              <a:rPr lang="en-US" smtClean="0"/>
              <a:t>7</a:t>
            </a:fld>
            <a:endParaRPr lang="en-US"/>
          </a:p>
        </p:txBody>
      </p:sp>
    </p:spTree>
    <p:extLst>
      <p:ext uri="{BB962C8B-B14F-4D97-AF65-F5344CB8AC3E}">
        <p14:creationId xmlns:p14="http://schemas.microsoft.com/office/powerpoint/2010/main" val="1667453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b="1" i="0" u="none" strike="noStrike" kern="1200" baseline="0" dirty="0" smtClean="0">
                <a:solidFill>
                  <a:schemeClr val="tx1"/>
                </a:solidFill>
                <a:latin typeface="+mn-lt"/>
                <a:ea typeface="+mn-ea"/>
                <a:cs typeface="+mn-cs"/>
              </a:rPr>
              <a:t>Ginger Chicken 2 oz. eq.</a:t>
            </a:r>
            <a:endParaRPr lang="de-DE"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Strawberries 1/2 cup</a:t>
            </a:r>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Green Beans 1/2 cup</a:t>
            </a:r>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Brown Rice 2 oz. eq. </a:t>
            </a:r>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Fat-free Chocolate Milk 1 cup</a:t>
            </a:r>
            <a:endParaRPr lang="en-US" dirty="0"/>
          </a:p>
        </p:txBody>
      </p:sp>
      <p:sp>
        <p:nvSpPr>
          <p:cNvPr id="4" name="Slide Number Placeholder 3"/>
          <p:cNvSpPr>
            <a:spLocks noGrp="1"/>
          </p:cNvSpPr>
          <p:nvPr>
            <p:ph type="sldNum" sz="quarter" idx="10"/>
          </p:nvPr>
        </p:nvSpPr>
        <p:spPr/>
        <p:txBody>
          <a:bodyPr/>
          <a:lstStyle/>
          <a:p>
            <a:fld id="{D9224D13-7CFC-41FD-AF70-47B7791859B1}" type="slidenum">
              <a:rPr lang="en-US" smtClean="0"/>
              <a:t>26</a:t>
            </a:fld>
            <a:endParaRPr lang="en-US"/>
          </a:p>
        </p:txBody>
      </p:sp>
    </p:spTree>
    <p:extLst>
      <p:ext uri="{BB962C8B-B14F-4D97-AF65-F5344CB8AC3E}">
        <p14:creationId xmlns:p14="http://schemas.microsoft.com/office/powerpoint/2010/main" val="1534682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Whole grain flatbread 2 oz. eq. </a:t>
            </a:r>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Sweet Potato Chunks 1/2 cup</a:t>
            </a:r>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Grapes 1/2 cup</a:t>
            </a:r>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Fat-free Chocolate Milk 1 cup</a:t>
            </a:r>
            <a:endParaRPr lang="en-US" dirty="0"/>
          </a:p>
        </p:txBody>
      </p:sp>
      <p:sp>
        <p:nvSpPr>
          <p:cNvPr id="4" name="Slide Number Placeholder 3"/>
          <p:cNvSpPr>
            <a:spLocks noGrp="1"/>
          </p:cNvSpPr>
          <p:nvPr>
            <p:ph type="sldNum" sz="quarter" idx="10"/>
          </p:nvPr>
        </p:nvSpPr>
        <p:spPr/>
        <p:txBody>
          <a:bodyPr/>
          <a:lstStyle/>
          <a:p>
            <a:fld id="{D9224D13-7CFC-41FD-AF70-47B7791859B1}" type="slidenum">
              <a:rPr lang="en-US" smtClean="0"/>
              <a:t>29</a:t>
            </a:fld>
            <a:endParaRPr lang="en-US"/>
          </a:p>
        </p:txBody>
      </p:sp>
    </p:spTree>
    <p:extLst>
      <p:ext uri="{BB962C8B-B14F-4D97-AF65-F5344CB8AC3E}">
        <p14:creationId xmlns:p14="http://schemas.microsoft.com/office/powerpoint/2010/main" val="1554964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224D13-7CFC-41FD-AF70-47B7791859B1}" type="slidenum">
              <a:rPr lang="en-US" smtClean="0"/>
              <a:t>30</a:t>
            </a:fld>
            <a:endParaRPr lang="en-US"/>
          </a:p>
        </p:txBody>
      </p:sp>
    </p:spTree>
    <p:extLst>
      <p:ext uri="{BB962C8B-B14F-4D97-AF65-F5344CB8AC3E}">
        <p14:creationId xmlns:p14="http://schemas.microsoft.com/office/powerpoint/2010/main" val="360267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Whole grain flatbread (2 oz. eq.) </a:t>
            </a:r>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Sweet Potato Chunks (1 cup) </a:t>
            </a:r>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Grapes (1/2 cup) </a:t>
            </a:r>
          </a:p>
          <a:p>
            <a:endParaRPr lang="en-US" sz="1200" b="1"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9224D13-7CFC-41FD-AF70-47B7791859B1}" type="slidenum">
              <a:rPr lang="en-US" smtClean="0"/>
              <a:t>10</a:t>
            </a:fld>
            <a:endParaRPr lang="en-US"/>
          </a:p>
        </p:txBody>
      </p:sp>
    </p:spTree>
    <p:extLst>
      <p:ext uri="{BB962C8B-B14F-4D97-AF65-F5344CB8AC3E}">
        <p14:creationId xmlns:p14="http://schemas.microsoft.com/office/powerpoint/2010/main" val="4220973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224D13-7CFC-41FD-AF70-47B7791859B1}" type="slidenum">
              <a:rPr lang="en-US" smtClean="0"/>
              <a:t>11</a:t>
            </a:fld>
            <a:endParaRPr lang="en-US"/>
          </a:p>
        </p:txBody>
      </p:sp>
    </p:spTree>
    <p:extLst>
      <p:ext uri="{BB962C8B-B14F-4D97-AF65-F5344CB8AC3E}">
        <p14:creationId xmlns:p14="http://schemas.microsoft.com/office/powerpoint/2010/main" val="446767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Broiled fish 2 oz. eq.</a:t>
            </a:r>
          </a:p>
          <a:p>
            <a:r>
              <a:rPr lang="en-US" dirty="0" smtClean="0"/>
              <a:t>Whole</a:t>
            </a:r>
            <a:r>
              <a:rPr lang="en-US" baseline="0" dirty="0" smtClean="0"/>
              <a:t> Grain Bread 2 oz. eq.</a:t>
            </a:r>
          </a:p>
          <a:p>
            <a:r>
              <a:rPr lang="en-US" baseline="0" dirty="0" smtClean="0"/>
              <a:t>Fat Free Chocolate milk 1 cup</a:t>
            </a:r>
            <a:endParaRPr lang="en-US" dirty="0"/>
          </a:p>
        </p:txBody>
      </p:sp>
      <p:sp>
        <p:nvSpPr>
          <p:cNvPr id="4" name="Slide Number Placeholder 3"/>
          <p:cNvSpPr>
            <a:spLocks noGrp="1"/>
          </p:cNvSpPr>
          <p:nvPr>
            <p:ph type="sldNum" sz="quarter" idx="10"/>
          </p:nvPr>
        </p:nvSpPr>
        <p:spPr/>
        <p:txBody>
          <a:bodyPr/>
          <a:lstStyle/>
          <a:p>
            <a:fld id="{D9224D13-7CFC-41FD-AF70-47B7791859B1}" type="slidenum">
              <a:rPr lang="en-US" smtClean="0"/>
              <a:t>13</a:t>
            </a:fld>
            <a:endParaRPr lang="en-US"/>
          </a:p>
        </p:txBody>
      </p:sp>
    </p:spTree>
    <p:extLst>
      <p:ext uri="{BB962C8B-B14F-4D97-AF65-F5344CB8AC3E}">
        <p14:creationId xmlns:p14="http://schemas.microsoft.com/office/powerpoint/2010/main" val="2779257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Broccoli ½ cup</a:t>
            </a:r>
          </a:p>
          <a:p>
            <a:r>
              <a:rPr lang="en-US" dirty="0" smtClean="0"/>
              <a:t>Whole grain flatbread 2 oz. eq.</a:t>
            </a:r>
          </a:p>
          <a:p>
            <a:r>
              <a:rPr lang="en-US" dirty="0" smtClean="0"/>
              <a:t>Mandarin</a:t>
            </a:r>
            <a:r>
              <a:rPr lang="en-US" baseline="0" dirty="0" smtClean="0"/>
              <a:t> oranges ½ cup</a:t>
            </a:r>
            <a:endParaRPr lang="en-US" dirty="0"/>
          </a:p>
        </p:txBody>
      </p:sp>
      <p:sp>
        <p:nvSpPr>
          <p:cNvPr id="4" name="Slide Number Placeholder 3"/>
          <p:cNvSpPr>
            <a:spLocks noGrp="1"/>
          </p:cNvSpPr>
          <p:nvPr>
            <p:ph type="sldNum" sz="quarter" idx="10"/>
          </p:nvPr>
        </p:nvSpPr>
        <p:spPr/>
        <p:txBody>
          <a:bodyPr/>
          <a:lstStyle/>
          <a:p>
            <a:fld id="{D9224D13-7CFC-41FD-AF70-47B7791859B1}" type="slidenum">
              <a:rPr lang="en-US" smtClean="0"/>
              <a:t>16</a:t>
            </a:fld>
            <a:endParaRPr lang="en-US"/>
          </a:p>
        </p:txBody>
      </p:sp>
    </p:spTree>
    <p:extLst>
      <p:ext uri="{BB962C8B-B14F-4D97-AF65-F5344CB8AC3E}">
        <p14:creationId xmlns:p14="http://schemas.microsoft.com/office/powerpoint/2010/main" val="4280973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three components are taken for 9-12 and 2 of them are a fruit and a vegetable, if the student takes a half cup of the fruit, a full cup needs to be taken for the vegetable</a:t>
            </a:r>
          </a:p>
          <a:p>
            <a:r>
              <a:rPr lang="en-US" baseline="0" dirty="0" smtClean="0"/>
              <a:t>And vice versa</a:t>
            </a:r>
            <a:endParaRPr lang="en-US" dirty="0"/>
          </a:p>
        </p:txBody>
      </p:sp>
      <p:sp>
        <p:nvSpPr>
          <p:cNvPr id="4" name="Slide Number Placeholder 3"/>
          <p:cNvSpPr>
            <a:spLocks noGrp="1"/>
          </p:cNvSpPr>
          <p:nvPr>
            <p:ph type="sldNum" sz="quarter" idx="10"/>
          </p:nvPr>
        </p:nvSpPr>
        <p:spPr/>
        <p:txBody>
          <a:bodyPr/>
          <a:lstStyle/>
          <a:p>
            <a:fld id="{D9224D13-7CFC-41FD-AF70-47B7791859B1}" type="slidenum">
              <a:rPr lang="en-US" smtClean="0"/>
              <a:t>17</a:t>
            </a:fld>
            <a:endParaRPr lang="en-US"/>
          </a:p>
        </p:txBody>
      </p:sp>
    </p:spTree>
    <p:extLst>
      <p:ext uri="{BB962C8B-B14F-4D97-AF65-F5344CB8AC3E}">
        <p14:creationId xmlns:p14="http://schemas.microsoft.com/office/powerpoint/2010/main" val="1674162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Sliced beef 2 oz. </a:t>
            </a:r>
            <a:r>
              <a:rPr lang="en-US" dirty="0" err="1" smtClean="0"/>
              <a:t>eq</a:t>
            </a:r>
            <a:endParaRPr lang="en-US" dirty="0" smtClean="0"/>
          </a:p>
          <a:p>
            <a:r>
              <a:rPr lang="en-US" dirty="0" smtClean="0"/>
              <a:t>Corn tortilla 2 </a:t>
            </a:r>
            <a:r>
              <a:rPr lang="en-US" dirty="0" err="1" smtClean="0"/>
              <a:t>oz</a:t>
            </a:r>
            <a:r>
              <a:rPr lang="en-US" dirty="0" smtClean="0"/>
              <a:t> </a:t>
            </a:r>
            <a:r>
              <a:rPr lang="en-US" dirty="0" err="1" smtClean="0"/>
              <a:t>eq</a:t>
            </a:r>
            <a:endParaRPr lang="en-US" dirty="0"/>
          </a:p>
        </p:txBody>
      </p:sp>
      <p:sp>
        <p:nvSpPr>
          <p:cNvPr id="4" name="Slide Number Placeholder 3"/>
          <p:cNvSpPr>
            <a:spLocks noGrp="1"/>
          </p:cNvSpPr>
          <p:nvPr>
            <p:ph type="sldNum" sz="quarter" idx="10"/>
          </p:nvPr>
        </p:nvSpPr>
        <p:spPr/>
        <p:txBody>
          <a:bodyPr/>
          <a:lstStyle/>
          <a:p>
            <a:fld id="{D9224D13-7CFC-41FD-AF70-47B7791859B1}" type="slidenum">
              <a:rPr lang="en-US" smtClean="0"/>
              <a:t>19</a:t>
            </a:fld>
            <a:endParaRPr lang="en-US"/>
          </a:p>
        </p:txBody>
      </p:sp>
    </p:spTree>
    <p:extLst>
      <p:ext uri="{BB962C8B-B14F-4D97-AF65-F5344CB8AC3E}">
        <p14:creationId xmlns:p14="http://schemas.microsoft.com/office/powerpoint/2010/main" val="411815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224D13-7CFC-41FD-AF70-47B7791859B1}" type="slidenum">
              <a:rPr lang="en-US" smtClean="0"/>
              <a:t>20</a:t>
            </a:fld>
            <a:endParaRPr lang="en-US"/>
          </a:p>
        </p:txBody>
      </p:sp>
    </p:spTree>
    <p:extLst>
      <p:ext uri="{BB962C8B-B14F-4D97-AF65-F5344CB8AC3E}">
        <p14:creationId xmlns:p14="http://schemas.microsoft.com/office/powerpoint/2010/main" val="4122528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Grilled chicken</a:t>
            </a:r>
            <a:r>
              <a:rPr lang="en-US" baseline="0" dirty="0" smtClean="0"/>
              <a:t> 2 oz. eq.</a:t>
            </a:r>
          </a:p>
          <a:p>
            <a:r>
              <a:rPr lang="en-US" baseline="0" dirty="0" smtClean="0"/>
              <a:t>Corn tortilla 2 oz. eq.</a:t>
            </a:r>
          </a:p>
          <a:p>
            <a:r>
              <a:rPr lang="en-US" baseline="0" dirty="0" smtClean="0"/>
              <a:t>Tomato slice ¼ cup</a:t>
            </a:r>
          </a:p>
          <a:p>
            <a:pPr algn="l"/>
            <a:r>
              <a:rPr lang="en-US" dirty="0" smtClean="0"/>
              <a:t>Fat free milk 1 cup</a:t>
            </a:r>
            <a:endParaRPr lang="en-US" dirty="0"/>
          </a:p>
        </p:txBody>
      </p:sp>
      <p:sp>
        <p:nvSpPr>
          <p:cNvPr id="4" name="Slide Number Placeholder 3"/>
          <p:cNvSpPr>
            <a:spLocks noGrp="1"/>
          </p:cNvSpPr>
          <p:nvPr>
            <p:ph type="sldNum" sz="quarter" idx="10"/>
          </p:nvPr>
        </p:nvSpPr>
        <p:spPr/>
        <p:txBody>
          <a:bodyPr/>
          <a:lstStyle/>
          <a:p>
            <a:fld id="{D9224D13-7CFC-41FD-AF70-47B7791859B1}" type="slidenum">
              <a:rPr lang="en-US" smtClean="0"/>
              <a:t>23</a:t>
            </a:fld>
            <a:endParaRPr lang="en-US"/>
          </a:p>
        </p:txBody>
      </p:sp>
    </p:spTree>
    <p:extLst>
      <p:ext uri="{BB962C8B-B14F-4D97-AF65-F5344CB8AC3E}">
        <p14:creationId xmlns:p14="http://schemas.microsoft.com/office/powerpoint/2010/main" val="317776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smtClean="0"/>
              <a:t>Click to edit Master title style</a:t>
            </a:r>
            <a:endParaRPr lang="en-US" dirty="0"/>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A1091A0-335A-4356-815D-041C2E5467FB}" type="datetimeFigureOut">
              <a:rPr lang="en-US" smtClean="0"/>
              <a:t>8/2/2016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89D0-9279-461A-B549-75F4841A5751}"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1091A0-335A-4356-815D-041C2E5467FB}" type="datetimeFigureOut">
              <a:rPr lang="en-US" smtClean="0"/>
              <a:t>8/2/2016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89D0-9279-461A-B549-75F4841A5751}"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1091A0-335A-4356-815D-041C2E5467FB}" type="datetimeFigureOut">
              <a:rPr lang="en-US" smtClean="0"/>
              <a:t>8/2/2016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89D0-9279-461A-B549-75F4841A5751}"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DA1091A0-335A-4356-815D-041C2E5467FB}" type="datetimeFigureOut">
              <a:rPr lang="en-US" smtClean="0"/>
              <a:t>8/2/2016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89D0-9279-461A-B549-75F4841A5751}"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smtClean="0"/>
              <a:t>Click to edit Master title style</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1091A0-335A-4356-815D-041C2E5467FB}" type="datetimeFigureOut">
              <a:rPr lang="en-US" smtClean="0"/>
              <a:t>8/2/2016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989D0-9279-461A-B549-75F4841A5751}"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A1091A0-335A-4356-815D-041C2E5467FB}" type="datetimeFigureOut">
              <a:rPr lang="en-US" smtClean="0"/>
              <a:t>8/2/2016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F989D0-9279-461A-B549-75F4841A5751}"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09442" y="1812927"/>
            <a:ext cx="347127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63280" y="1812927"/>
            <a:ext cx="347127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1091A0-335A-4356-815D-041C2E5467FB}" type="datetimeFigureOut">
              <a:rPr lang="en-US" smtClean="0"/>
              <a:t>8/2/2016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F989D0-9279-461A-B549-75F4841A5751}"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1091A0-335A-4356-815D-041C2E5467FB}" type="datetimeFigureOut">
              <a:rPr lang="en-US" smtClean="0"/>
              <a:t>8/2/2016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F989D0-9279-461A-B549-75F4841A5751}"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1091A0-335A-4356-815D-041C2E5467FB}" type="datetimeFigureOut">
              <a:rPr lang="en-US" smtClean="0"/>
              <a:t>8/2/2016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F989D0-9279-461A-B549-75F4841A5751}"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1091A0-335A-4356-815D-041C2E5467FB}" type="datetimeFigureOut">
              <a:rPr lang="en-US" smtClean="0"/>
              <a:t>8/2/2016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F989D0-9279-461A-B549-75F4841A5751}"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3" y="1387058"/>
            <a:ext cx="3297953" cy="1113254"/>
          </a:xfrm>
        </p:spPr>
        <p:txBody>
          <a:bodyPr anchor="b">
            <a:normAutofit/>
          </a:bodyPr>
          <a:lstStyle>
            <a:lvl1pPr algn="l">
              <a:defRPr sz="2400" b="0"/>
            </a:lvl1pPr>
          </a:lstStyle>
          <a:p>
            <a:r>
              <a:rPr lang="en-US" smtClean="0"/>
              <a:t>Click to edit Master title style</a:t>
            </a:r>
            <a:endParaRPr lang="en-US"/>
          </a:p>
        </p:txBody>
      </p:sp>
      <p:sp>
        <p:nvSpPr>
          <p:cNvPr id="4" name="Text Placeholder 3"/>
          <p:cNvSpPr>
            <a:spLocks noGrp="1"/>
          </p:cNvSpPr>
          <p:nvPr>
            <p:ph type="body" sz="half" idx="2"/>
          </p:nvPr>
        </p:nvSpPr>
        <p:spPr>
          <a:xfrm>
            <a:off x="1009443" y="2500312"/>
            <a:ext cx="3297954"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1091A0-335A-4356-815D-041C2E5467FB}" type="datetimeFigureOut">
              <a:rPr lang="en-US" smtClean="0"/>
              <a:t>8/2/2016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F989D0-9279-461A-B549-75F4841A5751}" type="slidenum">
              <a:rPr lang="en-US" smtClean="0"/>
              <a:t>‹#›</a:t>
            </a:fld>
            <a:endParaRPr lang="en-US"/>
          </a:p>
        </p:txBody>
      </p:sp>
      <p:grpSp>
        <p:nvGrpSpPr>
          <p:cNvPr id="16" name="Group 15"/>
          <p:cNvGrpSpPr/>
          <p:nvPr/>
        </p:nvGrpSpPr>
        <p:grpSpPr>
          <a:xfrm>
            <a:off x="4516154" y="994387"/>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Picture Placeholder 17"/>
          <p:cNvSpPr>
            <a:spLocks noGrp="1"/>
          </p:cNvSpPr>
          <p:nvPr>
            <p:ph type="pic" sz="quarter" idx="14"/>
          </p:nvPr>
        </p:nvSpPr>
        <p:spPr>
          <a:xfrm>
            <a:off x="4674192" y="1601512"/>
            <a:ext cx="3429000" cy="3429000"/>
          </a:xfrm>
          <a:prstGeom prst="ellipse">
            <a:avLst/>
          </a:prstGeom>
          <a:ln w="76200">
            <a:solidFill>
              <a:schemeClr val="tx2">
                <a:lumMod val="75000"/>
              </a:schemeClr>
            </a:solidFill>
          </a:ln>
        </p:spPr>
        <p:txBody>
          <a:bodyPr/>
          <a:lstStyle/>
          <a:p>
            <a:r>
              <a:rPr lang="en-US" smtClean="0"/>
              <a:t>Click icon to add picture</a:t>
            </a:r>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6" name="Oval 55"/>
          <p:cNvSpPr>
            <a:spLocks noChangeAspect="1"/>
          </p:cNvSpPr>
          <p:nvPr/>
        </p:nvSpPr>
        <p:spPr>
          <a:xfrm>
            <a:off x="-69625" y="4042576"/>
            <a:ext cx="1743945" cy="1909234"/>
          </a:xfrm>
          <a:custGeom>
            <a:avLst/>
            <a:gdLst/>
            <a:ahLst/>
            <a:cxnLst/>
            <a:rect l="l" t="t" r="r" b="b"/>
            <a:pathLst>
              <a:path w="1743945" h="1909234">
                <a:moveTo>
                  <a:pt x="789328" y="0"/>
                </a:moveTo>
                <a:cubicBezTo>
                  <a:pt x="1316548" y="0"/>
                  <a:pt x="1743945" y="427397"/>
                  <a:pt x="1743945" y="954617"/>
                </a:cubicBezTo>
                <a:cubicBezTo>
                  <a:pt x="1743945" y="1481837"/>
                  <a:pt x="1316548" y="1909234"/>
                  <a:pt x="789328" y="1909234"/>
                </a:cubicBezTo>
                <a:cubicBezTo>
                  <a:pt x="461080" y="1909234"/>
                  <a:pt x="171527" y="1743562"/>
                  <a:pt x="0" y="1491086"/>
                </a:cubicBezTo>
                <a:lnTo>
                  <a:pt x="0" y="418149"/>
                </a:lnTo>
                <a:cubicBezTo>
                  <a:pt x="171527" y="165673"/>
                  <a:pt x="461080" y="0"/>
                  <a:pt x="789328"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3" name="Oval 52"/>
          <p:cNvSpPr>
            <a:spLocks noChangeAspect="1"/>
          </p:cNvSpPr>
          <p:nvPr/>
        </p:nvSpPr>
        <p:spPr>
          <a:xfrm>
            <a:off x="520638" y="1095310"/>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2" name="Oval 51"/>
          <p:cNvSpPr>
            <a:spLocks noChangeAspect="1"/>
          </p:cNvSpPr>
          <p:nvPr/>
        </p:nvSpPr>
        <p:spPr>
          <a:xfrm>
            <a:off x="1878729" y="282933"/>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4" name="Oval 53"/>
          <p:cNvSpPr>
            <a:spLocks noChangeAspect="1"/>
          </p:cNvSpPr>
          <p:nvPr/>
        </p:nvSpPr>
        <p:spPr>
          <a:xfrm>
            <a:off x="520637" y="5729135"/>
            <a:ext cx="1909234" cy="1193756"/>
          </a:xfrm>
          <a:custGeom>
            <a:avLst/>
            <a:gdLst/>
            <a:ahLst/>
            <a:cxnLst/>
            <a:rect l="l" t="t" r="r" b="b"/>
            <a:pathLst>
              <a:path w="1909234" h="1193756">
                <a:moveTo>
                  <a:pt x="954617" y="0"/>
                </a:moveTo>
                <a:cubicBezTo>
                  <a:pt x="1481837" y="0"/>
                  <a:pt x="1909234" y="427397"/>
                  <a:pt x="1909234" y="954617"/>
                </a:cubicBezTo>
                <a:cubicBezTo>
                  <a:pt x="1909234" y="1037305"/>
                  <a:pt x="1898721" y="1117537"/>
                  <a:pt x="1877819" y="1193756"/>
                </a:cubicBezTo>
                <a:lnTo>
                  <a:pt x="31415" y="1193756"/>
                </a:lnTo>
                <a:cubicBezTo>
                  <a:pt x="10513" y="1117537"/>
                  <a:pt x="0" y="1037305"/>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0" name="Oval 129"/>
          <p:cNvSpPr>
            <a:spLocks noChangeAspect="1"/>
          </p:cNvSpPr>
          <p:nvPr/>
        </p:nvSpPr>
        <p:spPr>
          <a:xfrm>
            <a:off x="-46711" y="-61709"/>
            <a:ext cx="1449107" cy="1677064"/>
          </a:xfrm>
          <a:custGeom>
            <a:avLst/>
            <a:gdLst/>
            <a:ahLst/>
            <a:cxnLst/>
            <a:rect l="l" t="t" r="r" b="b"/>
            <a:pathLst>
              <a:path w="1449107" h="1677064">
                <a:moveTo>
                  <a:pt x="0" y="0"/>
                </a:moveTo>
                <a:lnTo>
                  <a:pt x="1112019" y="0"/>
                </a:lnTo>
                <a:cubicBezTo>
                  <a:pt x="1319407" y="171874"/>
                  <a:pt x="1449107" y="432014"/>
                  <a:pt x="1449107" y="722447"/>
                </a:cubicBezTo>
                <a:cubicBezTo>
                  <a:pt x="1449107" y="1249667"/>
                  <a:pt x="1021710" y="1677064"/>
                  <a:pt x="494490" y="1677064"/>
                </a:cubicBezTo>
                <a:cubicBezTo>
                  <a:pt x="313232" y="1677064"/>
                  <a:pt x="143772" y="1626546"/>
                  <a:pt x="0" y="1537872"/>
                </a:cubicBezTo>
                <a:close/>
              </a:path>
            </a:pathLst>
          </a:custGeom>
          <a:solidFill>
            <a:schemeClr val="tx2">
              <a:lumMod val="75000"/>
              <a:alpha val="14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1" name="Oval 130"/>
          <p:cNvSpPr>
            <a:spLocks noChangeAspect="1"/>
          </p:cNvSpPr>
          <p:nvPr/>
        </p:nvSpPr>
        <p:spPr>
          <a:xfrm>
            <a:off x="924113" y="-161623"/>
            <a:ext cx="1909233" cy="1909233"/>
          </a:xfrm>
          <a:prstGeom prst="ellipse">
            <a:avLst/>
          </a:prstGeom>
          <a:solidFill>
            <a:schemeClr val="tx2">
              <a:lumMod val="75000"/>
              <a:alpha val="2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2" name="Oval 131"/>
          <p:cNvSpPr>
            <a:spLocks noChangeAspect="1"/>
          </p:cNvSpPr>
          <p:nvPr/>
        </p:nvSpPr>
        <p:spPr>
          <a:xfrm>
            <a:off x="0" y="66073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3" name="Oval 132"/>
          <p:cNvSpPr>
            <a:spLocks noChangeAspect="1"/>
          </p:cNvSpPr>
          <p:nvPr/>
        </p:nvSpPr>
        <p:spPr>
          <a:xfrm>
            <a:off x="7497531" y="-61709"/>
            <a:ext cx="1694467" cy="1677064"/>
          </a:xfrm>
          <a:custGeom>
            <a:avLst/>
            <a:gdLst/>
            <a:ahLst/>
            <a:cxnLst/>
            <a:rect l="l" t="t" r="r" b="b"/>
            <a:pathLst>
              <a:path w="1694467" h="1677064">
                <a:moveTo>
                  <a:pt x="337088" y="0"/>
                </a:moveTo>
                <a:lnTo>
                  <a:pt x="1573463" y="0"/>
                </a:lnTo>
                <a:cubicBezTo>
                  <a:pt x="1618202" y="37449"/>
                  <a:pt x="1658454" y="79950"/>
                  <a:pt x="1694467" y="126010"/>
                </a:cubicBezTo>
                <a:lnTo>
                  <a:pt x="1694467" y="1318884"/>
                </a:lnTo>
                <a:cubicBezTo>
                  <a:pt x="1522840" y="1538397"/>
                  <a:pt x="1254922" y="1677064"/>
                  <a:pt x="954617" y="1677064"/>
                </a:cubicBezTo>
                <a:cubicBezTo>
                  <a:pt x="427397" y="1677064"/>
                  <a:pt x="0" y="1249667"/>
                  <a:pt x="0" y="722447"/>
                </a:cubicBezTo>
                <a:cubicBezTo>
                  <a:pt x="0" y="432014"/>
                  <a:pt x="129700" y="171874"/>
                  <a:pt x="337088" y="0"/>
                </a:cubicBezTo>
                <a:close/>
              </a:path>
            </a:pathLst>
          </a:custGeom>
          <a:solidFill>
            <a:schemeClr val="accent3">
              <a:lumMod val="60000"/>
              <a:lumOff val="40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4" name="Oval 133"/>
          <p:cNvSpPr>
            <a:spLocks noChangeAspect="1"/>
          </p:cNvSpPr>
          <p:nvPr/>
        </p:nvSpPr>
        <p:spPr>
          <a:xfrm>
            <a:off x="6117502" y="-61708"/>
            <a:ext cx="1909234" cy="1705448"/>
          </a:xfrm>
          <a:custGeom>
            <a:avLst/>
            <a:gdLst/>
            <a:ahLst/>
            <a:cxnLst/>
            <a:rect l="l" t="t" r="r" b="b"/>
            <a:pathLst>
              <a:path w="1909234" h="1705448">
                <a:moveTo>
                  <a:pt x="371490" y="0"/>
                </a:moveTo>
                <a:lnTo>
                  <a:pt x="1537745" y="0"/>
                </a:lnTo>
                <a:cubicBezTo>
                  <a:pt x="1764760" y="171517"/>
                  <a:pt x="1909234" y="444302"/>
                  <a:pt x="1909234" y="750831"/>
                </a:cubicBezTo>
                <a:cubicBezTo>
                  <a:pt x="1909234" y="1278051"/>
                  <a:pt x="1481837" y="1705448"/>
                  <a:pt x="954617" y="1705448"/>
                </a:cubicBezTo>
                <a:cubicBezTo>
                  <a:pt x="427397" y="1705448"/>
                  <a:pt x="0" y="1278051"/>
                  <a:pt x="0" y="750831"/>
                </a:cubicBezTo>
                <a:cubicBezTo>
                  <a:pt x="0" y="444302"/>
                  <a:pt x="144474" y="171517"/>
                  <a:pt x="371490" y="0"/>
                </a:cubicBezTo>
                <a:close/>
              </a:path>
            </a:pathLst>
          </a:cu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5" name="Oval 134"/>
          <p:cNvSpPr>
            <a:spLocks noChangeAspect="1"/>
          </p:cNvSpPr>
          <p:nvPr/>
        </p:nvSpPr>
        <p:spPr>
          <a:xfrm>
            <a:off x="7494454" y="1095309"/>
            <a:ext cx="1697544" cy="1909234"/>
          </a:xfrm>
          <a:custGeom>
            <a:avLst/>
            <a:gdLst/>
            <a:ahLst/>
            <a:cxnLst/>
            <a:rect l="l" t="t" r="r" b="b"/>
            <a:pathLst>
              <a:path w="1697544" h="1909234">
                <a:moveTo>
                  <a:pt x="954617" y="0"/>
                </a:moveTo>
                <a:cubicBezTo>
                  <a:pt x="1256666" y="0"/>
                  <a:pt x="1525952" y="140283"/>
                  <a:pt x="1697544" y="361910"/>
                </a:cubicBezTo>
                <a:lnTo>
                  <a:pt x="1697544" y="1547324"/>
                </a:lnTo>
                <a:cubicBezTo>
                  <a:pt x="1525952" y="1768951"/>
                  <a:pt x="1256666" y="1909234"/>
                  <a:pt x="954617" y="1909234"/>
                </a:cubicBezTo>
                <a:cubicBezTo>
                  <a:pt x="427397" y="1909234"/>
                  <a:pt x="0" y="1481837"/>
                  <a:pt x="0" y="954617"/>
                </a:cubicBezTo>
                <a:cubicBezTo>
                  <a:pt x="0" y="427397"/>
                  <a:pt x="427397" y="0"/>
                  <a:pt x="954617" y="0"/>
                </a:cubicBezTo>
                <a:close/>
              </a:path>
            </a:pathLst>
          </a:cu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6" name="Oval 135"/>
          <p:cNvSpPr>
            <a:spLocks noChangeAspect="1"/>
          </p:cNvSpPr>
          <p:nvPr/>
        </p:nvSpPr>
        <p:spPr>
          <a:xfrm>
            <a:off x="8056674" y="5140346"/>
            <a:ext cx="1137194" cy="1759729"/>
          </a:xfrm>
          <a:custGeom>
            <a:avLst/>
            <a:gdLst/>
            <a:ahLst/>
            <a:cxnLst/>
            <a:rect l="l" t="t" r="r" b="b"/>
            <a:pathLst>
              <a:path w="1137194" h="1759729">
                <a:moveTo>
                  <a:pt x="954617" y="0"/>
                </a:moveTo>
                <a:cubicBezTo>
                  <a:pt x="1017088" y="0"/>
                  <a:pt x="1078157" y="6001"/>
                  <a:pt x="1137194" y="17897"/>
                </a:cubicBezTo>
                <a:lnTo>
                  <a:pt x="1137194" y="1759729"/>
                </a:lnTo>
                <a:lnTo>
                  <a:pt x="443151" y="1759729"/>
                </a:lnTo>
                <a:cubicBezTo>
                  <a:pt x="176544" y="1591075"/>
                  <a:pt x="0" y="1293463"/>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7" name="Oval 136"/>
          <p:cNvSpPr>
            <a:spLocks noChangeAspect="1"/>
          </p:cNvSpPr>
          <p:nvPr/>
        </p:nvSpPr>
        <p:spPr>
          <a:xfrm>
            <a:off x="6661711" y="4362912"/>
            <a:ext cx="1909233" cy="1909233"/>
          </a:xfrm>
          <a:prstGeom prst="ellipse">
            <a:avLst/>
          </a:prstGeom>
          <a:solidFill>
            <a:schemeClr val="tx2">
              <a:lumMod val="75000"/>
              <a:alpha val="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8" name="Oval 137"/>
          <p:cNvSpPr>
            <a:spLocks noChangeAspect="1"/>
          </p:cNvSpPr>
          <p:nvPr/>
        </p:nvSpPr>
        <p:spPr>
          <a:xfrm>
            <a:off x="-69625" y="4948766"/>
            <a:ext cx="1353860" cy="1909234"/>
          </a:xfrm>
          <a:custGeom>
            <a:avLst/>
            <a:gdLst/>
            <a:ahLst/>
            <a:cxnLst/>
            <a:rect l="l" t="t" r="r" b="b"/>
            <a:pathLst>
              <a:path w="1353860" h="1909234">
                <a:moveTo>
                  <a:pt x="399243" y="0"/>
                </a:moveTo>
                <a:cubicBezTo>
                  <a:pt x="926463" y="0"/>
                  <a:pt x="1353860" y="427397"/>
                  <a:pt x="1353860" y="954617"/>
                </a:cubicBezTo>
                <a:cubicBezTo>
                  <a:pt x="1353860" y="1481837"/>
                  <a:pt x="926463" y="1909234"/>
                  <a:pt x="399243" y="1909234"/>
                </a:cubicBezTo>
                <a:cubicBezTo>
                  <a:pt x="256544" y="1909234"/>
                  <a:pt x="121158" y="1877924"/>
                  <a:pt x="0" y="1820890"/>
                </a:cubicBezTo>
                <a:lnTo>
                  <a:pt x="0" y="88345"/>
                </a:lnTo>
                <a:cubicBezTo>
                  <a:pt x="121158" y="31311"/>
                  <a:pt x="256544" y="0"/>
                  <a:pt x="399243"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9" name="Oval 138"/>
          <p:cNvSpPr>
            <a:spLocks noChangeAspect="1"/>
          </p:cNvSpPr>
          <p:nvPr/>
        </p:nvSpPr>
        <p:spPr>
          <a:xfrm>
            <a:off x="708471" y="4790336"/>
            <a:ext cx="1909233" cy="1909233"/>
          </a:xfrm>
          <a:prstGeom prst="ellipse">
            <a:avLst/>
          </a:pr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40" name="Oval 139"/>
          <p:cNvSpPr>
            <a:spLocks noChangeAspect="1"/>
          </p:cNvSpPr>
          <p:nvPr/>
        </p:nvSpPr>
        <p:spPr>
          <a:xfrm>
            <a:off x="6117503" y="78398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41" name="Oval 140"/>
          <p:cNvSpPr>
            <a:spLocks noChangeAspect="1"/>
          </p:cNvSpPr>
          <p:nvPr/>
        </p:nvSpPr>
        <p:spPr>
          <a:xfrm>
            <a:off x="6459053" y="5140346"/>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18" name="Oval 117"/>
          <p:cNvSpPr>
            <a:spLocks noChangeAspect="1"/>
          </p:cNvSpPr>
          <p:nvPr/>
        </p:nvSpPr>
        <p:spPr>
          <a:xfrm>
            <a:off x="8398204" y="597861"/>
            <a:ext cx="793794" cy="1252918"/>
          </a:xfrm>
          <a:custGeom>
            <a:avLst/>
            <a:gdLst/>
            <a:ahLst/>
            <a:cxnLst/>
            <a:rect l="l" t="t" r="r" b="b"/>
            <a:pathLst>
              <a:path w="793794" h="1252918">
                <a:moveTo>
                  <a:pt x="626459" y="0"/>
                </a:moveTo>
                <a:cubicBezTo>
                  <a:pt x="684682" y="0"/>
                  <a:pt x="741049" y="7943"/>
                  <a:pt x="793794" y="25480"/>
                </a:cubicBezTo>
                <a:lnTo>
                  <a:pt x="793794" y="1227438"/>
                </a:lnTo>
                <a:cubicBezTo>
                  <a:pt x="741049" y="1244975"/>
                  <a:pt x="684682" y="1252918"/>
                  <a:pt x="626459" y="1252918"/>
                </a:cubicBezTo>
                <a:cubicBezTo>
                  <a:pt x="280475" y="1252918"/>
                  <a:pt x="0" y="972443"/>
                  <a:pt x="0" y="626459"/>
                </a:cubicBezTo>
                <a:cubicBezTo>
                  <a:pt x="0" y="280475"/>
                  <a:pt x="280475" y="0"/>
                  <a:pt x="626459"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9" name="Oval 118"/>
          <p:cNvSpPr>
            <a:spLocks noChangeAspect="1"/>
          </p:cNvSpPr>
          <p:nvPr/>
        </p:nvSpPr>
        <p:spPr>
          <a:xfrm>
            <a:off x="6350100" y="206512"/>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0" name="Oval 119"/>
          <p:cNvSpPr>
            <a:spLocks noChangeAspect="1"/>
          </p:cNvSpPr>
          <p:nvPr/>
        </p:nvSpPr>
        <p:spPr>
          <a:xfrm>
            <a:off x="6872127" y="1450645"/>
            <a:ext cx="1218253" cy="1218253"/>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1" name="Oval 120"/>
          <p:cNvSpPr>
            <a:spLocks noChangeAspect="1"/>
          </p:cNvSpPr>
          <p:nvPr/>
        </p:nvSpPr>
        <p:spPr>
          <a:xfrm>
            <a:off x="7219068" y="2049927"/>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2" name="Oval 121"/>
          <p:cNvSpPr>
            <a:spLocks noChangeAspect="1"/>
          </p:cNvSpPr>
          <p:nvPr/>
        </p:nvSpPr>
        <p:spPr>
          <a:xfrm>
            <a:off x="7749416" y="2661634"/>
            <a:ext cx="721308" cy="721308"/>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3" name="Oval 122"/>
          <p:cNvSpPr>
            <a:spLocks noChangeAspect="1"/>
          </p:cNvSpPr>
          <p:nvPr/>
        </p:nvSpPr>
        <p:spPr>
          <a:xfrm>
            <a:off x="685054" y="-100976"/>
            <a:ext cx="1193676" cy="697815"/>
          </a:xfrm>
          <a:custGeom>
            <a:avLst/>
            <a:gdLst/>
            <a:ahLst/>
            <a:cxnLst/>
            <a:rect l="l" t="t" r="r" b="b"/>
            <a:pathLst>
              <a:path w="1193676" h="697815">
                <a:moveTo>
                  <a:pt x="10179" y="0"/>
                </a:moveTo>
                <a:lnTo>
                  <a:pt x="1183497" y="0"/>
                </a:lnTo>
                <a:cubicBezTo>
                  <a:pt x="1190746" y="32633"/>
                  <a:pt x="1193676" y="66463"/>
                  <a:pt x="1193676" y="100977"/>
                </a:cubicBezTo>
                <a:cubicBezTo>
                  <a:pt x="1193676" y="430602"/>
                  <a:pt x="926463" y="697815"/>
                  <a:pt x="596838" y="697815"/>
                </a:cubicBezTo>
                <a:cubicBezTo>
                  <a:pt x="267213" y="697815"/>
                  <a:pt x="0" y="430602"/>
                  <a:pt x="0" y="100977"/>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4" name="Oval 123"/>
          <p:cNvSpPr>
            <a:spLocks noChangeAspect="1"/>
          </p:cNvSpPr>
          <p:nvPr/>
        </p:nvSpPr>
        <p:spPr>
          <a:xfrm>
            <a:off x="1502638" y="-100976"/>
            <a:ext cx="1029028" cy="459889"/>
          </a:xfrm>
          <a:custGeom>
            <a:avLst/>
            <a:gdLst/>
            <a:ahLst/>
            <a:cxnLst/>
            <a:rect l="l" t="t" r="r" b="b"/>
            <a:pathLst>
              <a:path w="1029028" h="459889">
                <a:moveTo>
                  <a:pt x="0" y="0"/>
                </a:moveTo>
                <a:lnTo>
                  <a:pt x="1029028" y="0"/>
                </a:lnTo>
                <a:cubicBezTo>
                  <a:pt x="1001386" y="259074"/>
                  <a:pt x="781401" y="459889"/>
                  <a:pt x="514514" y="459889"/>
                </a:cubicBezTo>
                <a:cubicBezTo>
                  <a:pt x="247627" y="459889"/>
                  <a:pt x="27642" y="259074"/>
                  <a:pt x="0"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5" name="Oval 124"/>
          <p:cNvSpPr>
            <a:spLocks noChangeAspect="1"/>
          </p:cNvSpPr>
          <p:nvPr/>
        </p:nvSpPr>
        <p:spPr>
          <a:xfrm>
            <a:off x="-69624" y="-100976"/>
            <a:ext cx="590263" cy="612289"/>
          </a:xfrm>
          <a:custGeom>
            <a:avLst/>
            <a:gdLst/>
            <a:ahLst/>
            <a:cxnLst/>
            <a:rect l="l" t="t" r="r" b="b"/>
            <a:pathLst>
              <a:path w="590263" h="612289">
                <a:moveTo>
                  <a:pt x="0" y="0"/>
                </a:moveTo>
                <a:lnTo>
                  <a:pt x="581024" y="0"/>
                </a:lnTo>
                <a:cubicBezTo>
                  <a:pt x="587493" y="29611"/>
                  <a:pt x="590263" y="60308"/>
                  <a:pt x="590263" y="91651"/>
                </a:cubicBezTo>
                <a:cubicBezTo>
                  <a:pt x="590263" y="379191"/>
                  <a:pt x="357165" y="612289"/>
                  <a:pt x="69625" y="612289"/>
                </a:cubicBezTo>
                <a:lnTo>
                  <a:pt x="0" y="605270"/>
                </a:ln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6" name="Oval 125"/>
          <p:cNvSpPr>
            <a:spLocks noChangeAspect="1"/>
          </p:cNvSpPr>
          <p:nvPr/>
        </p:nvSpPr>
        <p:spPr>
          <a:xfrm>
            <a:off x="277432" y="4321783"/>
            <a:ext cx="1396887" cy="1396887"/>
          </a:xfrm>
          <a:prstGeom prst="ellipse">
            <a:avLst/>
          </a:pr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7" name="Oval 126"/>
          <p:cNvSpPr>
            <a:spLocks noChangeAspect="1"/>
          </p:cNvSpPr>
          <p:nvPr/>
        </p:nvSpPr>
        <p:spPr>
          <a:xfrm>
            <a:off x="5792131" y="6489965"/>
            <a:ext cx="1115939" cy="443769"/>
          </a:xfrm>
          <a:custGeom>
            <a:avLst/>
            <a:gdLst/>
            <a:ahLst/>
            <a:cxnLst/>
            <a:rect l="l" t="t" r="r" b="b"/>
            <a:pathLst>
              <a:path w="1115939" h="443769">
                <a:moveTo>
                  <a:pt x="557969" y="0"/>
                </a:moveTo>
                <a:cubicBezTo>
                  <a:pt x="830120" y="0"/>
                  <a:pt x="1058049" y="189335"/>
                  <a:pt x="1115939" y="443769"/>
                </a:cubicBezTo>
                <a:lnTo>
                  <a:pt x="0" y="443769"/>
                </a:lnTo>
                <a:cubicBezTo>
                  <a:pt x="57889" y="189335"/>
                  <a:pt x="285818" y="0"/>
                  <a:pt x="55796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8" name="Oval 127"/>
          <p:cNvSpPr>
            <a:spLocks noChangeAspect="1"/>
          </p:cNvSpPr>
          <p:nvPr/>
        </p:nvSpPr>
        <p:spPr>
          <a:xfrm>
            <a:off x="6127999" y="6408840"/>
            <a:ext cx="1237019" cy="524894"/>
          </a:xfrm>
          <a:custGeom>
            <a:avLst/>
            <a:gdLst/>
            <a:ahLst/>
            <a:cxnLst/>
            <a:rect l="l" t="t" r="r" b="b"/>
            <a:pathLst>
              <a:path w="1237019" h="524894">
                <a:moveTo>
                  <a:pt x="618509" y="0"/>
                </a:moveTo>
                <a:cubicBezTo>
                  <a:pt x="930325" y="0"/>
                  <a:pt x="1189147" y="226891"/>
                  <a:pt x="1237019" y="524894"/>
                </a:cubicBezTo>
                <a:lnTo>
                  <a:pt x="0" y="524894"/>
                </a:lnTo>
                <a:cubicBezTo>
                  <a:pt x="47872" y="226891"/>
                  <a:pt x="306694" y="0"/>
                  <a:pt x="61850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9" name="Oval 128"/>
          <p:cNvSpPr>
            <a:spLocks noChangeAspect="1"/>
          </p:cNvSpPr>
          <p:nvPr/>
        </p:nvSpPr>
        <p:spPr>
          <a:xfrm>
            <a:off x="7577655" y="6408841"/>
            <a:ext cx="1211408" cy="524893"/>
          </a:xfrm>
          <a:custGeom>
            <a:avLst/>
            <a:gdLst/>
            <a:ahLst/>
            <a:cxnLst/>
            <a:rect l="l" t="t" r="r" b="b"/>
            <a:pathLst>
              <a:path w="1211408" h="524893">
                <a:moveTo>
                  <a:pt x="605704" y="0"/>
                </a:moveTo>
                <a:cubicBezTo>
                  <a:pt x="914574" y="0"/>
                  <a:pt x="1170243" y="227782"/>
                  <a:pt x="1211408" y="524893"/>
                </a:cubicBezTo>
                <a:lnTo>
                  <a:pt x="0" y="524893"/>
                </a:lnTo>
                <a:cubicBezTo>
                  <a:pt x="41165" y="227782"/>
                  <a:pt x="296834" y="0"/>
                  <a:pt x="605704"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7" name="Oval 96"/>
          <p:cNvSpPr>
            <a:spLocks noChangeAspect="1"/>
          </p:cNvSpPr>
          <p:nvPr/>
        </p:nvSpPr>
        <p:spPr>
          <a:xfrm>
            <a:off x="11073" y="4941986"/>
            <a:ext cx="611230" cy="61123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8" name="Oval 97"/>
          <p:cNvSpPr>
            <a:spLocks noChangeAspect="1"/>
          </p:cNvSpPr>
          <p:nvPr/>
        </p:nvSpPr>
        <p:spPr>
          <a:xfrm>
            <a:off x="-69625" y="6172569"/>
            <a:ext cx="778097" cy="750322"/>
          </a:xfrm>
          <a:custGeom>
            <a:avLst/>
            <a:gdLst/>
            <a:ahLst/>
            <a:cxnLst/>
            <a:rect l="l" t="t" r="r" b="b"/>
            <a:pathLst>
              <a:path w="778097" h="750322">
                <a:moveTo>
                  <a:pt x="261411" y="0"/>
                </a:moveTo>
                <a:cubicBezTo>
                  <a:pt x="546769" y="0"/>
                  <a:pt x="778097" y="231328"/>
                  <a:pt x="778097" y="516686"/>
                </a:cubicBezTo>
                <a:cubicBezTo>
                  <a:pt x="778097" y="601179"/>
                  <a:pt x="757816" y="680934"/>
                  <a:pt x="719843" y="750322"/>
                </a:cubicBezTo>
                <a:lnTo>
                  <a:pt x="0" y="750322"/>
                </a:lnTo>
                <a:lnTo>
                  <a:pt x="0" y="73330"/>
                </a:lnTo>
                <a:cubicBezTo>
                  <a:pt x="75863" y="26083"/>
                  <a:pt x="165591" y="0"/>
                  <a:pt x="261411"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9" name="Oval 98"/>
          <p:cNvSpPr>
            <a:spLocks noChangeAspect="1"/>
          </p:cNvSpPr>
          <p:nvPr/>
        </p:nvSpPr>
        <p:spPr>
          <a:xfrm>
            <a:off x="-69625" y="5158575"/>
            <a:ext cx="563524" cy="897560"/>
          </a:xfrm>
          <a:custGeom>
            <a:avLst/>
            <a:gdLst/>
            <a:ahLst/>
            <a:cxnLst/>
            <a:rect l="l" t="t" r="r" b="b"/>
            <a:pathLst>
              <a:path w="563524" h="897560">
                <a:moveTo>
                  <a:pt x="114744" y="0"/>
                </a:moveTo>
                <a:cubicBezTo>
                  <a:pt x="362598" y="0"/>
                  <a:pt x="563524" y="200926"/>
                  <a:pt x="563524" y="448780"/>
                </a:cubicBezTo>
                <a:cubicBezTo>
                  <a:pt x="563524" y="696634"/>
                  <a:pt x="362598" y="897560"/>
                  <a:pt x="114744" y="897560"/>
                </a:cubicBezTo>
                <a:cubicBezTo>
                  <a:pt x="74918" y="897560"/>
                  <a:pt x="36304" y="892373"/>
                  <a:pt x="0" y="880900"/>
                </a:cubicBezTo>
                <a:lnTo>
                  <a:pt x="0" y="16661"/>
                </a:lnTo>
                <a:cubicBezTo>
                  <a:pt x="36304" y="5188"/>
                  <a:pt x="74918" y="0"/>
                  <a:pt x="114744"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0" name="Oval 99"/>
          <p:cNvSpPr>
            <a:spLocks noChangeAspect="1"/>
          </p:cNvSpPr>
          <p:nvPr/>
        </p:nvSpPr>
        <p:spPr>
          <a:xfrm>
            <a:off x="-25758" y="482386"/>
            <a:ext cx="598416" cy="905704"/>
          </a:xfrm>
          <a:custGeom>
            <a:avLst/>
            <a:gdLst/>
            <a:ahLst/>
            <a:cxnLst/>
            <a:rect l="l" t="t" r="r" b="b"/>
            <a:pathLst>
              <a:path w="598416" h="905704">
                <a:moveTo>
                  <a:pt x="145564" y="0"/>
                </a:moveTo>
                <a:cubicBezTo>
                  <a:pt x="395667" y="0"/>
                  <a:pt x="598416" y="202749"/>
                  <a:pt x="598416" y="452852"/>
                </a:cubicBezTo>
                <a:cubicBezTo>
                  <a:pt x="598416" y="702955"/>
                  <a:pt x="395667" y="905704"/>
                  <a:pt x="145564" y="905704"/>
                </a:cubicBezTo>
                <a:cubicBezTo>
                  <a:pt x="94398" y="905704"/>
                  <a:pt x="45214" y="897218"/>
                  <a:pt x="0" y="879648"/>
                </a:cubicBezTo>
                <a:lnTo>
                  <a:pt x="0" y="26056"/>
                </a:lnTo>
                <a:cubicBezTo>
                  <a:pt x="45214" y="8486"/>
                  <a:pt x="94398" y="0"/>
                  <a:pt x="145564" y="0"/>
                </a:cubicBezTo>
                <a:close/>
              </a:path>
            </a:pathLst>
          </a:cu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1" name="Oval 100"/>
          <p:cNvSpPr>
            <a:spLocks noChangeAspect="1"/>
          </p:cNvSpPr>
          <p:nvPr/>
        </p:nvSpPr>
        <p:spPr>
          <a:xfrm>
            <a:off x="474208" y="836793"/>
            <a:ext cx="910817" cy="910817"/>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2" name="Oval 101"/>
          <p:cNvSpPr>
            <a:spLocks noChangeAspect="1"/>
          </p:cNvSpPr>
          <p:nvPr/>
        </p:nvSpPr>
        <p:spPr>
          <a:xfrm>
            <a:off x="319223" y="1452260"/>
            <a:ext cx="772993" cy="772993"/>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3" name="Oval 102"/>
          <p:cNvSpPr>
            <a:spLocks noChangeAspect="1"/>
          </p:cNvSpPr>
          <p:nvPr/>
        </p:nvSpPr>
        <p:spPr>
          <a:xfrm>
            <a:off x="371257" y="1886983"/>
            <a:ext cx="610366" cy="610366"/>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4" name="Oval 103"/>
          <p:cNvSpPr>
            <a:spLocks noChangeAspect="1"/>
          </p:cNvSpPr>
          <p:nvPr/>
        </p:nvSpPr>
        <p:spPr>
          <a:xfrm>
            <a:off x="154676" y="1919682"/>
            <a:ext cx="521764" cy="52176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5" name="Oval 104"/>
          <p:cNvSpPr>
            <a:spLocks noChangeAspect="1"/>
          </p:cNvSpPr>
          <p:nvPr/>
        </p:nvSpPr>
        <p:spPr>
          <a:xfrm>
            <a:off x="7302517" y="-61709"/>
            <a:ext cx="910818" cy="750833"/>
          </a:xfrm>
          <a:custGeom>
            <a:avLst/>
            <a:gdLst/>
            <a:ahLst/>
            <a:cxnLst/>
            <a:rect l="l" t="t" r="r" b="b"/>
            <a:pathLst>
              <a:path w="910818" h="750833">
                <a:moveTo>
                  <a:pt x="111441" y="0"/>
                </a:moveTo>
                <a:lnTo>
                  <a:pt x="799378" y="0"/>
                </a:lnTo>
                <a:cubicBezTo>
                  <a:pt x="869408" y="78400"/>
                  <a:pt x="910818" y="182076"/>
                  <a:pt x="910818" y="295424"/>
                </a:cubicBezTo>
                <a:cubicBezTo>
                  <a:pt x="910818" y="546939"/>
                  <a:pt x="706924" y="750833"/>
                  <a:pt x="455409" y="750833"/>
                </a:cubicBezTo>
                <a:cubicBezTo>
                  <a:pt x="203894" y="750833"/>
                  <a:pt x="0" y="546939"/>
                  <a:pt x="0" y="295424"/>
                </a:cubicBezTo>
                <a:cubicBezTo>
                  <a:pt x="0" y="182076"/>
                  <a:pt x="41410" y="78400"/>
                  <a:pt x="111441"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6" name="Oval 105"/>
          <p:cNvSpPr>
            <a:spLocks noChangeAspect="1"/>
          </p:cNvSpPr>
          <p:nvPr/>
        </p:nvSpPr>
        <p:spPr>
          <a:xfrm>
            <a:off x="8718124" y="-61709"/>
            <a:ext cx="473874" cy="613011"/>
          </a:xfrm>
          <a:custGeom>
            <a:avLst/>
            <a:gdLst/>
            <a:ahLst/>
            <a:cxnLst/>
            <a:rect l="l" t="t" r="r" b="b"/>
            <a:pathLst>
              <a:path w="473874" h="613011">
                <a:moveTo>
                  <a:pt x="29684" y="0"/>
                </a:moveTo>
                <a:lnTo>
                  <a:pt x="473874" y="0"/>
                </a:lnTo>
                <a:lnTo>
                  <a:pt x="473874" y="611150"/>
                </a:lnTo>
                <a:cubicBezTo>
                  <a:pt x="467789" y="612887"/>
                  <a:pt x="461614" y="613011"/>
                  <a:pt x="455409" y="613011"/>
                </a:cubicBezTo>
                <a:cubicBezTo>
                  <a:pt x="203894" y="613011"/>
                  <a:pt x="0" y="409117"/>
                  <a:pt x="0" y="157602"/>
                </a:cubicBezTo>
                <a:cubicBezTo>
                  <a:pt x="0" y="101995"/>
                  <a:pt x="9966" y="48716"/>
                  <a:pt x="29684"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7" name="Oval 106"/>
          <p:cNvSpPr>
            <a:spLocks noChangeAspect="1"/>
          </p:cNvSpPr>
          <p:nvPr/>
        </p:nvSpPr>
        <p:spPr>
          <a:xfrm>
            <a:off x="7748238" y="282933"/>
            <a:ext cx="1128521" cy="1128521"/>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8" name="Oval 107"/>
          <p:cNvSpPr>
            <a:spLocks noChangeAspect="1"/>
          </p:cNvSpPr>
          <p:nvPr/>
        </p:nvSpPr>
        <p:spPr>
          <a:xfrm>
            <a:off x="8914718" y="749603"/>
            <a:ext cx="277280" cy="907992"/>
          </a:xfrm>
          <a:custGeom>
            <a:avLst/>
            <a:gdLst/>
            <a:ahLst/>
            <a:cxnLst/>
            <a:rect l="l" t="t" r="r" b="b"/>
            <a:pathLst>
              <a:path w="277280" h="907992">
                <a:moveTo>
                  <a:pt x="277280" y="0"/>
                </a:moveTo>
                <a:lnTo>
                  <a:pt x="277280" y="907992"/>
                </a:lnTo>
                <a:cubicBezTo>
                  <a:pt x="112021" y="824131"/>
                  <a:pt x="0" y="652146"/>
                  <a:pt x="0" y="453996"/>
                </a:cubicBezTo>
                <a:cubicBezTo>
                  <a:pt x="0" y="255847"/>
                  <a:pt x="112021" y="83861"/>
                  <a:pt x="277280"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9" name="Oval 108"/>
          <p:cNvSpPr>
            <a:spLocks noChangeAspect="1"/>
          </p:cNvSpPr>
          <p:nvPr/>
        </p:nvSpPr>
        <p:spPr>
          <a:xfrm>
            <a:off x="7590871" y="728498"/>
            <a:ext cx="969734" cy="96973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0" name="Oval 109"/>
          <p:cNvSpPr>
            <a:spLocks noChangeAspect="1"/>
          </p:cNvSpPr>
          <p:nvPr/>
        </p:nvSpPr>
        <p:spPr>
          <a:xfrm>
            <a:off x="7470041" y="1326476"/>
            <a:ext cx="608190" cy="608190"/>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1" name="Oval 110"/>
          <p:cNvSpPr>
            <a:spLocks noChangeAspect="1"/>
          </p:cNvSpPr>
          <p:nvPr/>
        </p:nvSpPr>
        <p:spPr>
          <a:xfrm>
            <a:off x="7629941" y="5611427"/>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2" name="Oval 111"/>
          <p:cNvSpPr>
            <a:spLocks noChangeAspect="1"/>
          </p:cNvSpPr>
          <p:nvPr/>
        </p:nvSpPr>
        <p:spPr>
          <a:xfrm>
            <a:off x="6972882" y="5242254"/>
            <a:ext cx="738345" cy="7383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3" name="Oval 112"/>
          <p:cNvSpPr>
            <a:spLocks noChangeAspect="1"/>
          </p:cNvSpPr>
          <p:nvPr/>
        </p:nvSpPr>
        <p:spPr>
          <a:xfrm>
            <a:off x="7494454" y="4928166"/>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4" name="Oval 113"/>
          <p:cNvSpPr>
            <a:spLocks noChangeAspect="1"/>
          </p:cNvSpPr>
          <p:nvPr/>
        </p:nvSpPr>
        <p:spPr>
          <a:xfrm>
            <a:off x="8229034" y="5666511"/>
            <a:ext cx="605634" cy="605634"/>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5" name="Oval 114"/>
          <p:cNvSpPr>
            <a:spLocks noChangeAspect="1"/>
          </p:cNvSpPr>
          <p:nvPr/>
        </p:nvSpPr>
        <p:spPr>
          <a:xfrm>
            <a:off x="8078231" y="4097842"/>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6" name="Oval 115"/>
          <p:cNvSpPr>
            <a:spLocks noChangeAspect="1"/>
          </p:cNvSpPr>
          <p:nvPr/>
        </p:nvSpPr>
        <p:spPr>
          <a:xfrm>
            <a:off x="8411816" y="5057878"/>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7" name="Oval 116"/>
          <p:cNvSpPr>
            <a:spLocks noChangeAspect="1"/>
          </p:cNvSpPr>
          <p:nvPr/>
        </p:nvSpPr>
        <p:spPr>
          <a:xfrm>
            <a:off x="8688590" y="4790335"/>
            <a:ext cx="503408" cy="553550"/>
          </a:xfrm>
          <a:custGeom>
            <a:avLst/>
            <a:gdLst/>
            <a:ahLst/>
            <a:cxnLst/>
            <a:rect l="l" t="t" r="r" b="b"/>
            <a:pathLst>
              <a:path w="503408" h="553550">
                <a:moveTo>
                  <a:pt x="276775" y="0"/>
                </a:moveTo>
                <a:cubicBezTo>
                  <a:pt x="370698" y="0"/>
                  <a:pt x="453694" y="46784"/>
                  <a:pt x="503408" y="118545"/>
                </a:cubicBezTo>
                <a:lnTo>
                  <a:pt x="503408" y="435005"/>
                </a:lnTo>
                <a:cubicBezTo>
                  <a:pt x="453694" y="506767"/>
                  <a:pt x="370698" y="553550"/>
                  <a:pt x="276775" y="553550"/>
                </a:cubicBezTo>
                <a:cubicBezTo>
                  <a:pt x="123916" y="553550"/>
                  <a:pt x="0" y="429634"/>
                  <a:pt x="0" y="276775"/>
                </a:cubicBezTo>
                <a:cubicBezTo>
                  <a:pt x="0" y="123916"/>
                  <a:pt x="123916" y="0"/>
                  <a:pt x="276775"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tint val="75000"/>
                  </a:schemeClr>
                </a:solidFill>
              </a:defRPr>
            </a:lvl1pPr>
          </a:lstStyle>
          <a:p>
            <a:fld id="{DA1091A0-335A-4356-815D-041C2E5467FB}" type="datetimeFigureOut">
              <a:rPr lang="en-US" smtClean="0"/>
              <a:t>8/2/2016</a:t>
            </a:fld>
            <a:endParaRPr lang="en-US"/>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tint val="75000"/>
                  </a:schemeClr>
                </a:solidFill>
              </a:defRPr>
            </a:lvl1pPr>
          </a:lstStyle>
          <a:p>
            <a:fld id="{73F989D0-9279-461A-B549-75F4841A5751}" type="slidenum">
              <a:rPr lang="en-US" smtClean="0"/>
              <a:t>‹#›</a:t>
            </a:fld>
            <a:endParaRPr lang="en-US"/>
          </a:p>
        </p:txBody>
      </p:sp>
      <p:sp>
        <p:nvSpPr>
          <p:cNvPr id="55" name="Oval 54"/>
          <p:cNvSpPr>
            <a:spLocks noChangeAspect="1"/>
          </p:cNvSpPr>
          <p:nvPr/>
        </p:nvSpPr>
        <p:spPr>
          <a:xfrm>
            <a:off x="1583172" y="5454223"/>
            <a:ext cx="1909234" cy="1468668"/>
          </a:xfrm>
          <a:custGeom>
            <a:avLst/>
            <a:gdLst/>
            <a:ahLst/>
            <a:cxnLst/>
            <a:rect l="l" t="t" r="r" b="b"/>
            <a:pathLst>
              <a:path w="1909234" h="1468668">
                <a:moveTo>
                  <a:pt x="954617" y="0"/>
                </a:moveTo>
                <a:cubicBezTo>
                  <a:pt x="1481837" y="0"/>
                  <a:pt x="1909234" y="427397"/>
                  <a:pt x="1909234" y="954617"/>
                </a:cubicBezTo>
                <a:cubicBezTo>
                  <a:pt x="1909234" y="1144075"/>
                  <a:pt x="1854043" y="1320642"/>
                  <a:pt x="1758159" y="1468668"/>
                </a:cubicBezTo>
                <a:lnTo>
                  <a:pt x="151075" y="1468668"/>
                </a:lnTo>
                <a:cubicBezTo>
                  <a:pt x="55192" y="1320642"/>
                  <a:pt x="0" y="1144075"/>
                  <a:pt x="0" y="954617"/>
                </a:cubicBezTo>
                <a:cubicBezTo>
                  <a:pt x="0" y="427397"/>
                  <a:pt x="427397" y="0"/>
                  <a:pt x="954617"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7" name="Oval 56"/>
          <p:cNvSpPr>
            <a:spLocks noChangeAspect="1"/>
          </p:cNvSpPr>
          <p:nvPr/>
        </p:nvSpPr>
        <p:spPr>
          <a:xfrm>
            <a:off x="8570944" y="3382942"/>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58" name="Oval 57"/>
          <p:cNvSpPr>
            <a:spLocks noChangeAspect="1"/>
          </p:cNvSpPr>
          <p:nvPr/>
        </p:nvSpPr>
        <p:spPr>
          <a:xfrm>
            <a:off x="8398204" y="35360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59" name="Oval 58"/>
          <p:cNvSpPr>
            <a:spLocks noChangeAspect="1"/>
          </p:cNvSpPr>
          <p:nvPr/>
        </p:nvSpPr>
        <p:spPr>
          <a:xfrm>
            <a:off x="8608408" y="36884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0" name="Oval 59"/>
          <p:cNvSpPr>
            <a:spLocks noChangeAspect="1"/>
          </p:cNvSpPr>
          <p:nvPr/>
        </p:nvSpPr>
        <p:spPr>
          <a:xfrm>
            <a:off x="154676" y="2698928"/>
            <a:ext cx="467627" cy="467627"/>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1" name="Oval 60"/>
          <p:cNvSpPr>
            <a:spLocks noChangeAspect="1"/>
          </p:cNvSpPr>
          <p:nvPr/>
        </p:nvSpPr>
        <p:spPr>
          <a:xfrm>
            <a:off x="474208" y="3166555"/>
            <a:ext cx="458770" cy="45877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2" name="Oval 61"/>
          <p:cNvSpPr>
            <a:spLocks noChangeAspect="1"/>
          </p:cNvSpPr>
          <p:nvPr/>
        </p:nvSpPr>
        <p:spPr>
          <a:xfrm>
            <a:off x="270258" y="3382942"/>
            <a:ext cx="352045" cy="3520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3" name="Oval 62"/>
          <p:cNvSpPr>
            <a:spLocks noChangeAspect="1"/>
          </p:cNvSpPr>
          <p:nvPr/>
        </p:nvSpPr>
        <p:spPr>
          <a:xfrm>
            <a:off x="-86601" y="2581479"/>
            <a:ext cx="1360441" cy="1909234"/>
          </a:xfrm>
          <a:custGeom>
            <a:avLst/>
            <a:gdLst/>
            <a:ahLst/>
            <a:cxnLst/>
            <a:rect l="l" t="t" r="r" b="b"/>
            <a:pathLst>
              <a:path w="1360441" h="1909234">
                <a:moveTo>
                  <a:pt x="405824" y="0"/>
                </a:moveTo>
                <a:cubicBezTo>
                  <a:pt x="933044" y="0"/>
                  <a:pt x="1360441" y="427397"/>
                  <a:pt x="1360441" y="954617"/>
                </a:cubicBezTo>
                <a:cubicBezTo>
                  <a:pt x="1360441" y="1481837"/>
                  <a:pt x="933044" y="1909234"/>
                  <a:pt x="405824" y="1909234"/>
                </a:cubicBezTo>
                <a:cubicBezTo>
                  <a:pt x="260527" y="1909234"/>
                  <a:pt x="122812" y="1876773"/>
                  <a:pt x="0" y="1817719"/>
                </a:cubicBezTo>
                <a:lnTo>
                  <a:pt x="0" y="91515"/>
                </a:lnTo>
                <a:cubicBezTo>
                  <a:pt x="122812" y="32461"/>
                  <a:pt x="260527" y="0"/>
                  <a:pt x="405824"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64" name="Oval 63"/>
          <p:cNvSpPr>
            <a:spLocks noChangeAspect="1"/>
          </p:cNvSpPr>
          <p:nvPr/>
        </p:nvSpPr>
        <p:spPr>
          <a:xfrm>
            <a:off x="6173123" y="2395416"/>
            <a:ext cx="1218253" cy="1218253"/>
          </a:xfrm>
          <a:prstGeom prst="ellipse">
            <a:avLst/>
          </a:prstGeom>
          <a:solidFill>
            <a:schemeClr val="tx2">
              <a:lumMod val="75000"/>
              <a:alpha val="10000"/>
            </a:schemeClr>
          </a:solidFill>
          <a:ln w="177800" cap="rnd" cmpd="sng" algn="ctr">
            <a:solidFill>
              <a:schemeClr val="tx2">
                <a:lumMod val="60000"/>
                <a:lumOff val="40000"/>
                <a:alpha val="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Tree>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png"/><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png"/><Relationship Id="rId4" Type="http://schemas.microsoft.com/office/2007/relationships/hdphoto" Target="../media/hdphoto8.wdp"/></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7.png"/><Relationship Id="rId4" Type="http://schemas.microsoft.com/office/2007/relationships/hdphoto" Target="../media/hdphoto9.wdp"/></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microsoft.com/office/2007/relationships/hdphoto" Target="../media/hdphoto10.wdp"/></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11.wdp"/></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7.png"/><Relationship Id="rId4" Type="http://schemas.microsoft.com/office/2007/relationships/hdphoto" Target="../media/hdphoto12.wdp"/></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7.png"/><Relationship Id="rId4" Type="http://schemas.microsoft.com/office/2007/relationships/hdphoto" Target="../media/hdphoto13.wdp"/></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ADESchoolNutrition@azed.gov"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pn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62000" y="296226"/>
            <a:ext cx="7603331" cy="157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rot="827218">
            <a:off x="1143093" y="698682"/>
            <a:ext cx="618920" cy="707886"/>
          </a:xfrm>
          <a:prstGeom prst="rect">
            <a:avLst/>
          </a:prstGeom>
          <a:solidFill>
            <a:schemeClr val="accent6">
              <a:lumMod val="75000"/>
            </a:schemeClr>
          </a:solidFill>
        </p:spPr>
        <p:txBody>
          <a:bodyPr wrap="square" rtlCol="0">
            <a:spAutoFit/>
          </a:bodyPr>
          <a:lstStyle/>
          <a:p>
            <a:r>
              <a:rPr lang="en-US" sz="4000" dirty="0" smtClean="0">
                <a:latin typeface="Arial Black" pitchFamily="34" charset="0"/>
                <a:cs typeface="Aharoni" pitchFamily="2" charset="-79"/>
              </a:rPr>
              <a:t>M</a:t>
            </a:r>
            <a:endParaRPr lang="en-US" sz="4000" dirty="0">
              <a:latin typeface="Arial Black" pitchFamily="34" charset="0"/>
              <a:cs typeface="Aharoni" pitchFamily="2" charset="-79"/>
            </a:endParaRPr>
          </a:p>
        </p:txBody>
      </p:sp>
      <p:sp>
        <p:nvSpPr>
          <p:cNvPr id="9" name="TextBox 8"/>
          <p:cNvSpPr txBox="1"/>
          <p:nvPr/>
        </p:nvSpPr>
        <p:spPr>
          <a:xfrm rot="827218">
            <a:off x="5706626" y="729683"/>
            <a:ext cx="618920" cy="707886"/>
          </a:xfrm>
          <a:prstGeom prst="rect">
            <a:avLst/>
          </a:prstGeom>
          <a:solidFill>
            <a:schemeClr val="accent6">
              <a:lumMod val="75000"/>
            </a:schemeClr>
          </a:solidFill>
        </p:spPr>
        <p:txBody>
          <a:bodyPr wrap="square" rtlCol="0">
            <a:spAutoFit/>
          </a:bodyPr>
          <a:lstStyle/>
          <a:p>
            <a:r>
              <a:rPr lang="en-US" sz="4000" dirty="0" smtClean="0">
                <a:latin typeface="Arial Black" pitchFamily="34" charset="0"/>
                <a:cs typeface="Aharoni" pitchFamily="2" charset="-79"/>
              </a:rPr>
              <a:t>M</a:t>
            </a:r>
            <a:endParaRPr lang="en-US" sz="4000" dirty="0">
              <a:latin typeface="Arial Black" pitchFamily="34" charset="0"/>
              <a:cs typeface="Aharoni" pitchFamily="2" charset="-79"/>
            </a:endParaRPr>
          </a:p>
        </p:txBody>
      </p:sp>
      <p:pic>
        <p:nvPicPr>
          <p:cNvPr id="1029" name="Picture 5" descr="http://img5.foodservicewarehouse.com/Prd/500SQ/Lakeside_641-BLACK.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00" b="100000" l="200" r="99200"/>
                    </a14:imgEffect>
                  </a14:imgLayer>
                </a14:imgProps>
              </a:ext>
              <a:ext uri="{28A0092B-C50C-407E-A947-70E740481C1C}">
                <a14:useLocalDpi xmlns:a14="http://schemas.microsoft.com/office/drawing/2010/main" val="0"/>
              </a:ext>
            </a:extLst>
          </a:blip>
          <a:srcRect/>
          <a:stretch>
            <a:fillRect/>
          </a:stretch>
        </p:blipFill>
        <p:spPr bwMode="auto">
          <a:xfrm>
            <a:off x="2015247" y="1871026"/>
            <a:ext cx="476250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Health_and_Nutrition\NSLP\Training Team\AZEDlogo.png"/>
          <p:cNvPicPr>
            <a:picLocks noChangeAspect="1" noChangeArrowheads="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35756" y="5486400"/>
            <a:ext cx="1198562" cy="12033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2853" y="6479637"/>
            <a:ext cx="2819400" cy="307777"/>
          </a:xfrm>
          <a:prstGeom prst="rect">
            <a:avLst/>
          </a:prstGeom>
          <a:noFill/>
        </p:spPr>
        <p:txBody>
          <a:bodyPr wrap="square" rtlCol="0">
            <a:spAutoFit/>
          </a:bodyPr>
          <a:lstStyle/>
          <a:p>
            <a:r>
              <a:rPr lang="en-US" sz="1400" i="1" dirty="0" smtClean="0"/>
              <a:t>Updated March 2016 </a:t>
            </a:r>
            <a:endParaRPr lang="en-US" sz="1400" i="1" dirty="0"/>
          </a:p>
        </p:txBody>
      </p:sp>
    </p:spTree>
    <p:extLst>
      <p:ext uri="{BB962C8B-B14F-4D97-AF65-F5344CB8AC3E}">
        <p14:creationId xmlns:p14="http://schemas.microsoft.com/office/powerpoint/2010/main" val="27344733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100000" l="0" r="100000">
                        <a14:foregroundMark x1="11473" y1="6621" x2="4037" y2="13437"/>
                        <a14:foregroundMark x1="4037" y1="13437" x2="779" y2="22590"/>
                        <a14:foregroundMark x1="779" y1="22590" x2="2833" y2="39241"/>
                        <a14:foregroundMark x1="2833" y1="39241" x2="7436" y2="46446"/>
                        <a14:foregroundMark x1="4533" y1="42648" x2="3399" y2="53944"/>
                        <a14:foregroundMark x1="7011" y1="47128" x2="16147" y2="48783"/>
                        <a14:foregroundMark x1="19547" y1="47907" x2="16006" y2="13632"/>
                        <a14:foregroundMark x1="19051" y1="10029" x2="20963" y2="37683"/>
                        <a14:foregroundMark x1="26062" y1="22785" x2="3754" y2="26193"/>
                        <a14:foregroundMark x1="22309" y1="8958" x2="33640" y2="23856"/>
                        <a14:foregroundMark x1="30241" y1="48783" x2="38173" y2="80136"/>
                        <a14:foregroundMark x1="92989" y1="38754" x2="89448" y2="77799"/>
                        <a14:foregroundMark x1="33782" y1="19377" x2="15793" y2="47128"/>
                        <a14:foregroundMark x1="10836" y1="81792" x2="10836" y2="89679"/>
                        <a14:foregroundMark x1="1062" y1="45570" x2="496" y2="86563"/>
                        <a14:foregroundMark x1="3187" y1="12269" x2="1062" y2="16845"/>
                        <a14:foregroundMark x1="1062" y1="16845" x2="71" y2="18598"/>
                        <a14:foregroundMark x1="1062" y1="20351" x2="1062" y2="18014"/>
                        <a14:foregroundMark x1="19688" y1="4869" x2="17422" y2="4674"/>
                        <a14:foregroundMark x1="17422" y1="4674" x2="15581" y2="4479"/>
                        <a14:foregroundMark x1="15581" y1="4479" x2="14093" y2="4479"/>
                        <a14:foregroundMark x1="13385" y1="4479" x2="12394" y2="4869"/>
                        <a14:foregroundMark x1="10694" y1="5842" x2="12394" y2="4869"/>
                        <a14:backgroundMark x1="2054" y1="13437" x2="142" y2="17916"/>
                        <a14:backgroundMark x1="779" y1="40604" x2="496" y2="44499"/>
                        <a14:backgroundMark x1="496" y1="39435" x2="496" y2="39435"/>
                      </a14:backgroundRemoval>
                    </a14:imgEffect>
                    <a14:imgEffect>
                      <a14:brightnessContrast bright="20000"/>
                    </a14:imgEffect>
                  </a14:imgLayer>
                </a14:imgProps>
              </a:ext>
              <a:ext uri="{28A0092B-C50C-407E-A947-70E740481C1C}">
                <a14:useLocalDpi xmlns:a14="http://schemas.microsoft.com/office/drawing/2010/main" val="0"/>
              </a:ext>
            </a:extLst>
          </a:blip>
          <a:srcRect l="1120" t="-284" r="-1064" b="-208"/>
          <a:stretch/>
        </p:blipFill>
        <p:spPr bwMode="auto">
          <a:xfrm>
            <a:off x="1085850" y="457200"/>
            <a:ext cx="6791325" cy="4900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533900" y="5934670"/>
            <a:ext cx="4572000" cy="923330"/>
          </a:xfrm>
          <a:prstGeom prst="rect">
            <a:avLst/>
          </a:prstGeom>
        </p:spPr>
        <p:txBody>
          <a:bodyPr>
            <a:spAutoFit/>
          </a:bodyPr>
          <a:lstStyle/>
          <a:p>
            <a:pPr algn="r"/>
            <a:r>
              <a:rPr lang="en-US" dirty="0"/>
              <a:t>Whole grain flatbread </a:t>
            </a:r>
            <a:r>
              <a:rPr lang="en-US" dirty="0" smtClean="0"/>
              <a:t>2 </a:t>
            </a:r>
            <a:r>
              <a:rPr lang="en-US" dirty="0"/>
              <a:t>oz. eq</a:t>
            </a:r>
            <a:r>
              <a:rPr lang="en-US" dirty="0" smtClean="0"/>
              <a:t>. </a:t>
            </a:r>
            <a:endParaRPr lang="en-US" dirty="0"/>
          </a:p>
          <a:p>
            <a:pPr algn="r"/>
            <a:r>
              <a:rPr lang="en-US" dirty="0"/>
              <a:t>Sweet Potato Chunks </a:t>
            </a:r>
            <a:r>
              <a:rPr lang="en-US" dirty="0" smtClean="0"/>
              <a:t>1 cup</a:t>
            </a:r>
            <a:endParaRPr lang="en-US" dirty="0"/>
          </a:p>
          <a:p>
            <a:pPr algn="r"/>
            <a:r>
              <a:rPr lang="en-US" dirty="0"/>
              <a:t>Grapes </a:t>
            </a:r>
            <a:r>
              <a:rPr lang="en-US" dirty="0" smtClean="0"/>
              <a:t>1/2 cup</a:t>
            </a:r>
            <a:endParaRPr lang="en-US" dirty="0"/>
          </a:p>
        </p:txBody>
      </p:sp>
      <p:pic>
        <p:nvPicPr>
          <p:cNvPr id="4" name="Picture 3" descr="I:\Health_and_Nutrition\NSLP\Training Team\AZEDlogo.png"/>
          <p:cNvPicPr>
            <a:picLocks noChangeAspect="1" noChangeArrowheads="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3824" y="6276687"/>
            <a:ext cx="477665" cy="479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53960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2250251"/>
            <a:ext cx="6400800" cy="2062103"/>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4400" dirty="0" smtClean="0">
                <a:solidFill>
                  <a:schemeClr val="bg1"/>
                </a:solidFill>
                <a:latin typeface="Arial Black" pitchFamily="34" charset="0"/>
              </a:rPr>
              <a:t>Reimbursable</a:t>
            </a:r>
          </a:p>
          <a:p>
            <a:pPr algn="ctr"/>
            <a:r>
              <a:rPr lang="en-US" sz="2800" dirty="0" smtClean="0">
                <a:solidFill>
                  <a:schemeClr val="bg1"/>
                </a:solidFill>
                <a:latin typeface="Arial Black" pitchFamily="34" charset="0"/>
              </a:rPr>
              <a:t>Since there is 1 cup of sweet potatoes, ½ cup of grapes and 2 oz/eq pita bread </a:t>
            </a:r>
          </a:p>
        </p:txBody>
      </p:sp>
      <p:pic>
        <p:nvPicPr>
          <p:cNvPr id="3" name="Picture 2" descr="I:\Health_and_Nutrition\NSLP\Training Team\AZEDlogo.png"/>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3824" y="6276687"/>
            <a:ext cx="477665" cy="479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5255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6189133" y="4648198"/>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3276600" y="4648198"/>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4756516"/>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6189133" y="2480730"/>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3276600" y="2514598"/>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2480731"/>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6189133" y="380999"/>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381000"/>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832" b="100000" l="0" r="100000">
                        <a14:backgroundMark x1="1262" y1="56133" x2="1262" y2="56133"/>
                      </a14:backgroundRemoval>
                    </a14:imgEffect>
                  </a14:imgLayer>
                </a14:imgProps>
              </a:ext>
              <a:ext uri="{28A0092B-C50C-407E-A947-70E740481C1C}">
                <a14:useLocalDpi xmlns:a14="http://schemas.microsoft.com/office/drawing/2010/main" val="0"/>
              </a:ext>
            </a:extLst>
          </a:blip>
          <a:srcRect/>
          <a:stretch>
            <a:fillRect/>
          </a:stretch>
        </p:blipFill>
        <p:spPr bwMode="auto">
          <a:xfrm>
            <a:off x="3276600" y="381000"/>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66800" y="914400"/>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1</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13" name="TextBox 12"/>
          <p:cNvSpPr txBox="1"/>
          <p:nvPr/>
        </p:nvSpPr>
        <p:spPr>
          <a:xfrm>
            <a:off x="3989698" y="914400"/>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2</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14" name="TextBox 13"/>
          <p:cNvSpPr txBox="1"/>
          <p:nvPr/>
        </p:nvSpPr>
        <p:spPr>
          <a:xfrm>
            <a:off x="6902231" y="914400"/>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3</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15" name="TextBox 14"/>
          <p:cNvSpPr txBox="1"/>
          <p:nvPr/>
        </p:nvSpPr>
        <p:spPr>
          <a:xfrm>
            <a:off x="1066800" y="3015882"/>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4</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16" name="TextBox 15"/>
          <p:cNvSpPr txBox="1"/>
          <p:nvPr/>
        </p:nvSpPr>
        <p:spPr>
          <a:xfrm>
            <a:off x="3989698" y="3015882"/>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5</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17" name="TextBox 16"/>
          <p:cNvSpPr txBox="1"/>
          <p:nvPr/>
        </p:nvSpPr>
        <p:spPr>
          <a:xfrm>
            <a:off x="6902231" y="3015882"/>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6</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18" name="TextBox 17"/>
          <p:cNvSpPr txBox="1"/>
          <p:nvPr/>
        </p:nvSpPr>
        <p:spPr>
          <a:xfrm>
            <a:off x="1066800" y="5257800"/>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7</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19" name="TextBox 18"/>
          <p:cNvSpPr txBox="1"/>
          <p:nvPr/>
        </p:nvSpPr>
        <p:spPr>
          <a:xfrm>
            <a:off x="3989698" y="5249333"/>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8</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20" name="TextBox 19"/>
          <p:cNvSpPr txBox="1"/>
          <p:nvPr/>
        </p:nvSpPr>
        <p:spPr>
          <a:xfrm>
            <a:off x="6902231" y="5149482"/>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9</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Tree>
    <p:extLst>
      <p:ext uri="{BB962C8B-B14F-4D97-AF65-F5344CB8AC3E}">
        <p14:creationId xmlns:p14="http://schemas.microsoft.com/office/powerpoint/2010/main" val="17357479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33900" y="5930205"/>
            <a:ext cx="4572000" cy="923330"/>
          </a:xfrm>
          <a:prstGeom prst="rect">
            <a:avLst/>
          </a:prstGeom>
        </p:spPr>
        <p:txBody>
          <a:bodyPr>
            <a:spAutoFit/>
          </a:bodyPr>
          <a:lstStyle/>
          <a:p>
            <a:pPr algn="r"/>
            <a:r>
              <a:rPr lang="en-US" dirty="0"/>
              <a:t>Broiled fish 2 oz. eq.</a:t>
            </a:r>
          </a:p>
          <a:p>
            <a:pPr algn="r"/>
            <a:r>
              <a:rPr lang="en-US" dirty="0"/>
              <a:t>Whole Grain Bread 2 oz. eq.</a:t>
            </a:r>
          </a:p>
          <a:p>
            <a:pPr algn="r"/>
            <a:r>
              <a:rPr lang="en-US" dirty="0"/>
              <a:t>Fat Free Chocolate milk </a:t>
            </a:r>
            <a:r>
              <a:rPr lang="en-US" dirty="0" smtClean="0"/>
              <a:t>1 cup</a:t>
            </a:r>
            <a:endParaRPr lang="en-US" dirty="0"/>
          </a:p>
        </p:txBody>
      </p:sp>
      <p:pic>
        <p:nvPicPr>
          <p:cNvPr id="2050" name="Picture 2"/>
          <p:cNvPicPr>
            <a:picLocks noChangeAspect="1" noChangeArrowheads="1"/>
          </p:cNvPicPr>
          <p:nvPr/>
        </p:nvPicPr>
        <p:blipFill>
          <a:blip r:embed="rId3">
            <a:clrChange>
              <a:clrFrom>
                <a:srgbClr val="E1EEF0"/>
              </a:clrFrom>
              <a:clrTo>
                <a:srgbClr val="E1EEF0">
                  <a:alpha val="0"/>
                </a:srgbClr>
              </a:clrTo>
            </a:clrChange>
            <a:extLst>
              <a:ext uri="{BEBA8EAE-BF5A-486C-A8C5-ECC9F3942E4B}">
                <a14:imgProps xmlns:a14="http://schemas.microsoft.com/office/drawing/2010/main">
                  <a14:imgLayer r:embed="rId4">
                    <a14:imgEffect>
                      <a14:backgroundRemoval t="0" b="99865" l="0" r="100000">
                        <a14:foregroundMark x1="78286" y1="3096" x2="73905" y2="2692"/>
                        <a14:foregroundMark x1="92095" y1="46433" x2="91714" y2="88425"/>
                        <a14:foregroundMark x1="99048" y1="94616" x2="94000" y2="98520"/>
                      </a14:backgroundRemoval>
                    </a14:imgEffect>
                  </a14:imgLayer>
                </a14:imgProps>
              </a:ext>
              <a:ext uri="{28A0092B-C50C-407E-A947-70E740481C1C}">
                <a14:useLocalDpi xmlns:a14="http://schemas.microsoft.com/office/drawing/2010/main" val="0"/>
              </a:ext>
            </a:extLst>
          </a:blip>
          <a:srcRect/>
          <a:stretch>
            <a:fillRect/>
          </a:stretch>
        </p:blipFill>
        <p:spPr bwMode="auto">
          <a:xfrm>
            <a:off x="838200" y="533400"/>
            <a:ext cx="6402387" cy="453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5" name="Picture 4" descr="I:\Health_and_Nutrition\NSLP\Training Team\AZEDlogo.png"/>
          <p:cNvPicPr>
            <a:picLocks noChangeAspect="1" noChangeArrowheads="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3824" y="6276687"/>
            <a:ext cx="477665" cy="479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3312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1981200"/>
            <a:ext cx="6400800" cy="2123658"/>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4400" dirty="0" smtClean="0">
                <a:solidFill>
                  <a:schemeClr val="bg1"/>
                </a:solidFill>
                <a:latin typeface="Arial Black" pitchFamily="34" charset="0"/>
              </a:rPr>
              <a:t>NOT Reimbursable</a:t>
            </a:r>
          </a:p>
          <a:p>
            <a:pPr algn="ctr"/>
            <a:r>
              <a:rPr lang="en-US" sz="4400" dirty="0" smtClean="0">
                <a:solidFill>
                  <a:schemeClr val="bg1"/>
                </a:solidFill>
                <a:latin typeface="Arial Black" pitchFamily="34" charset="0"/>
              </a:rPr>
              <a:t>No Fruit or Vegetable</a:t>
            </a:r>
            <a:endParaRPr lang="en-US" sz="4400" dirty="0">
              <a:solidFill>
                <a:schemeClr val="bg1"/>
              </a:solidFill>
              <a:latin typeface="Arial Black" pitchFamily="34" charset="0"/>
            </a:endParaRPr>
          </a:p>
        </p:txBody>
      </p:sp>
      <p:pic>
        <p:nvPicPr>
          <p:cNvPr id="3" name="Picture 2" descr="I:\Health_and_Nutrition\NSLP\Training Team\AZEDlogo.png"/>
          <p:cNvPicPr>
            <a:picLocks noChangeAspect="1" noChangeArrowheads="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3824" y="6276687"/>
            <a:ext cx="477665" cy="479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6243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6189133" y="4648198"/>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3276600" y="4648198"/>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4756516"/>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6189133" y="2480730"/>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3276600" y="2514598"/>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2480731"/>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6189133" y="380999"/>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381000"/>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832" b="100000" l="0" r="100000">
                        <a14:backgroundMark x1="1262" y1="56133" x2="1262" y2="56133"/>
                      </a14:backgroundRemoval>
                    </a14:imgEffect>
                  </a14:imgLayer>
                </a14:imgProps>
              </a:ext>
              <a:ext uri="{28A0092B-C50C-407E-A947-70E740481C1C}">
                <a14:useLocalDpi xmlns:a14="http://schemas.microsoft.com/office/drawing/2010/main" val="0"/>
              </a:ext>
            </a:extLst>
          </a:blip>
          <a:srcRect/>
          <a:stretch>
            <a:fillRect/>
          </a:stretch>
        </p:blipFill>
        <p:spPr bwMode="auto">
          <a:xfrm>
            <a:off x="3276600" y="381000"/>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66800" y="914400"/>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1</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13" name="TextBox 12"/>
          <p:cNvSpPr txBox="1"/>
          <p:nvPr/>
        </p:nvSpPr>
        <p:spPr>
          <a:xfrm>
            <a:off x="3989698" y="914400"/>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2</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14" name="TextBox 13"/>
          <p:cNvSpPr txBox="1"/>
          <p:nvPr/>
        </p:nvSpPr>
        <p:spPr>
          <a:xfrm>
            <a:off x="6902231" y="914400"/>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3</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15" name="TextBox 14"/>
          <p:cNvSpPr txBox="1"/>
          <p:nvPr/>
        </p:nvSpPr>
        <p:spPr>
          <a:xfrm>
            <a:off x="1066800" y="3015882"/>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4</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16" name="TextBox 15"/>
          <p:cNvSpPr txBox="1"/>
          <p:nvPr/>
        </p:nvSpPr>
        <p:spPr>
          <a:xfrm>
            <a:off x="3989698" y="3015882"/>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5</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17" name="TextBox 16"/>
          <p:cNvSpPr txBox="1"/>
          <p:nvPr/>
        </p:nvSpPr>
        <p:spPr>
          <a:xfrm>
            <a:off x="6902231" y="3015882"/>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6</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18" name="TextBox 17"/>
          <p:cNvSpPr txBox="1"/>
          <p:nvPr/>
        </p:nvSpPr>
        <p:spPr>
          <a:xfrm>
            <a:off x="1066800" y="5257800"/>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7</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19" name="TextBox 18"/>
          <p:cNvSpPr txBox="1"/>
          <p:nvPr/>
        </p:nvSpPr>
        <p:spPr>
          <a:xfrm>
            <a:off x="3989698" y="5249333"/>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8</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20" name="TextBox 19"/>
          <p:cNvSpPr txBox="1"/>
          <p:nvPr/>
        </p:nvSpPr>
        <p:spPr>
          <a:xfrm>
            <a:off x="6902231" y="5149482"/>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9</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Tree>
    <p:extLst>
      <p:ext uri="{BB962C8B-B14F-4D97-AF65-F5344CB8AC3E}">
        <p14:creationId xmlns:p14="http://schemas.microsoft.com/office/powerpoint/2010/main" val="17357479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68499" y="5930205"/>
            <a:ext cx="4572000" cy="923330"/>
          </a:xfrm>
          <a:prstGeom prst="rect">
            <a:avLst/>
          </a:prstGeom>
        </p:spPr>
        <p:txBody>
          <a:bodyPr>
            <a:spAutoFit/>
          </a:bodyPr>
          <a:lstStyle/>
          <a:p>
            <a:pPr algn="r"/>
            <a:r>
              <a:rPr lang="en-US" dirty="0"/>
              <a:t>Broccoli ½ cup</a:t>
            </a:r>
          </a:p>
          <a:p>
            <a:pPr algn="r"/>
            <a:r>
              <a:rPr lang="en-US" dirty="0"/>
              <a:t>Whole grain flatbread 2 oz. eq.</a:t>
            </a:r>
          </a:p>
          <a:p>
            <a:pPr algn="r"/>
            <a:r>
              <a:rPr lang="en-US" dirty="0"/>
              <a:t>Mandarin oranges ½ cup</a:t>
            </a:r>
          </a:p>
        </p:txBody>
      </p: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25466" y1="6290" x2="10075" y2="7702"/>
                        <a14:foregroundMark x1="9795" y1="7702" x2="4104" y2="12965"/>
                        <a14:foregroundMark x1="4291" y1="13607" x2="3265" y2="19512"/>
                        <a14:foregroundMark x1="3265" y1="19512" x2="2239" y2="74069"/>
                        <a14:foregroundMark x1="81530" y1="53659" x2="81530" y2="86264"/>
                        <a14:foregroundMark x1="94869" y1="31194" x2="93470" y2="73427"/>
                        <a14:foregroundMark x1="89552" y1="26444" x2="89552" y2="80359"/>
                        <a14:foregroundMark x1="96362" y1="79589" x2="93004" y2="83055"/>
                        <a14:foregroundMark x1="92817" y1="63030" x2="86194" y2="65469"/>
                        <a14:foregroundMark x1="85728" y1="66239" x2="75653" y2="74069"/>
                        <a14:foregroundMark x1="78545" y1="73556" x2="86007" y2="81130"/>
                        <a14:foregroundMark x1="27239" y1="8472" x2="11101" y2="44673"/>
                        <a14:foregroundMark x1="33675" y1="40693" x2="13619" y2="72657"/>
                        <a14:foregroundMark x1="38713" y1="60976" x2="29478" y2="79718"/>
                        <a14:foregroundMark x1="36567" y1="81515" x2="6063" y2="57253"/>
                        <a14:foregroundMark x1="93563" y1="57638" x2="93563" y2="57638"/>
                        <a14:foregroundMark x1="2332" y1="37869" x2="1493" y2="82028"/>
                        <a14:foregroundMark x1="4571" y1="92041" x2="1306" y2="82413"/>
                        <a14:foregroundMark x1="3358" y1="89987" x2="1306" y2="82798"/>
                        <a14:foregroundMark x1="1306" y1="82798" x2="1586" y2="87291"/>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300630" y="533399"/>
            <a:ext cx="7005170" cy="5090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5" name="Picture 4" descr="I:\Health_and_Nutrition\NSLP\Training Team\AZEDlogo.png"/>
          <p:cNvPicPr>
            <a:picLocks noChangeAspect="1" noChangeArrowheads="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3824" y="6276687"/>
            <a:ext cx="477665" cy="479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7772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533400"/>
            <a:ext cx="7772400" cy="3908762"/>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4000" dirty="0" smtClean="0">
                <a:solidFill>
                  <a:schemeClr val="bg1"/>
                </a:solidFill>
                <a:latin typeface="Arial Black" pitchFamily="34" charset="0"/>
              </a:rPr>
              <a:t>Reimbursable for  K-8 only</a:t>
            </a:r>
          </a:p>
          <a:p>
            <a:pPr algn="ctr"/>
            <a:r>
              <a:rPr lang="en-US" sz="4000" dirty="0" smtClean="0">
                <a:solidFill>
                  <a:schemeClr val="bg1"/>
                </a:solidFill>
                <a:latin typeface="Arial Black" pitchFamily="34" charset="0"/>
              </a:rPr>
              <a:t>NOT reimbursable for 9-12</a:t>
            </a:r>
          </a:p>
          <a:p>
            <a:pPr algn="ctr"/>
            <a:endParaRPr lang="en-US" sz="4400" dirty="0">
              <a:solidFill>
                <a:schemeClr val="bg1"/>
              </a:solidFill>
              <a:latin typeface="Arial Black" pitchFamily="34" charset="0"/>
            </a:endParaRPr>
          </a:p>
          <a:p>
            <a:r>
              <a:rPr lang="en-US" sz="2000" dirty="0">
                <a:solidFill>
                  <a:schemeClr val="bg1"/>
                </a:solidFill>
              </a:rPr>
              <a:t>If three components are taken for 9-12 and 2 of them are a fruit and a vegetable, if the student takes a half cup of the fruit, a full cup needs to be taken for the vegetable</a:t>
            </a:r>
          </a:p>
          <a:p>
            <a:r>
              <a:rPr lang="en-US" sz="2000" dirty="0">
                <a:solidFill>
                  <a:schemeClr val="bg1"/>
                </a:solidFill>
              </a:rPr>
              <a:t>And vice versa</a:t>
            </a:r>
          </a:p>
          <a:p>
            <a:pPr algn="ctr"/>
            <a:endParaRPr lang="en-US" sz="4400" dirty="0" smtClean="0">
              <a:solidFill>
                <a:schemeClr val="bg1"/>
              </a:solidFill>
              <a:latin typeface="Arial Black" pitchFamily="34" charset="0"/>
            </a:endParaRPr>
          </a:p>
        </p:txBody>
      </p:sp>
      <p:pic>
        <p:nvPicPr>
          <p:cNvPr id="3" name="Picture 2" descr="I:\Health_and_Nutrition\NSLP\Training Team\AZEDlogo.png"/>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3824" y="6276687"/>
            <a:ext cx="477665" cy="479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0009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6189133" y="4648198"/>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3276600" y="4648198"/>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4756516"/>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6189133" y="2480730"/>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3276600" y="2514598"/>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2480731"/>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6189133" y="380999"/>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381000"/>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832" b="100000" l="0" r="100000">
                        <a14:backgroundMark x1="1262" y1="56133" x2="1262" y2="56133"/>
                      </a14:backgroundRemoval>
                    </a14:imgEffect>
                  </a14:imgLayer>
                </a14:imgProps>
              </a:ext>
              <a:ext uri="{28A0092B-C50C-407E-A947-70E740481C1C}">
                <a14:useLocalDpi xmlns:a14="http://schemas.microsoft.com/office/drawing/2010/main" val="0"/>
              </a:ext>
            </a:extLst>
          </a:blip>
          <a:srcRect/>
          <a:stretch>
            <a:fillRect/>
          </a:stretch>
        </p:blipFill>
        <p:spPr bwMode="auto">
          <a:xfrm>
            <a:off x="3276600" y="381000"/>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66800" y="914400"/>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1</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13" name="TextBox 12"/>
          <p:cNvSpPr txBox="1"/>
          <p:nvPr/>
        </p:nvSpPr>
        <p:spPr>
          <a:xfrm>
            <a:off x="3989698" y="914400"/>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2</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14" name="TextBox 13"/>
          <p:cNvSpPr txBox="1"/>
          <p:nvPr/>
        </p:nvSpPr>
        <p:spPr>
          <a:xfrm>
            <a:off x="6902231" y="914400"/>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3</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15" name="TextBox 14"/>
          <p:cNvSpPr txBox="1"/>
          <p:nvPr/>
        </p:nvSpPr>
        <p:spPr>
          <a:xfrm>
            <a:off x="1066800" y="3015882"/>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4</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16" name="TextBox 15"/>
          <p:cNvSpPr txBox="1"/>
          <p:nvPr/>
        </p:nvSpPr>
        <p:spPr>
          <a:xfrm>
            <a:off x="3989698" y="3015882"/>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5</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17" name="TextBox 16"/>
          <p:cNvSpPr txBox="1"/>
          <p:nvPr/>
        </p:nvSpPr>
        <p:spPr>
          <a:xfrm>
            <a:off x="6902231" y="3015882"/>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6</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18" name="TextBox 17"/>
          <p:cNvSpPr txBox="1"/>
          <p:nvPr/>
        </p:nvSpPr>
        <p:spPr>
          <a:xfrm>
            <a:off x="1066800" y="5257800"/>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7</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19" name="TextBox 18"/>
          <p:cNvSpPr txBox="1"/>
          <p:nvPr/>
        </p:nvSpPr>
        <p:spPr>
          <a:xfrm>
            <a:off x="3989698" y="5249333"/>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8</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20" name="TextBox 19"/>
          <p:cNvSpPr txBox="1"/>
          <p:nvPr/>
        </p:nvSpPr>
        <p:spPr>
          <a:xfrm>
            <a:off x="6902231" y="5149482"/>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9</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Tree>
    <p:extLst>
      <p:ext uri="{BB962C8B-B14F-4D97-AF65-F5344CB8AC3E}">
        <p14:creationId xmlns:p14="http://schemas.microsoft.com/office/powerpoint/2010/main" val="17357479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90085" y1="17819" x2="91785" y2="84421"/>
                        <a14:foregroundMark x1="91785" y1="84421" x2="89518" y2="50049"/>
                        <a14:foregroundMark x1="1487" y1="48491" x2="567" y2="81110"/>
                      </a14:backgroundRemoval>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29267" y="609600"/>
            <a:ext cx="6305550" cy="4586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572000" y="6211669"/>
            <a:ext cx="4572000" cy="646331"/>
          </a:xfrm>
          <a:prstGeom prst="rect">
            <a:avLst/>
          </a:prstGeom>
        </p:spPr>
        <p:txBody>
          <a:bodyPr>
            <a:spAutoFit/>
          </a:bodyPr>
          <a:lstStyle/>
          <a:p>
            <a:pPr algn="r"/>
            <a:r>
              <a:rPr lang="en-US" dirty="0"/>
              <a:t>Sliced beef 2 oz. eq</a:t>
            </a:r>
          </a:p>
          <a:p>
            <a:pPr algn="r"/>
            <a:r>
              <a:rPr lang="en-US" dirty="0" smtClean="0"/>
              <a:t>Whole Corn </a:t>
            </a:r>
            <a:r>
              <a:rPr lang="en-US" dirty="0"/>
              <a:t>tortilla 2 oz eq</a:t>
            </a:r>
          </a:p>
        </p:txBody>
      </p:sp>
      <p:pic>
        <p:nvPicPr>
          <p:cNvPr id="4" name="Picture 3" descr="I:\Health_and_Nutrition\NSLP\Training Team\AZEDlogo.png"/>
          <p:cNvPicPr>
            <a:picLocks noChangeAspect="1" noChangeArrowheads="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3824" y="6276687"/>
            <a:ext cx="477665" cy="479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5426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Meal or No Meal </a:t>
            </a:r>
            <a:endParaRPr lang="en-US" sz="4000" dirty="0"/>
          </a:p>
        </p:txBody>
      </p:sp>
      <p:sp>
        <p:nvSpPr>
          <p:cNvPr id="3" name="Content Placeholder 2"/>
          <p:cNvSpPr>
            <a:spLocks noGrp="1"/>
          </p:cNvSpPr>
          <p:nvPr>
            <p:ph idx="1"/>
          </p:nvPr>
        </p:nvSpPr>
        <p:spPr/>
        <p:txBody>
          <a:bodyPr>
            <a:normAutofit fontScale="92500"/>
          </a:bodyPr>
          <a:lstStyle/>
          <a:p>
            <a:pPr marL="0" indent="0">
              <a:buNone/>
            </a:pPr>
            <a:r>
              <a:rPr lang="en-US" sz="2200" dirty="0"/>
              <a:t>Length: 15 minutes </a:t>
            </a:r>
            <a:br>
              <a:rPr lang="en-US" sz="2200" dirty="0"/>
            </a:br>
            <a:r>
              <a:rPr lang="en-US" sz="2200" dirty="0"/>
              <a:t>Professional Standards Learning Code: </a:t>
            </a:r>
            <a:r>
              <a:rPr lang="en-US" sz="2200" dirty="0" smtClean="0"/>
              <a:t>2310</a:t>
            </a:r>
          </a:p>
          <a:p>
            <a:r>
              <a:rPr lang="en-US" sz="2200" dirty="0" smtClean="0"/>
              <a:t>Objective: Recognize reimbursable lunches according to meal pattern requirements for Offer Versus Serve at the Point of Service (OVS).  </a:t>
            </a:r>
          </a:p>
          <a:p>
            <a:r>
              <a:rPr lang="en-US" sz="2200" dirty="0" smtClean="0"/>
              <a:t>In game format, attendees will be provided 9 different trays in which they must identify if the tray is reimbursable for lunch for Offer vs. Serve. Training can be completed by single user or used by a facilitator in a group training. </a:t>
            </a:r>
          </a:p>
          <a:p>
            <a:endParaRPr lang="en-US" dirty="0" smtClean="0"/>
          </a:p>
          <a:p>
            <a:endParaRPr lang="en-US" dirty="0"/>
          </a:p>
        </p:txBody>
      </p:sp>
      <p:pic>
        <p:nvPicPr>
          <p:cNvPr id="4" name="Picture 3" descr="I:\Health_and_Nutrition\NSLP\Training Team\AZEDlogo.png"/>
          <p:cNvPicPr>
            <a:picLocks noChangeAspect="1" noChangeArrowheads="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35756" y="5486400"/>
            <a:ext cx="1198562" cy="120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1280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71588" y="457200"/>
            <a:ext cx="6400800" cy="769441"/>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4400" dirty="0" smtClean="0">
                <a:solidFill>
                  <a:schemeClr val="bg1"/>
                </a:solidFill>
                <a:latin typeface="Arial Black" pitchFamily="34" charset="0"/>
              </a:rPr>
              <a:t>How About Now?</a:t>
            </a:r>
          </a:p>
        </p:txBody>
      </p:sp>
      <p:sp>
        <p:nvSpPr>
          <p:cNvPr id="2" name="Rectangle 1"/>
          <p:cNvSpPr/>
          <p:nvPr/>
        </p:nvSpPr>
        <p:spPr>
          <a:xfrm>
            <a:off x="4572000" y="5934670"/>
            <a:ext cx="4572000" cy="923330"/>
          </a:xfrm>
          <a:prstGeom prst="rect">
            <a:avLst/>
          </a:prstGeom>
        </p:spPr>
        <p:txBody>
          <a:bodyPr>
            <a:spAutoFit/>
          </a:bodyPr>
          <a:lstStyle/>
          <a:p>
            <a:pPr algn="r"/>
            <a:r>
              <a:rPr lang="en-US" dirty="0"/>
              <a:t>Sliced beef 2 oz. eq</a:t>
            </a:r>
          </a:p>
          <a:p>
            <a:pPr algn="r"/>
            <a:r>
              <a:rPr lang="en-US" dirty="0"/>
              <a:t>Corn tortilla 2 oz </a:t>
            </a:r>
            <a:r>
              <a:rPr lang="en-US" dirty="0" smtClean="0"/>
              <a:t>eq</a:t>
            </a:r>
          </a:p>
          <a:p>
            <a:pPr algn="r"/>
            <a:r>
              <a:rPr lang="en-US" dirty="0" smtClean="0"/>
              <a:t>1 cup low-fat milk </a:t>
            </a:r>
            <a:endParaRPr lang="en-US" dirty="0"/>
          </a:p>
        </p:txBody>
      </p:sp>
      <p:pic>
        <p:nvPicPr>
          <p:cNvPr id="4098"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25432" y1="5416" x2="2783" y2="24967"/>
                        <a14:foregroundMark x1="2783" y1="28402" x2="672" y2="77807"/>
                        <a14:foregroundMark x1="1152" y1="38838" x2="384" y2="66182"/>
                        <a14:foregroundMark x1="1056" y1="27477" x2="1056" y2="50198"/>
                        <a14:foregroundMark x1="2879" y1="93791" x2="6718" y2="97226"/>
                        <a14:foregroundMark x1="8061" y1="97754" x2="14107" y2="97358"/>
                        <a14:foregroundMark x1="15259" y1="97754" x2="23704" y2="97622"/>
                        <a14:foregroundMark x1="26392" y1="52312" x2="6718" y2="87847"/>
                        <a14:foregroundMark x1="53455" y1="3831" x2="76488" y2="3963"/>
                        <a14:foregroundMark x1="78791" y1="3963" x2="89923" y2="3963"/>
                        <a14:foregroundMark x1="91843" y1="4756" x2="96545" y2="8719"/>
                        <a14:foregroundMark x1="78983" y1="3435" x2="76775" y2="2510"/>
                        <a14:foregroundMark x1="78503" y1="3435" x2="72649" y2="1982"/>
                        <a14:foregroundMark x1="87332" y1="10964" x2="52111" y2="44386"/>
                        <a14:foregroundMark x1="97121" y1="8983" x2="94626" y2="49670"/>
                        <a14:foregroundMark x1="95298" y1="79392" x2="89347" y2="60766"/>
                        <a14:foregroundMark x1="84453" y1="25231" x2="67658" y2="10304"/>
                        <a14:foregroundMark x1="94530" y1="49009" x2="88388" y2="59974"/>
                      </a14:backgroundRemoval>
                    </a14:imgEffect>
                  </a14:imgLayer>
                </a14:imgProps>
              </a:ext>
              <a:ext uri="{28A0092B-C50C-407E-A947-70E740481C1C}">
                <a14:useLocalDpi xmlns:a14="http://schemas.microsoft.com/office/drawing/2010/main" val="0"/>
              </a:ext>
            </a:extLst>
          </a:blip>
          <a:srcRect/>
          <a:stretch>
            <a:fillRect/>
          </a:stretch>
        </p:blipFill>
        <p:spPr bwMode="auto">
          <a:xfrm>
            <a:off x="1395412" y="1319808"/>
            <a:ext cx="6353175" cy="4614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10949246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609600"/>
            <a:ext cx="8534400" cy="5509200"/>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4400" dirty="0" smtClean="0">
                <a:solidFill>
                  <a:schemeClr val="bg1"/>
                </a:solidFill>
                <a:latin typeface="Arial Black" pitchFamily="34" charset="0"/>
              </a:rPr>
              <a:t>1</a:t>
            </a:r>
            <a:r>
              <a:rPr lang="en-US" sz="4400" baseline="30000" dirty="0" smtClean="0">
                <a:solidFill>
                  <a:schemeClr val="bg1"/>
                </a:solidFill>
                <a:latin typeface="Arial Black" pitchFamily="34" charset="0"/>
              </a:rPr>
              <a:t>st</a:t>
            </a:r>
            <a:r>
              <a:rPr lang="en-US" sz="4400" dirty="0" smtClean="0">
                <a:solidFill>
                  <a:schemeClr val="bg1"/>
                </a:solidFill>
                <a:latin typeface="Arial Black" pitchFamily="34" charset="0"/>
              </a:rPr>
              <a:t> tray: Not Reimbursable, </a:t>
            </a:r>
            <a:r>
              <a:rPr lang="en-US" sz="4400" dirty="0">
                <a:solidFill>
                  <a:schemeClr val="bg1"/>
                </a:solidFill>
                <a:latin typeface="Arial Black" pitchFamily="34" charset="0"/>
              </a:rPr>
              <a:t>o</a:t>
            </a:r>
            <a:r>
              <a:rPr lang="en-US" sz="4400" dirty="0" smtClean="0">
                <a:solidFill>
                  <a:schemeClr val="bg1"/>
                </a:solidFill>
                <a:latin typeface="Arial Black" pitchFamily="34" charset="0"/>
              </a:rPr>
              <a:t>nly 2 components</a:t>
            </a:r>
          </a:p>
          <a:p>
            <a:pPr algn="ctr"/>
            <a:r>
              <a:rPr lang="en-US" sz="4400" dirty="0" smtClean="0">
                <a:solidFill>
                  <a:schemeClr val="bg1"/>
                </a:solidFill>
                <a:latin typeface="Arial Black" pitchFamily="34" charset="0"/>
              </a:rPr>
              <a:t>No Fruit or Vegetable</a:t>
            </a:r>
          </a:p>
          <a:p>
            <a:pPr algn="ctr"/>
            <a:endParaRPr lang="en-US" sz="4400" dirty="0" smtClean="0">
              <a:solidFill>
                <a:schemeClr val="bg1"/>
              </a:solidFill>
              <a:latin typeface="Arial Black" pitchFamily="34" charset="0"/>
            </a:endParaRPr>
          </a:p>
          <a:p>
            <a:pPr algn="ctr"/>
            <a:r>
              <a:rPr lang="en-US" sz="4400" dirty="0" smtClean="0">
                <a:solidFill>
                  <a:schemeClr val="bg1"/>
                </a:solidFill>
                <a:latin typeface="Arial Black" pitchFamily="34" charset="0"/>
              </a:rPr>
              <a:t>2</a:t>
            </a:r>
            <a:r>
              <a:rPr lang="en-US" sz="4400" baseline="30000" dirty="0" smtClean="0">
                <a:solidFill>
                  <a:schemeClr val="bg1"/>
                </a:solidFill>
                <a:latin typeface="Arial Black" pitchFamily="34" charset="0"/>
              </a:rPr>
              <a:t>nd</a:t>
            </a:r>
            <a:r>
              <a:rPr lang="en-US" sz="4400" dirty="0" smtClean="0">
                <a:solidFill>
                  <a:schemeClr val="bg1"/>
                </a:solidFill>
                <a:latin typeface="Arial Black" pitchFamily="34" charset="0"/>
              </a:rPr>
              <a:t> tray: Not Reimbursable, 3 components</a:t>
            </a:r>
          </a:p>
          <a:p>
            <a:pPr algn="ctr"/>
            <a:r>
              <a:rPr lang="en-US" sz="4400" dirty="0" smtClean="0">
                <a:solidFill>
                  <a:schemeClr val="bg1"/>
                </a:solidFill>
                <a:latin typeface="Arial Black" pitchFamily="34" charset="0"/>
              </a:rPr>
              <a:t>No Fruit or Vegetable</a:t>
            </a:r>
          </a:p>
          <a:p>
            <a:pPr algn="ctr"/>
            <a:r>
              <a:rPr lang="en-US" sz="4400" dirty="0" smtClean="0">
                <a:solidFill>
                  <a:schemeClr val="bg1"/>
                </a:solidFill>
                <a:latin typeface="Arial Black" pitchFamily="34" charset="0"/>
              </a:rPr>
              <a:t> </a:t>
            </a:r>
          </a:p>
        </p:txBody>
      </p:sp>
      <p:pic>
        <p:nvPicPr>
          <p:cNvPr id="3" name="Picture 2" descr="I:\Health_and_Nutrition\NSLP\Training Team\AZEDlogo.png"/>
          <p:cNvPicPr>
            <a:picLocks noChangeAspect="1" noChangeArrowheads="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3824" y="6276687"/>
            <a:ext cx="477665" cy="479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8199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6189133" y="4648198"/>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3276600" y="4648198"/>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4756516"/>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6189133" y="2480730"/>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3276600" y="2514598"/>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2480731"/>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6189133" y="380999"/>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381000"/>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832" b="100000" l="0" r="100000">
                        <a14:backgroundMark x1="1262" y1="56133" x2="1262" y2="56133"/>
                      </a14:backgroundRemoval>
                    </a14:imgEffect>
                  </a14:imgLayer>
                </a14:imgProps>
              </a:ext>
              <a:ext uri="{28A0092B-C50C-407E-A947-70E740481C1C}">
                <a14:useLocalDpi xmlns:a14="http://schemas.microsoft.com/office/drawing/2010/main" val="0"/>
              </a:ext>
            </a:extLst>
          </a:blip>
          <a:srcRect/>
          <a:stretch>
            <a:fillRect/>
          </a:stretch>
        </p:blipFill>
        <p:spPr bwMode="auto">
          <a:xfrm>
            <a:off x="3276600" y="381000"/>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66800" y="914400"/>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1</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13" name="TextBox 12"/>
          <p:cNvSpPr txBox="1"/>
          <p:nvPr/>
        </p:nvSpPr>
        <p:spPr>
          <a:xfrm>
            <a:off x="3989698" y="914400"/>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2</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14" name="TextBox 13"/>
          <p:cNvSpPr txBox="1"/>
          <p:nvPr/>
        </p:nvSpPr>
        <p:spPr>
          <a:xfrm>
            <a:off x="6902231" y="914400"/>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3</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15" name="TextBox 14"/>
          <p:cNvSpPr txBox="1"/>
          <p:nvPr/>
        </p:nvSpPr>
        <p:spPr>
          <a:xfrm>
            <a:off x="1066800" y="3015882"/>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4</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16" name="TextBox 15"/>
          <p:cNvSpPr txBox="1"/>
          <p:nvPr/>
        </p:nvSpPr>
        <p:spPr>
          <a:xfrm>
            <a:off x="3989698" y="3015882"/>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5</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17" name="TextBox 16"/>
          <p:cNvSpPr txBox="1"/>
          <p:nvPr/>
        </p:nvSpPr>
        <p:spPr>
          <a:xfrm>
            <a:off x="6902231" y="3015882"/>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6</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18" name="TextBox 17"/>
          <p:cNvSpPr txBox="1"/>
          <p:nvPr/>
        </p:nvSpPr>
        <p:spPr>
          <a:xfrm>
            <a:off x="1066800" y="5257800"/>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7</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19" name="TextBox 18"/>
          <p:cNvSpPr txBox="1"/>
          <p:nvPr/>
        </p:nvSpPr>
        <p:spPr>
          <a:xfrm>
            <a:off x="3989698" y="5249333"/>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8</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20" name="TextBox 19"/>
          <p:cNvSpPr txBox="1"/>
          <p:nvPr/>
        </p:nvSpPr>
        <p:spPr>
          <a:xfrm>
            <a:off x="6902231" y="5149482"/>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9</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Tree>
    <p:extLst>
      <p:ext uri="{BB962C8B-B14F-4D97-AF65-F5344CB8AC3E}">
        <p14:creationId xmlns:p14="http://schemas.microsoft.com/office/powerpoint/2010/main" val="17357479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918" y="5644155"/>
            <a:ext cx="4572000" cy="1200329"/>
          </a:xfrm>
          <a:prstGeom prst="rect">
            <a:avLst/>
          </a:prstGeom>
        </p:spPr>
        <p:txBody>
          <a:bodyPr>
            <a:spAutoFit/>
          </a:bodyPr>
          <a:lstStyle/>
          <a:p>
            <a:pPr algn="r"/>
            <a:r>
              <a:rPr lang="en-US" dirty="0"/>
              <a:t>Grilled chicken 2 oz. eq.</a:t>
            </a:r>
          </a:p>
          <a:p>
            <a:pPr algn="r"/>
            <a:r>
              <a:rPr lang="en-US" dirty="0"/>
              <a:t>Corn tortilla 2 oz. eq.</a:t>
            </a:r>
          </a:p>
          <a:p>
            <a:pPr algn="r"/>
            <a:r>
              <a:rPr lang="en-US" dirty="0"/>
              <a:t>Tomato slice ¼ cup</a:t>
            </a:r>
          </a:p>
          <a:p>
            <a:pPr algn="r"/>
            <a:r>
              <a:rPr lang="en-US" dirty="0"/>
              <a:t>Fat free milk </a:t>
            </a:r>
            <a:r>
              <a:rPr lang="en-US" dirty="0" smtClean="0"/>
              <a:t>1 cup</a:t>
            </a:r>
            <a:endParaRPr lang="en-US" dirty="0"/>
          </a:p>
        </p:txBody>
      </p:sp>
      <p:pic>
        <p:nvPicPr>
          <p:cNvPr id="5122"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5385" y1="68010" x2="9524" y2="79975"/>
                        <a14:foregroundMark x1="84615" y1="12720" x2="57509" y2="24055"/>
                        <a14:foregroundMark x1="92308" y1="59320" x2="81410" y2="73552"/>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066799" y="609600"/>
            <a:ext cx="6656387" cy="4841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22751762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8667" y="1600200"/>
            <a:ext cx="6400800" cy="3477875"/>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4400" dirty="0" smtClean="0">
                <a:solidFill>
                  <a:schemeClr val="bg1"/>
                </a:solidFill>
                <a:latin typeface="Arial Black" pitchFamily="34" charset="0"/>
              </a:rPr>
              <a:t>Not Reimbursable Does not contain ½ cup fruit or vegetable</a:t>
            </a:r>
          </a:p>
          <a:p>
            <a:pPr algn="ctr"/>
            <a:r>
              <a:rPr lang="en-US" sz="4400" dirty="0" smtClean="0">
                <a:solidFill>
                  <a:schemeClr val="bg1"/>
                </a:solidFill>
                <a:latin typeface="Arial Black" pitchFamily="34" charset="0"/>
              </a:rPr>
              <a:t>(tomato only ¼ cup)</a:t>
            </a:r>
          </a:p>
        </p:txBody>
      </p:sp>
      <p:pic>
        <p:nvPicPr>
          <p:cNvPr id="3" name="Picture 2" descr="I:\Health_and_Nutrition\NSLP\Training Team\AZEDlogo.png"/>
          <p:cNvPicPr>
            <a:picLocks noChangeAspect="1" noChangeArrowheads="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3824" y="6276687"/>
            <a:ext cx="477665" cy="479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05604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6189133" y="4648198"/>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3276600" y="4648198"/>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4756516"/>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6189133" y="2480730"/>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3276600" y="2514598"/>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2480731"/>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6189133" y="380999"/>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381000"/>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832" b="100000" l="0" r="100000">
                        <a14:backgroundMark x1="1262" y1="56133" x2="1262" y2="56133"/>
                      </a14:backgroundRemoval>
                    </a14:imgEffect>
                  </a14:imgLayer>
                </a14:imgProps>
              </a:ext>
              <a:ext uri="{28A0092B-C50C-407E-A947-70E740481C1C}">
                <a14:useLocalDpi xmlns:a14="http://schemas.microsoft.com/office/drawing/2010/main" val="0"/>
              </a:ext>
            </a:extLst>
          </a:blip>
          <a:srcRect/>
          <a:stretch>
            <a:fillRect/>
          </a:stretch>
        </p:blipFill>
        <p:spPr bwMode="auto">
          <a:xfrm>
            <a:off x="3276600" y="381000"/>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66800" y="914400"/>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1</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13" name="TextBox 12"/>
          <p:cNvSpPr txBox="1"/>
          <p:nvPr/>
        </p:nvSpPr>
        <p:spPr>
          <a:xfrm>
            <a:off x="3989698" y="914400"/>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2</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14" name="TextBox 13"/>
          <p:cNvSpPr txBox="1"/>
          <p:nvPr/>
        </p:nvSpPr>
        <p:spPr>
          <a:xfrm>
            <a:off x="6902231" y="914400"/>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3</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15" name="TextBox 14"/>
          <p:cNvSpPr txBox="1"/>
          <p:nvPr/>
        </p:nvSpPr>
        <p:spPr>
          <a:xfrm>
            <a:off x="1066800" y="3015882"/>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4</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16" name="TextBox 15"/>
          <p:cNvSpPr txBox="1"/>
          <p:nvPr/>
        </p:nvSpPr>
        <p:spPr>
          <a:xfrm>
            <a:off x="3989698" y="3015882"/>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5</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17" name="TextBox 16"/>
          <p:cNvSpPr txBox="1"/>
          <p:nvPr/>
        </p:nvSpPr>
        <p:spPr>
          <a:xfrm>
            <a:off x="6902231" y="3015882"/>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6</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18" name="TextBox 17"/>
          <p:cNvSpPr txBox="1"/>
          <p:nvPr/>
        </p:nvSpPr>
        <p:spPr>
          <a:xfrm>
            <a:off x="1066800" y="5257800"/>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7</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19" name="TextBox 18"/>
          <p:cNvSpPr txBox="1"/>
          <p:nvPr/>
        </p:nvSpPr>
        <p:spPr>
          <a:xfrm>
            <a:off x="3989698" y="5249333"/>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8</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20" name="TextBox 19"/>
          <p:cNvSpPr txBox="1"/>
          <p:nvPr/>
        </p:nvSpPr>
        <p:spPr>
          <a:xfrm>
            <a:off x="6902231" y="5149482"/>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9</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Tree>
    <p:extLst>
      <p:ext uri="{BB962C8B-B14F-4D97-AF65-F5344CB8AC3E}">
        <p14:creationId xmlns:p14="http://schemas.microsoft.com/office/powerpoint/2010/main" val="17357479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0" y="5380672"/>
            <a:ext cx="4572000" cy="1477328"/>
          </a:xfrm>
          <a:prstGeom prst="rect">
            <a:avLst/>
          </a:prstGeom>
        </p:spPr>
        <p:txBody>
          <a:bodyPr>
            <a:spAutoFit/>
          </a:bodyPr>
          <a:lstStyle/>
          <a:p>
            <a:pPr algn="r"/>
            <a:r>
              <a:rPr lang="de-DE" dirty="0"/>
              <a:t>Ginger Chicken 2 oz. eq.</a:t>
            </a:r>
          </a:p>
          <a:p>
            <a:pPr algn="r"/>
            <a:r>
              <a:rPr lang="en-US" dirty="0"/>
              <a:t>Strawberries 1/2 cup</a:t>
            </a:r>
          </a:p>
          <a:p>
            <a:pPr algn="r"/>
            <a:r>
              <a:rPr lang="en-US" dirty="0"/>
              <a:t>Green Beans 1/2 cup</a:t>
            </a:r>
          </a:p>
          <a:p>
            <a:pPr algn="r"/>
            <a:r>
              <a:rPr lang="en-US" dirty="0"/>
              <a:t>Brown Rice 2 oz. eq. </a:t>
            </a:r>
          </a:p>
          <a:p>
            <a:pPr algn="r"/>
            <a:r>
              <a:rPr lang="en-US" dirty="0"/>
              <a:t>Fat-free Chocolate Milk 1 cup</a:t>
            </a:r>
          </a:p>
        </p:txBody>
      </p:sp>
      <p:pic>
        <p:nvPicPr>
          <p:cNvPr id="614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93" b="100000" l="269" r="100000">
                        <a14:foregroundMark x1="71889" y1="3571" x2="70546" y2="3571"/>
                        <a14:foregroundMark x1="92301" y1="48522" x2="89794" y2="66626"/>
                      </a14:backgroundRemoval>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990600" y="304800"/>
            <a:ext cx="6808787" cy="494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5" name="Picture 4" descr="I:\Health_and_Nutrition\NSLP\Training Team\AZEDlogo.png"/>
          <p:cNvPicPr>
            <a:picLocks noChangeAspect="1" noChangeArrowheads="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3824" y="6276687"/>
            <a:ext cx="477665" cy="479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1625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2590800"/>
            <a:ext cx="6400800" cy="769441"/>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4400" dirty="0" smtClean="0">
                <a:solidFill>
                  <a:schemeClr val="bg1"/>
                </a:solidFill>
                <a:latin typeface="Arial Black" pitchFamily="34" charset="0"/>
              </a:rPr>
              <a:t>Reimbursable</a:t>
            </a:r>
          </a:p>
        </p:txBody>
      </p:sp>
      <p:pic>
        <p:nvPicPr>
          <p:cNvPr id="3" name="Picture 2" descr="I:\Health_and_Nutrition\NSLP\Training Team\AZEDlogo.png"/>
          <p:cNvPicPr>
            <a:picLocks noChangeAspect="1" noChangeArrowheads="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3824" y="6276687"/>
            <a:ext cx="477665" cy="479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1659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6189133" y="4648198"/>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3276600" y="4648198"/>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4756516"/>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6189133" y="2480730"/>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3276600" y="2514598"/>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2480731"/>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6189133" y="380999"/>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381000"/>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832" b="100000" l="0" r="100000">
                        <a14:backgroundMark x1="1262" y1="56133" x2="1262" y2="56133"/>
                      </a14:backgroundRemoval>
                    </a14:imgEffect>
                  </a14:imgLayer>
                </a14:imgProps>
              </a:ext>
              <a:ext uri="{28A0092B-C50C-407E-A947-70E740481C1C}">
                <a14:useLocalDpi xmlns:a14="http://schemas.microsoft.com/office/drawing/2010/main" val="0"/>
              </a:ext>
            </a:extLst>
          </a:blip>
          <a:srcRect/>
          <a:stretch>
            <a:fillRect/>
          </a:stretch>
        </p:blipFill>
        <p:spPr bwMode="auto">
          <a:xfrm>
            <a:off x="3276600" y="381000"/>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66800" y="914400"/>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1</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13" name="TextBox 12"/>
          <p:cNvSpPr txBox="1"/>
          <p:nvPr/>
        </p:nvSpPr>
        <p:spPr>
          <a:xfrm>
            <a:off x="3989698" y="914400"/>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2</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14" name="TextBox 13"/>
          <p:cNvSpPr txBox="1"/>
          <p:nvPr/>
        </p:nvSpPr>
        <p:spPr>
          <a:xfrm>
            <a:off x="6902231" y="914400"/>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3</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15" name="TextBox 14"/>
          <p:cNvSpPr txBox="1"/>
          <p:nvPr/>
        </p:nvSpPr>
        <p:spPr>
          <a:xfrm>
            <a:off x="1066800" y="3015882"/>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4</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16" name="TextBox 15"/>
          <p:cNvSpPr txBox="1"/>
          <p:nvPr/>
        </p:nvSpPr>
        <p:spPr>
          <a:xfrm>
            <a:off x="3989698" y="3015882"/>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5</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17" name="TextBox 16"/>
          <p:cNvSpPr txBox="1"/>
          <p:nvPr/>
        </p:nvSpPr>
        <p:spPr>
          <a:xfrm>
            <a:off x="6902231" y="3015882"/>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6</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18" name="TextBox 17"/>
          <p:cNvSpPr txBox="1"/>
          <p:nvPr/>
        </p:nvSpPr>
        <p:spPr>
          <a:xfrm>
            <a:off x="1066800" y="5257800"/>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7</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19" name="TextBox 18"/>
          <p:cNvSpPr txBox="1"/>
          <p:nvPr/>
        </p:nvSpPr>
        <p:spPr>
          <a:xfrm>
            <a:off x="3989698" y="5249333"/>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8</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20" name="TextBox 19"/>
          <p:cNvSpPr txBox="1"/>
          <p:nvPr/>
        </p:nvSpPr>
        <p:spPr>
          <a:xfrm>
            <a:off x="6902231" y="5149482"/>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9</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Tree>
    <p:extLst>
      <p:ext uri="{BB962C8B-B14F-4D97-AF65-F5344CB8AC3E}">
        <p14:creationId xmlns:p14="http://schemas.microsoft.com/office/powerpoint/2010/main" val="17357479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89" b="100000" l="142" r="100000">
                        <a14:foregroundMark x1="11119" y1="43622" x2="24504" y2="11587"/>
                        <a14:foregroundMark x1="30453" y1="11198" x2="8640" y2="20935"/>
                        <a14:foregroundMark x1="2337" y1="45764" x2="1133" y2="83057"/>
                        <a14:foregroundMark x1="1487" y1="84129" x2="1700" y2="85005"/>
                        <a14:foregroundMark x1="29816" y1="11977" x2="29816" y2="36027"/>
                        <a14:foregroundMark x1="28824" y1="18793" x2="20822" y2="30769"/>
                        <a14:foregroundMark x1="89306" y1="24927" x2="90722" y2="83934"/>
                        <a14:foregroundMark x1="76841" y1="4284" x2="74079" y2="3992"/>
                        <a14:foregroundMark x1="37677" y1="49270" x2="35198" y2="56962"/>
                        <a14:foregroundMark x1="35411" y1="85979" x2="34419" y2="88608"/>
                        <a14:foregroundMark x1="9419" y1="4771" x2="6091" y2="7692"/>
                        <a14:foregroundMark x1="6091" y1="7692" x2="4958" y2="9542"/>
                        <a14:foregroundMark x1="4958" y1="9542" x2="3116" y2="12171"/>
                        <a14:foregroundMark x1="3116" y1="12171" x2="2125" y2="16066"/>
                        <a14:foregroundMark x1="2125" y1="15677" x2="1558" y2="18403"/>
                        <a14:foregroundMark x1="1558" y1="18403" x2="1275" y2="20448"/>
                        <a14:foregroundMark x1="1204" y1="20253" x2="779" y2="22201"/>
                        <a14:foregroundMark x1="779" y1="22201" x2="779" y2="23856"/>
                        <a14:foregroundMark x1="567" y1="24245" x2="567" y2="27556"/>
                        <a14:foregroundMark x1="567" y1="27848" x2="850" y2="30769"/>
                        <a14:foregroundMark x1="850" y1="30769" x2="1558" y2="32911"/>
                        <a14:foregroundMark x1="1700" y1="33398" x2="2054" y2="34372"/>
                        <a14:foregroundMark x1="9632" y1="4284" x2="10836" y2="4090"/>
                        <a14:foregroundMark x1="10552" y1="4090" x2="11686" y2="3311"/>
                        <a14:foregroundMark x1="12040" y1="3116" x2="14093" y2="2726"/>
                        <a14:foregroundMark x1="13456" y1="2434" x2="15014" y2="1753"/>
                        <a14:foregroundMark x1="16147" y1="1753" x2="17210" y2="1461"/>
                        <a14:foregroundMark x1="21459" y1="2045" x2="20184" y2="1461"/>
                        <a14:foregroundMark x1="25850" y1="4479" x2="25142" y2="3603"/>
                        <a14:foregroundMark x1="24929" y1="3603" x2="23725" y2="2726"/>
                        <a14:foregroundMark x1="23725" y1="2726" x2="21884" y2="1947"/>
                        <a14:foregroundMark x1="21884" y1="1947" x2="20751" y2="1947"/>
                        <a14:backgroundMark x1="6232" y1="2337" x2="2691" y2="5161"/>
                        <a14:backgroundMark x1="25212" y1="1753" x2="22521" y2="487"/>
                        <a14:backgroundMark x1="12110" y1="487" x2="1204" y2="11587"/>
                        <a14:backgroundMark x1="1204" y1="14800" x2="567" y2="18208"/>
                        <a14:backgroundMark x1="779" y1="33204" x2="212" y2="31840"/>
                        <a14:backgroundMark x1="637" y1="19377" x2="354" y2="20935"/>
                        <a14:backgroundMark x1="16076" y1="682" x2="16076" y2="682"/>
                        <a14:backgroundMark x1="20822" y1="682" x2="12606" y2="682"/>
                        <a14:backgroundMark x1="567" y1="30769" x2="567" y2="30769"/>
                        <a14:backgroundMark x1="354" y1="27848" x2="354" y2="27848"/>
                        <a14:backgroundMark x1="496" y1="21908" x2="496" y2="21908"/>
                        <a14:backgroundMark x1="496" y1="24537" x2="496" y2="24537"/>
                      </a14:backgroundRemoval>
                    </a14:imgEffect>
                    <a14:imgEffect>
                      <a14:brightnessContrast bright="20000"/>
                    </a14:imgEffect>
                  </a14:imgLayer>
                </a14:imgProps>
              </a:ext>
              <a:ext uri="{28A0092B-C50C-407E-A947-70E740481C1C}">
                <a14:useLocalDpi xmlns:a14="http://schemas.microsoft.com/office/drawing/2010/main" val="0"/>
              </a:ext>
            </a:extLst>
          </a:blip>
          <a:srcRect l="840"/>
          <a:stretch/>
        </p:blipFill>
        <p:spPr bwMode="auto">
          <a:xfrm>
            <a:off x="1123950" y="609600"/>
            <a:ext cx="6743700" cy="4946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572000" y="5371875"/>
            <a:ext cx="4572000" cy="1477328"/>
          </a:xfrm>
          <a:prstGeom prst="rect">
            <a:avLst/>
          </a:prstGeom>
        </p:spPr>
        <p:txBody>
          <a:bodyPr>
            <a:spAutoFit/>
          </a:bodyPr>
          <a:lstStyle/>
          <a:p>
            <a:pPr algn="r"/>
            <a:endParaRPr lang="en-US" dirty="0"/>
          </a:p>
          <a:p>
            <a:pPr algn="r"/>
            <a:r>
              <a:rPr lang="en-US" dirty="0"/>
              <a:t>Whole grain flatbread 2 oz. eq. </a:t>
            </a:r>
          </a:p>
          <a:p>
            <a:pPr algn="r"/>
            <a:r>
              <a:rPr lang="en-US" dirty="0"/>
              <a:t>Sweet Potato Chunks 1/2 cup</a:t>
            </a:r>
          </a:p>
          <a:p>
            <a:pPr algn="r"/>
            <a:r>
              <a:rPr lang="en-US" dirty="0"/>
              <a:t>Grapes 1/2 cup</a:t>
            </a:r>
          </a:p>
          <a:p>
            <a:pPr algn="r"/>
            <a:r>
              <a:rPr lang="en-US" dirty="0"/>
              <a:t>Fat-free Chocolate Milk 1 cup</a:t>
            </a:r>
          </a:p>
        </p:txBody>
      </p:sp>
      <p:pic>
        <p:nvPicPr>
          <p:cNvPr id="4" name="Picture 3" descr="I:\Health_and_Nutrition\NSLP\Training Team\AZEDlogo.png"/>
          <p:cNvPicPr>
            <a:picLocks noChangeAspect="1" noChangeArrowheads="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3824" y="6276687"/>
            <a:ext cx="477665" cy="479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1343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Facilitator Directions </a:t>
            </a:r>
            <a:endParaRPr lang="en-US" sz="4000" dirty="0"/>
          </a:p>
        </p:txBody>
      </p:sp>
      <p:sp>
        <p:nvSpPr>
          <p:cNvPr id="3" name="Content Placeholder 2"/>
          <p:cNvSpPr>
            <a:spLocks noGrp="1"/>
          </p:cNvSpPr>
          <p:nvPr>
            <p:ph idx="1"/>
          </p:nvPr>
        </p:nvSpPr>
        <p:spPr/>
        <p:txBody>
          <a:bodyPr anchor="t">
            <a:normAutofit/>
          </a:bodyPr>
          <a:lstStyle/>
          <a:p>
            <a:r>
              <a:rPr lang="en-US" sz="2000" dirty="0" smtClean="0"/>
              <a:t>Using </a:t>
            </a:r>
            <a:r>
              <a:rPr lang="en-US" sz="2000" dirty="0" smtClean="0"/>
              <a:t>Slide Show mode, click on each tray number to reveal a tray with served food. </a:t>
            </a:r>
          </a:p>
          <a:p>
            <a:r>
              <a:rPr lang="en-US" sz="2000" dirty="0" smtClean="0"/>
              <a:t>Ask group to determine if that tray would be considered a reimbursable meal at lunch.  </a:t>
            </a:r>
            <a:endParaRPr lang="en-US" sz="2000" dirty="0"/>
          </a:p>
          <a:p>
            <a:r>
              <a:rPr lang="en-US" sz="2000" dirty="0" smtClean="0"/>
              <a:t>Click on the tray with the food items to reveal the answer: Reimbursable or Not Reimbursable.  </a:t>
            </a:r>
            <a:endParaRPr lang="en-US" sz="2000" dirty="0"/>
          </a:p>
        </p:txBody>
      </p:sp>
      <p:pic>
        <p:nvPicPr>
          <p:cNvPr id="5" name="Picture 4" descr="I:\Health_and_Nutrition\NSLP\Training Team\AZEDlogo.png"/>
          <p:cNvPicPr>
            <a:picLocks noChangeAspect="1" noChangeArrowheads="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35756" y="5486400"/>
            <a:ext cx="1198562" cy="120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2945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2590800"/>
            <a:ext cx="6400800" cy="769441"/>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4400" dirty="0" smtClean="0">
                <a:solidFill>
                  <a:schemeClr val="bg1"/>
                </a:solidFill>
                <a:latin typeface="Arial Black" pitchFamily="34" charset="0"/>
              </a:rPr>
              <a:t>Reimbursable</a:t>
            </a:r>
          </a:p>
        </p:txBody>
      </p:sp>
      <p:pic>
        <p:nvPicPr>
          <p:cNvPr id="3" name="Picture 2" descr="I:\Health_and_Nutrition\NSLP\Training Team\AZEDlogo.png"/>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3824" y="6276687"/>
            <a:ext cx="477665" cy="479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7734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Professional Standards  </a:t>
            </a:r>
            <a:endParaRPr lang="en-US" dirty="0"/>
          </a:p>
        </p:txBody>
      </p:sp>
      <p:sp>
        <p:nvSpPr>
          <p:cNvPr id="3" name="Content Placeholder 2"/>
          <p:cNvSpPr>
            <a:spLocks noGrp="1"/>
          </p:cNvSpPr>
          <p:nvPr>
            <p:ph idx="1"/>
          </p:nvPr>
        </p:nvSpPr>
        <p:spPr>
          <a:xfrm>
            <a:off x="1009443" y="1807361"/>
            <a:ext cx="7125112" cy="4593439"/>
          </a:xfrm>
        </p:spPr>
        <p:txBody>
          <a:bodyPr anchor="t">
            <a:noAutofit/>
          </a:bodyPr>
          <a:lstStyle/>
          <a:p>
            <a:pPr marL="0" indent="0">
              <a:buNone/>
            </a:pPr>
            <a:r>
              <a:rPr lang="en-US" sz="2000" dirty="0" smtClean="0"/>
              <a:t>This training may count towards Professional Standards if the training is job specific for the employee. This training is for any employee that needs to be able to count reimbursable meals at the point of service when the site is operating offer versus serve (OVS).</a:t>
            </a:r>
          </a:p>
          <a:p>
            <a:pPr marL="0" indent="0">
              <a:buNone/>
            </a:pPr>
            <a:r>
              <a:rPr lang="en-US" sz="2000" dirty="0" smtClean="0"/>
              <a:t>If this training was delivered by the School Nutrition Program Director or Manager to program staff, the training may count toward his/her own annual training. If this session is offered multiple times, only the time spent on one of the training sessions may count towards the annual training hours. (</a:t>
            </a:r>
            <a:r>
              <a:rPr lang="en-US" sz="2000" i="1" dirty="0" smtClean="0"/>
              <a:t>Per Q.18, USDA Memo SP 38-2016</a:t>
            </a:r>
            <a:r>
              <a:rPr lang="en-US" sz="2000" dirty="0" smtClean="0"/>
              <a:t>)</a:t>
            </a:r>
          </a:p>
        </p:txBody>
      </p:sp>
      <p:pic>
        <p:nvPicPr>
          <p:cNvPr id="4" name="Picture 3" descr="I:\Health_and_Nutrition\NSLP\Training Team\AZEDlogo.png"/>
          <p:cNvPicPr>
            <a:picLocks noChangeAspect="1" noChangeArrowheads="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35756" y="5486400"/>
            <a:ext cx="1198562" cy="120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29381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Documenting Training for Professional Standards  </a:t>
            </a:r>
            <a:endParaRPr lang="en-US" dirty="0"/>
          </a:p>
        </p:txBody>
      </p:sp>
      <p:sp>
        <p:nvSpPr>
          <p:cNvPr id="3" name="Content Placeholder 2"/>
          <p:cNvSpPr>
            <a:spLocks noGrp="1"/>
          </p:cNvSpPr>
          <p:nvPr>
            <p:ph idx="1"/>
          </p:nvPr>
        </p:nvSpPr>
        <p:spPr>
          <a:xfrm>
            <a:off x="1009443" y="1807361"/>
            <a:ext cx="7125112" cy="4593439"/>
          </a:xfrm>
        </p:spPr>
        <p:txBody>
          <a:bodyPr anchor="t">
            <a:noAutofit/>
          </a:bodyPr>
          <a:lstStyle/>
          <a:p>
            <a:pPr marL="0" indent="0">
              <a:buNone/>
            </a:pPr>
            <a:r>
              <a:rPr lang="en-US" dirty="0" smtClean="0"/>
              <a:t>Please track the following information:</a:t>
            </a:r>
          </a:p>
          <a:p>
            <a:r>
              <a:rPr lang="en-US" dirty="0" smtClean="0"/>
              <a:t>Employee Name in attendance or Director/Manager delivering the training </a:t>
            </a:r>
          </a:p>
          <a:p>
            <a:r>
              <a:rPr lang="en-US" dirty="0" smtClean="0"/>
              <a:t>Training Title: Meal or No Meal </a:t>
            </a:r>
          </a:p>
          <a:p>
            <a:r>
              <a:rPr lang="en-US" dirty="0" smtClean="0"/>
              <a:t>Professional </a:t>
            </a:r>
            <a:r>
              <a:rPr lang="en-US" dirty="0"/>
              <a:t>Standards Learning Code: </a:t>
            </a:r>
            <a:r>
              <a:rPr lang="en-US" dirty="0" smtClean="0"/>
              <a:t>2310</a:t>
            </a:r>
          </a:p>
          <a:p>
            <a:r>
              <a:rPr lang="en-US" dirty="0" smtClean="0"/>
              <a:t>Professional Standards Key Area: 2000 </a:t>
            </a:r>
          </a:p>
          <a:p>
            <a:r>
              <a:rPr lang="en-US" dirty="0" smtClean="0"/>
              <a:t>Length of time: 15 minutes*</a:t>
            </a:r>
          </a:p>
          <a:p>
            <a:pPr lvl="1"/>
            <a:r>
              <a:rPr lang="en-US" dirty="0" smtClean="0"/>
              <a:t>*Note, if this training has been modified, please document the amount of time the training took. </a:t>
            </a:r>
          </a:p>
          <a:p>
            <a:pPr lvl="1"/>
            <a:endParaRPr lang="en-US" dirty="0"/>
          </a:p>
          <a:p>
            <a:pPr marL="0" indent="0">
              <a:buNone/>
            </a:pPr>
            <a:r>
              <a:rPr lang="en-US" i="1" dirty="0"/>
              <a:t>Please note, ADE will not be able to grant a training certificate for this training. You may contact </a:t>
            </a:r>
            <a:r>
              <a:rPr lang="en-US" i="1" dirty="0" smtClean="0">
                <a:hlinkClick r:id="rId2"/>
              </a:rPr>
              <a:t>ADESchoolNutrition@azed.gov</a:t>
            </a:r>
            <a:r>
              <a:rPr lang="en-US" i="1" dirty="0" smtClean="0"/>
              <a:t> </a:t>
            </a:r>
            <a:r>
              <a:rPr lang="en-US" i="1" dirty="0"/>
              <a:t>for a copy of ADE’s fillable training certificate or the school may create their own.   </a:t>
            </a:r>
          </a:p>
        </p:txBody>
      </p:sp>
      <p:pic>
        <p:nvPicPr>
          <p:cNvPr id="4" name="Picture 3" descr="I:\Health_and_Nutrition\NSLP\Training Team\AZEDlogo.png"/>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35756" y="5486400"/>
            <a:ext cx="1198562" cy="120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6260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6189133" y="4648198"/>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3276600" y="4648198"/>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4756516"/>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6189133" y="2480730"/>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3276600" y="2514598"/>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2480731"/>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6189133" y="380999"/>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381000"/>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832" b="100000" l="0" r="100000">
                        <a14:backgroundMark x1="1262" y1="56133" x2="1262" y2="56133"/>
                      </a14:backgroundRemoval>
                    </a14:imgEffect>
                  </a14:imgLayer>
                </a14:imgProps>
              </a:ext>
              <a:ext uri="{28A0092B-C50C-407E-A947-70E740481C1C}">
                <a14:useLocalDpi xmlns:a14="http://schemas.microsoft.com/office/drawing/2010/main" val="0"/>
              </a:ext>
            </a:extLst>
          </a:blip>
          <a:srcRect/>
          <a:stretch>
            <a:fillRect/>
          </a:stretch>
        </p:blipFill>
        <p:spPr bwMode="auto">
          <a:xfrm>
            <a:off x="3276600" y="381000"/>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66800" y="914400"/>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1</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13" name="TextBox 12"/>
          <p:cNvSpPr txBox="1"/>
          <p:nvPr/>
        </p:nvSpPr>
        <p:spPr>
          <a:xfrm>
            <a:off x="3989698" y="914400"/>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2</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14" name="TextBox 13"/>
          <p:cNvSpPr txBox="1"/>
          <p:nvPr/>
        </p:nvSpPr>
        <p:spPr>
          <a:xfrm>
            <a:off x="6902231" y="914400"/>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3</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15" name="TextBox 14"/>
          <p:cNvSpPr txBox="1"/>
          <p:nvPr/>
        </p:nvSpPr>
        <p:spPr>
          <a:xfrm>
            <a:off x="1066800" y="3015882"/>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4</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16" name="TextBox 15"/>
          <p:cNvSpPr txBox="1"/>
          <p:nvPr/>
        </p:nvSpPr>
        <p:spPr>
          <a:xfrm>
            <a:off x="3989698" y="3015882"/>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5</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17" name="TextBox 16"/>
          <p:cNvSpPr txBox="1"/>
          <p:nvPr/>
        </p:nvSpPr>
        <p:spPr>
          <a:xfrm>
            <a:off x="6902231" y="3015882"/>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6</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18" name="TextBox 17"/>
          <p:cNvSpPr txBox="1"/>
          <p:nvPr/>
        </p:nvSpPr>
        <p:spPr>
          <a:xfrm>
            <a:off x="1066800" y="5257800"/>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7</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19" name="TextBox 18"/>
          <p:cNvSpPr txBox="1"/>
          <p:nvPr/>
        </p:nvSpPr>
        <p:spPr>
          <a:xfrm>
            <a:off x="3989698" y="5249333"/>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8</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20" name="TextBox 19"/>
          <p:cNvSpPr txBox="1"/>
          <p:nvPr/>
        </p:nvSpPr>
        <p:spPr>
          <a:xfrm>
            <a:off x="6902231" y="5149482"/>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9</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Tree>
    <p:extLst>
      <p:ext uri="{BB962C8B-B14F-4D97-AF65-F5344CB8AC3E}">
        <p14:creationId xmlns:p14="http://schemas.microsoft.com/office/powerpoint/2010/main" val="3571677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1402" y1="6232" x2="84490" y2="5550"/>
                        <a14:foregroundMark x1="90864" y1="8666" x2="94688" y2="83836"/>
                        <a14:foregroundMark x1="94688" y1="83836" x2="89589" y2="19766"/>
                        <a14:foregroundMark x1="91997" y1="23953" x2="91997" y2="82084"/>
                        <a14:foregroundMark x1="50708" y1="42454" x2="6657" y2="84907"/>
                        <a14:foregroundMark x1="3612" y1="44012" x2="39448" y2="93866"/>
                        <a14:foregroundMark x1="43130" y1="61831" x2="28541" y2="82084"/>
                        <a14:foregroundMark x1="36615" y1="49854" x2="6020" y2="75560"/>
                        <a14:foregroundMark x1="2550" y1="18500" x2="921" y2="86465"/>
                        <a14:foregroundMark x1="921" y1="86465" x2="3470" y2="92600"/>
                        <a14:foregroundMark x1="3612" y1="92989" x2="3612" y2="92989"/>
                        <a14:foregroundMark x1="98938" y1="62317" x2="99717" y2="83252"/>
                      </a14:backgroundRemoval>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143000" y="762000"/>
            <a:ext cx="6553200" cy="4766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572000" y="6193304"/>
            <a:ext cx="4572000" cy="646331"/>
          </a:xfrm>
          <a:prstGeom prst="rect">
            <a:avLst/>
          </a:prstGeom>
        </p:spPr>
        <p:txBody>
          <a:bodyPr>
            <a:spAutoFit/>
          </a:bodyPr>
          <a:lstStyle/>
          <a:p>
            <a:pPr algn="r"/>
            <a:r>
              <a:rPr lang="en-US" dirty="0"/>
              <a:t>Grilled chicken – 2oz. Eq.</a:t>
            </a:r>
          </a:p>
          <a:p>
            <a:pPr algn="r"/>
            <a:r>
              <a:rPr lang="en-US" dirty="0"/>
              <a:t>Brown Rice – 2 oz. eq.</a:t>
            </a:r>
          </a:p>
        </p:txBody>
      </p:sp>
      <p:pic>
        <p:nvPicPr>
          <p:cNvPr id="4" name="Picture 3" descr="I:\Health_and_Nutrition\NSLP\Training Team\AZEDlogo.png"/>
          <p:cNvPicPr>
            <a:picLocks noChangeAspect="1" noChangeArrowheads="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3824" y="6276687"/>
            <a:ext cx="477665" cy="479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5506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1981200"/>
            <a:ext cx="6400800" cy="2800767"/>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4400" dirty="0" smtClean="0">
                <a:solidFill>
                  <a:schemeClr val="bg1"/>
                </a:solidFill>
                <a:latin typeface="Arial Black" pitchFamily="34" charset="0"/>
              </a:rPr>
              <a:t>NOT Reimbursable</a:t>
            </a:r>
          </a:p>
          <a:p>
            <a:pPr algn="ctr"/>
            <a:r>
              <a:rPr lang="en-US" sz="4400" dirty="0" smtClean="0">
                <a:solidFill>
                  <a:schemeClr val="bg1"/>
                </a:solidFill>
                <a:latin typeface="Arial Black" pitchFamily="34" charset="0"/>
              </a:rPr>
              <a:t>Only 2 Components</a:t>
            </a:r>
          </a:p>
          <a:p>
            <a:pPr algn="ctr"/>
            <a:r>
              <a:rPr lang="en-US" sz="4400" dirty="0" smtClean="0">
                <a:solidFill>
                  <a:schemeClr val="bg1"/>
                </a:solidFill>
                <a:latin typeface="Arial Black" pitchFamily="34" charset="0"/>
              </a:rPr>
              <a:t>No Fruit or Vegetable</a:t>
            </a:r>
            <a:endParaRPr lang="en-US" sz="4400" dirty="0">
              <a:solidFill>
                <a:schemeClr val="bg1"/>
              </a:solidFill>
              <a:latin typeface="Arial Black" pitchFamily="34" charset="0"/>
            </a:endParaRPr>
          </a:p>
        </p:txBody>
      </p:sp>
      <p:pic>
        <p:nvPicPr>
          <p:cNvPr id="3" name="Picture 2" descr="I:\Health_and_Nutrition\NSLP\Training Team\AZEDlogo.png"/>
          <p:cNvPicPr>
            <a:picLocks noChangeAspect="1" noChangeArrowheads="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3824" y="6276687"/>
            <a:ext cx="477665" cy="479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83328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6189133" y="4648198"/>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3276600" y="4648198"/>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4756516"/>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6189133" y="2480730"/>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3276600" y="2514598"/>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2480731"/>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6189133" y="380999"/>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9966" y1="17234" x2="13425" y2="9297"/>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381000"/>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832" b="100000" l="0" r="100000">
                        <a14:backgroundMark x1="1262" y1="56133" x2="1262" y2="56133"/>
                      </a14:backgroundRemoval>
                    </a14:imgEffect>
                  </a14:imgLayer>
                </a14:imgProps>
              </a:ext>
              <a:ext uri="{28A0092B-C50C-407E-A947-70E740481C1C}">
                <a14:useLocalDpi xmlns:a14="http://schemas.microsoft.com/office/drawing/2010/main" val="0"/>
              </a:ext>
            </a:extLst>
          </a:blip>
          <a:srcRect/>
          <a:stretch>
            <a:fillRect/>
          </a:stretch>
        </p:blipFill>
        <p:spPr bwMode="auto">
          <a:xfrm>
            <a:off x="3276600" y="381000"/>
            <a:ext cx="2416796" cy="183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66800" y="914400"/>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1</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13" name="TextBox 12"/>
          <p:cNvSpPr txBox="1"/>
          <p:nvPr/>
        </p:nvSpPr>
        <p:spPr>
          <a:xfrm>
            <a:off x="3989698" y="914400"/>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2</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14" name="TextBox 13"/>
          <p:cNvSpPr txBox="1"/>
          <p:nvPr/>
        </p:nvSpPr>
        <p:spPr>
          <a:xfrm>
            <a:off x="6902231" y="914400"/>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3</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15" name="TextBox 14"/>
          <p:cNvSpPr txBox="1"/>
          <p:nvPr/>
        </p:nvSpPr>
        <p:spPr>
          <a:xfrm>
            <a:off x="1066800" y="3015882"/>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4</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16" name="TextBox 15"/>
          <p:cNvSpPr txBox="1"/>
          <p:nvPr/>
        </p:nvSpPr>
        <p:spPr>
          <a:xfrm>
            <a:off x="3989698" y="3015882"/>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5</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17" name="TextBox 16"/>
          <p:cNvSpPr txBox="1"/>
          <p:nvPr/>
        </p:nvSpPr>
        <p:spPr>
          <a:xfrm>
            <a:off x="6902231" y="3015882"/>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6</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18" name="TextBox 17"/>
          <p:cNvSpPr txBox="1"/>
          <p:nvPr/>
        </p:nvSpPr>
        <p:spPr>
          <a:xfrm>
            <a:off x="1066800" y="5257800"/>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7</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19" name="TextBox 18"/>
          <p:cNvSpPr txBox="1"/>
          <p:nvPr/>
        </p:nvSpPr>
        <p:spPr>
          <a:xfrm>
            <a:off x="3989698" y="5249333"/>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8</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
        <p:nvSpPr>
          <p:cNvPr id="20" name="TextBox 19"/>
          <p:cNvSpPr txBox="1"/>
          <p:nvPr/>
        </p:nvSpPr>
        <p:spPr>
          <a:xfrm>
            <a:off x="6902231" y="5149482"/>
            <a:ext cx="990600" cy="830997"/>
          </a:xfrm>
          <a:prstGeom prst="rect">
            <a:avLst/>
          </a:prstGeom>
          <a:solidFill>
            <a:schemeClr val="accent5"/>
          </a:solidFill>
        </p:spPr>
        <p:txBody>
          <a:bodyPr wrap="square" rtlCol="0">
            <a:spAutoFit/>
          </a:bodyPr>
          <a:lstStyle/>
          <a:p>
            <a:pPr algn="ctr"/>
            <a:r>
              <a:rPr lang="en-US" sz="4800" b="1" dirty="0" smtClean="0">
                <a:solidFill>
                  <a:schemeClr val="bg1"/>
                </a:solidFill>
                <a:effectLst>
                  <a:outerShdw blurRad="38100" dist="38100" dir="2700000" algn="tl">
                    <a:srgbClr val="000000">
                      <a:alpha val="43137"/>
                    </a:srgbClr>
                  </a:outerShdw>
                </a:effectLst>
                <a:latin typeface="Arial Black" pitchFamily="34" charset="0"/>
              </a:rPr>
              <a:t>9</a:t>
            </a:r>
            <a:endParaRPr lang="en-US" sz="4800" b="1" dirty="0">
              <a:solidFill>
                <a:schemeClr val="bg1"/>
              </a:solidFill>
              <a:effectLst>
                <a:outerShdw blurRad="38100" dist="38100" dir="2700000" algn="tl">
                  <a:srgbClr val="000000">
                    <a:alpha val="43137"/>
                  </a:srgbClr>
                </a:outerShdw>
              </a:effectLst>
              <a:latin typeface="Arial Black" pitchFamily="34" charset="0"/>
            </a:endParaRPr>
          </a:p>
        </p:txBody>
      </p:sp>
    </p:spTree>
    <p:extLst>
      <p:ext uri="{BB962C8B-B14F-4D97-AF65-F5344CB8AC3E}">
        <p14:creationId xmlns:p14="http://schemas.microsoft.com/office/powerpoint/2010/main" val="173574796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1354b7a580179322522829dc1efb7a4bd21c2a0"/>
</p:tagLst>
</file>

<file path=ppt/theme/theme1.xml><?xml version="1.0" encoding="utf-8"?>
<a:theme xmlns:a="http://schemas.openxmlformats.org/drawingml/2006/main" name="Summer">
  <a:themeElements>
    <a:clrScheme name="Custom 108">
      <a:dk1>
        <a:sysClr val="windowText" lastClr="000000"/>
      </a:dk1>
      <a:lt1>
        <a:sysClr val="window" lastClr="FFFFFF"/>
      </a:lt1>
      <a:dk2>
        <a:srgbClr val="E89117"/>
      </a:dk2>
      <a:lt2>
        <a:srgbClr val="FEDD78"/>
      </a:lt2>
      <a:accent1>
        <a:srgbClr val="A1B633"/>
      </a:accent1>
      <a:accent2>
        <a:srgbClr val="C4D73F"/>
      </a:accent2>
      <a:accent3>
        <a:srgbClr val="FFCE2D"/>
      </a:accent3>
      <a:accent4>
        <a:srgbClr val="FFA600"/>
      </a:accent4>
      <a:accent5>
        <a:srgbClr val="ED5E00"/>
      </a:accent5>
      <a:accent6>
        <a:srgbClr val="C62D03"/>
      </a:accent6>
      <a:hlink>
        <a:srgbClr val="FEDD78"/>
      </a:hlink>
      <a:folHlink>
        <a:srgbClr val="5EAEAE"/>
      </a:folHlink>
    </a:clrScheme>
    <a:fontScheme name="Summ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umm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7000"/>
                <a:shade val="80000"/>
                <a:hueMod val="110000"/>
                <a:satMod val="120000"/>
              </a:schemeClr>
            </a:gs>
            <a:gs pos="100000">
              <a:schemeClr val="phClr">
                <a:shade val="60000"/>
                <a:hueMod val="40000"/>
                <a:satMod val="120000"/>
                <a:lumMod val="103000"/>
              </a:schemeClr>
            </a:gs>
          </a:gsLst>
          <a:lin ang="5400000" scaled="1"/>
        </a:gradFill>
        <a:gradFill rotWithShape="1">
          <a:gsLst>
            <a:gs pos="0">
              <a:schemeClr val="phClr">
                <a:tint val="97000"/>
                <a:shade val="80000"/>
                <a:hueMod val="110000"/>
                <a:satMod val="130000"/>
                <a:lumMod val="100000"/>
              </a:schemeClr>
            </a:gs>
            <a:gs pos="100000">
              <a:schemeClr val="phClr">
                <a:shade val="60000"/>
                <a:hueMod val="40000"/>
                <a:satMod val="120000"/>
                <a:lumMod val="103000"/>
              </a:schemeClr>
            </a:gs>
          </a:gsLst>
          <a:path path="circle">
            <a:fillToRect l="50000" t="5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TC101972873[[fn=Summer]]</Template>
  <TotalTime>1321</TotalTime>
  <Words>857</Words>
  <Application>Microsoft Office PowerPoint</Application>
  <PresentationFormat>On-screen Show (4:3)</PresentationFormat>
  <Paragraphs>191</Paragraphs>
  <Slides>30</Slides>
  <Notes>12</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Summer</vt:lpstr>
      <vt:lpstr>PowerPoint Presentation</vt:lpstr>
      <vt:lpstr>Meal or No Meal </vt:lpstr>
      <vt:lpstr>Facilitator Directions </vt:lpstr>
      <vt:lpstr>Professional Standards  </vt:lpstr>
      <vt:lpstr>Documenting Training for Professional Standards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Arizona Department of Education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Swansiger, Cindy</dc:creator>
  <cp:lastModifiedBy>Emily Thege </cp:lastModifiedBy>
  <cp:revision>34</cp:revision>
  <dcterms:created xsi:type="dcterms:W3CDTF">2013-07-09T15:24:03Z</dcterms:created>
  <dcterms:modified xsi:type="dcterms:W3CDTF">2016-08-02T15:22:11Z</dcterms:modified>
</cp:coreProperties>
</file>