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27"/>
  </p:notesMasterIdLst>
  <p:handoutMasterIdLst>
    <p:handoutMasterId r:id="rId28"/>
  </p:handoutMasterIdLst>
  <p:sldIdLst>
    <p:sldId id="259" r:id="rId2"/>
    <p:sldId id="268" r:id="rId3"/>
    <p:sldId id="269" r:id="rId4"/>
    <p:sldId id="302" r:id="rId5"/>
    <p:sldId id="299" r:id="rId6"/>
    <p:sldId id="276" r:id="rId7"/>
    <p:sldId id="300" r:id="rId8"/>
    <p:sldId id="274" r:id="rId9"/>
    <p:sldId id="294" r:id="rId10"/>
    <p:sldId id="260" r:id="rId11"/>
    <p:sldId id="257" r:id="rId12"/>
    <p:sldId id="279" r:id="rId13"/>
    <p:sldId id="263" r:id="rId14"/>
    <p:sldId id="298" r:id="rId15"/>
    <p:sldId id="306" r:id="rId16"/>
    <p:sldId id="307" r:id="rId17"/>
    <p:sldId id="305" r:id="rId18"/>
    <p:sldId id="264" r:id="rId19"/>
    <p:sldId id="301" r:id="rId20"/>
    <p:sldId id="265" r:id="rId21"/>
    <p:sldId id="290" r:id="rId22"/>
    <p:sldId id="266" r:id="rId23"/>
    <p:sldId id="304" r:id="rId24"/>
    <p:sldId id="303" r:id="rId25"/>
    <p:sldId id="278" r:id="rId26"/>
  </p:sldIdLst>
  <p:sldSz cx="9144000" cy="6858000" type="screen4x3"/>
  <p:notesSz cx="7010400" cy="92964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tzhugh, Dawn" initials="FD" lastIdx="1" clrIdx="0">
    <p:extLst>
      <p:ext uri="{19B8F6BF-5375-455C-9EA6-DF929625EA0E}">
        <p15:presenceInfo xmlns:p15="http://schemas.microsoft.com/office/powerpoint/2012/main" userId="S-1-5-21-1871644240-2858738320-1929807923-967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BB3AD"/>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4" autoAdjust="0"/>
    <p:restoredTop sz="82641" autoAdjust="0"/>
  </p:normalViewPr>
  <p:slideViewPr>
    <p:cSldViewPr>
      <p:cViewPr varScale="1">
        <p:scale>
          <a:sx n="94" d="100"/>
          <a:sy n="94" d="100"/>
        </p:scale>
        <p:origin x="1704" y="96"/>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14T12:32:37.906" idx="1">
    <p:pos x="5764" y="424"/>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8-14T12:32:37.906" idx="1">
    <p:pos x="5764" y="424"/>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8-14T12:32:37.906" idx="1">
    <p:pos x="5764" y="424"/>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571" tIns="46785" rIns="93571" bIns="4678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5"/>
          </a:xfrm>
          <a:prstGeom prst="rect">
            <a:avLst/>
          </a:prstGeom>
        </p:spPr>
        <p:txBody>
          <a:bodyPr vert="horz" lIns="93571" tIns="46785" rIns="93571" bIns="46785" rtlCol="0"/>
          <a:lstStyle>
            <a:lvl1pPr algn="r">
              <a:defRPr sz="1200"/>
            </a:lvl1pPr>
          </a:lstStyle>
          <a:p>
            <a:fld id="{1B295278-F413-4F48-8C91-1C562046451F}" type="datetimeFigureOut">
              <a:rPr lang="en-US" smtClean="0"/>
              <a:t>8/16/2018</a:t>
            </a:fld>
            <a:endParaRPr lang="en-US"/>
          </a:p>
        </p:txBody>
      </p:sp>
      <p:sp>
        <p:nvSpPr>
          <p:cNvPr id="4" name="Footer Placeholder 3"/>
          <p:cNvSpPr>
            <a:spLocks noGrp="1"/>
          </p:cNvSpPr>
          <p:nvPr>
            <p:ph type="ftr" sz="quarter" idx="2"/>
          </p:nvPr>
        </p:nvSpPr>
        <p:spPr>
          <a:xfrm>
            <a:off x="0" y="8829967"/>
            <a:ext cx="3037840" cy="466434"/>
          </a:xfrm>
          <a:prstGeom prst="rect">
            <a:avLst/>
          </a:prstGeom>
        </p:spPr>
        <p:txBody>
          <a:bodyPr vert="horz" lIns="93571" tIns="46785" rIns="93571" bIns="4678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4"/>
          </a:xfrm>
          <a:prstGeom prst="rect">
            <a:avLst/>
          </a:prstGeom>
        </p:spPr>
        <p:txBody>
          <a:bodyPr vert="horz" lIns="93571" tIns="46785" rIns="93571" bIns="46785" rtlCol="0" anchor="b"/>
          <a:lstStyle>
            <a:lvl1pPr algn="r">
              <a:defRPr sz="1200"/>
            </a:lvl1pPr>
          </a:lstStyle>
          <a:p>
            <a:fld id="{4265CDE2-9615-4B73-AFC5-F7889B4E983E}" type="slidenum">
              <a:rPr lang="en-US" smtClean="0"/>
              <a:t>‹#›</a:t>
            </a:fld>
            <a:endParaRPr lang="en-US"/>
          </a:p>
        </p:txBody>
      </p:sp>
    </p:spTree>
    <p:extLst>
      <p:ext uri="{BB962C8B-B14F-4D97-AF65-F5344CB8AC3E}">
        <p14:creationId xmlns:p14="http://schemas.microsoft.com/office/powerpoint/2010/main" val="1699087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571" tIns="46785" rIns="93571" bIns="46785"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571" tIns="46785" rIns="93571" bIns="46785" rtlCol="0"/>
          <a:lstStyle>
            <a:lvl1pPr algn="r">
              <a:defRPr sz="1200"/>
            </a:lvl1pPr>
          </a:lstStyle>
          <a:p>
            <a:fld id="{ABD015D2-202E-4DE0-B759-1C718FBDC302}" type="datetimeFigureOut">
              <a:rPr lang="en-US" smtClean="0"/>
              <a:t>8/16/2018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571" tIns="46785" rIns="93571" bIns="4678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571" tIns="46785" rIns="93571" bIns="467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571" tIns="46785" rIns="93571" bIns="4678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571" tIns="46785" rIns="93571" bIns="46785" rtlCol="0" anchor="b"/>
          <a:lstStyle>
            <a:lvl1pPr algn="r">
              <a:defRPr sz="1200"/>
            </a:lvl1pPr>
          </a:lstStyle>
          <a:p>
            <a:fld id="{D4D3C58C-946D-42EC-B961-2E1671E68270}" type="slidenum">
              <a:rPr lang="en-US" smtClean="0"/>
              <a:t>‹#›</a:t>
            </a:fld>
            <a:endParaRPr lang="en-US"/>
          </a:p>
        </p:txBody>
      </p:sp>
    </p:spTree>
    <p:extLst>
      <p:ext uri="{BB962C8B-B14F-4D97-AF65-F5344CB8AC3E}">
        <p14:creationId xmlns:p14="http://schemas.microsoft.com/office/powerpoint/2010/main" val="356800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seconds a person</a:t>
            </a:r>
          </a:p>
          <a:p>
            <a:r>
              <a:rPr lang="en-US" dirty="0"/>
              <a:t>Note card size for written reflection (collect for future review of what the field is doing) </a:t>
            </a:r>
          </a:p>
        </p:txBody>
      </p:sp>
      <p:sp>
        <p:nvSpPr>
          <p:cNvPr id="4" name="Slide Number Placeholder 3"/>
          <p:cNvSpPr>
            <a:spLocks noGrp="1"/>
          </p:cNvSpPr>
          <p:nvPr>
            <p:ph type="sldNum" sz="quarter" idx="10"/>
          </p:nvPr>
        </p:nvSpPr>
        <p:spPr/>
        <p:txBody>
          <a:bodyPr/>
          <a:lstStyle/>
          <a:p>
            <a:fld id="{D4D3C58C-946D-42EC-B961-2E1671E68270}" type="slidenum">
              <a:rPr lang="en-US" smtClean="0"/>
              <a:t>1</a:t>
            </a:fld>
            <a:endParaRPr lang="en-US"/>
          </a:p>
        </p:txBody>
      </p:sp>
    </p:spTree>
    <p:extLst>
      <p:ext uri="{BB962C8B-B14F-4D97-AF65-F5344CB8AC3E}">
        <p14:creationId xmlns:p14="http://schemas.microsoft.com/office/powerpoint/2010/main" val="342061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Survey – Successful family engagement (listed on our tool) will include families in the planning through planning.  One way many sites do this is through surveys.  What information should we collect to help us decide on future practices?  Sometimes we are collecting the wrong information to support the big picture.</a:t>
            </a:r>
          </a:p>
        </p:txBody>
      </p:sp>
      <p:sp>
        <p:nvSpPr>
          <p:cNvPr id="4" name="Slide Number Placeholder 3"/>
          <p:cNvSpPr>
            <a:spLocks noGrp="1"/>
          </p:cNvSpPr>
          <p:nvPr>
            <p:ph type="sldNum" sz="quarter" idx="10"/>
          </p:nvPr>
        </p:nvSpPr>
        <p:spPr/>
        <p:txBody>
          <a:bodyPr/>
          <a:lstStyle/>
          <a:p>
            <a:fld id="{D4D3C58C-946D-42EC-B961-2E1671E68270}" type="slidenum">
              <a:rPr lang="en-US" smtClean="0"/>
              <a:t>10</a:t>
            </a:fld>
            <a:endParaRPr lang="en-US"/>
          </a:p>
        </p:txBody>
      </p:sp>
    </p:spTree>
    <p:extLst>
      <p:ext uri="{BB962C8B-B14F-4D97-AF65-F5344CB8AC3E}">
        <p14:creationId xmlns:p14="http://schemas.microsoft.com/office/powerpoint/2010/main" val="3308490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Levels of Cognition – Time and place for all columns.</a:t>
            </a:r>
          </a:p>
          <a:p>
            <a:endParaRPr lang="en-US" dirty="0"/>
          </a:p>
          <a:p>
            <a:r>
              <a:rPr lang="en-US" dirty="0"/>
              <a:t>Visualize the comic activity.</a:t>
            </a:r>
          </a:p>
          <a:p>
            <a:endParaRPr lang="en-US" dirty="0"/>
          </a:p>
        </p:txBody>
      </p:sp>
      <p:sp>
        <p:nvSpPr>
          <p:cNvPr id="4" name="Slide Number Placeholder 3"/>
          <p:cNvSpPr>
            <a:spLocks noGrp="1"/>
          </p:cNvSpPr>
          <p:nvPr>
            <p:ph type="sldNum" sz="quarter" idx="10"/>
          </p:nvPr>
        </p:nvSpPr>
        <p:spPr/>
        <p:txBody>
          <a:bodyPr/>
          <a:lstStyle/>
          <a:p>
            <a:fld id="{D4D3C58C-946D-42EC-B961-2E1671E68270}" type="slidenum">
              <a:rPr lang="en-US" smtClean="0"/>
              <a:t>11</a:t>
            </a:fld>
            <a:endParaRPr lang="en-US"/>
          </a:p>
        </p:txBody>
      </p:sp>
    </p:spTree>
    <p:extLst>
      <p:ext uri="{BB962C8B-B14F-4D97-AF65-F5344CB8AC3E}">
        <p14:creationId xmlns:p14="http://schemas.microsoft.com/office/powerpoint/2010/main" val="1883779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D3C58C-946D-42EC-B961-2E1671E68270}" type="slidenum">
              <a:rPr lang="en-US" smtClean="0"/>
              <a:t>12</a:t>
            </a:fld>
            <a:endParaRPr lang="en-US"/>
          </a:p>
        </p:txBody>
      </p:sp>
    </p:spTree>
    <p:extLst>
      <p:ext uri="{BB962C8B-B14F-4D97-AF65-F5344CB8AC3E}">
        <p14:creationId xmlns:p14="http://schemas.microsoft.com/office/powerpoint/2010/main" val="2403926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706">
              <a:defRPr/>
            </a:pPr>
            <a:endParaRPr lang="en-US" baseline="0" dirty="0"/>
          </a:p>
        </p:txBody>
      </p:sp>
      <p:sp>
        <p:nvSpPr>
          <p:cNvPr id="4" name="Slide Number Placeholder 3"/>
          <p:cNvSpPr>
            <a:spLocks noGrp="1"/>
          </p:cNvSpPr>
          <p:nvPr>
            <p:ph type="sldNum" sz="quarter" idx="10"/>
          </p:nvPr>
        </p:nvSpPr>
        <p:spPr/>
        <p:txBody>
          <a:bodyPr/>
          <a:lstStyle/>
          <a:p>
            <a:fld id="{D4D3C58C-946D-42EC-B961-2E1671E68270}" type="slidenum">
              <a:rPr lang="en-US" smtClean="0"/>
              <a:t>13</a:t>
            </a:fld>
            <a:endParaRPr lang="en-US"/>
          </a:p>
        </p:txBody>
      </p:sp>
    </p:spTree>
    <p:extLst>
      <p:ext uri="{BB962C8B-B14F-4D97-AF65-F5344CB8AC3E}">
        <p14:creationId xmlns:p14="http://schemas.microsoft.com/office/powerpoint/2010/main" val="1184503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706">
              <a:defRPr/>
            </a:pPr>
            <a:endParaRPr lang="en-US" baseline="0" dirty="0"/>
          </a:p>
        </p:txBody>
      </p:sp>
      <p:sp>
        <p:nvSpPr>
          <p:cNvPr id="4" name="Slide Number Placeholder 3"/>
          <p:cNvSpPr>
            <a:spLocks noGrp="1"/>
          </p:cNvSpPr>
          <p:nvPr>
            <p:ph type="sldNum" sz="quarter" idx="10"/>
          </p:nvPr>
        </p:nvSpPr>
        <p:spPr/>
        <p:txBody>
          <a:bodyPr/>
          <a:lstStyle/>
          <a:p>
            <a:fld id="{D4D3C58C-946D-42EC-B961-2E1671E68270}" type="slidenum">
              <a:rPr lang="en-US" smtClean="0"/>
              <a:t>14</a:t>
            </a:fld>
            <a:endParaRPr lang="en-US"/>
          </a:p>
        </p:txBody>
      </p:sp>
    </p:spTree>
    <p:extLst>
      <p:ext uri="{BB962C8B-B14F-4D97-AF65-F5344CB8AC3E}">
        <p14:creationId xmlns:p14="http://schemas.microsoft.com/office/powerpoint/2010/main" val="1525346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Engagement on Demand – Like the Doctors.  Sorted topics, could tell how many “watches”. Place to submit questions, etc.</a:t>
            </a:r>
          </a:p>
        </p:txBody>
      </p:sp>
      <p:sp>
        <p:nvSpPr>
          <p:cNvPr id="4" name="Slide Number Placeholder 3"/>
          <p:cNvSpPr>
            <a:spLocks noGrp="1"/>
          </p:cNvSpPr>
          <p:nvPr>
            <p:ph type="sldNum" sz="quarter" idx="10"/>
          </p:nvPr>
        </p:nvSpPr>
        <p:spPr/>
        <p:txBody>
          <a:bodyPr/>
          <a:lstStyle/>
          <a:p>
            <a:fld id="{D4D3C58C-946D-42EC-B961-2E1671E68270}" type="slidenum">
              <a:rPr lang="en-US" smtClean="0"/>
              <a:t>15</a:t>
            </a:fld>
            <a:endParaRPr lang="en-US"/>
          </a:p>
        </p:txBody>
      </p:sp>
    </p:spTree>
    <p:extLst>
      <p:ext uri="{BB962C8B-B14F-4D97-AF65-F5344CB8AC3E}">
        <p14:creationId xmlns:p14="http://schemas.microsoft.com/office/powerpoint/2010/main" val="2962744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away from how many hours a week to a FE plan.  If there is a plan with ongoing practices, the hours of week of support will satisfy the number of hours a week a site must provide services for families.</a:t>
            </a:r>
          </a:p>
        </p:txBody>
      </p:sp>
      <p:sp>
        <p:nvSpPr>
          <p:cNvPr id="4" name="Slide Number Placeholder 3"/>
          <p:cNvSpPr>
            <a:spLocks noGrp="1"/>
          </p:cNvSpPr>
          <p:nvPr>
            <p:ph type="sldNum" sz="quarter" idx="10"/>
          </p:nvPr>
        </p:nvSpPr>
        <p:spPr/>
        <p:txBody>
          <a:bodyPr/>
          <a:lstStyle/>
          <a:p>
            <a:fld id="{D4D3C58C-946D-42EC-B961-2E1671E68270}" type="slidenum">
              <a:rPr lang="en-US" smtClean="0"/>
              <a:t>16</a:t>
            </a:fld>
            <a:endParaRPr lang="en-US"/>
          </a:p>
        </p:txBody>
      </p:sp>
    </p:spTree>
    <p:extLst>
      <p:ext uri="{BB962C8B-B14F-4D97-AF65-F5344CB8AC3E}">
        <p14:creationId xmlns:p14="http://schemas.microsoft.com/office/powerpoint/2010/main" val="30151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D4D3C58C-946D-42EC-B961-2E1671E68270}" type="slidenum">
              <a:rPr lang="en-US" smtClean="0"/>
              <a:t>18</a:t>
            </a:fld>
            <a:endParaRPr lang="en-US"/>
          </a:p>
        </p:txBody>
      </p:sp>
    </p:spTree>
    <p:extLst>
      <p:ext uri="{BB962C8B-B14F-4D97-AF65-F5344CB8AC3E}">
        <p14:creationId xmlns:p14="http://schemas.microsoft.com/office/powerpoint/2010/main" val="1232822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D4D3C58C-946D-42EC-B961-2E1671E68270}" type="slidenum">
              <a:rPr lang="en-US" smtClean="0"/>
              <a:t>19</a:t>
            </a:fld>
            <a:endParaRPr lang="en-US"/>
          </a:p>
        </p:txBody>
      </p:sp>
    </p:spTree>
    <p:extLst>
      <p:ext uri="{BB962C8B-B14F-4D97-AF65-F5344CB8AC3E}">
        <p14:creationId xmlns:p14="http://schemas.microsoft.com/office/powerpoint/2010/main" val="4069099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4D3C58C-946D-42EC-B961-2E1671E68270}" type="slidenum">
              <a:rPr lang="en-US" smtClean="0"/>
              <a:t>20</a:t>
            </a:fld>
            <a:endParaRPr lang="en-US"/>
          </a:p>
        </p:txBody>
      </p:sp>
    </p:spTree>
    <p:extLst>
      <p:ext uri="{BB962C8B-B14F-4D97-AF65-F5344CB8AC3E}">
        <p14:creationId xmlns:p14="http://schemas.microsoft.com/office/powerpoint/2010/main" val="3052446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r>
              <a:rPr lang="en-US" dirty="0"/>
              <a:t>Introduce ourselves</a:t>
            </a:r>
          </a:p>
          <a:p>
            <a:r>
              <a:rPr lang="en-US" dirty="0"/>
              <a:t>FE is a journey, not a destination.  As we navigate through the waters, we will find practices that work for our families. </a:t>
            </a:r>
          </a:p>
        </p:txBody>
      </p:sp>
      <p:sp>
        <p:nvSpPr>
          <p:cNvPr id="4" name="Slide Number Placeholder 3"/>
          <p:cNvSpPr>
            <a:spLocks noGrp="1"/>
          </p:cNvSpPr>
          <p:nvPr>
            <p:ph type="sldNum" sz="quarter" idx="10"/>
          </p:nvPr>
        </p:nvSpPr>
        <p:spPr/>
        <p:txBody>
          <a:bodyPr/>
          <a:lstStyle/>
          <a:p>
            <a:fld id="{D4D3C58C-946D-42EC-B961-2E1671E68270}" type="slidenum">
              <a:rPr lang="en-US" smtClean="0"/>
              <a:t>2</a:t>
            </a:fld>
            <a:endParaRPr lang="en-US"/>
          </a:p>
        </p:txBody>
      </p:sp>
    </p:spTree>
    <p:extLst>
      <p:ext uri="{BB962C8B-B14F-4D97-AF65-F5344CB8AC3E}">
        <p14:creationId xmlns:p14="http://schemas.microsoft.com/office/powerpoint/2010/main" val="2811734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D3C58C-946D-42EC-B961-2E1671E68270}" type="slidenum">
              <a:rPr lang="en-US" smtClean="0"/>
              <a:t>21</a:t>
            </a:fld>
            <a:endParaRPr lang="en-US"/>
          </a:p>
        </p:txBody>
      </p:sp>
    </p:spTree>
    <p:extLst>
      <p:ext uri="{BB962C8B-B14F-4D97-AF65-F5344CB8AC3E}">
        <p14:creationId xmlns:p14="http://schemas.microsoft.com/office/powerpoint/2010/main" val="2151795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Ticket out the door</a:t>
            </a:r>
          </a:p>
        </p:txBody>
      </p:sp>
      <p:sp>
        <p:nvSpPr>
          <p:cNvPr id="4" name="Slide Number Placeholder 3"/>
          <p:cNvSpPr>
            <a:spLocks noGrp="1"/>
          </p:cNvSpPr>
          <p:nvPr>
            <p:ph type="sldNum" sz="quarter" idx="10"/>
          </p:nvPr>
        </p:nvSpPr>
        <p:spPr/>
        <p:txBody>
          <a:bodyPr/>
          <a:lstStyle/>
          <a:p>
            <a:fld id="{D4D3C58C-946D-42EC-B961-2E1671E68270}" type="slidenum">
              <a:rPr lang="en-US" smtClean="0"/>
              <a:t>22</a:t>
            </a:fld>
            <a:endParaRPr lang="en-US"/>
          </a:p>
        </p:txBody>
      </p:sp>
    </p:spTree>
    <p:extLst>
      <p:ext uri="{BB962C8B-B14F-4D97-AF65-F5344CB8AC3E}">
        <p14:creationId xmlns:p14="http://schemas.microsoft.com/office/powerpoint/2010/main" val="1294564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 If you have questions or concerns reach out to your program specialist for support. </a:t>
            </a:r>
          </a:p>
          <a:p>
            <a:r>
              <a:rPr lang="en-US" b="1" baseline="0" dirty="0"/>
              <a:t>21stCCLCInbox@azed.gov</a:t>
            </a:r>
            <a:endParaRPr lang="en-US" dirty="0"/>
          </a:p>
        </p:txBody>
      </p:sp>
      <p:sp>
        <p:nvSpPr>
          <p:cNvPr id="4" name="Slide Number Placeholder 3"/>
          <p:cNvSpPr>
            <a:spLocks noGrp="1"/>
          </p:cNvSpPr>
          <p:nvPr>
            <p:ph type="sldNum" sz="quarter" idx="10"/>
          </p:nvPr>
        </p:nvSpPr>
        <p:spPr/>
        <p:txBody>
          <a:bodyPr/>
          <a:lstStyle/>
          <a:p>
            <a:fld id="{D4D3C58C-946D-42EC-B961-2E1671E68270}" type="slidenum">
              <a:rPr lang="en-US" smtClean="0"/>
              <a:t>25</a:t>
            </a:fld>
            <a:endParaRPr lang="en-US"/>
          </a:p>
        </p:txBody>
      </p:sp>
    </p:spTree>
    <p:extLst>
      <p:ext uri="{BB962C8B-B14F-4D97-AF65-F5344CB8AC3E}">
        <p14:creationId xmlns:p14="http://schemas.microsoft.com/office/powerpoint/2010/main" val="3454196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D3C58C-946D-42EC-B961-2E1671E68270}" type="slidenum">
              <a:rPr lang="en-US" smtClean="0"/>
              <a:t>3</a:t>
            </a:fld>
            <a:endParaRPr lang="en-US"/>
          </a:p>
        </p:txBody>
      </p:sp>
    </p:spTree>
    <p:extLst>
      <p:ext uri="{BB962C8B-B14F-4D97-AF65-F5344CB8AC3E}">
        <p14:creationId xmlns:p14="http://schemas.microsoft.com/office/powerpoint/2010/main" val="3003161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D3C58C-946D-42EC-B961-2E1671E68270}" type="slidenum">
              <a:rPr lang="en-US" smtClean="0"/>
              <a:t>4</a:t>
            </a:fld>
            <a:endParaRPr lang="en-US"/>
          </a:p>
        </p:txBody>
      </p:sp>
    </p:spTree>
    <p:extLst>
      <p:ext uri="{BB962C8B-B14F-4D97-AF65-F5344CB8AC3E}">
        <p14:creationId xmlns:p14="http://schemas.microsoft.com/office/powerpoint/2010/main" val="1180427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Knowledge:</a:t>
            </a:r>
          </a:p>
          <a:p>
            <a:r>
              <a:rPr lang="en-US" dirty="0"/>
              <a:t>What is working in for your community?  Practices can be anything that connects families to school.  It could be a simple communication strategy.  It could be a strategy for building relationships..  What is one way you involve families at your site?</a:t>
            </a:r>
          </a:p>
        </p:txBody>
      </p:sp>
      <p:sp>
        <p:nvSpPr>
          <p:cNvPr id="4" name="Slide Number Placeholder 3"/>
          <p:cNvSpPr>
            <a:spLocks noGrp="1"/>
          </p:cNvSpPr>
          <p:nvPr>
            <p:ph type="sldNum" sz="quarter" idx="10"/>
          </p:nvPr>
        </p:nvSpPr>
        <p:spPr/>
        <p:txBody>
          <a:bodyPr/>
          <a:lstStyle/>
          <a:p>
            <a:fld id="{D4D3C58C-946D-42EC-B961-2E1671E68270}" type="slidenum">
              <a:rPr lang="en-US" smtClean="0"/>
              <a:t>5</a:t>
            </a:fld>
            <a:endParaRPr lang="en-US"/>
          </a:p>
        </p:txBody>
      </p:sp>
    </p:spTree>
    <p:extLst>
      <p:ext uri="{BB962C8B-B14F-4D97-AF65-F5344CB8AC3E}">
        <p14:creationId xmlns:p14="http://schemas.microsoft.com/office/powerpoint/2010/main" val="762648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D3C58C-946D-42EC-B961-2E1671E68270}" type="slidenum">
              <a:rPr lang="en-US" smtClean="0"/>
              <a:t>6</a:t>
            </a:fld>
            <a:endParaRPr lang="en-US"/>
          </a:p>
        </p:txBody>
      </p:sp>
    </p:spTree>
    <p:extLst>
      <p:ext uri="{BB962C8B-B14F-4D97-AF65-F5344CB8AC3E}">
        <p14:creationId xmlns:p14="http://schemas.microsoft.com/office/powerpoint/2010/main" val="4269661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D3C58C-946D-42EC-B961-2E1671E68270}" type="slidenum">
              <a:rPr lang="en-US" smtClean="0"/>
              <a:t>7</a:t>
            </a:fld>
            <a:endParaRPr lang="en-US"/>
          </a:p>
        </p:txBody>
      </p:sp>
    </p:spTree>
    <p:extLst>
      <p:ext uri="{BB962C8B-B14F-4D97-AF65-F5344CB8AC3E}">
        <p14:creationId xmlns:p14="http://schemas.microsoft.com/office/powerpoint/2010/main" val="483413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706">
              <a:defRPr/>
            </a:pPr>
            <a:endParaRPr lang="en-US" dirty="0"/>
          </a:p>
        </p:txBody>
      </p:sp>
      <p:sp>
        <p:nvSpPr>
          <p:cNvPr id="4" name="Slide Number Placeholder 3"/>
          <p:cNvSpPr>
            <a:spLocks noGrp="1"/>
          </p:cNvSpPr>
          <p:nvPr>
            <p:ph type="sldNum" sz="quarter" idx="10"/>
          </p:nvPr>
        </p:nvSpPr>
        <p:spPr/>
        <p:txBody>
          <a:bodyPr/>
          <a:lstStyle/>
          <a:p>
            <a:fld id="{D4D3C58C-946D-42EC-B961-2E1671E68270}" type="slidenum">
              <a:rPr lang="en-US" smtClean="0"/>
              <a:t>8</a:t>
            </a:fld>
            <a:endParaRPr lang="en-US"/>
          </a:p>
        </p:txBody>
      </p:sp>
    </p:spTree>
    <p:extLst>
      <p:ext uri="{BB962C8B-B14F-4D97-AF65-F5344CB8AC3E}">
        <p14:creationId xmlns:p14="http://schemas.microsoft.com/office/powerpoint/2010/main" val="342061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D3C58C-946D-42EC-B961-2E1671E68270}" type="slidenum">
              <a:rPr lang="en-US" smtClean="0"/>
              <a:t>9</a:t>
            </a:fld>
            <a:endParaRPr lang="en-US"/>
          </a:p>
        </p:txBody>
      </p:sp>
    </p:spTree>
    <p:extLst>
      <p:ext uri="{BB962C8B-B14F-4D97-AF65-F5344CB8AC3E}">
        <p14:creationId xmlns:p14="http://schemas.microsoft.com/office/powerpoint/2010/main" val="72480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5D906C-C70E-4347-9CA0-AA9DA2A2E89D}"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7A18E-70AE-4C75-8A62-79D1565B16E0}" type="slidenum">
              <a:rPr lang="en-US" smtClean="0"/>
              <a:t>‹#›</a:t>
            </a:fld>
            <a:endParaRPr lang="en-US"/>
          </a:p>
        </p:txBody>
      </p:sp>
      <p:sp>
        <p:nvSpPr>
          <p:cNvPr id="11" name="Rectangle 10"/>
          <p:cNvSpPr/>
          <p:nvPr/>
        </p:nvSpPr>
        <p:spPr>
          <a:xfrm>
            <a:off x="0" y="0"/>
            <a:ext cx="9144000" cy="4572001"/>
          </a:xfrm>
          <a:prstGeom prst="rect">
            <a:avLst/>
          </a:prstGeom>
          <a:blipFill dpi="0" rotWithShape="1">
            <a:blip r:embed="rId2">
              <a:duotone>
                <a:schemeClr val="accent2">
                  <a:shade val="45000"/>
                  <a:satMod val="135000"/>
                </a:schemeClr>
                <a:prstClr val="white"/>
              </a:duotone>
            </a:blip>
            <a:srcRect/>
            <a:tile tx="-165100" ty="-7620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611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5D906C-C70E-4347-9CA0-AA9DA2A2E89D}"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7A18E-70AE-4C75-8A62-79D1565B16E0}" type="slidenum">
              <a:rPr lang="en-US" smtClean="0"/>
              <a:t>‹#›</a:t>
            </a:fld>
            <a:endParaRPr lang="en-US"/>
          </a:p>
        </p:txBody>
      </p:sp>
    </p:spTree>
    <p:extLst>
      <p:ext uri="{BB962C8B-B14F-4D97-AF65-F5344CB8AC3E}">
        <p14:creationId xmlns:p14="http://schemas.microsoft.com/office/powerpoint/2010/main" val="137330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5D906C-C70E-4347-9CA0-AA9DA2A2E89D}"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7A18E-70AE-4C75-8A62-79D1565B16E0}" type="slidenum">
              <a:rPr lang="en-US" smtClean="0"/>
              <a:t>‹#›</a:t>
            </a:fld>
            <a:endParaRPr lang="en-US"/>
          </a:p>
        </p:txBody>
      </p:sp>
      <p:cxnSp>
        <p:nvCxnSpPr>
          <p:cNvPr id="8" name="Straight Connector 7"/>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151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5D906C-C70E-4347-9CA0-AA9DA2A2E89D}"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7A18E-70AE-4C75-8A62-79D1565B16E0}" type="slidenum">
              <a:rPr lang="en-US" smtClean="0"/>
              <a:t>‹#›</a:t>
            </a:fld>
            <a:endParaRPr lang="en-US"/>
          </a:p>
        </p:txBody>
      </p:sp>
    </p:spTree>
    <p:extLst>
      <p:ext uri="{BB962C8B-B14F-4D97-AF65-F5344CB8AC3E}">
        <p14:creationId xmlns:p14="http://schemas.microsoft.com/office/powerpoint/2010/main" val="3237551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5D906C-C70E-4347-9CA0-AA9DA2A2E89D}"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7A18E-70AE-4C75-8A62-79D1565B16E0}" type="slidenum">
              <a:rPr lang="en-US" smtClean="0"/>
              <a:t>‹#›</a:t>
            </a:fld>
            <a:endParaRPr lang="en-US"/>
          </a:p>
        </p:txBody>
      </p:sp>
      <p:sp>
        <p:nvSpPr>
          <p:cNvPr id="10" name="Rectangle 9"/>
          <p:cNvSpPr/>
          <p:nvPr/>
        </p:nvSpPr>
        <p:spPr>
          <a:xfrm>
            <a:off x="0" y="0"/>
            <a:ext cx="9144000" cy="4572000"/>
          </a:xfrm>
          <a:prstGeom prst="rect">
            <a:avLst/>
          </a:prstGeom>
          <a:blipFill dpi="0" rotWithShape="1">
            <a:blip r:embed="rId2">
              <a:duotone>
                <a:schemeClr val="accent1">
                  <a:shade val="45000"/>
                  <a:satMod val="135000"/>
                </a:schemeClr>
                <a:prstClr val="white"/>
              </a:duotone>
            </a:blip>
            <a:srcRect/>
            <a:tile tx="-165100" ty="-7620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24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5D906C-C70E-4347-9CA0-AA9DA2A2E89D}"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7A18E-70AE-4C75-8A62-79D1565B16E0}" type="slidenum">
              <a:rPr lang="en-US" smtClean="0"/>
              <a:t>‹#›</a:t>
            </a:fld>
            <a:endParaRPr lang="en-US"/>
          </a:p>
        </p:txBody>
      </p:sp>
    </p:spTree>
    <p:extLst>
      <p:ext uri="{BB962C8B-B14F-4D97-AF65-F5344CB8AC3E}">
        <p14:creationId xmlns:p14="http://schemas.microsoft.com/office/powerpoint/2010/main" val="45037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5D906C-C70E-4347-9CA0-AA9DA2A2E89D}" type="datetimeFigureOut">
              <a:rPr lang="en-US" smtClean="0"/>
              <a:t>8/16/2018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7A18E-70AE-4C75-8A62-79D1565B16E0}" type="slidenum">
              <a:rPr lang="en-US" smtClean="0"/>
              <a:t>‹#›</a:t>
            </a:fld>
            <a:endParaRPr lang="en-US"/>
          </a:p>
        </p:txBody>
      </p:sp>
    </p:spTree>
    <p:extLst>
      <p:ext uri="{BB962C8B-B14F-4D97-AF65-F5344CB8AC3E}">
        <p14:creationId xmlns:p14="http://schemas.microsoft.com/office/powerpoint/2010/main" val="1594832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5D906C-C70E-4347-9CA0-AA9DA2A2E89D}" type="datetimeFigureOut">
              <a:rPr lang="en-US" smtClean="0"/>
              <a:t>8/16/2018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7A18E-70AE-4C75-8A62-79D1565B16E0}" type="slidenum">
              <a:rPr lang="en-US" smtClean="0"/>
              <a:t>‹#›</a:t>
            </a:fld>
            <a:endParaRPr lang="en-US"/>
          </a:p>
        </p:txBody>
      </p:sp>
    </p:spTree>
    <p:extLst>
      <p:ext uri="{BB962C8B-B14F-4D97-AF65-F5344CB8AC3E}">
        <p14:creationId xmlns:p14="http://schemas.microsoft.com/office/powerpoint/2010/main" val="173216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5D906C-C70E-4347-9CA0-AA9DA2A2E89D}" type="datetimeFigureOut">
              <a:rPr lang="en-US" smtClean="0"/>
              <a:t>8/16/2018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7A18E-70AE-4C75-8A62-79D1565B16E0}" type="slidenum">
              <a:rPr lang="en-US" smtClean="0"/>
              <a:t>‹#›</a:t>
            </a:fld>
            <a:endParaRPr lang="en-US"/>
          </a:p>
        </p:txBody>
      </p:sp>
    </p:spTree>
    <p:extLst>
      <p:ext uri="{BB962C8B-B14F-4D97-AF65-F5344CB8AC3E}">
        <p14:creationId xmlns:p14="http://schemas.microsoft.com/office/powerpoint/2010/main" val="13698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15D906C-C70E-4347-9CA0-AA9DA2A2E89D}"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7A18E-70AE-4C75-8A62-79D1565B16E0}" type="slidenum">
              <a:rPr lang="en-US" smtClean="0"/>
              <a:t>‹#›</a:t>
            </a:fld>
            <a:endParaRPr lang="en-US"/>
          </a:p>
        </p:txBody>
      </p:sp>
    </p:spTree>
    <p:extLst>
      <p:ext uri="{BB962C8B-B14F-4D97-AF65-F5344CB8AC3E}">
        <p14:creationId xmlns:p14="http://schemas.microsoft.com/office/powerpoint/2010/main" val="262476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15D906C-C70E-4347-9CA0-AA9DA2A2E89D}"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7A18E-70AE-4C75-8A62-79D1565B16E0}"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846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5D906C-C70E-4347-9CA0-AA9DA2A2E89D}" type="datetimeFigureOut">
              <a:rPr lang="en-US" smtClean="0"/>
              <a:t>8/16/2018</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037A18E-70AE-4C75-8A62-79D1565B16E0}" type="slidenum">
              <a:rPr lang="en-US" smtClean="0"/>
              <a:t>‹#›</a:t>
            </a:fld>
            <a:endParaRPr lang="en-US"/>
          </a:p>
        </p:txBody>
      </p:sp>
      <p:cxnSp>
        <p:nvCxnSpPr>
          <p:cNvPr id="8" name="Straight Connector 7"/>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416400"/>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914400" rtl="0" eaLnBrk="1" latinLnBrk="0" hangingPunct="1">
        <a:lnSpc>
          <a:spcPct val="80000"/>
        </a:lnSpc>
        <a:spcBef>
          <a:spcPct val="0"/>
        </a:spcBef>
        <a:buNone/>
        <a:defRPr sz="4400" b="0" i="0" u="none"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600" b="0" i="0" u="none"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creativecommons.org/licenses/by/3.0/" TargetMode="External"/><Relationship Id="rId5" Type="http://schemas.openxmlformats.org/officeDocument/2006/relationships/hyperlink" Target="https://jackbrummet.blogspot.com/2013/05/poem-clock.html"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hyperlink" Target="http://nnps.jhucsos.com/success-stories/ppp/"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9.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7.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comments" Target="../comments/comment3.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8" Type="http://schemas.openxmlformats.org/officeDocument/2006/relationships/hyperlink" Target="mailto:Randy.Huckabone@azed.gov" TargetMode="External"/><Relationship Id="rId13" Type="http://schemas.openxmlformats.org/officeDocument/2006/relationships/image" Target="../media/image33.png"/><Relationship Id="rId18" Type="http://schemas.openxmlformats.org/officeDocument/2006/relationships/image" Target="../media/image38.jpeg"/><Relationship Id="rId3" Type="http://schemas.openxmlformats.org/officeDocument/2006/relationships/hyperlink" Target="mailto:Catherine.Evilsizor@azed.gov" TargetMode="External"/><Relationship Id="rId21" Type="http://schemas.microsoft.com/office/2007/relationships/hdphoto" Target="../media/hdphoto2.wdp"/><Relationship Id="rId7" Type="http://schemas.openxmlformats.org/officeDocument/2006/relationships/hyperlink" Target="mailto:Lisa.Kluge@azed.gov" TargetMode="External"/><Relationship Id="rId12" Type="http://schemas.openxmlformats.org/officeDocument/2006/relationships/image" Target="../media/image32.jpeg"/><Relationship Id="rId17" Type="http://schemas.openxmlformats.org/officeDocument/2006/relationships/image" Target="../media/image37.jpeg"/><Relationship Id="rId2" Type="http://schemas.openxmlformats.org/officeDocument/2006/relationships/notesSlide" Target="../notesSlides/notesSlide22.xml"/><Relationship Id="rId16" Type="http://schemas.openxmlformats.org/officeDocument/2006/relationships/image" Target="../media/image36.jpeg"/><Relationship Id="rId20" Type="http://schemas.openxmlformats.org/officeDocument/2006/relationships/image" Target="../media/image39.png"/><Relationship Id="rId1" Type="http://schemas.openxmlformats.org/officeDocument/2006/relationships/slideLayout" Target="../slideLayouts/slideLayout8.xml"/><Relationship Id="rId6" Type="http://schemas.openxmlformats.org/officeDocument/2006/relationships/hyperlink" Target="mailto:Kim.Logan@azed.gov" TargetMode="External"/><Relationship Id="rId11" Type="http://schemas.openxmlformats.org/officeDocument/2006/relationships/image" Target="../media/image31.jpeg"/><Relationship Id="rId5" Type="http://schemas.openxmlformats.org/officeDocument/2006/relationships/hyperlink" Target="mailto:Anderson.Yazzie@azed.gov" TargetMode="External"/><Relationship Id="rId15" Type="http://schemas.openxmlformats.org/officeDocument/2006/relationships/image" Target="../media/image35.jpeg"/><Relationship Id="rId10" Type="http://schemas.openxmlformats.org/officeDocument/2006/relationships/hyperlink" Target="mailto:Dawn.Fitzhugh@azed.gov" TargetMode="External"/><Relationship Id="rId19" Type="http://schemas.openxmlformats.org/officeDocument/2006/relationships/hyperlink" Target="mailto:Emma.Chavez@azed.gov" TargetMode="External"/><Relationship Id="rId4" Type="http://schemas.openxmlformats.org/officeDocument/2006/relationships/hyperlink" Target="mailto:Molly.kemp@azed.gov" TargetMode="External"/><Relationship Id="rId9" Type="http://schemas.openxmlformats.org/officeDocument/2006/relationships/hyperlink" Target="mailto:Raymond.Gee@azed.gov" TargetMode="External"/><Relationship Id="rId14" Type="http://schemas.openxmlformats.org/officeDocument/2006/relationships/image" Target="../media/image34.jpeg"/><Relationship Id="rId22"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hyperlink" Target="https://creativecommons.org/licenses/by/3.0/" TargetMode="External"/><Relationship Id="rId4" Type="http://schemas.openxmlformats.org/officeDocument/2006/relationships/hyperlink" Target="https://jackbrummet.blogspot.com/2013/05/poem-clock.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0160" y="312855"/>
            <a:ext cx="9144000" cy="1066800"/>
          </a:xfrm>
          <a:prstGeom prst="rect">
            <a:avLst/>
          </a:prstGeom>
          <a:solidFill>
            <a:srgbClr val="3BB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9514B0E-5111-49AB-89A3-C61D480417DD}"/>
              </a:ext>
            </a:extLst>
          </p:cNvPr>
          <p:cNvSpPr/>
          <p:nvPr/>
        </p:nvSpPr>
        <p:spPr>
          <a:xfrm>
            <a:off x="350996" y="543967"/>
            <a:ext cx="8198644" cy="707886"/>
          </a:xfrm>
          <a:prstGeom prst="rect">
            <a:avLst/>
          </a:prstGeom>
        </p:spPr>
        <p:txBody>
          <a:bodyPr wrap="square">
            <a:spAutoFit/>
          </a:bodyPr>
          <a:lstStyle/>
          <a:p>
            <a:pPr marL="45720" indent="0" algn="ctr">
              <a:buNone/>
            </a:pPr>
            <a:r>
              <a:rPr lang="en-US" sz="4000" dirty="0">
                <a:latin typeface="Georgia" panose="02040502050405020303" pitchFamily="18" charset="0"/>
              </a:rPr>
              <a:t>Welcome </a:t>
            </a:r>
          </a:p>
        </p:txBody>
      </p:sp>
      <p:pic>
        <p:nvPicPr>
          <p:cNvPr id="7" name="Picture 6">
            <a:extLst>
              <a:ext uri="{FF2B5EF4-FFF2-40B4-BE49-F238E27FC236}">
                <a16:creationId xmlns:a16="http://schemas.microsoft.com/office/drawing/2014/main" id="{77E0072C-742A-49F4-B33B-B8407D473F9A}"/>
              </a:ext>
            </a:extLst>
          </p:cNvPr>
          <p:cNvPicPr/>
          <p:nvPr/>
        </p:nvPicPr>
        <p:blipFill>
          <a:blip r:embed="rId3" cstate="print">
            <a:clrChange>
              <a:clrFrom>
                <a:srgbClr val="FCFBFF"/>
              </a:clrFrom>
              <a:clrTo>
                <a:srgbClr val="FCFBFF">
                  <a:alpha val="0"/>
                </a:srgbClr>
              </a:clrTo>
            </a:clrChange>
            <a:extLst>
              <a:ext uri="{28A0092B-C50C-407E-A947-70E740481C1C}">
                <a14:useLocalDpi xmlns:a14="http://schemas.microsoft.com/office/drawing/2010/main" val="0"/>
              </a:ext>
            </a:extLst>
          </a:blip>
          <a:stretch>
            <a:fillRect/>
          </a:stretch>
        </p:blipFill>
        <p:spPr>
          <a:xfrm>
            <a:off x="7900194" y="5257800"/>
            <a:ext cx="901700" cy="1165086"/>
          </a:xfrm>
          <a:prstGeom prst="rect">
            <a:avLst/>
          </a:prstGeom>
          <a:ln w="3175" cap="sq" cmpd="thickThin">
            <a:noFill/>
            <a:prstDash val="solid"/>
            <a:miter lim="800000"/>
          </a:ln>
          <a:effectLst>
            <a:innerShdw blurRad="76200">
              <a:srgbClr val="000000"/>
            </a:innerShdw>
          </a:effectLst>
        </p:spPr>
      </p:pic>
      <p:sp>
        <p:nvSpPr>
          <p:cNvPr id="8" name="TextBox 7">
            <a:extLst>
              <a:ext uri="{FF2B5EF4-FFF2-40B4-BE49-F238E27FC236}">
                <a16:creationId xmlns:a16="http://schemas.microsoft.com/office/drawing/2014/main" id="{EC0595E2-B621-4CC1-823B-6A09C6074E84}"/>
              </a:ext>
            </a:extLst>
          </p:cNvPr>
          <p:cNvSpPr txBox="1"/>
          <p:nvPr/>
        </p:nvSpPr>
        <p:spPr>
          <a:xfrm>
            <a:off x="1143000" y="2885688"/>
            <a:ext cx="7239000" cy="2954655"/>
          </a:xfrm>
          <a:prstGeom prst="rect">
            <a:avLst/>
          </a:prstGeom>
          <a:noFill/>
        </p:spPr>
        <p:txBody>
          <a:bodyPr wrap="square" rtlCol="0">
            <a:spAutoFit/>
          </a:bodyPr>
          <a:lstStyle/>
          <a:p>
            <a:r>
              <a:rPr lang="en-US" sz="2800" dirty="0">
                <a:latin typeface="Georgia" panose="02040502050405020303" pitchFamily="18" charset="0"/>
              </a:rPr>
              <a:t>As we wait to begin, think about one </a:t>
            </a:r>
            <a:r>
              <a:rPr lang="en-US" sz="2800" u="sng" dirty="0">
                <a:latin typeface="Georgia" panose="02040502050405020303" pitchFamily="18" charset="0"/>
              </a:rPr>
              <a:t>PRACTICE</a:t>
            </a:r>
            <a:r>
              <a:rPr lang="en-US" sz="2800" dirty="0">
                <a:latin typeface="Georgia" panose="02040502050405020303" pitchFamily="18" charset="0"/>
              </a:rPr>
              <a:t> that works at your school.</a:t>
            </a:r>
          </a:p>
          <a:p>
            <a:endParaRPr lang="en-US" sz="2800" dirty="0">
              <a:latin typeface="Georgia" panose="02040502050405020303" pitchFamily="18" charset="0"/>
            </a:endParaRPr>
          </a:p>
          <a:p>
            <a:pPr marL="457200" indent="-457200">
              <a:buFont typeface="Arial" panose="020B0604020202020204" pitchFamily="34" charset="0"/>
              <a:buChar char="•"/>
            </a:pPr>
            <a:r>
              <a:rPr lang="en-US" sz="2800" dirty="0">
                <a:latin typeface="Georgia" panose="02040502050405020303" pitchFamily="18" charset="0"/>
              </a:rPr>
              <a:t>Record it on the index card.</a:t>
            </a:r>
          </a:p>
          <a:p>
            <a:endParaRPr lang="en-US" sz="2800" dirty="0"/>
          </a:p>
          <a:p>
            <a:endParaRPr lang="en-US" sz="2800" dirty="0"/>
          </a:p>
          <a:p>
            <a:endParaRPr lang="en-US" dirty="0"/>
          </a:p>
        </p:txBody>
      </p:sp>
      <p:pic>
        <p:nvPicPr>
          <p:cNvPr id="4" name="Picture 3">
            <a:extLst>
              <a:ext uri="{FF2B5EF4-FFF2-40B4-BE49-F238E27FC236}">
                <a16:creationId xmlns:a16="http://schemas.microsoft.com/office/drawing/2014/main" id="{311F24CA-B40C-46A1-99F3-36B5445E6357}"/>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1316" y="-7987"/>
            <a:ext cx="2100104" cy="2100104"/>
          </a:xfrm>
          <a:prstGeom prst="rect">
            <a:avLst/>
          </a:prstGeom>
        </p:spPr>
      </p:pic>
      <p:sp>
        <p:nvSpPr>
          <p:cNvPr id="5" name="TextBox 4">
            <a:extLst>
              <a:ext uri="{FF2B5EF4-FFF2-40B4-BE49-F238E27FC236}">
                <a16:creationId xmlns:a16="http://schemas.microsoft.com/office/drawing/2014/main" id="{74E8F3DE-F776-4237-A67A-0E71EE7B1D7E}"/>
              </a:ext>
            </a:extLst>
          </p:cNvPr>
          <p:cNvSpPr txBox="1"/>
          <p:nvPr/>
        </p:nvSpPr>
        <p:spPr>
          <a:xfrm>
            <a:off x="1143000" y="6858000"/>
            <a:ext cx="6858000" cy="230832"/>
          </a:xfrm>
          <a:prstGeom prst="rect">
            <a:avLst/>
          </a:prstGeom>
          <a:noFill/>
        </p:spPr>
        <p:txBody>
          <a:bodyPr wrap="square" rtlCol="0">
            <a:spAutoFit/>
          </a:bodyPr>
          <a:lstStyle/>
          <a:p>
            <a:r>
              <a:rPr lang="en-US" sz="900">
                <a:hlinkClick r:id="rId5" tooltip="https://jackbrummet.blogspot.com/2013/05/poem-clock.html"/>
              </a:rPr>
              <a:t>This Photo</a:t>
            </a:r>
            <a:r>
              <a:rPr lang="en-US" sz="900"/>
              <a:t> by Unknown Author is licensed under </a:t>
            </a:r>
            <a:r>
              <a:rPr lang="en-US" sz="900">
                <a:hlinkClick r:id="rId6" tooltip="https://creativecommons.org/licenses/by/3.0/"/>
              </a:rPr>
              <a:t>CC BY</a:t>
            </a:r>
            <a:endParaRPr lang="en-US" sz="900"/>
          </a:p>
        </p:txBody>
      </p:sp>
      <p:sp>
        <p:nvSpPr>
          <p:cNvPr id="11" name="Rectangle 10">
            <a:extLst>
              <a:ext uri="{FF2B5EF4-FFF2-40B4-BE49-F238E27FC236}">
                <a16:creationId xmlns:a16="http://schemas.microsoft.com/office/drawing/2014/main" id="{2F3637FC-52C0-461C-8057-C456F2B5010F}"/>
              </a:ext>
            </a:extLst>
          </p:cNvPr>
          <p:cNvSpPr/>
          <p:nvPr/>
        </p:nvSpPr>
        <p:spPr>
          <a:xfrm>
            <a:off x="386556" y="1685257"/>
            <a:ext cx="8198644" cy="707886"/>
          </a:xfrm>
          <a:prstGeom prst="rect">
            <a:avLst/>
          </a:prstGeom>
        </p:spPr>
        <p:txBody>
          <a:bodyPr wrap="square">
            <a:spAutoFit/>
          </a:bodyPr>
          <a:lstStyle/>
          <a:p>
            <a:pPr marL="45720" indent="0" algn="ctr">
              <a:buNone/>
            </a:pPr>
            <a:r>
              <a:rPr lang="en-US" sz="4000" dirty="0">
                <a:latin typeface="Georgia" panose="02040502050405020303" pitchFamily="18" charset="0"/>
              </a:rPr>
              <a:t>Current Practices</a:t>
            </a:r>
          </a:p>
        </p:txBody>
      </p:sp>
    </p:spTree>
    <p:extLst>
      <p:ext uri="{BB962C8B-B14F-4D97-AF65-F5344CB8AC3E}">
        <p14:creationId xmlns:p14="http://schemas.microsoft.com/office/powerpoint/2010/main" val="2201679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414207"/>
            <a:ext cx="9144000" cy="1049290"/>
          </a:xfrm>
          <a:prstGeom prst="rect">
            <a:avLst/>
          </a:prstGeom>
          <a:solidFill>
            <a:srgbClr val="3BB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n-US" sz="4000" dirty="0">
                <a:solidFill>
                  <a:schemeClr val="tx1"/>
                </a:solidFill>
                <a:latin typeface="Georgia" panose="02040502050405020303" pitchFamily="18" charset="0"/>
              </a:rPr>
              <a:t>    Family Engagement </a:t>
            </a:r>
          </a:p>
        </p:txBody>
      </p:sp>
      <p:sp>
        <p:nvSpPr>
          <p:cNvPr id="2" name="Title 1"/>
          <p:cNvSpPr>
            <a:spLocks noGrp="1"/>
          </p:cNvSpPr>
          <p:nvPr>
            <p:ph type="title"/>
          </p:nvPr>
        </p:nvSpPr>
        <p:spPr>
          <a:xfrm>
            <a:off x="5080" y="1660321"/>
            <a:ext cx="8915400" cy="1474838"/>
          </a:xfrm>
        </p:spPr>
        <p:txBody>
          <a:bodyPr>
            <a:normAutofit/>
          </a:bodyPr>
          <a:lstStyle/>
          <a:p>
            <a:pPr marL="0" indent="0" algn="ctr">
              <a:buNone/>
            </a:pPr>
            <a:br>
              <a:rPr lang="en-US" sz="3100" dirty="0">
                <a:effectLst/>
              </a:rPr>
            </a:br>
            <a:r>
              <a:rPr lang="en-US" sz="3100" dirty="0">
                <a:effectLst/>
                <a:latin typeface="Tw Cen MT" panose="020B0602020104020603" pitchFamily="34" charset="0"/>
                <a:ea typeface="MS UI Gothic" panose="020B0600070205080204" pitchFamily="34" charset="-128"/>
              </a:rPr>
              <a:t>HOW CAN EDUCATORS AND PARENTS STRENGTHEN AND SUSTAIN HEALTHY SCHOOLs? </a:t>
            </a:r>
            <a:endParaRPr lang="en-US" sz="3100" dirty="0">
              <a:solidFill>
                <a:srgbClr val="FF0000"/>
              </a:solidFill>
              <a:latin typeface="Tw Cen MT" panose="020B0602020104020603" pitchFamily="34" charset="0"/>
              <a:ea typeface="MS UI Gothic" panose="020B0600070205080204" pitchFamily="34" charset="-128"/>
            </a:endParaRPr>
          </a:p>
        </p:txBody>
      </p:sp>
      <p:sp>
        <p:nvSpPr>
          <p:cNvPr id="5" name="Rectangle 4"/>
          <p:cNvSpPr/>
          <p:nvPr/>
        </p:nvSpPr>
        <p:spPr>
          <a:xfrm>
            <a:off x="381000" y="3048000"/>
            <a:ext cx="8839200" cy="3010055"/>
          </a:xfrm>
          <a:prstGeom prst="rect">
            <a:avLst/>
          </a:prstGeom>
        </p:spPr>
        <p:txBody>
          <a:bodyPr wrap="square">
            <a:spAutoFit/>
          </a:bodyPr>
          <a:lstStyle/>
          <a:p>
            <a:pPr>
              <a:spcBef>
                <a:spcPct val="0"/>
              </a:spcBef>
              <a:defRPr/>
            </a:pPr>
            <a:r>
              <a:rPr lang="en-US" sz="2800" dirty="0">
                <a:solidFill>
                  <a:srgbClr val="002060"/>
                </a:solidFill>
              </a:rPr>
              <a:t>What do we mean by a HEALTHY SCHOOL </a:t>
            </a:r>
            <a:r>
              <a:rPr lang="en-US" sz="2800" dirty="0">
                <a:solidFill>
                  <a:srgbClr val="00B050"/>
                </a:solidFill>
              </a:rPr>
              <a:t>for families?</a:t>
            </a:r>
          </a:p>
          <a:p>
            <a:pPr>
              <a:spcBef>
                <a:spcPct val="0"/>
              </a:spcBef>
              <a:defRPr/>
            </a:pPr>
            <a:endParaRPr lang="en-US" altLang="en-US" sz="2800" dirty="0">
              <a:solidFill>
                <a:srgbClr val="002060"/>
              </a:solidFill>
            </a:endParaRPr>
          </a:p>
          <a:p>
            <a:pPr>
              <a:spcBef>
                <a:spcPct val="0"/>
              </a:spcBef>
              <a:defRPr/>
            </a:pPr>
            <a:r>
              <a:rPr lang="en-US" altLang="en-US" sz="2800" dirty="0">
                <a:solidFill>
                  <a:srgbClr val="002060"/>
                </a:solidFill>
                <a:latin typeface="Century Gothic" panose="020B0502020202020204" pitchFamily="34" charset="0"/>
              </a:rPr>
              <a:t> A safe and nurturing PLACE is…</a:t>
            </a:r>
          </a:p>
          <a:p>
            <a:pPr marL="457200" indent="-457200">
              <a:spcBef>
                <a:spcPct val="0"/>
              </a:spcBef>
              <a:buFont typeface="Arial" panose="020B0604020202020204" pitchFamily="34" charset="0"/>
              <a:buChar char="•"/>
              <a:defRPr/>
            </a:pPr>
            <a:r>
              <a:rPr lang="en-US" altLang="en-US" sz="2800" dirty="0">
                <a:latin typeface="Century Gothic" panose="020B0502020202020204" pitchFamily="34" charset="0"/>
              </a:rPr>
              <a:t>A  welcoming environment for ALL</a:t>
            </a:r>
          </a:p>
          <a:p>
            <a:pPr>
              <a:lnSpc>
                <a:spcPct val="110000"/>
              </a:lnSpc>
              <a:spcBef>
                <a:spcPct val="0"/>
              </a:spcBef>
              <a:buFontTx/>
              <a:buChar char="•"/>
              <a:defRPr/>
            </a:pPr>
            <a:r>
              <a:rPr lang="en-US" altLang="en-US" sz="2800" dirty="0">
                <a:latin typeface="Century Gothic" panose="020B0502020202020204" pitchFamily="34" charset="0"/>
              </a:rPr>
              <a:t>  A “Partnership  School” </a:t>
            </a:r>
          </a:p>
          <a:p>
            <a:pPr>
              <a:lnSpc>
                <a:spcPct val="110000"/>
              </a:lnSpc>
              <a:spcBef>
                <a:spcPct val="0"/>
              </a:spcBef>
              <a:buFontTx/>
              <a:buChar char="•"/>
              <a:defRPr/>
            </a:pPr>
            <a:r>
              <a:rPr lang="en-US" altLang="en-US" sz="2800" dirty="0">
                <a:latin typeface="Century Gothic" panose="020B0502020202020204" pitchFamily="34" charset="0"/>
              </a:rPr>
              <a:t>  A “family-like” school and “school-like” families</a:t>
            </a:r>
          </a:p>
          <a:p>
            <a:endParaRPr lang="en-US" sz="1600" dirty="0">
              <a:solidFill>
                <a:schemeClr val="bg2">
                  <a:lumMod val="25000"/>
                </a:schemeClr>
              </a:solidFill>
              <a:effectLst/>
              <a:latin typeface="Georgia" panose="02040502050405020303" pitchFamily="18" charset="0"/>
            </a:endParaRPr>
          </a:p>
        </p:txBody>
      </p:sp>
      <p:pic>
        <p:nvPicPr>
          <p:cNvPr id="7" name="Picture 6">
            <a:extLst>
              <a:ext uri="{FF2B5EF4-FFF2-40B4-BE49-F238E27FC236}">
                <a16:creationId xmlns:a16="http://schemas.microsoft.com/office/drawing/2014/main" id="{9DF36841-91B0-45EA-AE82-286575336D3F}"/>
              </a:ext>
            </a:extLst>
          </p:cNvPr>
          <p:cNvPicPr/>
          <p:nvPr/>
        </p:nvPicPr>
        <p:blipFill>
          <a:blip r:embed="rId3" cstate="print">
            <a:clrChange>
              <a:clrFrom>
                <a:srgbClr val="FCFBFF"/>
              </a:clrFrom>
              <a:clrTo>
                <a:srgbClr val="FCFBFF">
                  <a:alpha val="0"/>
                </a:srgbClr>
              </a:clrTo>
            </a:clrChange>
            <a:extLst>
              <a:ext uri="{28A0092B-C50C-407E-A947-70E740481C1C}">
                <a14:useLocalDpi xmlns:a14="http://schemas.microsoft.com/office/drawing/2010/main" val="0"/>
              </a:ext>
            </a:extLst>
          </a:blip>
          <a:stretch>
            <a:fillRect/>
          </a:stretch>
        </p:blipFill>
        <p:spPr>
          <a:xfrm>
            <a:off x="8077200" y="5715000"/>
            <a:ext cx="762000" cy="978316"/>
          </a:xfrm>
          <a:prstGeom prst="rect">
            <a:avLst/>
          </a:prstGeom>
          <a:ln w="3175" cap="sq" cmpd="thickThin">
            <a:noFill/>
            <a:prstDash val="solid"/>
            <a:miter lim="800000"/>
          </a:ln>
          <a:effectLst>
            <a:innerShdw blurRad="76200">
              <a:srgbClr val="000000"/>
            </a:innerShdw>
          </a:effectLst>
        </p:spPr>
      </p:pic>
      <p:pic>
        <p:nvPicPr>
          <p:cNvPr id="3074" name="Picture 2" descr="Image result for nautical rope">
            <a:extLst>
              <a:ext uri="{FF2B5EF4-FFF2-40B4-BE49-F238E27FC236}">
                <a16:creationId xmlns:a16="http://schemas.microsoft.com/office/drawing/2014/main" id="{7225A40B-5DE7-4EA7-B4B2-9AE6EB4056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2145395" cy="1703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964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5080" y="272534"/>
            <a:ext cx="9144000" cy="914400"/>
          </a:xfrm>
          <a:prstGeom prst="rect">
            <a:avLst/>
          </a:prstGeom>
          <a:solidFill>
            <a:srgbClr val="3BB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B054741-8600-4CA5-ABC7-6A9B8538817D}"/>
              </a:ext>
            </a:extLst>
          </p:cNvPr>
          <p:cNvSpPr/>
          <p:nvPr/>
        </p:nvSpPr>
        <p:spPr>
          <a:xfrm>
            <a:off x="2979420" y="1876965"/>
            <a:ext cx="2819400" cy="3662541"/>
          </a:xfrm>
          <a:prstGeom prst="rect">
            <a:avLst/>
          </a:prstGeom>
        </p:spPr>
        <p:txBody>
          <a:bodyPr wrap="square">
            <a:spAutoFit/>
          </a:bodyPr>
          <a:lstStyle/>
          <a:p>
            <a:pPr>
              <a:defRPr/>
            </a:pPr>
            <a:r>
              <a:rPr lang="en-US" b="1" kern="0" dirty="0"/>
              <a:t>Engagement - </a:t>
            </a:r>
            <a:r>
              <a:rPr lang="en-US" b="1" kern="0" dirty="0">
                <a:solidFill>
                  <a:srgbClr val="7030A0"/>
                </a:solidFill>
              </a:rPr>
              <a:t>Better</a:t>
            </a:r>
          </a:p>
          <a:p>
            <a:pPr>
              <a:defRPr/>
            </a:pPr>
            <a:endParaRPr lang="en-US" sz="800" kern="0" dirty="0">
              <a:solidFill>
                <a:srgbClr val="0070C0"/>
              </a:solidFill>
            </a:endParaRPr>
          </a:p>
          <a:p>
            <a:pPr marL="285750" indent="-285750">
              <a:buFont typeface="Arial" panose="020B0604020202020204" pitchFamily="34" charset="0"/>
              <a:buChar char="•"/>
              <a:defRPr/>
            </a:pPr>
            <a:r>
              <a:rPr lang="en-US" kern="0" dirty="0">
                <a:solidFill>
                  <a:srgbClr val="7030A0"/>
                </a:solidFill>
              </a:rPr>
              <a:t>Schools lead with parents self interest.to something about what they feel is important.</a:t>
            </a:r>
          </a:p>
          <a:p>
            <a:pPr marL="285750" indent="-285750">
              <a:buFont typeface="Arial" panose="020B0604020202020204" pitchFamily="34" charset="0"/>
              <a:buChar char="•"/>
              <a:defRPr/>
            </a:pPr>
            <a:r>
              <a:rPr lang="en-US" kern="0" dirty="0">
                <a:solidFill>
                  <a:srgbClr val="7030A0"/>
                </a:solidFill>
              </a:rPr>
              <a:t>Develop a trusting relationships.</a:t>
            </a:r>
          </a:p>
          <a:p>
            <a:pPr marL="285750" indent="-285750">
              <a:buFont typeface="Arial" panose="020B0604020202020204" pitchFamily="34" charset="0"/>
              <a:buChar char="•"/>
              <a:defRPr/>
            </a:pPr>
            <a:r>
              <a:rPr lang="en-US" kern="0" dirty="0">
                <a:solidFill>
                  <a:srgbClr val="7030A0"/>
                </a:solidFill>
              </a:rPr>
              <a:t>School is community organizer who help parents do things for themselves and listens to parents ideas.</a:t>
            </a:r>
          </a:p>
        </p:txBody>
      </p:sp>
      <p:sp>
        <p:nvSpPr>
          <p:cNvPr id="6" name="Rectangle 5">
            <a:extLst>
              <a:ext uri="{FF2B5EF4-FFF2-40B4-BE49-F238E27FC236}">
                <a16:creationId xmlns:a16="http://schemas.microsoft.com/office/drawing/2014/main" id="{F8E79118-DEC0-44A0-BC2E-6596D0409D67}"/>
              </a:ext>
            </a:extLst>
          </p:cNvPr>
          <p:cNvSpPr/>
          <p:nvPr/>
        </p:nvSpPr>
        <p:spPr>
          <a:xfrm>
            <a:off x="5824220" y="1876965"/>
            <a:ext cx="3048000" cy="4493538"/>
          </a:xfrm>
          <a:prstGeom prst="rect">
            <a:avLst/>
          </a:prstGeom>
        </p:spPr>
        <p:txBody>
          <a:bodyPr wrap="square">
            <a:spAutoFit/>
          </a:bodyPr>
          <a:lstStyle/>
          <a:p>
            <a:pPr>
              <a:defRPr/>
            </a:pPr>
            <a:r>
              <a:rPr lang="en-US" b="1" dirty="0"/>
              <a:t>Partnership - </a:t>
            </a:r>
            <a:r>
              <a:rPr lang="en-US" b="1" dirty="0">
                <a:solidFill>
                  <a:srgbClr val="002060"/>
                </a:solidFill>
              </a:rPr>
              <a:t>Best</a:t>
            </a:r>
          </a:p>
          <a:p>
            <a:pPr>
              <a:defRPr/>
            </a:pPr>
            <a:endParaRPr lang="en-US" sz="800" dirty="0">
              <a:solidFill>
                <a:srgbClr val="002060"/>
              </a:solidFill>
            </a:endParaRPr>
          </a:p>
          <a:p>
            <a:pPr marL="285750" indent="-285750">
              <a:buFont typeface="Arial" panose="020B0604020202020204" pitchFamily="34" charset="0"/>
              <a:buChar char="•"/>
              <a:defRPr/>
            </a:pPr>
            <a:r>
              <a:rPr lang="en-US" dirty="0">
                <a:solidFill>
                  <a:srgbClr val="002060"/>
                </a:solidFill>
              </a:rPr>
              <a:t>All engagement plus…</a:t>
            </a:r>
          </a:p>
          <a:p>
            <a:pPr marL="285750" indent="-285750">
              <a:buFont typeface="Arial" panose="020B0604020202020204" pitchFamily="34" charset="0"/>
              <a:buChar char="•"/>
              <a:defRPr/>
            </a:pPr>
            <a:r>
              <a:rPr lang="en-US" dirty="0">
                <a:solidFill>
                  <a:srgbClr val="002060"/>
                </a:solidFill>
              </a:rPr>
              <a:t>Two way communication.</a:t>
            </a:r>
          </a:p>
          <a:p>
            <a:pPr marL="285750" indent="-285750">
              <a:buFont typeface="Arial" panose="020B0604020202020204" pitchFamily="34" charset="0"/>
              <a:buChar char="•"/>
              <a:defRPr/>
            </a:pPr>
            <a:r>
              <a:rPr lang="en-US" dirty="0">
                <a:solidFill>
                  <a:srgbClr val="002060"/>
                </a:solidFill>
              </a:rPr>
              <a:t>Transformational change.</a:t>
            </a:r>
          </a:p>
          <a:p>
            <a:pPr marL="285750" indent="-285750">
              <a:buFont typeface="Arial" panose="020B0604020202020204" pitchFamily="34" charset="0"/>
              <a:buChar char="•"/>
              <a:defRPr/>
            </a:pPr>
            <a:r>
              <a:rPr lang="en-US" dirty="0">
                <a:solidFill>
                  <a:srgbClr val="002060"/>
                </a:solidFill>
              </a:rPr>
              <a:t>Empowerment.</a:t>
            </a:r>
          </a:p>
          <a:p>
            <a:pPr marL="285750" indent="-285750">
              <a:buFont typeface="Arial" panose="020B0604020202020204" pitchFamily="34" charset="0"/>
              <a:buChar char="•"/>
              <a:defRPr/>
            </a:pPr>
            <a:r>
              <a:rPr lang="en-US" dirty="0">
                <a:solidFill>
                  <a:srgbClr val="002060"/>
                </a:solidFill>
              </a:rPr>
              <a:t>A well thought out process involving the entire school community, NOT a series of events.</a:t>
            </a:r>
          </a:p>
          <a:p>
            <a:pPr marL="285750" indent="-285750">
              <a:buFont typeface="Arial" panose="020B0604020202020204" pitchFamily="34" charset="0"/>
              <a:buChar char="•"/>
              <a:defRPr/>
            </a:pPr>
            <a:r>
              <a:rPr lang="en-US" dirty="0">
                <a:solidFill>
                  <a:srgbClr val="FF0000"/>
                </a:solidFill>
              </a:rPr>
              <a:t>A set of day-to-day practices, attitudes, beliefs and interactions that support learning at home as well as at school.  NOT a one-time program.</a:t>
            </a:r>
          </a:p>
        </p:txBody>
      </p:sp>
      <p:sp>
        <p:nvSpPr>
          <p:cNvPr id="8" name="Rectangle 7">
            <a:extLst>
              <a:ext uri="{FF2B5EF4-FFF2-40B4-BE49-F238E27FC236}">
                <a16:creationId xmlns:a16="http://schemas.microsoft.com/office/drawing/2014/main" id="{D06914EE-4BCE-4736-9CA3-4831D0C8A5BB}"/>
              </a:ext>
            </a:extLst>
          </p:cNvPr>
          <p:cNvSpPr/>
          <p:nvPr/>
        </p:nvSpPr>
        <p:spPr>
          <a:xfrm>
            <a:off x="1872254" y="375791"/>
            <a:ext cx="5264262" cy="707886"/>
          </a:xfrm>
          <a:prstGeom prst="rect">
            <a:avLst/>
          </a:prstGeom>
        </p:spPr>
        <p:txBody>
          <a:bodyPr wrap="none">
            <a:spAutoFit/>
          </a:bodyPr>
          <a:lstStyle/>
          <a:p>
            <a:pPr marL="45720" indent="0" algn="ctr">
              <a:buNone/>
            </a:pPr>
            <a:r>
              <a:rPr lang="en-US" sz="4000" dirty="0">
                <a:latin typeface="Georgia" panose="02040502050405020303" pitchFamily="18" charset="0"/>
              </a:rPr>
              <a:t>   Family Engagement </a:t>
            </a:r>
          </a:p>
        </p:txBody>
      </p:sp>
      <p:pic>
        <p:nvPicPr>
          <p:cNvPr id="4098" name="Picture 2" descr="Image result for nautical background">
            <a:extLst>
              <a:ext uri="{FF2B5EF4-FFF2-40B4-BE49-F238E27FC236}">
                <a16:creationId xmlns:a16="http://schemas.microsoft.com/office/drawing/2014/main" id="{9BDEC7A6-830F-4E7B-BF92-F19FE944B5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494"/>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5D7011D-9656-408F-A72A-10E76E37A58C}"/>
              </a:ext>
            </a:extLst>
          </p:cNvPr>
          <p:cNvPicPr/>
          <p:nvPr/>
        </p:nvPicPr>
        <p:blipFill>
          <a:blip r:embed="rId4" cstate="print">
            <a:clrChange>
              <a:clrFrom>
                <a:srgbClr val="FCFBFF"/>
              </a:clrFrom>
              <a:clrTo>
                <a:srgbClr val="FCFBFF">
                  <a:alpha val="0"/>
                </a:srgbClr>
              </a:clrTo>
            </a:clrChange>
            <a:extLst>
              <a:ext uri="{28A0092B-C50C-407E-A947-70E740481C1C}">
                <a14:useLocalDpi xmlns:a14="http://schemas.microsoft.com/office/drawing/2010/main" val="0"/>
              </a:ext>
            </a:extLst>
          </a:blip>
          <a:stretch>
            <a:fillRect/>
          </a:stretch>
        </p:blipFill>
        <p:spPr>
          <a:xfrm>
            <a:off x="8260080" y="6037953"/>
            <a:ext cx="533400" cy="684821"/>
          </a:xfrm>
          <a:prstGeom prst="rect">
            <a:avLst/>
          </a:prstGeom>
          <a:ln w="3175" cap="sq" cmpd="thickThin">
            <a:noFill/>
            <a:prstDash val="solid"/>
            <a:miter lim="800000"/>
          </a:ln>
          <a:effectLst>
            <a:innerShdw blurRad="76200">
              <a:srgbClr val="000000"/>
            </a:innerShdw>
          </a:effectLst>
        </p:spPr>
      </p:pic>
      <p:sp>
        <p:nvSpPr>
          <p:cNvPr id="11" name="Rectangle 10">
            <a:extLst>
              <a:ext uri="{FF2B5EF4-FFF2-40B4-BE49-F238E27FC236}">
                <a16:creationId xmlns:a16="http://schemas.microsoft.com/office/drawing/2014/main" id="{25364FA5-22F0-477E-AF07-E4C01857F52E}"/>
              </a:ext>
            </a:extLst>
          </p:cNvPr>
          <p:cNvSpPr/>
          <p:nvPr/>
        </p:nvSpPr>
        <p:spPr>
          <a:xfrm>
            <a:off x="287020" y="1876965"/>
            <a:ext cx="2667000" cy="4001095"/>
          </a:xfrm>
          <a:prstGeom prst="rect">
            <a:avLst/>
          </a:prstGeom>
        </p:spPr>
        <p:txBody>
          <a:bodyPr wrap="square">
            <a:spAutoFit/>
          </a:bodyPr>
          <a:lstStyle/>
          <a:p>
            <a:pPr>
              <a:defRPr/>
            </a:pPr>
            <a:r>
              <a:rPr lang="en-US" sz="2000" b="1" dirty="0"/>
              <a:t>Involvement - </a:t>
            </a:r>
            <a:r>
              <a:rPr lang="en-US" sz="2000" b="1" dirty="0">
                <a:solidFill>
                  <a:srgbClr val="008000"/>
                </a:solidFill>
              </a:rPr>
              <a:t>Good</a:t>
            </a:r>
          </a:p>
          <a:p>
            <a:pPr marL="285750" indent="-285750">
              <a:buClr>
                <a:srgbClr val="00B050"/>
              </a:buClr>
              <a:buFont typeface="Arial" panose="020B0604020202020204" pitchFamily="34" charset="0"/>
              <a:buChar char="•"/>
              <a:defRPr/>
            </a:pPr>
            <a:r>
              <a:rPr lang="en-US" dirty="0">
                <a:solidFill>
                  <a:srgbClr val="008000"/>
                </a:solidFill>
              </a:rPr>
              <a:t>School leading with self desires.</a:t>
            </a:r>
          </a:p>
          <a:p>
            <a:pPr marL="285750" indent="-285750">
              <a:buClr>
                <a:srgbClr val="00B050"/>
              </a:buClr>
              <a:buFont typeface="Arial" panose="020B0604020202020204" pitchFamily="34" charset="0"/>
              <a:buChar char="•"/>
              <a:defRPr/>
            </a:pPr>
            <a:r>
              <a:rPr lang="en-US" dirty="0">
                <a:solidFill>
                  <a:srgbClr val="008000"/>
                </a:solidFill>
              </a:rPr>
              <a:t>School leads with their mouths.</a:t>
            </a:r>
          </a:p>
          <a:p>
            <a:pPr marL="285750" indent="-285750">
              <a:buClr>
                <a:srgbClr val="00B050"/>
              </a:buClr>
              <a:buFont typeface="Arial" panose="020B0604020202020204" pitchFamily="34" charset="0"/>
              <a:buChar char="•"/>
              <a:defRPr/>
            </a:pPr>
            <a:r>
              <a:rPr lang="en-US" dirty="0">
                <a:solidFill>
                  <a:srgbClr val="008000"/>
                </a:solidFill>
              </a:rPr>
              <a:t>Pushing parents into something we perceive is important.</a:t>
            </a:r>
          </a:p>
          <a:p>
            <a:pPr marL="285750" indent="-285750">
              <a:buClr>
                <a:srgbClr val="00B050"/>
              </a:buClr>
              <a:buFont typeface="Arial" panose="020B0604020202020204" pitchFamily="34" charset="0"/>
              <a:buChar char="•"/>
              <a:defRPr/>
            </a:pPr>
            <a:r>
              <a:rPr lang="en-US" dirty="0">
                <a:solidFill>
                  <a:srgbClr val="008000"/>
                </a:solidFill>
              </a:rPr>
              <a:t>One way communication.</a:t>
            </a:r>
          </a:p>
          <a:p>
            <a:pPr marL="285750" indent="-285750">
              <a:buClr>
                <a:srgbClr val="00B050"/>
              </a:buClr>
              <a:buFont typeface="Arial" panose="020B0604020202020204" pitchFamily="34" charset="0"/>
              <a:buChar char="•"/>
              <a:defRPr/>
            </a:pPr>
            <a:r>
              <a:rPr lang="en-US" dirty="0">
                <a:solidFill>
                  <a:srgbClr val="008000"/>
                </a:solidFill>
              </a:rPr>
              <a:t>Parents are directed towards completing tasks.</a:t>
            </a:r>
          </a:p>
          <a:p>
            <a:pPr marL="285750" indent="-285750">
              <a:buClr>
                <a:srgbClr val="00B050"/>
              </a:buClr>
              <a:buFont typeface="Arial" panose="020B0604020202020204" pitchFamily="34" charset="0"/>
              <a:buChar char="•"/>
              <a:defRPr/>
            </a:pPr>
            <a:r>
              <a:rPr lang="en-US" dirty="0">
                <a:solidFill>
                  <a:srgbClr val="008000"/>
                </a:solidFill>
              </a:rPr>
              <a:t>Parent is a client.</a:t>
            </a:r>
          </a:p>
        </p:txBody>
      </p:sp>
    </p:spTree>
    <p:extLst>
      <p:ext uri="{BB962C8B-B14F-4D97-AF65-F5344CB8AC3E}">
        <p14:creationId xmlns:p14="http://schemas.microsoft.com/office/powerpoint/2010/main" val="3076120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81B2E1-C6CD-44E3-98D8-D26A1ABE615A}"/>
              </a:ext>
            </a:extLst>
          </p:cNvPr>
          <p:cNvSpPr/>
          <p:nvPr/>
        </p:nvSpPr>
        <p:spPr>
          <a:xfrm>
            <a:off x="0" y="269240"/>
            <a:ext cx="9144000" cy="1143000"/>
          </a:xfrm>
          <a:prstGeom prst="rect">
            <a:avLst/>
          </a:prstGeom>
          <a:solidFill>
            <a:srgbClr val="3BB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Georgia" panose="02040502050405020303" pitchFamily="18" charset="0"/>
              </a:rPr>
              <a:t>Keys Types of Involvement </a:t>
            </a:r>
          </a:p>
        </p:txBody>
      </p:sp>
      <p:pic>
        <p:nvPicPr>
          <p:cNvPr id="5122" name="Picture 2" descr="Image result for keys to successful partnerships six types of involvement">
            <a:extLst>
              <a:ext uri="{FF2B5EF4-FFF2-40B4-BE49-F238E27FC236}">
                <a16:creationId xmlns:a16="http://schemas.microsoft.com/office/drawing/2014/main" id="{B88CA37B-069B-492B-BD49-6BADBD176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752600"/>
            <a:ext cx="3398161" cy="46976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5FAF7F0-2417-4FAF-9486-093000536D44}"/>
              </a:ext>
            </a:extLst>
          </p:cNvPr>
          <p:cNvPicPr/>
          <p:nvPr/>
        </p:nvPicPr>
        <p:blipFill>
          <a:blip r:embed="rId4" cstate="print">
            <a:clrChange>
              <a:clrFrom>
                <a:srgbClr val="FCFBFF"/>
              </a:clrFrom>
              <a:clrTo>
                <a:srgbClr val="FCFBFF">
                  <a:alpha val="0"/>
                </a:srgbClr>
              </a:clrTo>
            </a:clrChange>
            <a:extLst>
              <a:ext uri="{28A0092B-C50C-407E-A947-70E740481C1C}">
                <a14:useLocalDpi xmlns:a14="http://schemas.microsoft.com/office/drawing/2010/main" val="0"/>
              </a:ext>
            </a:extLst>
          </a:blip>
          <a:stretch>
            <a:fillRect/>
          </a:stretch>
        </p:blipFill>
        <p:spPr>
          <a:xfrm>
            <a:off x="7848600" y="5690342"/>
            <a:ext cx="762000" cy="978316"/>
          </a:xfrm>
          <a:prstGeom prst="rect">
            <a:avLst/>
          </a:prstGeom>
          <a:ln w="3175" cap="sq" cmpd="thickThin">
            <a:noFill/>
            <a:prstDash val="solid"/>
            <a:miter lim="800000"/>
          </a:ln>
          <a:effectLst>
            <a:innerShdw blurRad="76200">
              <a:srgbClr val="000000"/>
            </a:innerShdw>
          </a:effectLst>
        </p:spPr>
      </p:pic>
      <p:pic>
        <p:nvPicPr>
          <p:cNvPr id="8" name="Picture 2" descr="C:\Users\dfitzhu\AppData\Local\Microsoft\Windows\Temporary Internet Files\Content.IE5\NFIZ0W1C\canstock5148401[1].jpg">
            <a:extLst>
              <a:ext uri="{FF2B5EF4-FFF2-40B4-BE49-F238E27FC236}">
                <a16:creationId xmlns:a16="http://schemas.microsoft.com/office/drawing/2014/main" id="{03F4F99C-5CC5-40DA-B8A5-A14EB100860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27811">
            <a:off x="88843" y="88845"/>
            <a:ext cx="1959744" cy="195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433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457200"/>
            <a:ext cx="9144000" cy="990600"/>
          </a:xfrm>
          <a:prstGeom prst="rect">
            <a:avLst/>
          </a:prstGeom>
          <a:solidFill>
            <a:srgbClr val="3BB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381000" y="1762384"/>
            <a:ext cx="8458200" cy="4490492"/>
          </a:xfrm>
        </p:spPr>
        <p:txBody>
          <a:bodyPr>
            <a:normAutofit fontScale="92500" lnSpcReduction="20000"/>
          </a:bodyPr>
          <a:lstStyle/>
          <a:p>
            <a:pPr algn="ctr">
              <a:defRPr/>
            </a:pPr>
            <a:endParaRPr lang="en-US" sz="3900" b="1" dirty="0">
              <a:solidFill>
                <a:schemeClr val="tx2"/>
              </a:solidFill>
            </a:endParaRPr>
          </a:p>
          <a:p>
            <a:pPr algn="ctr">
              <a:defRPr/>
            </a:pPr>
            <a:r>
              <a:rPr lang="en-US" sz="3900" b="1" dirty="0"/>
              <a:t>Promising Practices Book</a:t>
            </a:r>
          </a:p>
          <a:p>
            <a:pPr algn="ctr">
              <a:defRPr/>
            </a:pPr>
            <a:endParaRPr lang="en-US" sz="2800" dirty="0"/>
          </a:p>
          <a:p>
            <a:pPr algn="ctr">
              <a:defRPr/>
            </a:pPr>
            <a:r>
              <a:rPr lang="en-US" sz="2800" dirty="0"/>
              <a:t>Locate one practice that could work at your site or that you feel is a great idea.</a:t>
            </a:r>
          </a:p>
          <a:p>
            <a:pPr algn="ctr">
              <a:defRPr/>
            </a:pPr>
            <a:endParaRPr lang="en-US" sz="2800" dirty="0"/>
          </a:p>
          <a:p>
            <a:pPr algn="ctr">
              <a:defRPr/>
            </a:pPr>
            <a:r>
              <a:rPr lang="en-US" sz="2400" dirty="0"/>
              <a:t>Which key does it follow under?</a:t>
            </a:r>
          </a:p>
          <a:p>
            <a:pPr algn="ctr">
              <a:defRPr/>
            </a:pPr>
            <a:endParaRPr lang="en-US" sz="2400" dirty="0"/>
          </a:p>
          <a:p>
            <a:pPr algn="ctr">
              <a:defRPr/>
            </a:pPr>
            <a:r>
              <a:rPr lang="en-US" sz="5600" b="1" dirty="0">
                <a:solidFill>
                  <a:schemeClr val="tx2"/>
                </a:solidFill>
              </a:rPr>
              <a:t>Share Out</a:t>
            </a:r>
          </a:p>
          <a:p>
            <a:pPr algn="ctr">
              <a:defRPr/>
            </a:pPr>
            <a:endParaRPr lang="en-US" sz="2400" dirty="0"/>
          </a:p>
          <a:p>
            <a:pPr algn="ctr"/>
            <a:endParaRPr lang="en-US" dirty="0"/>
          </a:p>
        </p:txBody>
      </p:sp>
      <p:sp>
        <p:nvSpPr>
          <p:cNvPr id="5" name="Rectangle 4"/>
          <p:cNvSpPr/>
          <p:nvPr/>
        </p:nvSpPr>
        <p:spPr>
          <a:xfrm>
            <a:off x="1324222" y="614571"/>
            <a:ext cx="4495800" cy="707886"/>
          </a:xfrm>
          <a:prstGeom prst="rect">
            <a:avLst/>
          </a:prstGeom>
        </p:spPr>
        <p:txBody>
          <a:bodyPr wrap="square">
            <a:spAutoFit/>
          </a:bodyPr>
          <a:lstStyle/>
          <a:p>
            <a:pPr algn="ctr"/>
            <a:r>
              <a:rPr lang="en-US" sz="4000" dirty="0">
                <a:latin typeface="Georgia" panose="02040502050405020303" pitchFamily="18" charset="0"/>
              </a:rPr>
              <a:t>Activity</a:t>
            </a:r>
            <a:r>
              <a:rPr lang="en-US" sz="3600" dirty="0">
                <a:latin typeface="Georgia" panose="02040502050405020303" pitchFamily="18" charset="0"/>
              </a:rPr>
              <a:t> </a:t>
            </a:r>
          </a:p>
        </p:txBody>
      </p:sp>
      <p:pic>
        <p:nvPicPr>
          <p:cNvPr id="10" name="Picture 9">
            <a:extLst>
              <a:ext uri="{FF2B5EF4-FFF2-40B4-BE49-F238E27FC236}">
                <a16:creationId xmlns:a16="http://schemas.microsoft.com/office/drawing/2014/main" id="{C32C4F81-CC97-4F81-8E7D-CF9EA43498CD}"/>
              </a:ext>
            </a:extLst>
          </p:cNvPr>
          <p:cNvPicPr/>
          <p:nvPr/>
        </p:nvPicPr>
        <p:blipFill>
          <a:blip r:embed="rId3" cstate="print">
            <a:clrChange>
              <a:clrFrom>
                <a:srgbClr val="FCFBFF"/>
              </a:clrFrom>
              <a:clrTo>
                <a:srgbClr val="FCFBFF">
                  <a:alpha val="0"/>
                </a:srgbClr>
              </a:clrTo>
            </a:clrChange>
            <a:extLst>
              <a:ext uri="{28A0092B-C50C-407E-A947-70E740481C1C}">
                <a14:useLocalDpi xmlns:a14="http://schemas.microsoft.com/office/drawing/2010/main" val="0"/>
              </a:ext>
            </a:extLst>
          </a:blip>
          <a:stretch>
            <a:fillRect/>
          </a:stretch>
        </p:blipFill>
        <p:spPr>
          <a:xfrm>
            <a:off x="7963877" y="5712018"/>
            <a:ext cx="825500" cy="1067456"/>
          </a:xfrm>
          <a:prstGeom prst="rect">
            <a:avLst/>
          </a:prstGeom>
          <a:ln w="3175" cap="sq" cmpd="thickThin">
            <a:noFill/>
            <a:prstDash val="solid"/>
            <a:miter lim="800000"/>
          </a:ln>
          <a:effectLst>
            <a:innerShdw blurRad="76200">
              <a:srgbClr val="000000"/>
            </a:innerShdw>
          </a:effectLst>
        </p:spPr>
      </p:pic>
      <p:pic>
        <p:nvPicPr>
          <p:cNvPr id="9" name="Picture 6" descr="Image result for ships">
            <a:extLst>
              <a:ext uri="{FF2B5EF4-FFF2-40B4-BE49-F238E27FC236}">
                <a16:creationId xmlns:a16="http://schemas.microsoft.com/office/drawing/2014/main" id="{1BEF3E4B-12BA-4C13-8270-B528B28B99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0" y="0"/>
            <a:ext cx="1906764"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352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272882"/>
            <a:ext cx="9144000" cy="990600"/>
          </a:xfrm>
          <a:prstGeom prst="rect">
            <a:avLst/>
          </a:prstGeom>
          <a:solidFill>
            <a:srgbClr val="3BB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90600" y="1861918"/>
            <a:ext cx="7632700" cy="963459"/>
          </a:xfrm>
        </p:spPr>
        <p:txBody>
          <a:bodyPr>
            <a:normAutofit/>
          </a:bodyPr>
          <a:lstStyle/>
          <a:p>
            <a:pPr algn="ctr">
              <a:defRPr/>
            </a:pPr>
            <a:r>
              <a:rPr lang="en-US" sz="2800" b="1" dirty="0">
                <a:hlinkClick r:id="rId3"/>
              </a:rPr>
              <a:t>http://nnps.jhucsos.com/success-stories/ppp/</a:t>
            </a:r>
            <a:endParaRPr lang="en-US" sz="2800" b="1" dirty="0"/>
          </a:p>
          <a:p>
            <a:pPr algn="ctr">
              <a:defRPr/>
            </a:pPr>
            <a:endParaRPr lang="en-US" sz="5600" b="1" dirty="0"/>
          </a:p>
          <a:p>
            <a:pPr algn="ctr">
              <a:defRPr/>
            </a:pPr>
            <a:endParaRPr lang="en-US" sz="2400" dirty="0"/>
          </a:p>
          <a:p>
            <a:pPr algn="ctr"/>
            <a:endParaRPr lang="en-US" dirty="0"/>
          </a:p>
        </p:txBody>
      </p:sp>
      <p:pic>
        <p:nvPicPr>
          <p:cNvPr id="10" name="Picture 9">
            <a:extLst>
              <a:ext uri="{FF2B5EF4-FFF2-40B4-BE49-F238E27FC236}">
                <a16:creationId xmlns:a16="http://schemas.microsoft.com/office/drawing/2014/main" id="{C32C4F81-CC97-4F81-8E7D-CF9EA43498CD}"/>
              </a:ext>
            </a:extLst>
          </p:cNvPr>
          <p:cNvPicPr/>
          <p:nvPr/>
        </p:nvPicPr>
        <p:blipFill>
          <a:blip r:embed="rId4" cstate="print">
            <a:clrChange>
              <a:clrFrom>
                <a:srgbClr val="FCFBFF"/>
              </a:clrFrom>
              <a:clrTo>
                <a:srgbClr val="FCFBFF">
                  <a:alpha val="0"/>
                </a:srgbClr>
              </a:clrTo>
            </a:clrChange>
            <a:extLst>
              <a:ext uri="{28A0092B-C50C-407E-A947-70E740481C1C}">
                <a14:useLocalDpi xmlns:a14="http://schemas.microsoft.com/office/drawing/2010/main" val="0"/>
              </a:ext>
            </a:extLst>
          </a:blip>
          <a:stretch>
            <a:fillRect/>
          </a:stretch>
        </p:blipFill>
        <p:spPr>
          <a:xfrm>
            <a:off x="8001000" y="5486400"/>
            <a:ext cx="825500" cy="1067456"/>
          </a:xfrm>
          <a:prstGeom prst="rect">
            <a:avLst/>
          </a:prstGeom>
          <a:ln w="3175" cap="sq" cmpd="thickThin">
            <a:noFill/>
            <a:prstDash val="solid"/>
            <a:miter lim="800000"/>
          </a:ln>
          <a:effectLst>
            <a:innerShdw blurRad="76200">
              <a:srgbClr val="000000"/>
            </a:innerShdw>
          </a:effectLst>
        </p:spPr>
      </p:pic>
      <p:pic>
        <p:nvPicPr>
          <p:cNvPr id="2" name="Picture 1">
            <a:extLst>
              <a:ext uri="{FF2B5EF4-FFF2-40B4-BE49-F238E27FC236}">
                <a16:creationId xmlns:a16="http://schemas.microsoft.com/office/drawing/2014/main" id="{82E912CD-1F89-46D2-BE1E-72D915E382A7}"/>
              </a:ext>
            </a:extLst>
          </p:cNvPr>
          <p:cNvPicPr>
            <a:picLocks noChangeAspect="1"/>
          </p:cNvPicPr>
          <p:nvPr/>
        </p:nvPicPr>
        <p:blipFill>
          <a:blip r:embed="rId5"/>
          <a:stretch>
            <a:fillRect/>
          </a:stretch>
        </p:blipFill>
        <p:spPr>
          <a:xfrm>
            <a:off x="2184757" y="2406259"/>
            <a:ext cx="4774486" cy="4191000"/>
          </a:xfrm>
          <a:prstGeom prst="rect">
            <a:avLst/>
          </a:prstGeom>
        </p:spPr>
      </p:pic>
      <p:pic>
        <p:nvPicPr>
          <p:cNvPr id="8" name="Picture 6" descr="Image result for ships">
            <a:extLst>
              <a:ext uri="{FF2B5EF4-FFF2-40B4-BE49-F238E27FC236}">
                <a16:creationId xmlns:a16="http://schemas.microsoft.com/office/drawing/2014/main" id="{22E4302B-676E-4477-A843-40DF8A1B53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840" y="0"/>
            <a:ext cx="1906764" cy="1905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7FA14C7-0AAB-47E1-9BE3-24A2FC38BD67}"/>
              </a:ext>
            </a:extLst>
          </p:cNvPr>
          <p:cNvSpPr/>
          <p:nvPr/>
        </p:nvSpPr>
        <p:spPr>
          <a:xfrm>
            <a:off x="1339462" y="452283"/>
            <a:ext cx="4495800" cy="707886"/>
          </a:xfrm>
          <a:prstGeom prst="rect">
            <a:avLst/>
          </a:prstGeom>
        </p:spPr>
        <p:txBody>
          <a:bodyPr wrap="square">
            <a:spAutoFit/>
          </a:bodyPr>
          <a:lstStyle/>
          <a:p>
            <a:pPr algn="ctr"/>
            <a:r>
              <a:rPr lang="en-US" sz="4000" dirty="0">
                <a:latin typeface="Georgia" panose="02040502050405020303" pitchFamily="18" charset="0"/>
              </a:rPr>
              <a:t>Activity</a:t>
            </a:r>
            <a:r>
              <a:rPr lang="en-US" sz="3600" dirty="0">
                <a:latin typeface="Georgia" panose="02040502050405020303" pitchFamily="18" charset="0"/>
              </a:rPr>
              <a:t> </a:t>
            </a:r>
          </a:p>
        </p:txBody>
      </p:sp>
    </p:spTree>
    <p:extLst>
      <p:ext uri="{BB962C8B-B14F-4D97-AF65-F5344CB8AC3E}">
        <p14:creationId xmlns:p14="http://schemas.microsoft.com/office/powerpoint/2010/main" val="1191787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53D5-3481-4C9D-B34C-211A723F3C21}"/>
              </a:ext>
            </a:extLst>
          </p:cNvPr>
          <p:cNvSpPr>
            <a:spLocks noGrp="1"/>
          </p:cNvSpPr>
          <p:nvPr>
            <p:ph type="title"/>
          </p:nvPr>
        </p:nvSpPr>
        <p:spPr>
          <a:xfrm>
            <a:off x="709168" y="1262063"/>
            <a:ext cx="7766304" cy="4376738"/>
          </a:xfrm>
        </p:spPr>
        <p:txBody>
          <a:bodyPr/>
          <a:lstStyle/>
          <a:p>
            <a:pPr algn="ctr"/>
            <a:br>
              <a:rPr lang="en-US" sz="5400" dirty="0">
                <a:latin typeface="Georgia" panose="02040502050405020303" pitchFamily="18" charset="0"/>
              </a:rPr>
            </a:br>
            <a:r>
              <a:rPr lang="en-US" sz="5400" dirty="0">
                <a:latin typeface="Georgia" panose="02040502050405020303" pitchFamily="18" charset="0"/>
              </a:rPr>
              <a:t>Intentional planning</a:t>
            </a:r>
          </a:p>
        </p:txBody>
      </p:sp>
      <p:sp>
        <p:nvSpPr>
          <p:cNvPr id="3" name="Rectangle 2">
            <a:extLst>
              <a:ext uri="{FF2B5EF4-FFF2-40B4-BE49-F238E27FC236}">
                <a16:creationId xmlns:a16="http://schemas.microsoft.com/office/drawing/2014/main" id="{A463F8A9-871C-4312-B264-98B4037D739B}"/>
              </a:ext>
            </a:extLst>
          </p:cNvPr>
          <p:cNvSpPr/>
          <p:nvPr/>
        </p:nvSpPr>
        <p:spPr>
          <a:xfrm>
            <a:off x="0" y="457200"/>
            <a:ext cx="9113520" cy="990600"/>
          </a:xfrm>
          <a:prstGeom prst="rect">
            <a:avLst/>
          </a:prstGeom>
          <a:solidFill>
            <a:srgbClr val="3BB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Georgia" panose="02040502050405020303" pitchFamily="18" charset="0"/>
              </a:rPr>
              <a:t>Creating a Plan</a:t>
            </a:r>
            <a:endParaRPr lang="en-US" sz="4000" dirty="0">
              <a:solidFill>
                <a:schemeClr val="tx1"/>
              </a:solidFill>
            </a:endParaRPr>
          </a:p>
        </p:txBody>
      </p:sp>
      <p:pic>
        <p:nvPicPr>
          <p:cNvPr id="4" name="Picture 3">
            <a:extLst>
              <a:ext uri="{FF2B5EF4-FFF2-40B4-BE49-F238E27FC236}">
                <a16:creationId xmlns:a16="http://schemas.microsoft.com/office/drawing/2014/main" id="{2DF6026C-E229-424A-89B4-F25089511B36}"/>
              </a:ext>
            </a:extLst>
          </p:cNvPr>
          <p:cNvPicPr>
            <a:picLocks noChangeAspect="1"/>
          </p:cNvPicPr>
          <p:nvPr/>
        </p:nvPicPr>
        <p:blipFill rotWithShape="1">
          <a:blip r:embed="rId3"/>
          <a:srcRect r="877"/>
          <a:stretch/>
        </p:blipFill>
        <p:spPr>
          <a:xfrm>
            <a:off x="457200" y="0"/>
            <a:ext cx="1914911" cy="2245360"/>
          </a:xfrm>
          <a:prstGeom prst="rect">
            <a:avLst/>
          </a:prstGeom>
        </p:spPr>
      </p:pic>
    </p:spTree>
    <p:extLst>
      <p:ext uri="{BB962C8B-B14F-4D97-AF65-F5344CB8AC3E}">
        <p14:creationId xmlns:p14="http://schemas.microsoft.com/office/powerpoint/2010/main" val="2829836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74522B-D530-4C87-A104-87AEE8618B18}"/>
              </a:ext>
            </a:extLst>
          </p:cNvPr>
          <p:cNvSpPr/>
          <p:nvPr/>
        </p:nvSpPr>
        <p:spPr>
          <a:xfrm>
            <a:off x="0" y="228600"/>
            <a:ext cx="9144000" cy="1143000"/>
          </a:xfrm>
          <a:prstGeom prst="rect">
            <a:avLst/>
          </a:prstGeom>
          <a:solidFill>
            <a:srgbClr val="3BB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06F76F-4BB0-47DD-AFA2-05F9A39961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179363-D9B2-4355-9D7B-6F6AFB396310}"/>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F0D57DB6-7118-42CC-B933-CC672FF29104}"/>
              </a:ext>
            </a:extLst>
          </p:cNvPr>
          <p:cNvSpPr>
            <a:spLocks noGrp="1"/>
          </p:cNvSpPr>
          <p:nvPr>
            <p:ph type="body" sz="half" idx="2"/>
          </p:nvPr>
        </p:nvSpPr>
        <p:spPr/>
        <p:txBody>
          <a:bodyPr/>
          <a:lstStyle/>
          <a:p>
            <a:endParaRPr lang="en-US"/>
          </a:p>
        </p:txBody>
      </p:sp>
      <p:pic>
        <p:nvPicPr>
          <p:cNvPr id="5" name="Picture 4">
            <a:extLst>
              <a:ext uri="{FF2B5EF4-FFF2-40B4-BE49-F238E27FC236}">
                <a16:creationId xmlns:a16="http://schemas.microsoft.com/office/drawing/2014/main" id="{449D514D-33C5-4725-A08B-D89C5A07FE28}"/>
              </a:ext>
            </a:extLst>
          </p:cNvPr>
          <p:cNvPicPr>
            <a:picLocks noChangeAspect="1"/>
          </p:cNvPicPr>
          <p:nvPr/>
        </p:nvPicPr>
        <p:blipFill>
          <a:blip r:embed="rId3"/>
          <a:stretch>
            <a:fillRect/>
          </a:stretch>
        </p:blipFill>
        <p:spPr>
          <a:xfrm>
            <a:off x="261368" y="0"/>
            <a:ext cx="8621263" cy="6858000"/>
          </a:xfrm>
          <a:prstGeom prst="rect">
            <a:avLst/>
          </a:prstGeom>
        </p:spPr>
      </p:pic>
    </p:spTree>
    <p:extLst>
      <p:ext uri="{BB962C8B-B14F-4D97-AF65-F5344CB8AC3E}">
        <p14:creationId xmlns:p14="http://schemas.microsoft.com/office/powerpoint/2010/main" val="984103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538249-0E52-4AF1-BE3E-8257277F4E2E}"/>
              </a:ext>
            </a:extLst>
          </p:cNvPr>
          <p:cNvSpPr/>
          <p:nvPr/>
        </p:nvSpPr>
        <p:spPr>
          <a:xfrm>
            <a:off x="0" y="228600"/>
            <a:ext cx="9144000" cy="1143000"/>
          </a:xfrm>
          <a:prstGeom prst="rect">
            <a:avLst/>
          </a:prstGeom>
          <a:solidFill>
            <a:srgbClr val="3BB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8941952-4674-4EF4-8907-B6CA82D6B78A}"/>
              </a:ext>
            </a:extLst>
          </p:cNvPr>
          <p:cNvPicPr>
            <a:picLocks noChangeAspect="1"/>
          </p:cNvPicPr>
          <p:nvPr/>
        </p:nvPicPr>
        <p:blipFill rotWithShape="1">
          <a:blip r:embed="rId2"/>
          <a:srcRect r="3523"/>
          <a:stretch/>
        </p:blipFill>
        <p:spPr>
          <a:xfrm>
            <a:off x="2030730" y="0"/>
            <a:ext cx="4903470" cy="6858000"/>
          </a:xfrm>
          <a:prstGeom prst="rect">
            <a:avLst/>
          </a:prstGeom>
        </p:spPr>
      </p:pic>
      <p:pic>
        <p:nvPicPr>
          <p:cNvPr id="4" name="Picture 3">
            <a:extLst>
              <a:ext uri="{FF2B5EF4-FFF2-40B4-BE49-F238E27FC236}">
                <a16:creationId xmlns:a16="http://schemas.microsoft.com/office/drawing/2014/main" id="{406C11E5-76B8-46F1-AFF6-2902B0C22B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34" t="6014" r="80000" b="68429"/>
          <a:stretch/>
        </p:blipFill>
        <p:spPr>
          <a:xfrm>
            <a:off x="311345" y="0"/>
            <a:ext cx="1212656" cy="1640653"/>
          </a:xfrm>
          <a:prstGeom prst="rect">
            <a:avLst/>
          </a:prstGeom>
        </p:spPr>
      </p:pic>
    </p:spTree>
    <p:extLst>
      <p:ext uri="{BB962C8B-B14F-4D97-AF65-F5344CB8AC3E}">
        <p14:creationId xmlns:p14="http://schemas.microsoft.com/office/powerpoint/2010/main" val="2555443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228600"/>
            <a:ext cx="9144000" cy="1143000"/>
          </a:xfrm>
          <a:prstGeom prst="rect">
            <a:avLst/>
          </a:prstGeom>
          <a:solidFill>
            <a:srgbClr val="3BB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D9339B7-0EDC-4E71-8F3F-A06456A35C7B}"/>
              </a:ext>
            </a:extLst>
          </p:cNvPr>
          <p:cNvSpPr txBox="1"/>
          <p:nvPr/>
        </p:nvSpPr>
        <p:spPr>
          <a:xfrm>
            <a:off x="10515600" y="3872677"/>
            <a:ext cx="838200" cy="461665"/>
          </a:xfrm>
          <a:prstGeom prst="rect">
            <a:avLst/>
          </a:prstGeom>
          <a:noFill/>
        </p:spPr>
        <p:txBody>
          <a:bodyPr wrap="square" rtlCol="0">
            <a:spAutoFit/>
          </a:bodyPr>
          <a:lstStyle/>
          <a:p>
            <a:r>
              <a:rPr lang="en-US" sz="2400" u="sng" dirty="0">
                <a:latin typeface="Georgia" panose="02040502050405020303" pitchFamily="18" charset="0"/>
              </a:rPr>
              <a:t>T</a:t>
            </a:r>
            <a:r>
              <a:rPr lang="en-US" sz="2400" dirty="0">
                <a:latin typeface="Georgia" panose="02040502050405020303" pitchFamily="18" charset="0"/>
              </a:rPr>
              <a:t>:</a:t>
            </a:r>
            <a:endParaRPr lang="en-US" sz="2800" dirty="0"/>
          </a:p>
        </p:txBody>
      </p:sp>
      <p:sp>
        <p:nvSpPr>
          <p:cNvPr id="12" name="Rectangle 11">
            <a:extLst>
              <a:ext uri="{FF2B5EF4-FFF2-40B4-BE49-F238E27FC236}">
                <a16:creationId xmlns:a16="http://schemas.microsoft.com/office/drawing/2014/main" id="{20895D22-6FCE-4275-A793-BF0929E8C419}"/>
              </a:ext>
            </a:extLst>
          </p:cNvPr>
          <p:cNvSpPr/>
          <p:nvPr/>
        </p:nvSpPr>
        <p:spPr>
          <a:xfrm>
            <a:off x="1714499" y="476934"/>
            <a:ext cx="5715000" cy="646331"/>
          </a:xfrm>
          <a:prstGeom prst="rect">
            <a:avLst/>
          </a:prstGeom>
        </p:spPr>
        <p:txBody>
          <a:bodyPr wrap="square">
            <a:spAutoFit/>
          </a:bodyPr>
          <a:lstStyle/>
          <a:p>
            <a:pPr algn="ctr"/>
            <a:r>
              <a:rPr lang="en-US" sz="3600" dirty="0">
                <a:latin typeface="Georgia" panose="02040502050405020303" pitchFamily="18" charset="0"/>
              </a:rPr>
              <a:t>Record Keeping </a:t>
            </a:r>
          </a:p>
        </p:txBody>
      </p:sp>
      <p:pic>
        <p:nvPicPr>
          <p:cNvPr id="11" name="Picture 10">
            <a:extLst>
              <a:ext uri="{FF2B5EF4-FFF2-40B4-BE49-F238E27FC236}">
                <a16:creationId xmlns:a16="http://schemas.microsoft.com/office/drawing/2014/main" id="{5E058A8F-AE9D-45A9-84F0-0AFAFFC3E768}"/>
              </a:ext>
            </a:extLst>
          </p:cNvPr>
          <p:cNvPicPr/>
          <p:nvPr/>
        </p:nvPicPr>
        <p:blipFill>
          <a:blip r:embed="rId3" cstate="print">
            <a:clrChange>
              <a:clrFrom>
                <a:srgbClr val="FCFBFF"/>
              </a:clrFrom>
              <a:clrTo>
                <a:srgbClr val="FCFBFF">
                  <a:alpha val="0"/>
                </a:srgbClr>
              </a:clrTo>
            </a:clrChange>
            <a:extLst>
              <a:ext uri="{28A0092B-C50C-407E-A947-70E740481C1C}">
                <a14:useLocalDpi xmlns:a14="http://schemas.microsoft.com/office/drawing/2010/main" val="0"/>
              </a:ext>
            </a:extLst>
          </a:blip>
          <a:stretch>
            <a:fillRect/>
          </a:stretch>
        </p:blipFill>
        <p:spPr>
          <a:xfrm>
            <a:off x="8001000" y="5598287"/>
            <a:ext cx="825500" cy="1067456"/>
          </a:xfrm>
          <a:prstGeom prst="rect">
            <a:avLst/>
          </a:prstGeom>
          <a:ln w="3175" cap="sq" cmpd="thickThin">
            <a:noFill/>
            <a:prstDash val="solid"/>
            <a:miter lim="800000"/>
          </a:ln>
          <a:effectLst>
            <a:innerShdw blurRad="76200">
              <a:srgbClr val="000000"/>
            </a:innerShdw>
          </a:effectLst>
        </p:spPr>
      </p:pic>
      <p:sp>
        <p:nvSpPr>
          <p:cNvPr id="5" name="Text Placeholder 4">
            <a:extLst>
              <a:ext uri="{FF2B5EF4-FFF2-40B4-BE49-F238E27FC236}">
                <a16:creationId xmlns:a16="http://schemas.microsoft.com/office/drawing/2014/main" id="{225EBAB8-C979-477D-A762-DF06BF772D9D}"/>
              </a:ext>
            </a:extLst>
          </p:cNvPr>
          <p:cNvSpPr>
            <a:spLocks noGrp="1"/>
          </p:cNvSpPr>
          <p:nvPr>
            <p:ph type="body" sz="half" idx="2"/>
          </p:nvPr>
        </p:nvSpPr>
        <p:spPr>
          <a:xfrm>
            <a:off x="414865" y="1648570"/>
            <a:ext cx="8314267" cy="5032413"/>
          </a:xfrm>
        </p:spPr>
        <p:txBody>
          <a:bodyPr>
            <a:normAutofit/>
          </a:bodyPr>
          <a:lstStyle/>
          <a:p>
            <a:pPr algn="ctr">
              <a:defRPr/>
            </a:pPr>
            <a:endParaRPr lang="en-US" sz="2400" dirty="0">
              <a:solidFill>
                <a:schemeClr val="bg1"/>
              </a:solidFill>
            </a:endParaRPr>
          </a:p>
          <a:p>
            <a:pPr algn="ctr">
              <a:defRPr/>
            </a:pPr>
            <a:r>
              <a:rPr lang="en-US" sz="2400" b="1" u="sng" dirty="0">
                <a:solidFill>
                  <a:srgbClr val="0070C0"/>
                </a:solidFill>
              </a:rPr>
              <a:t>APR, Continuing Application</a:t>
            </a:r>
          </a:p>
          <a:p>
            <a:pPr algn="ctr">
              <a:defRPr/>
            </a:pPr>
            <a:r>
              <a:rPr lang="en-US" sz="2400" dirty="0">
                <a:solidFill>
                  <a:srgbClr val="0070C0"/>
                </a:solidFill>
              </a:rPr>
              <a:t>How many Family Members did you serve? </a:t>
            </a:r>
          </a:p>
          <a:p>
            <a:pPr algn="ctr">
              <a:defRPr/>
            </a:pPr>
            <a:r>
              <a:rPr lang="en-US" sz="2400" dirty="0">
                <a:solidFill>
                  <a:schemeClr val="accent6">
                    <a:lumMod val="50000"/>
                  </a:schemeClr>
                </a:solidFill>
              </a:rPr>
              <a:t>(Taking Attendance)</a:t>
            </a:r>
          </a:p>
          <a:p>
            <a:pPr>
              <a:defRPr/>
            </a:pPr>
            <a:r>
              <a:rPr lang="en-US" sz="2400" dirty="0">
                <a:solidFill>
                  <a:srgbClr val="0070C0"/>
                </a:solidFill>
              </a:rPr>
              <a:t>Family Members consist of any family member or adult figure in the child’s life.  Attendance should be kept for each practice and aligned to the Summary of Classes.  There is no expected way to record attendance.  Find a system that works best for you.  </a:t>
            </a:r>
          </a:p>
          <a:p>
            <a:pPr>
              <a:defRPr/>
            </a:pPr>
            <a:r>
              <a:rPr lang="en-US" sz="2400" dirty="0">
                <a:solidFill>
                  <a:schemeClr val="accent6">
                    <a:lumMod val="50000"/>
                  </a:schemeClr>
                </a:solidFill>
              </a:rPr>
              <a:t>Recommendation:  Attendance Sheet (evidence) for Summary of Classes</a:t>
            </a:r>
            <a:endParaRPr lang="en-US" sz="2000" dirty="0">
              <a:solidFill>
                <a:srgbClr val="0070C0"/>
              </a:solidFill>
            </a:endParaRPr>
          </a:p>
          <a:p>
            <a:endParaRPr lang="en-US" dirty="0"/>
          </a:p>
        </p:txBody>
      </p:sp>
      <p:pic>
        <p:nvPicPr>
          <p:cNvPr id="4" name="Picture 3">
            <a:extLst>
              <a:ext uri="{FF2B5EF4-FFF2-40B4-BE49-F238E27FC236}">
                <a16:creationId xmlns:a16="http://schemas.microsoft.com/office/drawing/2014/main" id="{9ED66A21-D1B1-43AC-B411-93E66B5D8F3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9735"/>
            <a:ext cx="3048000" cy="2286000"/>
          </a:xfrm>
          <a:prstGeom prst="rect">
            <a:avLst/>
          </a:prstGeom>
        </p:spPr>
      </p:pic>
    </p:spTree>
    <p:extLst>
      <p:ext uri="{BB962C8B-B14F-4D97-AF65-F5344CB8AC3E}">
        <p14:creationId xmlns:p14="http://schemas.microsoft.com/office/powerpoint/2010/main" val="437636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17206"/>
            <a:ext cx="9144000" cy="1143000"/>
          </a:xfrm>
          <a:prstGeom prst="rect">
            <a:avLst/>
          </a:prstGeom>
          <a:solidFill>
            <a:srgbClr val="3BB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D9339B7-0EDC-4E71-8F3F-A06456A35C7B}"/>
              </a:ext>
            </a:extLst>
          </p:cNvPr>
          <p:cNvSpPr txBox="1"/>
          <p:nvPr/>
        </p:nvSpPr>
        <p:spPr>
          <a:xfrm>
            <a:off x="10515600" y="3872677"/>
            <a:ext cx="838200" cy="461665"/>
          </a:xfrm>
          <a:prstGeom prst="rect">
            <a:avLst/>
          </a:prstGeom>
          <a:noFill/>
        </p:spPr>
        <p:txBody>
          <a:bodyPr wrap="square" rtlCol="0">
            <a:spAutoFit/>
          </a:bodyPr>
          <a:lstStyle/>
          <a:p>
            <a:r>
              <a:rPr lang="en-US" sz="2400" u="sng" dirty="0">
                <a:latin typeface="Georgia" panose="02040502050405020303" pitchFamily="18" charset="0"/>
              </a:rPr>
              <a:t>T</a:t>
            </a:r>
            <a:r>
              <a:rPr lang="en-US" sz="2400" dirty="0">
                <a:latin typeface="Georgia" panose="02040502050405020303" pitchFamily="18" charset="0"/>
              </a:rPr>
              <a:t>:</a:t>
            </a:r>
            <a:endParaRPr lang="en-US" sz="2800" dirty="0"/>
          </a:p>
        </p:txBody>
      </p:sp>
      <p:sp>
        <p:nvSpPr>
          <p:cNvPr id="12" name="Rectangle 11">
            <a:extLst>
              <a:ext uri="{FF2B5EF4-FFF2-40B4-BE49-F238E27FC236}">
                <a16:creationId xmlns:a16="http://schemas.microsoft.com/office/drawing/2014/main" id="{20895D22-6FCE-4275-A793-BF0929E8C419}"/>
              </a:ext>
            </a:extLst>
          </p:cNvPr>
          <p:cNvSpPr/>
          <p:nvPr/>
        </p:nvSpPr>
        <p:spPr>
          <a:xfrm>
            <a:off x="1776306" y="606473"/>
            <a:ext cx="5715000" cy="646331"/>
          </a:xfrm>
          <a:prstGeom prst="rect">
            <a:avLst/>
          </a:prstGeom>
        </p:spPr>
        <p:txBody>
          <a:bodyPr wrap="square">
            <a:spAutoFit/>
          </a:bodyPr>
          <a:lstStyle/>
          <a:p>
            <a:pPr algn="ctr"/>
            <a:r>
              <a:rPr lang="en-US" sz="3600" dirty="0">
                <a:latin typeface="Georgia" panose="02040502050405020303" pitchFamily="18" charset="0"/>
              </a:rPr>
              <a:t>Record Keeping </a:t>
            </a:r>
          </a:p>
        </p:txBody>
      </p:sp>
      <p:pic>
        <p:nvPicPr>
          <p:cNvPr id="11" name="Picture 10">
            <a:extLst>
              <a:ext uri="{FF2B5EF4-FFF2-40B4-BE49-F238E27FC236}">
                <a16:creationId xmlns:a16="http://schemas.microsoft.com/office/drawing/2014/main" id="{5E058A8F-AE9D-45A9-84F0-0AFAFFC3E768}"/>
              </a:ext>
            </a:extLst>
          </p:cNvPr>
          <p:cNvPicPr/>
          <p:nvPr/>
        </p:nvPicPr>
        <p:blipFill>
          <a:blip r:embed="rId3" cstate="print">
            <a:clrChange>
              <a:clrFrom>
                <a:srgbClr val="FCFBFF"/>
              </a:clrFrom>
              <a:clrTo>
                <a:srgbClr val="FCFBFF">
                  <a:alpha val="0"/>
                </a:srgbClr>
              </a:clrTo>
            </a:clrChange>
            <a:extLst>
              <a:ext uri="{28A0092B-C50C-407E-A947-70E740481C1C}">
                <a14:useLocalDpi xmlns:a14="http://schemas.microsoft.com/office/drawing/2010/main" val="0"/>
              </a:ext>
            </a:extLst>
          </a:blip>
          <a:stretch>
            <a:fillRect/>
          </a:stretch>
        </p:blipFill>
        <p:spPr>
          <a:xfrm>
            <a:off x="8001000" y="5598287"/>
            <a:ext cx="825500" cy="1067456"/>
          </a:xfrm>
          <a:prstGeom prst="rect">
            <a:avLst/>
          </a:prstGeom>
          <a:ln w="3175" cap="sq" cmpd="thickThin">
            <a:noFill/>
            <a:prstDash val="solid"/>
            <a:miter lim="800000"/>
          </a:ln>
          <a:effectLst>
            <a:innerShdw blurRad="76200">
              <a:srgbClr val="000000"/>
            </a:innerShdw>
          </a:effectLst>
        </p:spPr>
      </p:pic>
      <p:sp>
        <p:nvSpPr>
          <p:cNvPr id="5" name="Text Placeholder 4">
            <a:extLst>
              <a:ext uri="{FF2B5EF4-FFF2-40B4-BE49-F238E27FC236}">
                <a16:creationId xmlns:a16="http://schemas.microsoft.com/office/drawing/2014/main" id="{225EBAB8-C979-477D-A762-DF06BF772D9D}"/>
              </a:ext>
            </a:extLst>
          </p:cNvPr>
          <p:cNvSpPr>
            <a:spLocks noGrp="1"/>
          </p:cNvSpPr>
          <p:nvPr>
            <p:ph type="body" sz="half" idx="2"/>
          </p:nvPr>
        </p:nvSpPr>
        <p:spPr>
          <a:xfrm>
            <a:off x="476673" y="1599613"/>
            <a:ext cx="8314267" cy="4648201"/>
          </a:xfrm>
        </p:spPr>
        <p:txBody>
          <a:bodyPr>
            <a:normAutofit/>
          </a:bodyPr>
          <a:lstStyle/>
          <a:p>
            <a:pPr>
              <a:defRPr/>
            </a:pPr>
            <a:endParaRPr lang="en-US" sz="2000" dirty="0">
              <a:solidFill>
                <a:srgbClr val="0070C0"/>
              </a:solidFill>
            </a:endParaRPr>
          </a:p>
          <a:p>
            <a:pPr algn="ctr">
              <a:defRPr/>
            </a:pPr>
            <a:r>
              <a:rPr lang="en-US" sz="2400" b="1" u="sng" dirty="0">
                <a:solidFill>
                  <a:srgbClr val="0070C0"/>
                </a:solidFill>
              </a:rPr>
              <a:t>Summary of Classes</a:t>
            </a:r>
          </a:p>
          <a:p>
            <a:pPr>
              <a:defRPr/>
            </a:pPr>
            <a:r>
              <a:rPr lang="en-US" sz="2400" dirty="0">
                <a:solidFill>
                  <a:srgbClr val="0070C0"/>
                </a:solidFill>
              </a:rPr>
              <a:t>Practices align with the original approved application. Attendance reflects the participation for each event as a whole.  Sites may add these numbers up to determine the number that will be reported on the APR.  Family participants counted should be family members of 21stCCLC students.</a:t>
            </a:r>
          </a:p>
          <a:p>
            <a:pPr>
              <a:defRPr/>
            </a:pPr>
            <a:endParaRPr lang="en-US" sz="1200" u="sng" dirty="0">
              <a:solidFill>
                <a:srgbClr val="0070C0"/>
              </a:solidFill>
            </a:endParaRPr>
          </a:p>
          <a:p>
            <a:pPr algn="ctr">
              <a:defRPr/>
            </a:pPr>
            <a:r>
              <a:rPr lang="en-US" sz="2400" b="1" u="sng" dirty="0">
                <a:solidFill>
                  <a:srgbClr val="0070C0"/>
                </a:solidFill>
              </a:rPr>
              <a:t>Site Evaluation Report</a:t>
            </a:r>
          </a:p>
          <a:p>
            <a:pPr>
              <a:defRPr/>
            </a:pPr>
            <a:r>
              <a:rPr lang="en-US" sz="2400" dirty="0">
                <a:solidFill>
                  <a:srgbClr val="0070C0"/>
                </a:solidFill>
              </a:rPr>
              <a:t>States progress on objectives and SWOT reflection.</a:t>
            </a:r>
          </a:p>
          <a:p>
            <a:endParaRPr lang="en-US" dirty="0"/>
          </a:p>
        </p:txBody>
      </p:sp>
      <p:pic>
        <p:nvPicPr>
          <p:cNvPr id="4" name="Picture 3">
            <a:extLst>
              <a:ext uri="{FF2B5EF4-FFF2-40B4-BE49-F238E27FC236}">
                <a16:creationId xmlns:a16="http://schemas.microsoft.com/office/drawing/2014/main" id="{9ED66A21-D1B1-43AC-B411-93E66B5D8F3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400" y="-76200"/>
            <a:ext cx="3048000" cy="2286000"/>
          </a:xfrm>
          <a:prstGeom prst="rect">
            <a:avLst/>
          </a:prstGeom>
        </p:spPr>
      </p:pic>
    </p:spTree>
    <p:extLst>
      <p:ext uri="{BB962C8B-B14F-4D97-AF65-F5344CB8AC3E}">
        <p14:creationId xmlns:p14="http://schemas.microsoft.com/office/powerpoint/2010/main" val="4275108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 result for nautical journey">
            <a:extLst>
              <a:ext uri="{FF2B5EF4-FFF2-40B4-BE49-F238E27FC236}">
                <a16:creationId xmlns:a16="http://schemas.microsoft.com/office/drawing/2014/main" id="{C6A1AAE6-0758-4934-B40E-98B3A1942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766522"/>
            <a:ext cx="5105400" cy="3403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828800" y="1191936"/>
            <a:ext cx="5486400" cy="1752600"/>
          </a:xfrm>
        </p:spPr>
        <p:txBody>
          <a:bodyPr>
            <a:normAutofit/>
          </a:bodyPr>
          <a:lstStyle/>
          <a:p>
            <a:pPr marL="45720" indent="0" algn="ctr">
              <a:buNone/>
            </a:pPr>
            <a:r>
              <a:rPr lang="en-US" sz="1600" b="1" dirty="0">
                <a:solidFill>
                  <a:srgbClr val="002060"/>
                </a:solidFill>
                <a:latin typeface="Georgia" panose="02040502050405020303" pitchFamily="18" charset="0"/>
                <a:cs typeface="Times New Roman" panose="02020603050405020304" pitchFamily="18" charset="0"/>
              </a:rPr>
              <a:t>Lisa Kluge- 21</a:t>
            </a:r>
            <a:r>
              <a:rPr lang="en-US" sz="1600" b="1" baseline="30000" dirty="0">
                <a:solidFill>
                  <a:srgbClr val="002060"/>
                </a:solidFill>
                <a:latin typeface="Georgia" panose="02040502050405020303" pitchFamily="18" charset="0"/>
                <a:cs typeface="Times New Roman" panose="02020603050405020304" pitchFamily="18" charset="0"/>
              </a:rPr>
              <a:t>st</a:t>
            </a:r>
            <a:r>
              <a:rPr lang="en-US" sz="1600" b="1" dirty="0">
                <a:solidFill>
                  <a:srgbClr val="002060"/>
                </a:solidFill>
                <a:latin typeface="Georgia" panose="02040502050405020303" pitchFamily="18" charset="0"/>
                <a:cs typeface="Times New Roman" panose="02020603050405020304" pitchFamily="18" charset="0"/>
              </a:rPr>
              <a:t> CCLC Program Specialist </a:t>
            </a:r>
          </a:p>
          <a:p>
            <a:pPr marL="45720" indent="0" algn="ctr">
              <a:buNone/>
            </a:pPr>
            <a:r>
              <a:rPr lang="en-US" sz="1600" b="1" dirty="0">
                <a:solidFill>
                  <a:srgbClr val="002060"/>
                </a:solidFill>
                <a:latin typeface="Georgia" panose="02040502050405020303" pitchFamily="18" charset="0"/>
                <a:cs typeface="Times New Roman" panose="02020603050405020304" pitchFamily="18" charset="0"/>
              </a:rPr>
              <a:t>Molly Kemp– 21</a:t>
            </a:r>
            <a:r>
              <a:rPr lang="en-US" sz="1600" b="1" baseline="30000" dirty="0">
                <a:solidFill>
                  <a:srgbClr val="002060"/>
                </a:solidFill>
                <a:latin typeface="Georgia" panose="02040502050405020303" pitchFamily="18" charset="0"/>
                <a:cs typeface="Times New Roman" panose="02020603050405020304" pitchFamily="18" charset="0"/>
              </a:rPr>
              <a:t>st</a:t>
            </a:r>
            <a:r>
              <a:rPr lang="en-US" sz="1600" b="1" dirty="0">
                <a:solidFill>
                  <a:srgbClr val="002060"/>
                </a:solidFill>
                <a:latin typeface="Georgia" panose="02040502050405020303" pitchFamily="18" charset="0"/>
                <a:cs typeface="Times New Roman" panose="02020603050405020304" pitchFamily="18" charset="0"/>
              </a:rPr>
              <a:t> CCLC Program Specialist</a:t>
            </a:r>
          </a:p>
          <a:p>
            <a:pPr marL="45720" indent="0" algn="ctr">
              <a:buNone/>
            </a:pPr>
            <a:r>
              <a:rPr lang="en-US" sz="1600" b="1" dirty="0">
                <a:solidFill>
                  <a:srgbClr val="002060"/>
                </a:solidFill>
                <a:latin typeface="Georgia" panose="02040502050405020303" pitchFamily="18" charset="0"/>
                <a:cs typeface="Times New Roman" panose="02020603050405020304" pitchFamily="18" charset="0"/>
              </a:rPr>
              <a:t>New Grantee Leadership Orientation </a:t>
            </a:r>
          </a:p>
          <a:p>
            <a:pPr marL="45720" indent="0" algn="ctr">
              <a:buNone/>
            </a:pPr>
            <a:r>
              <a:rPr lang="en-US" sz="1600" b="1" dirty="0">
                <a:solidFill>
                  <a:srgbClr val="002060"/>
                </a:solidFill>
                <a:latin typeface="Georgia" panose="02040502050405020303" pitchFamily="18" charset="0"/>
                <a:cs typeface="Times New Roman" panose="02020603050405020304" pitchFamily="18" charset="0"/>
              </a:rPr>
              <a:t>Fiscal Year 2019</a:t>
            </a:r>
          </a:p>
        </p:txBody>
      </p:sp>
      <p:sp>
        <p:nvSpPr>
          <p:cNvPr id="5" name="Rectangle 4">
            <a:extLst>
              <a:ext uri="{FF2B5EF4-FFF2-40B4-BE49-F238E27FC236}">
                <a16:creationId xmlns:a16="http://schemas.microsoft.com/office/drawing/2014/main" id="{44D6BB64-1416-4EA5-8504-8D70033DB25B}"/>
              </a:ext>
            </a:extLst>
          </p:cNvPr>
          <p:cNvSpPr/>
          <p:nvPr/>
        </p:nvSpPr>
        <p:spPr>
          <a:xfrm>
            <a:off x="0" y="304800"/>
            <a:ext cx="9144000" cy="804042"/>
          </a:xfrm>
          <a:prstGeom prst="rect">
            <a:avLst/>
          </a:prstGeom>
          <a:solidFill>
            <a:srgbClr val="3BB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n-US" sz="2800" dirty="0">
                <a:solidFill>
                  <a:schemeClr val="tx1"/>
                </a:solidFill>
                <a:latin typeface="Georgia" panose="02040502050405020303" pitchFamily="18" charset="0"/>
                <a:cs typeface="Times New Roman" panose="02020603050405020304" pitchFamily="18" charset="0"/>
              </a:rPr>
              <a:t>Maximizing Family Engagement </a:t>
            </a:r>
          </a:p>
        </p:txBody>
      </p:sp>
      <p:pic>
        <p:nvPicPr>
          <p:cNvPr id="7" name="Picture 6">
            <a:extLst>
              <a:ext uri="{FF2B5EF4-FFF2-40B4-BE49-F238E27FC236}">
                <a16:creationId xmlns:a16="http://schemas.microsoft.com/office/drawing/2014/main" id="{6D85D08E-36A6-4C9E-B036-59379E4AFFBF}"/>
              </a:ext>
            </a:extLst>
          </p:cNvPr>
          <p:cNvPicPr/>
          <p:nvPr/>
        </p:nvPicPr>
        <p:blipFill>
          <a:blip r:embed="rId4" cstate="print">
            <a:clrChange>
              <a:clrFrom>
                <a:srgbClr val="FCFBFF"/>
              </a:clrFrom>
              <a:clrTo>
                <a:srgbClr val="FCFBFF">
                  <a:alpha val="0"/>
                </a:srgbClr>
              </a:clrTo>
            </a:clrChange>
            <a:extLst>
              <a:ext uri="{28A0092B-C50C-407E-A947-70E740481C1C}">
                <a14:useLocalDpi xmlns:a14="http://schemas.microsoft.com/office/drawing/2010/main" val="0"/>
              </a:ext>
            </a:extLst>
          </a:blip>
          <a:stretch>
            <a:fillRect/>
          </a:stretch>
        </p:blipFill>
        <p:spPr>
          <a:xfrm>
            <a:off x="7924800" y="5144213"/>
            <a:ext cx="825500" cy="1067456"/>
          </a:xfrm>
          <a:prstGeom prst="rect">
            <a:avLst/>
          </a:prstGeom>
          <a:ln w="3175" cap="sq" cmpd="thickThin">
            <a:noFill/>
            <a:prstDash val="solid"/>
            <a:miter lim="800000"/>
          </a:ln>
          <a:effectLst>
            <a:innerShdw blurRad="76200">
              <a:srgbClr val="000000"/>
            </a:innerShdw>
          </a:effectLst>
        </p:spPr>
      </p:pic>
      <p:sp>
        <p:nvSpPr>
          <p:cNvPr id="2" name="TextBox 1">
            <a:extLst>
              <a:ext uri="{FF2B5EF4-FFF2-40B4-BE49-F238E27FC236}">
                <a16:creationId xmlns:a16="http://schemas.microsoft.com/office/drawing/2014/main" id="{477D0180-112C-476D-AD93-68D8792D4BB5}"/>
              </a:ext>
            </a:extLst>
          </p:cNvPr>
          <p:cNvSpPr txBox="1"/>
          <p:nvPr/>
        </p:nvSpPr>
        <p:spPr>
          <a:xfrm>
            <a:off x="457200" y="6211669"/>
            <a:ext cx="8991600" cy="646331"/>
          </a:xfrm>
          <a:prstGeom prst="rect">
            <a:avLst/>
          </a:prstGeom>
          <a:noFill/>
        </p:spPr>
        <p:txBody>
          <a:bodyPr wrap="square" rtlCol="0">
            <a:spAutoFit/>
          </a:bodyPr>
          <a:lstStyle/>
          <a:p>
            <a:r>
              <a:rPr lang="en-US" sz="3600" dirty="0">
                <a:solidFill>
                  <a:srgbClr val="002060"/>
                </a:solidFill>
                <a:latin typeface="Brush Script MT" panose="03060802040406070304" pitchFamily="66" charset="0"/>
              </a:rPr>
              <a:t>Family engagement is a JOURNEY, not a destination</a:t>
            </a:r>
            <a:r>
              <a:rPr lang="en-US" sz="3600" dirty="0">
                <a:latin typeface="Brush Script MT" panose="03060802040406070304" pitchFamily="66" charset="0"/>
              </a:rPr>
              <a:t>.</a:t>
            </a:r>
          </a:p>
        </p:txBody>
      </p:sp>
    </p:spTree>
    <p:extLst>
      <p:ext uri="{BB962C8B-B14F-4D97-AF65-F5344CB8AC3E}">
        <p14:creationId xmlns:p14="http://schemas.microsoft.com/office/powerpoint/2010/main" val="158144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8E7D3D-9763-458A-A94E-B313909FDB99}"/>
              </a:ext>
            </a:extLst>
          </p:cNvPr>
          <p:cNvSpPr/>
          <p:nvPr/>
        </p:nvSpPr>
        <p:spPr>
          <a:xfrm>
            <a:off x="13873" y="251920"/>
            <a:ext cx="9144000" cy="1143000"/>
          </a:xfrm>
          <a:prstGeom prst="rect">
            <a:avLst/>
          </a:prstGeom>
          <a:solidFill>
            <a:srgbClr val="3BB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Georgia" panose="02040502050405020303" pitchFamily="18" charset="0"/>
              </a:rPr>
              <a:t>Summary of Classes</a:t>
            </a:r>
          </a:p>
        </p:txBody>
      </p:sp>
      <p:pic>
        <p:nvPicPr>
          <p:cNvPr id="2" name="Picture 1">
            <a:extLst>
              <a:ext uri="{FF2B5EF4-FFF2-40B4-BE49-F238E27FC236}">
                <a16:creationId xmlns:a16="http://schemas.microsoft.com/office/drawing/2014/main" id="{EF3D4BD8-6C66-42ED-91BF-23DC2E00D0CC}"/>
              </a:ext>
            </a:extLst>
          </p:cNvPr>
          <p:cNvPicPr>
            <a:picLocks noChangeAspect="1"/>
          </p:cNvPicPr>
          <p:nvPr/>
        </p:nvPicPr>
        <p:blipFill>
          <a:blip r:embed="rId3"/>
          <a:stretch>
            <a:fillRect/>
          </a:stretch>
        </p:blipFill>
        <p:spPr>
          <a:xfrm>
            <a:off x="273187" y="1536784"/>
            <a:ext cx="8675916" cy="4690982"/>
          </a:xfrm>
          <a:prstGeom prst="rect">
            <a:avLst/>
          </a:prstGeom>
        </p:spPr>
      </p:pic>
      <p:pic>
        <p:nvPicPr>
          <p:cNvPr id="5" name="Picture 3" descr="C:\Users\dfitzhu\AppData\Local\Microsoft\Windows\Temporary Internet Files\Content.IE5\NFIZ0W1C\anchor-2[1].png">
            <a:extLst>
              <a:ext uri="{FF2B5EF4-FFF2-40B4-BE49-F238E27FC236}">
                <a16:creationId xmlns:a16="http://schemas.microsoft.com/office/drawing/2014/main" id="{EDFC3277-BD81-4375-8304-4ECC44884C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96324">
            <a:off x="409185" y="167382"/>
            <a:ext cx="1385346" cy="146597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BDA53104-8634-4FB0-B4C4-30130A8EA717}"/>
              </a:ext>
            </a:extLst>
          </p:cNvPr>
          <p:cNvSpPr/>
          <p:nvPr/>
        </p:nvSpPr>
        <p:spPr>
          <a:xfrm>
            <a:off x="8802467" y="4827697"/>
            <a:ext cx="180146"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6" name="Oval 15">
            <a:extLst>
              <a:ext uri="{FF2B5EF4-FFF2-40B4-BE49-F238E27FC236}">
                <a16:creationId xmlns:a16="http://schemas.microsoft.com/office/drawing/2014/main" id="{7FA74BA5-AF9B-42A6-9E06-97D96DA8A769}"/>
              </a:ext>
            </a:extLst>
          </p:cNvPr>
          <p:cNvSpPr/>
          <p:nvPr/>
        </p:nvSpPr>
        <p:spPr>
          <a:xfrm>
            <a:off x="8744728" y="5136482"/>
            <a:ext cx="235046" cy="2208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8" name="Oval 17">
            <a:extLst>
              <a:ext uri="{FF2B5EF4-FFF2-40B4-BE49-F238E27FC236}">
                <a16:creationId xmlns:a16="http://schemas.microsoft.com/office/drawing/2014/main" id="{36142185-FC8A-4A21-8D9A-C30B649E77CA}"/>
              </a:ext>
            </a:extLst>
          </p:cNvPr>
          <p:cNvSpPr/>
          <p:nvPr/>
        </p:nvSpPr>
        <p:spPr>
          <a:xfrm>
            <a:off x="8790775" y="5506808"/>
            <a:ext cx="203529" cy="174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9" name="Oval 18">
            <a:extLst>
              <a:ext uri="{FF2B5EF4-FFF2-40B4-BE49-F238E27FC236}">
                <a16:creationId xmlns:a16="http://schemas.microsoft.com/office/drawing/2014/main" id="{5ED6BE05-4710-43D4-9538-29D836C2915A}"/>
              </a:ext>
            </a:extLst>
          </p:cNvPr>
          <p:cNvSpPr/>
          <p:nvPr/>
        </p:nvSpPr>
        <p:spPr>
          <a:xfrm>
            <a:off x="8802467" y="5665407"/>
            <a:ext cx="191223" cy="1859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0" name="Oval 19">
            <a:extLst>
              <a:ext uri="{FF2B5EF4-FFF2-40B4-BE49-F238E27FC236}">
                <a16:creationId xmlns:a16="http://schemas.microsoft.com/office/drawing/2014/main" id="{146F7ED8-DB83-4924-8815-F1EC6308584F}"/>
              </a:ext>
            </a:extLst>
          </p:cNvPr>
          <p:cNvSpPr/>
          <p:nvPr/>
        </p:nvSpPr>
        <p:spPr>
          <a:xfrm>
            <a:off x="8785824" y="5821396"/>
            <a:ext cx="210701" cy="1934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1" name="Oval 20">
            <a:extLst>
              <a:ext uri="{FF2B5EF4-FFF2-40B4-BE49-F238E27FC236}">
                <a16:creationId xmlns:a16="http://schemas.microsoft.com/office/drawing/2014/main" id="{995E92EE-3D06-4279-A866-46C511F7E1BE}"/>
              </a:ext>
            </a:extLst>
          </p:cNvPr>
          <p:cNvSpPr/>
          <p:nvPr/>
        </p:nvSpPr>
        <p:spPr>
          <a:xfrm>
            <a:off x="8785824" y="5324610"/>
            <a:ext cx="207866" cy="1891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6" name="TextBox 5">
            <a:extLst>
              <a:ext uri="{FF2B5EF4-FFF2-40B4-BE49-F238E27FC236}">
                <a16:creationId xmlns:a16="http://schemas.microsoft.com/office/drawing/2014/main" id="{1D7BFBB7-1E44-47C9-A155-380C791ED4D1}"/>
              </a:ext>
            </a:extLst>
          </p:cNvPr>
          <p:cNvSpPr txBox="1"/>
          <p:nvPr/>
        </p:nvSpPr>
        <p:spPr>
          <a:xfrm>
            <a:off x="6872999" y="6368002"/>
            <a:ext cx="1989252" cy="369332"/>
          </a:xfrm>
          <a:prstGeom prst="rect">
            <a:avLst/>
          </a:prstGeom>
          <a:noFill/>
          <a:ln>
            <a:solidFill>
              <a:srgbClr val="FF0000"/>
            </a:solidFill>
          </a:ln>
        </p:spPr>
        <p:txBody>
          <a:bodyPr wrap="square" rtlCol="0">
            <a:spAutoFit/>
          </a:bodyPr>
          <a:lstStyle/>
          <a:p>
            <a:r>
              <a:rPr lang="en-US" dirty="0">
                <a:solidFill>
                  <a:srgbClr val="FF0000"/>
                </a:solidFill>
              </a:rPr>
              <a:t>Total = 309</a:t>
            </a:r>
          </a:p>
        </p:txBody>
      </p:sp>
      <p:sp>
        <p:nvSpPr>
          <p:cNvPr id="24" name="Oval 23">
            <a:extLst>
              <a:ext uri="{FF2B5EF4-FFF2-40B4-BE49-F238E27FC236}">
                <a16:creationId xmlns:a16="http://schemas.microsoft.com/office/drawing/2014/main" id="{6AFDE4A3-A050-4862-9B47-CD838185FA15}"/>
              </a:ext>
            </a:extLst>
          </p:cNvPr>
          <p:cNvSpPr/>
          <p:nvPr/>
        </p:nvSpPr>
        <p:spPr>
          <a:xfrm>
            <a:off x="8802466" y="6014803"/>
            <a:ext cx="179397" cy="1701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232687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8" grpId="0" animBg="1"/>
      <p:bldP spid="19" grpId="0" animBg="1"/>
      <p:bldP spid="20" grpId="0" animBg="1"/>
      <p:bldP spid="21" grpId="0" animBg="1"/>
      <p:bldP spid="6"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7CBCD1-BD67-4B8E-A472-61DF88E0700B}"/>
              </a:ext>
            </a:extLst>
          </p:cNvPr>
          <p:cNvSpPr/>
          <p:nvPr/>
        </p:nvSpPr>
        <p:spPr>
          <a:xfrm>
            <a:off x="0" y="266700"/>
            <a:ext cx="9144000" cy="1143000"/>
          </a:xfrm>
          <a:prstGeom prst="rect">
            <a:avLst/>
          </a:prstGeom>
          <a:solidFill>
            <a:srgbClr val="3BB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Georgia" panose="02040502050405020303" pitchFamily="18" charset="0"/>
              </a:rPr>
              <a:t>        </a:t>
            </a:r>
            <a:r>
              <a:rPr lang="en-US" sz="4000" dirty="0">
                <a:solidFill>
                  <a:schemeClr val="tx1"/>
                </a:solidFill>
                <a:latin typeface="Georgia" panose="02040502050405020303" pitchFamily="18" charset="0"/>
              </a:rPr>
              <a:t>Policy &amp; Program Goals </a:t>
            </a:r>
            <a:r>
              <a:rPr lang="en-US" dirty="0">
                <a:solidFill>
                  <a:schemeClr val="tx1"/>
                </a:solidFill>
                <a:latin typeface="Georgia" panose="02040502050405020303" pitchFamily="18" charset="0"/>
              </a:rPr>
              <a:t> </a:t>
            </a:r>
            <a:endParaRPr lang="en-US" dirty="0">
              <a:solidFill>
                <a:schemeClr val="tx1"/>
              </a:solidFill>
            </a:endParaRPr>
          </a:p>
        </p:txBody>
      </p:sp>
      <p:sp>
        <p:nvSpPr>
          <p:cNvPr id="6" name="TextBox 5">
            <a:extLst>
              <a:ext uri="{FF2B5EF4-FFF2-40B4-BE49-F238E27FC236}">
                <a16:creationId xmlns:a16="http://schemas.microsoft.com/office/drawing/2014/main" id="{5E396152-EF9C-4861-AFE2-832DF2CE73D2}"/>
              </a:ext>
            </a:extLst>
          </p:cNvPr>
          <p:cNvSpPr txBox="1"/>
          <p:nvPr/>
        </p:nvSpPr>
        <p:spPr>
          <a:xfrm>
            <a:off x="228600" y="2362200"/>
            <a:ext cx="8915400" cy="3400931"/>
          </a:xfrm>
          <a:prstGeom prst="rect">
            <a:avLst/>
          </a:prstGeom>
          <a:noFill/>
        </p:spPr>
        <p:txBody>
          <a:bodyPr wrap="square" rtlCol="0">
            <a:spAutoFit/>
          </a:bodyPr>
          <a:lstStyle/>
          <a:p>
            <a:pPr>
              <a:defRPr/>
            </a:pPr>
            <a:r>
              <a:rPr lang="en-US" altLang="ko-KR" sz="3600" b="1" dirty="0">
                <a:latin typeface="+mj-lt"/>
                <a:cs typeface="Arial" pitchFamily="34" charset="0"/>
              </a:rPr>
              <a:t>Confidence:</a:t>
            </a:r>
          </a:p>
          <a:p>
            <a:pPr>
              <a:defRPr/>
            </a:pPr>
            <a:endParaRPr lang="en-US" altLang="ko-KR" sz="1100" b="1" dirty="0">
              <a:latin typeface="+mj-lt"/>
              <a:cs typeface="Arial" pitchFamily="34" charset="0"/>
            </a:endParaRPr>
          </a:p>
          <a:p>
            <a:pPr>
              <a:defRPr/>
            </a:pPr>
            <a:r>
              <a:rPr lang="en-US" altLang="ko-KR" sz="2800" b="1" dirty="0">
                <a:solidFill>
                  <a:schemeClr val="accent5">
                    <a:lumMod val="10000"/>
                  </a:schemeClr>
                </a:solidFill>
                <a:latin typeface="+mj-lt"/>
                <a:cs typeface="Arial" pitchFamily="34" charset="0"/>
              </a:rPr>
              <a:t>Individual Level of Self-Efficacy</a:t>
            </a:r>
          </a:p>
          <a:p>
            <a:pPr>
              <a:defRPr/>
            </a:pPr>
            <a:endParaRPr lang="en-US" altLang="ko-KR" sz="2800" b="1" dirty="0">
              <a:solidFill>
                <a:schemeClr val="accent5">
                  <a:lumMod val="10000"/>
                </a:schemeClr>
              </a:solidFill>
              <a:latin typeface="+mj-lt"/>
              <a:cs typeface="Arial" pitchFamily="34" charset="0"/>
            </a:endParaRPr>
          </a:p>
          <a:p>
            <a:pPr>
              <a:defRPr/>
            </a:pPr>
            <a:endParaRPr lang="en-US" altLang="ko-KR" sz="2800" b="1" dirty="0">
              <a:solidFill>
                <a:schemeClr val="accent5">
                  <a:lumMod val="10000"/>
                </a:schemeClr>
              </a:solidFill>
              <a:latin typeface="+mj-lt"/>
              <a:cs typeface="Arial" pitchFamily="34" charset="0"/>
            </a:endParaRPr>
          </a:p>
          <a:p>
            <a:pPr>
              <a:defRPr/>
            </a:pPr>
            <a:endParaRPr lang="en-US" altLang="ko-KR" sz="2800" dirty="0">
              <a:solidFill>
                <a:schemeClr val="accent5">
                  <a:lumMod val="10000"/>
                </a:schemeClr>
              </a:solidFill>
              <a:latin typeface="Brush Script MT" panose="03060802040406070304" pitchFamily="66" charset="0"/>
              <a:cs typeface="Arial" pitchFamily="34" charset="0"/>
            </a:endParaRPr>
          </a:p>
          <a:p>
            <a:pPr>
              <a:defRPr/>
            </a:pPr>
            <a:endParaRPr lang="en-US" altLang="ko-KR" sz="2800" dirty="0">
              <a:solidFill>
                <a:schemeClr val="accent5">
                  <a:lumMod val="10000"/>
                </a:schemeClr>
              </a:solidFill>
              <a:latin typeface="Brush Script MT" panose="03060802040406070304" pitchFamily="66" charset="0"/>
              <a:cs typeface="Arial" pitchFamily="34" charset="0"/>
            </a:endParaRPr>
          </a:p>
          <a:p>
            <a:pPr algn="ctr">
              <a:defRPr/>
            </a:pPr>
            <a:r>
              <a:rPr lang="en-US" altLang="ko-KR" sz="2800" i="1" dirty="0">
                <a:solidFill>
                  <a:schemeClr val="accent5">
                    <a:lumMod val="10000"/>
                  </a:schemeClr>
                </a:solidFill>
                <a:latin typeface="Brush Script MT" panose="03060802040406070304" pitchFamily="66" charset="0"/>
                <a:cs typeface="Arial" pitchFamily="34" charset="0"/>
              </a:rPr>
              <a:t>The sense of comfort related to partnership activities needs to be present</a:t>
            </a:r>
            <a:endParaRPr lang="en-US" sz="2800" b="1" dirty="0">
              <a:latin typeface="Brush Script MT" panose="03060802040406070304" pitchFamily="66" charset="0"/>
            </a:endParaRPr>
          </a:p>
        </p:txBody>
      </p:sp>
      <p:pic>
        <p:nvPicPr>
          <p:cNvPr id="11" name="Picture 2" descr="C:\Users\dfitzhu\AppData\Local\Microsoft\Windows\Temporary Internet Files\Content.IE5\10O8OK6E\2709855298_e9fd3424bf_o[1].jpg">
            <a:extLst>
              <a:ext uri="{FF2B5EF4-FFF2-40B4-BE49-F238E27FC236}">
                <a16:creationId xmlns:a16="http://schemas.microsoft.com/office/drawing/2014/main" id="{D5C75B47-EB69-44DF-9180-07233EE3C4D2}"/>
              </a:ext>
            </a:extLst>
          </p:cNvPr>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04800" y="105957"/>
            <a:ext cx="1875243" cy="18752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feelthebest.files.wordpress.com/2013/11/self-confidence.jpg">
            <a:extLst>
              <a:ext uri="{FF2B5EF4-FFF2-40B4-BE49-F238E27FC236}">
                <a16:creationId xmlns:a16="http://schemas.microsoft.com/office/drawing/2014/main" id="{90692D6D-1E84-4635-A67B-A8B2B194027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029" t="7644" r="8267" b="26061"/>
          <a:stretch/>
        </p:blipFill>
        <p:spPr bwMode="auto">
          <a:xfrm>
            <a:off x="5029200" y="1981200"/>
            <a:ext cx="2728174" cy="3200295"/>
          </a:xfrm>
          <a:prstGeom prst="rect">
            <a:avLst/>
          </a:prstGeom>
          <a:solidFill>
            <a:srgbClr val="FFFFFF">
              <a:shade val="85000"/>
            </a:srgbClr>
          </a:solidFill>
          <a:ln w="5715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6">
            <a:extLst>
              <a:ext uri="{FF2B5EF4-FFF2-40B4-BE49-F238E27FC236}">
                <a16:creationId xmlns:a16="http://schemas.microsoft.com/office/drawing/2014/main" id="{05EABD46-32FE-491C-AF2B-2C5C53119A6E}"/>
              </a:ext>
            </a:extLst>
          </p:cNvPr>
          <p:cNvPicPr/>
          <p:nvPr/>
        </p:nvPicPr>
        <p:blipFill>
          <a:blip r:embed="rId6" cstate="print">
            <a:clrChange>
              <a:clrFrom>
                <a:srgbClr val="FCFBFF"/>
              </a:clrFrom>
              <a:clrTo>
                <a:srgbClr val="FCFBFF">
                  <a:alpha val="0"/>
                </a:srgbClr>
              </a:clrTo>
            </a:clrChange>
            <a:extLst>
              <a:ext uri="{28A0092B-C50C-407E-A947-70E740481C1C}">
                <a14:useLocalDpi xmlns:a14="http://schemas.microsoft.com/office/drawing/2010/main" val="0"/>
              </a:ext>
            </a:extLst>
          </a:blip>
          <a:stretch>
            <a:fillRect/>
          </a:stretch>
        </p:blipFill>
        <p:spPr>
          <a:xfrm>
            <a:off x="8102814" y="5658335"/>
            <a:ext cx="825500" cy="1067456"/>
          </a:xfrm>
          <a:prstGeom prst="rect">
            <a:avLst/>
          </a:prstGeom>
          <a:ln w="3175" cap="sq" cmpd="thickThin">
            <a:noFill/>
            <a:prstDash val="solid"/>
            <a:miter lim="800000"/>
          </a:ln>
          <a:effectLst>
            <a:innerShdw blurRad="76200">
              <a:srgbClr val="000000"/>
            </a:innerShdw>
          </a:effectLst>
        </p:spPr>
      </p:pic>
    </p:spTree>
    <p:extLst>
      <p:ext uri="{BB962C8B-B14F-4D97-AF65-F5344CB8AC3E}">
        <p14:creationId xmlns:p14="http://schemas.microsoft.com/office/powerpoint/2010/main" val="272773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066800" y="685800"/>
            <a:ext cx="6858000" cy="369332"/>
          </a:xfrm>
          <a:prstGeom prst="rect">
            <a:avLst/>
          </a:prstGeom>
          <a:noFill/>
        </p:spPr>
        <p:txBody>
          <a:bodyPr wrap="square" rtlCol="0">
            <a:spAutoFit/>
          </a:bodyPr>
          <a:lstStyle/>
          <a:p>
            <a:endParaRPr lang="en-US" dirty="0"/>
          </a:p>
        </p:txBody>
      </p:sp>
      <p:sp>
        <p:nvSpPr>
          <p:cNvPr id="15" name="Rectangle 14">
            <a:extLst>
              <a:ext uri="{FF2B5EF4-FFF2-40B4-BE49-F238E27FC236}">
                <a16:creationId xmlns:a16="http://schemas.microsoft.com/office/drawing/2014/main" id="{7272BEBE-850C-4EFA-BA68-AA1D58C6EA44}"/>
              </a:ext>
            </a:extLst>
          </p:cNvPr>
          <p:cNvSpPr/>
          <p:nvPr/>
        </p:nvSpPr>
        <p:spPr>
          <a:xfrm>
            <a:off x="-5079" y="527033"/>
            <a:ext cx="9149080" cy="1225567"/>
          </a:xfrm>
          <a:prstGeom prst="rect">
            <a:avLst/>
          </a:prstGeom>
          <a:solidFill>
            <a:srgbClr val="3BB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Georgia" panose="02040502050405020303" pitchFamily="18" charset="0"/>
              </a:rPr>
              <a:t>Today’s Objectives </a:t>
            </a:r>
          </a:p>
          <a:p>
            <a:pPr algn="ctr"/>
            <a:r>
              <a:rPr lang="en-US" sz="4000" dirty="0">
                <a:solidFill>
                  <a:schemeClr val="tx1"/>
                </a:solidFill>
                <a:latin typeface="Georgia" panose="02040502050405020303" pitchFamily="18" charset="0"/>
              </a:rPr>
              <a:t>(Reflections)</a:t>
            </a:r>
          </a:p>
        </p:txBody>
      </p:sp>
      <p:pic>
        <p:nvPicPr>
          <p:cNvPr id="16" name="Picture 15">
            <a:extLst>
              <a:ext uri="{FF2B5EF4-FFF2-40B4-BE49-F238E27FC236}">
                <a16:creationId xmlns:a16="http://schemas.microsoft.com/office/drawing/2014/main" id="{6061177C-7E7D-43BC-A7A1-0E0C435019E6}"/>
              </a:ext>
            </a:extLst>
          </p:cNvPr>
          <p:cNvPicPr/>
          <p:nvPr/>
        </p:nvPicPr>
        <p:blipFill>
          <a:blip r:embed="rId3" cstate="print">
            <a:clrChange>
              <a:clrFrom>
                <a:srgbClr val="FCFBFF"/>
              </a:clrFrom>
              <a:clrTo>
                <a:srgbClr val="FCFBFF">
                  <a:alpha val="0"/>
                </a:srgbClr>
              </a:clrTo>
            </a:clrChange>
            <a:extLst>
              <a:ext uri="{28A0092B-C50C-407E-A947-70E740481C1C}">
                <a14:useLocalDpi xmlns:a14="http://schemas.microsoft.com/office/drawing/2010/main" val="0"/>
              </a:ext>
            </a:extLst>
          </a:blip>
          <a:stretch>
            <a:fillRect/>
          </a:stretch>
        </p:blipFill>
        <p:spPr>
          <a:xfrm>
            <a:off x="8077200" y="5638800"/>
            <a:ext cx="825500" cy="1067456"/>
          </a:xfrm>
          <a:prstGeom prst="rect">
            <a:avLst/>
          </a:prstGeom>
          <a:ln w="3175" cap="sq" cmpd="thickThin">
            <a:noFill/>
            <a:prstDash val="solid"/>
            <a:miter lim="800000"/>
          </a:ln>
          <a:effectLst>
            <a:innerShdw blurRad="76200">
              <a:srgbClr val="000000"/>
            </a:innerShdw>
          </a:effectLst>
        </p:spPr>
      </p:pic>
      <p:sp>
        <p:nvSpPr>
          <p:cNvPr id="9" name="Rectangle 8">
            <a:extLst>
              <a:ext uri="{FF2B5EF4-FFF2-40B4-BE49-F238E27FC236}">
                <a16:creationId xmlns:a16="http://schemas.microsoft.com/office/drawing/2014/main" id="{000A12EB-7831-4449-ADDA-09E2A5D8E95D}"/>
              </a:ext>
            </a:extLst>
          </p:cNvPr>
          <p:cNvSpPr/>
          <p:nvPr/>
        </p:nvSpPr>
        <p:spPr>
          <a:xfrm>
            <a:off x="1066800" y="2514600"/>
            <a:ext cx="7076966" cy="3539430"/>
          </a:xfrm>
          <a:prstGeom prst="rect">
            <a:avLst/>
          </a:prstGeom>
        </p:spPr>
        <p:txBody>
          <a:bodyPr wrap="square">
            <a:spAutoFit/>
          </a:bodyPr>
          <a:lstStyle/>
          <a:p>
            <a:pPr>
              <a:buClr>
                <a:schemeClr val="bg2">
                  <a:lumMod val="25000"/>
                </a:schemeClr>
              </a:buClr>
              <a:buFont typeface="Wingdings" panose="05000000000000000000" pitchFamily="2" charset="2"/>
              <a:buChar char="§"/>
            </a:pPr>
            <a:r>
              <a:rPr lang="en-US" sz="2800" dirty="0">
                <a:solidFill>
                  <a:srgbClr val="002060"/>
                </a:solidFill>
                <a:latin typeface="Georgia" panose="02040502050405020303" pitchFamily="18" charset="0"/>
              </a:rPr>
              <a:t>Participants will receive the knowledge and skills needed to increase family engagement at their sites.</a:t>
            </a:r>
          </a:p>
          <a:p>
            <a:pPr>
              <a:buClr>
                <a:schemeClr val="bg2">
                  <a:lumMod val="25000"/>
                </a:schemeClr>
              </a:buClr>
            </a:pPr>
            <a:endParaRPr lang="en-US" sz="2800" dirty="0">
              <a:solidFill>
                <a:srgbClr val="002060"/>
              </a:solidFill>
              <a:latin typeface="Georgia" panose="02040502050405020303" pitchFamily="18" charset="0"/>
            </a:endParaRPr>
          </a:p>
          <a:p>
            <a:pPr>
              <a:buClr>
                <a:schemeClr val="bg2">
                  <a:lumMod val="25000"/>
                </a:schemeClr>
              </a:buClr>
              <a:buFont typeface="Wingdings" panose="05000000000000000000" pitchFamily="2" charset="2"/>
              <a:buChar char="§"/>
            </a:pPr>
            <a:r>
              <a:rPr lang="en-US" sz="2800" dirty="0">
                <a:solidFill>
                  <a:srgbClr val="002060"/>
                </a:solidFill>
                <a:latin typeface="Georgia" panose="02040502050405020303" pitchFamily="18" charset="0"/>
              </a:rPr>
              <a:t>Participants will collaborate with their own teams and other sites to understand  researched based and AZ practices that increase family engagement.</a:t>
            </a:r>
          </a:p>
        </p:txBody>
      </p:sp>
      <p:pic>
        <p:nvPicPr>
          <p:cNvPr id="10" name="Picture 9">
            <a:extLst>
              <a:ext uri="{FF2B5EF4-FFF2-40B4-BE49-F238E27FC236}">
                <a16:creationId xmlns:a16="http://schemas.microsoft.com/office/drawing/2014/main" id="{AABD2B1C-F94A-4E6C-9D5C-B46CD9BFB3E0}"/>
              </a:ext>
            </a:extLst>
          </p:cNvPr>
          <p:cNvPicPr>
            <a:picLocks noChangeAspect="1"/>
          </p:cNvPicPr>
          <p:nvPr/>
        </p:nvPicPr>
        <p:blipFill>
          <a:blip r:embed="rId4" cstate="print">
            <a:clrChange>
              <a:clrFrom>
                <a:srgbClr val="0F0E0C"/>
              </a:clrFrom>
              <a:clrTo>
                <a:srgbClr val="0F0E0C">
                  <a:alpha val="0"/>
                </a:srgbClr>
              </a:clrTo>
            </a:clrChange>
            <a:extLst>
              <a:ext uri="{28A0092B-C50C-407E-A947-70E740481C1C}">
                <a14:useLocalDpi xmlns:a14="http://schemas.microsoft.com/office/drawing/2010/main" val="0"/>
              </a:ext>
            </a:extLst>
          </a:blip>
          <a:stretch>
            <a:fillRect/>
          </a:stretch>
        </p:blipFill>
        <p:spPr>
          <a:xfrm>
            <a:off x="152400" y="152400"/>
            <a:ext cx="2093825" cy="2093825"/>
          </a:xfrm>
          <a:prstGeom prst="rect">
            <a:avLst/>
          </a:prstGeom>
        </p:spPr>
      </p:pic>
    </p:spTree>
    <p:extLst>
      <p:ext uri="{BB962C8B-B14F-4D97-AF65-F5344CB8AC3E}">
        <p14:creationId xmlns:p14="http://schemas.microsoft.com/office/powerpoint/2010/main" val="798253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6A6AB5-C633-4583-A26C-DD017152A72B}"/>
              </a:ext>
            </a:extLst>
          </p:cNvPr>
          <p:cNvSpPr/>
          <p:nvPr/>
        </p:nvSpPr>
        <p:spPr>
          <a:xfrm>
            <a:off x="5918" y="672483"/>
            <a:ext cx="9144000" cy="927717"/>
          </a:xfrm>
          <a:prstGeom prst="rect">
            <a:avLst/>
          </a:prstGeom>
          <a:solidFill>
            <a:srgbClr val="3BB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914400" y="2277763"/>
            <a:ext cx="6553200" cy="838200"/>
          </a:xfrm>
        </p:spPr>
        <p:txBody>
          <a:bodyPr>
            <a:noAutofit/>
          </a:bodyPr>
          <a:lstStyle/>
          <a:p>
            <a:r>
              <a:rPr lang="en-US" sz="2400" b="1" dirty="0">
                <a:solidFill>
                  <a:schemeClr val="tx1"/>
                </a:solidFill>
              </a:rPr>
              <a:t>Parking Lot: </a:t>
            </a:r>
          </a:p>
          <a:p>
            <a:endParaRPr lang="en-US" sz="2400" dirty="0"/>
          </a:p>
        </p:txBody>
      </p:sp>
      <p:sp>
        <p:nvSpPr>
          <p:cNvPr id="6" name="TextBox 5">
            <a:extLst>
              <a:ext uri="{FF2B5EF4-FFF2-40B4-BE49-F238E27FC236}">
                <a16:creationId xmlns:a16="http://schemas.microsoft.com/office/drawing/2014/main" id="{9AD3F4B1-E37D-46F1-B9A8-17F11F37C988}"/>
              </a:ext>
            </a:extLst>
          </p:cNvPr>
          <p:cNvSpPr txBox="1"/>
          <p:nvPr/>
        </p:nvSpPr>
        <p:spPr>
          <a:xfrm>
            <a:off x="2133600" y="782398"/>
            <a:ext cx="3505200" cy="707886"/>
          </a:xfrm>
          <a:prstGeom prst="rect">
            <a:avLst/>
          </a:prstGeom>
          <a:noFill/>
        </p:spPr>
        <p:txBody>
          <a:bodyPr wrap="square" rtlCol="0">
            <a:spAutoFit/>
          </a:bodyPr>
          <a:lstStyle/>
          <a:p>
            <a:pPr algn="ctr"/>
            <a:r>
              <a:rPr lang="en-US" sz="4000" dirty="0">
                <a:latin typeface="Georgia" panose="02040502050405020303" pitchFamily="18" charset="0"/>
              </a:rPr>
              <a:t>Parking Lot</a:t>
            </a:r>
          </a:p>
        </p:txBody>
      </p:sp>
      <p:sp>
        <p:nvSpPr>
          <p:cNvPr id="8" name="Rectangle 7">
            <a:extLst>
              <a:ext uri="{FF2B5EF4-FFF2-40B4-BE49-F238E27FC236}">
                <a16:creationId xmlns:a16="http://schemas.microsoft.com/office/drawing/2014/main" id="{5CD6AA46-E616-400F-BCF9-34672719F549}"/>
              </a:ext>
            </a:extLst>
          </p:cNvPr>
          <p:cNvSpPr/>
          <p:nvPr/>
        </p:nvSpPr>
        <p:spPr>
          <a:xfrm>
            <a:off x="1066800" y="2895440"/>
            <a:ext cx="7543800" cy="2308324"/>
          </a:xfrm>
          <a:prstGeom prst="rect">
            <a:avLst/>
          </a:prstGeom>
        </p:spPr>
        <p:txBody>
          <a:bodyPr wrap="square">
            <a:spAutoFit/>
          </a:bodyPr>
          <a:lstStyle/>
          <a:p>
            <a:pPr marL="342900" indent="-342900">
              <a:buFont typeface="Arial" panose="020B0604020202020204" pitchFamily="34" charset="0"/>
              <a:buChar char="•"/>
            </a:pPr>
            <a:r>
              <a:rPr lang="en-US" sz="2400" dirty="0"/>
              <a:t>Please place your name and contact information 	</a:t>
            </a:r>
          </a:p>
          <a:p>
            <a:r>
              <a:rPr lang="en-US" sz="2400" dirty="0"/>
              <a:t>	(email and/or phone number)</a:t>
            </a:r>
          </a:p>
          <a:p>
            <a:endParaRPr lang="en-US" sz="2400" dirty="0"/>
          </a:p>
          <a:p>
            <a:pPr marL="342900" indent="-342900">
              <a:buFont typeface="Arial" panose="020B0604020202020204" pitchFamily="34" charset="0"/>
              <a:buChar char="•"/>
            </a:pPr>
            <a:r>
              <a:rPr lang="en-US" sz="2400" dirty="0"/>
              <a:t>Your question</a:t>
            </a:r>
          </a:p>
          <a:p>
            <a:endParaRPr lang="en-US" sz="2400" dirty="0"/>
          </a:p>
          <a:p>
            <a:pPr marL="342900" indent="-342900">
              <a:buFont typeface="Arial" panose="020B0604020202020204" pitchFamily="34" charset="0"/>
              <a:buChar char="•"/>
            </a:pPr>
            <a:r>
              <a:rPr lang="en-US" sz="2400" dirty="0"/>
              <a:t>We’ll answer it by </a:t>
            </a:r>
            <a:r>
              <a:rPr lang="en-US" sz="2400" b="1" dirty="0">
                <a:solidFill>
                  <a:srgbClr val="FF0000"/>
                </a:solidFill>
              </a:rPr>
              <a:t>September 7th, 2018</a:t>
            </a:r>
          </a:p>
        </p:txBody>
      </p:sp>
      <p:pic>
        <p:nvPicPr>
          <p:cNvPr id="10" name="Picture 4" descr="Image result for ships">
            <a:extLst>
              <a:ext uri="{FF2B5EF4-FFF2-40B4-BE49-F238E27FC236}">
                <a16:creationId xmlns:a16="http://schemas.microsoft.com/office/drawing/2014/main" id="{875E7ADE-B554-4CB1-84ED-FB943338F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2284187" cy="18923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E371D91-3090-4C91-8BF0-DACF45C30766}"/>
              </a:ext>
            </a:extLst>
          </p:cNvPr>
          <p:cNvPicPr/>
          <p:nvPr/>
        </p:nvPicPr>
        <p:blipFill>
          <a:blip r:embed="rId3" cstate="print">
            <a:clrChange>
              <a:clrFrom>
                <a:srgbClr val="FCFBFF"/>
              </a:clrFrom>
              <a:clrTo>
                <a:srgbClr val="FCFBFF">
                  <a:alpha val="0"/>
                </a:srgbClr>
              </a:clrTo>
            </a:clrChange>
            <a:extLst>
              <a:ext uri="{28A0092B-C50C-407E-A947-70E740481C1C}">
                <a14:useLocalDpi xmlns:a14="http://schemas.microsoft.com/office/drawing/2010/main" val="0"/>
              </a:ext>
            </a:extLst>
          </a:blip>
          <a:stretch>
            <a:fillRect/>
          </a:stretch>
        </p:blipFill>
        <p:spPr>
          <a:xfrm>
            <a:off x="7772400" y="5334000"/>
            <a:ext cx="1054100" cy="1219856"/>
          </a:xfrm>
          <a:prstGeom prst="rect">
            <a:avLst/>
          </a:prstGeom>
          <a:ln w="3175" cap="sq" cmpd="thickThin">
            <a:noFill/>
            <a:prstDash val="solid"/>
            <a:miter lim="800000"/>
          </a:ln>
          <a:effectLst>
            <a:innerShdw blurRad="76200">
              <a:srgbClr val="000000"/>
            </a:innerShdw>
          </a:effectLst>
        </p:spPr>
      </p:pic>
    </p:spTree>
    <p:extLst>
      <p:ext uri="{BB962C8B-B14F-4D97-AF65-F5344CB8AC3E}">
        <p14:creationId xmlns:p14="http://schemas.microsoft.com/office/powerpoint/2010/main" val="4074010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6A6AB5-C633-4583-A26C-DD017152A72B}"/>
              </a:ext>
            </a:extLst>
          </p:cNvPr>
          <p:cNvSpPr/>
          <p:nvPr/>
        </p:nvSpPr>
        <p:spPr>
          <a:xfrm>
            <a:off x="5918" y="672483"/>
            <a:ext cx="9144000" cy="927717"/>
          </a:xfrm>
          <a:prstGeom prst="rect">
            <a:avLst/>
          </a:prstGeom>
          <a:solidFill>
            <a:srgbClr val="3BB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834" t="6014" r="80000" b="68429"/>
          <a:stretch/>
        </p:blipFill>
        <p:spPr>
          <a:xfrm>
            <a:off x="381000" y="0"/>
            <a:ext cx="1408043" cy="1905000"/>
          </a:xfrm>
          <a:prstGeom prst="rect">
            <a:avLst/>
          </a:prstGeom>
        </p:spPr>
      </p:pic>
      <p:sp>
        <p:nvSpPr>
          <p:cNvPr id="6" name="TextBox 5">
            <a:extLst>
              <a:ext uri="{FF2B5EF4-FFF2-40B4-BE49-F238E27FC236}">
                <a16:creationId xmlns:a16="http://schemas.microsoft.com/office/drawing/2014/main" id="{9AD3F4B1-E37D-46F1-B9A8-17F11F37C988}"/>
              </a:ext>
            </a:extLst>
          </p:cNvPr>
          <p:cNvSpPr txBox="1"/>
          <p:nvPr/>
        </p:nvSpPr>
        <p:spPr>
          <a:xfrm>
            <a:off x="2025218" y="827157"/>
            <a:ext cx="5105400" cy="707886"/>
          </a:xfrm>
          <a:prstGeom prst="rect">
            <a:avLst/>
          </a:prstGeom>
          <a:noFill/>
        </p:spPr>
        <p:txBody>
          <a:bodyPr wrap="square" rtlCol="0">
            <a:spAutoFit/>
          </a:bodyPr>
          <a:lstStyle/>
          <a:p>
            <a:pPr algn="ctr"/>
            <a:r>
              <a:rPr lang="en-US" sz="4000" dirty="0">
                <a:latin typeface="Georgia" panose="02040502050405020303" pitchFamily="18" charset="0"/>
              </a:rPr>
              <a:t>Ticket Out The Door!</a:t>
            </a:r>
          </a:p>
        </p:txBody>
      </p:sp>
      <p:pic>
        <p:nvPicPr>
          <p:cNvPr id="7" name="Picture 6">
            <a:extLst>
              <a:ext uri="{FF2B5EF4-FFF2-40B4-BE49-F238E27FC236}">
                <a16:creationId xmlns:a16="http://schemas.microsoft.com/office/drawing/2014/main" id="{3696B1C4-15F2-4A07-B5A5-B13099A4E45F}"/>
              </a:ext>
            </a:extLst>
          </p:cNvPr>
          <p:cNvPicPr>
            <a:picLocks noChangeAspect="1"/>
          </p:cNvPicPr>
          <p:nvPr/>
        </p:nvPicPr>
        <p:blipFill>
          <a:blip r:embed="rId3"/>
          <a:stretch>
            <a:fillRect/>
          </a:stretch>
        </p:blipFill>
        <p:spPr>
          <a:xfrm>
            <a:off x="2231994" y="2286000"/>
            <a:ext cx="4800600" cy="3409517"/>
          </a:xfrm>
          <a:prstGeom prst="rect">
            <a:avLst/>
          </a:prstGeom>
          <a:ln w="19050">
            <a:solidFill>
              <a:schemeClr val="tx1"/>
            </a:solidFill>
          </a:ln>
        </p:spPr>
      </p:pic>
      <p:pic>
        <p:nvPicPr>
          <p:cNvPr id="8" name="Picture 7">
            <a:extLst>
              <a:ext uri="{FF2B5EF4-FFF2-40B4-BE49-F238E27FC236}">
                <a16:creationId xmlns:a16="http://schemas.microsoft.com/office/drawing/2014/main" id="{35032DB7-0BA0-4B17-B2F9-79A03166E34B}"/>
              </a:ext>
            </a:extLst>
          </p:cNvPr>
          <p:cNvPicPr/>
          <p:nvPr/>
        </p:nvPicPr>
        <p:blipFill>
          <a:blip r:embed="rId4" cstate="print">
            <a:clrChange>
              <a:clrFrom>
                <a:srgbClr val="FCFBFF"/>
              </a:clrFrom>
              <a:clrTo>
                <a:srgbClr val="FCFBFF">
                  <a:alpha val="0"/>
                </a:srgbClr>
              </a:clrTo>
            </a:clrChange>
            <a:extLst>
              <a:ext uri="{28A0092B-C50C-407E-A947-70E740481C1C}">
                <a14:useLocalDpi xmlns:a14="http://schemas.microsoft.com/office/drawing/2010/main" val="0"/>
              </a:ext>
            </a:extLst>
          </a:blip>
          <a:stretch>
            <a:fillRect/>
          </a:stretch>
        </p:blipFill>
        <p:spPr>
          <a:xfrm>
            <a:off x="7924800" y="5486400"/>
            <a:ext cx="825500" cy="1067456"/>
          </a:xfrm>
          <a:prstGeom prst="rect">
            <a:avLst/>
          </a:prstGeom>
          <a:ln w="3175" cap="sq" cmpd="thickThin">
            <a:noFill/>
            <a:prstDash val="solid"/>
            <a:miter lim="800000"/>
          </a:ln>
          <a:effectLst>
            <a:innerShdw blurRad="76200">
              <a:srgbClr val="000000"/>
            </a:innerShdw>
          </a:effectLst>
        </p:spPr>
      </p:pic>
    </p:spTree>
    <p:extLst>
      <p:ext uri="{BB962C8B-B14F-4D97-AF65-F5344CB8AC3E}">
        <p14:creationId xmlns:p14="http://schemas.microsoft.com/office/powerpoint/2010/main" val="274094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221747"/>
            <a:ext cx="9156379" cy="1016195"/>
          </a:xfrm>
          <a:prstGeom prst="rect">
            <a:avLst/>
          </a:prstGeom>
          <a:solidFill>
            <a:srgbClr val="3BB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598290" y="349726"/>
            <a:ext cx="6296662" cy="967997"/>
          </a:xfrm>
        </p:spPr>
        <p:txBody>
          <a:bodyPr>
            <a:normAutofit fontScale="92500"/>
          </a:bodyPr>
          <a:lstStyle/>
          <a:p>
            <a:pPr algn="ctr"/>
            <a:r>
              <a:rPr lang="en-US" sz="2800" b="1" dirty="0">
                <a:solidFill>
                  <a:schemeClr val="tx1"/>
                </a:solidFill>
                <a:latin typeface="Georgia" panose="02040502050405020303" pitchFamily="18" charset="0"/>
              </a:rPr>
              <a:t>Contact your specialist for support! </a:t>
            </a:r>
          </a:p>
          <a:p>
            <a:r>
              <a:rPr lang="en-US" sz="1800" b="1" dirty="0">
                <a:solidFill>
                  <a:schemeClr val="tx1"/>
                </a:solidFill>
                <a:latin typeface="Georgia" panose="02040502050405020303" pitchFamily="18" charset="0"/>
              </a:rPr>
              <a:t>	           21stCCLCInbox@azed.gov</a:t>
            </a:r>
            <a:endParaRPr lang="en-US" sz="1800" dirty="0">
              <a:solidFill>
                <a:schemeClr val="tx1"/>
              </a:solidFill>
              <a:latin typeface="Georgia" panose="02040502050405020303" pitchFamily="18" charset="0"/>
            </a:endParaRPr>
          </a:p>
          <a:p>
            <a:endParaRPr lang="en-US" sz="1800" dirty="0"/>
          </a:p>
        </p:txBody>
      </p:sp>
      <p:sp>
        <p:nvSpPr>
          <p:cNvPr id="6" name="Rectangle 5"/>
          <p:cNvSpPr/>
          <p:nvPr/>
        </p:nvSpPr>
        <p:spPr>
          <a:xfrm>
            <a:off x="137218" y="3089956"/>
            <a:ext cx="2514600" cy="738664"/>
          </a:xfrm>
          <a:prstGeom prst="rect">
            <a:avLst/>
          </a:prstGeom>
        </p:spPr>
        <p:txBody>
          <a:bodyPr wrap="square">
            <a:spAutoFit/>
          </a:bodyPr>
          <a:lstStyle/>
          <a:p>
            <a:pPr algn="ctr"/>
            <a:r>
              <a:rPr lang="en-US" sz="1200" dirty="0">
                <a:latin typeface="Georgia" panose="02040502050405020303" pitchFamily="18" charset="0"/>
              </a:rPr>
              <a:t>Catherine Evilsizor</a:t>
            </a:r>
          </a:p>
          <a:p>
            <a:pPr algn="ctr"/>
            <a:r>
              <a:rPr lang="en-US" sz="1000" i="1" dirty="0">
                <a:latin typeface="Georgia" panose="02040502050405020303" pitchFamily="18" charset="0"/>
              </a:rPr>
              <a:t>21st CCLC State Director</a:t>
            </a:r>
            <a:endParaRPr lang="en-US" sz="1000" dirty="0">
              <a:latin typeface="Georgia" panose="02040502050405020303" pitchFamily="18" charset="0"/>
            </a:endParaRPr>
          </a:p>
          <a:p>
            <a:pPr algn="ctr"/>
            <a:r>
              <a:rPr lang="en-US" sz="1000" dirty="0">
                <a:latin typeface="Georgia" panose="02040502050405020303" pitchFamily="18" charset="0"/>
              </a:rPr>
              <a:t>602.364.2319</a:t>
            </a:r>
            <a:r>
              <a:rPr lang="en-US" sz="1000" i="1" dirty="0">
                <a:latin typeface="Georgia" panose="02040502050405020303" pitchFamily="18" charset="0"/>
              </a:rPr>
              <a:t> </a:t>
            </a:r>
            <a:endParaRPr lang="en-US" sz="1000" dirty="0">
              <a:latin typeface="Georgia" panose="02040502050405020303" pitchFamily="18" charset="0"/>
            </a:endParaRPr>
          </a:p>
          <a:p>
            <a:pPr algn="ctr"/>
            <a:r>
              <a:rPr lang="en-US" sz="1000" u="sng" dirty="0">
                <a:solidFill>
                  <a:schemeClr val="accent2"/>
                </a:solidFill>
                <a:latin typeface="Georgia" panose="02040502050405020303" pitchFamily="18" charset="0"/>
                <a:hlinkClick r:id="rId3"/>
              </a:rPr>
              <a:t>Catherine.Evilsizor@azed.gov</a:t>
            </a:r>
            <a:r>
              <a:rPr lang="en-US" sz="1000" dirty="0">
                <a:solidFill>
                  <a:schemeClr val="accent2"/>
                </a:solidFill>
                <a:latin typeface="Georgia" panose="02040502050405020303" pitchFamily="18" charset="0"/>
              </a:rPr>
              <a:t> </a:t>
            </a:r>
          </a:p>
        </p:txBody>
      </p:sp>
      <p:sp>
        <p:nvSpPr>
          <p:cNvPr id="8" name="Rectangle 7"/>
          <p:cNvSpPr/>
          <p:nvPr/>
        </p:nvSpPr>
        <p:spPr>
          <a:xfrm>
            <a:off x="5617833" y="3102427"/>
            <a:ext cx="1471878" cy="738664"/>
          </a:xfrm>
          <a:prstGeom prst="rect">
            <a:avLst/>
          </a:prstGeom>
        </p:spPr>
        <p:txBody>
          <a:bodyPr wrap="none">
            <a:spAutoFit/>
          </a:bodyPr>
          <a:lstStyle/>
          <a:p>
            <a:pPr algn="ctr"/>
            <a:r>
              <a:rPr lang="en-US" sz="1200" dirty="0">
                <a:latin typeface="Georgia" panose="02040502050405020303" pitchFamily="18" charset="0"/>
              </a:rPr>
              <a:t>Molly Kemp</a:t>
            </a:r>
          </a:p>
          <a:p>
            <a:pPr algn="ctr"/>
            <a:r>
              <a:rPr lang="en-US" sz="1000" i="1" dirty="0">
                <a:latin typeface="Georgia" panose="02040502050405020303" pitchFamily="18" charset="0"/>
              </a:rPr>
              <a:t>Education Specialist</a:t>
            </a:r>
            <a:endParaRPr lang="en-US" sz="1000" dirty="0">
              <a:latin typeface="Georgia" panose="02040502050405020303" pitchFamily="18" charset="0"/>
            </a:endParaRPr>
          </a:p>
          <a:p>
            <a:pPr algn="ctr"/>
            <a:r>
              <a:rPr lang="en-US" sz="1000" dirty="0">
                <a:latin typeface="Georgia" panose="02040502050405020303" pitchFamily="18" charset="0"/>
              </a:rPr>
              <a:t>602.542.9432</a:t>
            </a:r>
          </a:p>
          <a:p>
            <a:pPr algn="ctr"/>
            <a:r>
              <a:rPr lang="en-US" sz="1000" dirty="0">
                <a:latin typeface="Georgia" panose="02040502050405020303" pitchFamily="18" charset="0"/>
                <a:hlinkClick r:id="rId4"/>
              </a:rPr>
              <a:t>Molly.kemp@azed.gov</a:t>
            </a:r>
            <a:endParaRPr lang="en-US" sz="1000" dirty="0">
              <a:latin typeface="Georgia" panose="02040502050405020303" pitchFamily="18" charset="0"/>
            </a:endParaRPr>
          </a:p>
        </p:txBody>
      </p:sp>
      <p:sp>
        <p:nvSpPr>
          <p:cNvPr id="3" name="Rectangle 2"/>
          <p:cNvSpPr/>
          <p:nvPr/>
        </p:nvSpPr>
        <p:spPr>
          <a:xfrm>
            <a:off x="7176458" y="3135698"/>
            <a:ext cx="1739579" cy="738664"/>
          </a:xfrm>
          <a:prstGeom prst="rect">
            <a:avLst/>
          </a:prstGeom>
        </p:spPr>
        <p:txBody>
          <a:bodyPr wrap="none">
            <a:spAutoFit/>
          </a:bodyPr>
          <a:lstStyle/>
          <a:p>
            <a:pPr algn="ctr"/>
            <a:r>
              <a:rPr lang="en-US" sz="1200" dirty="0">
                <a:latin typeface="Georgia" panose="02040502050405020303" pitchFamily="18" charset="0"/>
              </a:rPr>
              <a:t>Anderson Yazzie</a:t>
            </a:r>
          </a:p>
          <a:p>
            <a:pPr algn="ctr"/>
            <a:r>
              <a:rPr lang="en-US" sz="1000" i="1" dirty="0">
                <a:latin typeface="Georgia" panose="02040502050405020303" pitchFamily="18" charset="0"/>
              </a:rPr>
              <a:t>Education Specialist</a:t>
            </a:r>
            <a:endParaRPr lang="en-US" sz="1000" dirty="0">
              <a:latin typeface="Georgia" panose="02040502050405020303" pitchFamily="18" charset="0"/>
            </a:endParaRPr>
          </a:p>
          <a:p>
            <a:pPr algn="ctr"/>
            <a:r>
              <a:rPr lang="en-US" sz="1000" dirty="0">
                <a:latin typeface="Georgia" panose="02040502050405020303" pitchFamily="18" charset="0"/>
              </a:rPr>
              <a:t>928.637.1860</a:t>
            </a:r>
          </a:p>
          <a:p>
            <a:pPr algn="ctr"/>
            <a:r>
              <a:rPr lang="en-US" sz="1000" u="sng" dirty="0">
                <a:latin typeface="Georgia" panose="02040502050405020303" pitchFamily="18" charset="0"/>
                <a:hlinkClick r:id="rId5"/>
              </a:rPr>
              <a:t>Anderson.Yazzie@azed.gov</a:t>
            </a:r>
            <a:endParaRPr lang="en-US" sz="1000" dirty="0">
              <a:latin typeface="Georgia" panose="02040502050405020303" pitchFamily="18" charset="0"/>
            </a:endParaRPr>
          </a:p>
        </p:txBody>
      </p:sp>
      <p:sp>
        <p:nvSpPr>
          <p:cNvPr id="5" name="Rectangle 4"/>
          <p:cNvSpPr/>
          <p:nvPr/>
        </p:nvSpPr>
        <p:spPr>
          <a:xfrm>
            <a:off x="3925319" y="3120350"/>
            <a:ext cx="1451038" cy="738664"/>
          </a:xfrm>
          <a:prstGeom prst="rect">
            <a:avLst/>
          </a:prstGeom>
        </p:spPr>
        <p:txBody>
          <a:bodyPr wrap="none">
            <a:spAutoFit/>
          </a:bodyPr>
          <a:lstStyle/>
          <a:p>
            <a:pPr algn="ctr"/>
            <a:r>
              <a:rPr lang="en-US" sz="1200" dirty="0">
                <a:latin typeface="Georgia" panose="02040502050405020303" pitchFamily="18" charset="0"/>
              </a:rPr>
              <a:t>Kim Logan</a:t>
            </a:r>
          </a:p>
          <a:p>
            <a:pPr algn="ctr"/>
            <a:r>
              <a:rPr lang="en-US" sz="1000" i="1" dirty="0">
                <a:latin typeface="Georgia" panose="02040502050405020303" pitchFamily="18" charset="0"/>
              </a:rPr>
              <a:t>Education Specialist</a:t>
            </a:r>
            <a:endParaRPr lang="en-US" sz="1000" dirty="0">
              <a:latin typeface="Georgia" panose="02040502050405020303" pitchFamily="18" charset="0"/>
            </a:endParaRPr>
          </a:p>
          <a:p>
            <a:pPr algn="ctr"/>
            <a:r>
              <a:rPr lang="en-US" sz="1000" dirty="0">
                <a:latin typeface="Georgia" panose="02040502050405020303" pitchFamily="18" charset="0"/>
              </a:rPr>
              <a:t>520.770.3763</a:t>
            </a:r>
          </a:p>
          <a:p>
            <a:pPr algn="ctr"/>
            <a:r>
              <a:rPr lang="en-US" sz="1000" u="sng" dirty="0">
                <a:latin typeface="Georgia" panose="02040502050405020303" pitchFamily="18" charset="0"/>
                <a:hlinkClick r:id="rId6"/>
              </a:rPr>
              <a:t>Kim.Logan@azed.gov</a:t>
            </a:r>
            <a:r>
              <a:rPr lang="en-US" sz="1000" dirty="0">
                <a:latin typeface="Georgia" panose="02040502050405020303" pitchFamily="18" charset="0"/>
              </a:rPr>
              <a:t> </a:t>
            </a:r>
          </a:p>
        </p:txBody>
      </p:sp>
      <p:sp>
        <p:nvSpPr>
          <p:cNvPr id="7" name="Rectangle 6"/>
          <p:cNvSpPr/>
          <p:nvPr/>
        </p:nvSpPr>
        <p:spPr>
          <a:xfrm>
            <a:off x="2289691" y="3116757"/>
            <a:ext cx="1481496" cy="923330"/>
          </a:xfrm>
          <a:prstGeom prst="rect">
            <a:avLst/>
          </a:prstGeom>
        </p:spPr>
        <p:txBody>
          <a:bodyPr wrap="none">
            <a:spAutoFit/>
          </a:bodyPr>
          <a:lstStyle/>
          <a:p>
            <a:pPr algn="ctr"/>
            <a:r>
              <a:rPr lang="en-US" sz="1200" dirty="0">
                <a:latin typeface="Georgia" panose="02040502050405020303" pitchFamily="18" charset="0"/>
              </a:rPr>
              <a:t>Lisa Kluge</a:t>
            </a:r>
          </a:p>
          <a:p>
            <a:pPr algn="ctr"/>
            <a:r>
              <a:rPr lang="en-US" sz="1000" i="1" dirty="0">
                <a:latin typeface="Georgia" panose="02040502050405020303" pitchFamily="18" charset="0"/>
              </a:rPr>
              <a:t>Education Specialist</a:t>
            </a:r>
          </a:p>
          <a:p>
            <a:pPr algn="ctr"/>
            <a:r>
              <a:rPr lang="en-US" sz="1000" dirty="0">
                <a:latin typeface="Georgia" panose="02040502050405020303" pitchFamily="18" charset="0"/>
              </a:rPr>
              <a:t>602.542.9431</a:t>
            </a:r>
          </a:p>
          <a:p>
            <a:pPr algn="ctr"/>
            <a:r>
              <a:rPr lang="en-US" sz="1000" dirty="0">
                <a:latin typeface="Georgia" panose="02040502050405020303" pitchFamily="18" charset="0"/>
                <a:hlinkClick r:id="rId7"/>
              </a:rPr>
              <a:t>Lisa.Kluge@azed.gov</a:t>
            </a:r>
            <a:endParaRPr lang="en-US" sz="1000" dirty="0">
              <a:latin typeface="Georgia" panose="02040502050405020303" pitchFamily="18" charset="0"/>
            </a:endParaRPr>
          </a:p>
          <a:p>
            <a:endParaRPr lang="en-US" sz="1200" dirty="0"/>
          </a:p>
        </p:txBody>
      </p:sp>
      <p:sp>
        <p:nvSpPr>
          <p:cNvPr id="11" name="Rectangle 10"/>
          <p:cNvSpPr/>
          <p:nvPr/>
        </p:nvSpPr>
        <p:spPr>
          <a:xfrm>
            <a:off x="5508779" y="5760580"/>
            <a:ext cx="1874231" cy="738664"/>
          </a:xfrm>
          <a:prstGeom prst="rect">
            <a:avLst/>
          </a:prstGeom>
        </p:spPr>
        <p:txBody>
          <a:bodyPr wrap="none">
            <a:spAutoFit/>
          </a:bodyPr>
          <a:lstStyle/>
          <a:p>
            <a:pPr algn="ctr"/>
            <a:r>
              <a:rPr lang="en-US" sz="1200" dirty="0">
                <a:latin typeface="Georgia" panose="02040502050405020303" pitchFamily="18" charset="0"/>
              </a:rPr>
              <a:t>Randy Huckabone</a:t>
            </a:r>
          </a:p>
          <a:p>
            <a:pPr algn="ctr"/>
            <a:r>
              <a:rPr lang="en-US" sz="1000" i="1" dirty="0">
                <a:latin typeface="Georgia" panose="02040502050405020303" pitchFamily="18" charset="0"/>
              </a:rPr>
              <a:t>Project Specialist</a:t>
            </a:r>
          </a:p>
          <a:p>
            <a:pPr algn="ctr"/>
            <a:r>
              <a:rPr lang="en-US" sz="1000" dirty="0">
                <a:latin typeface="Georgia" panose="02040502050405020303" pitchFamily="18" charset="0"/>
              </a:rPr>
              <a:t>602.364.2349</a:t>
            </a:r>
          </a:p>
          <a:p>
            <a:pPr algn="ctr"/>
            <a:r>
              <a:rPr lang="en-US" sz="1000" dirty="0">
                <a:solidFill>
                  <a:schemeClr val="bg1"/>
                </a:solidFill>
                <a:latin typeface="Georgia" panose="02040502050405020303" pitchFamily="18" charset="0"/>
                <a:hlinkClick r:id="rId8"/>
              </a:rPr>
              <a:t>Randy.Huckabone@azed.gov</a:t>
            </a:r>
            <a:r>
              <a:rPr lang="en-US" sz="1000" dirty="0">
                <a:solidFill>
                  <a:schemeClr val="bg1"/>
                </a:solidFill>
                <a:latin typeface="Georgia" panose="02040502050405020303" pitchFamily="18" charset="0"/>
              </a:rPr>
              <a:t> </a:t>
            </a:r>
          </a:p>
        </p:txBody>
      </p:sp>
      <p:sp>
        <p:nvSpPr>
          <p:cNvPr id="13" name="Rectangle 12"/>
          <p:cNvSpPr/>
          <p:nvPr/>
        </p:nvSpPr>
        <p:spPr>
          <a:xfrm>
            <a:off x="2195636" y="5745232"/>
            <a:ext cx="1595309" cy="738664"/>
          </a:xfrm>
          <a:prstGeom prst="rect">
            <a:avLst/>
          </a:prstGeom>
        </p:spPr>
        <p:txBody>
          <a:bodyPr wrap="none">
            <a:spAutoFit/>
          </a:bodyPr>
          <a:lstStyle/>
          <a:p>
            <a:pPr algn="ctr"/>
            <a:r>
              <a:rPr lang="en-US" sz="1200" dirty="0">
                <a:latin typeface="Georgia" panose="02040502050405020303" pitchFamily="18" charset="0"/>
              </a:rPr>
              <a:t>Ray Gee</a:t>
            </a:r>
          </a:p>
          <a:p>
            <a:pPr algn="ctr"/>
            <a:r>
              <a:rPr lang="en-US" sz="1000" i="1" dirty="0">
                <a:latin typeface="Georgia" panose="02040502050405020303" pitchFamily="18" charset="0"/>
              </a:rPr>
              <a:t>Education Specialist</a:t>
            </a:r>
          </a:p>
          <a:p>
            <a:pPr algn="ctr"/>
            <a:r>
              <a:rPr lang="en-US" sz="1000" dirty="0">
                <a:latin typeface="Georgia" panose="02040502050405020303" pitchFamily="18" charset="0"/>
              </a:rPr>
              <a:t>520.770.3885</a:t>
            </a:r>
          </a:p>
          <a:p>
            <a:pPr algn="ctr"/>
            <a:r>
              <a:rPr lang="en-US" sz="1000" u="sng" dirty="0">
                <a:latin typeface="Georgia" panose="02040502050405020303" pitchFamily="18" charset="0"/>
                <a:hlinkClick r:id="rId9"/>
              </a:rPr>
              <a:t>Raymond.Gee@azed.gov</a:t>
            </a:r>
            <a:endParaRPr lang="en-US" sz="1000" dirty="0">
              <a:latin typeface="Georgia" panose="02040502050405020303" pitchFamily="18" charset="0"/>
            </a:endParaRPr>
          </a:p>
        </p:txBody>
      </p:sp>
      <p:sp>
        <p:nvSpPr>
          <p:cNvPr id="14" name="Rectangle 13"/>
          <p:cNvSpPr/>
          <p:nvPr/>
        </p:nvSpPr>
        <p:spPr>
          <a:xfrm>
            <a:off x="561827" y="5680355"/>
            <a:ext cx="1697901" cy="738664"/>
          </a:xfrm>
          <a:prstGeom prst="rect">
            <a:avLst/>
          </a:prstGeom>
        </p:spPr>
        <p:txBody>
          <a:bodyPr wrap="none">
            <a:spAutoFit/>
          </a:bodyPr>
          <a:lstStyle/>
          <a:p>
            <a:pPr algn="ctr"/>
            <a:r>
              <a:rPr lang="en-US" sz="1200" dirty="0">
                <a:latin typeface="Georgia" panose="02040502050405020303" pitchFamily="18" charset="0"/>
              </a:rPr>
              <a:t>Dawn Fitzhugh</a:t>
            </a:r>
          </a:p>
          <a:p>
            <a:pPr algn="ctr"/>
            <a:r>
              <a:rPr lang="en-US" sz="1000" i="1" dirty="0">
                <a:latin typeface="Georgia" panose="02040502050405020303" pitchFamily="18" charset="0"/>
              </a:rPr>
              <a:t>Education Specialist</a:t>
            </a:r>
          </a:p>
          <a:p>
            <a:pPr algn="ctr"/>
            <a:r>
              <a:rPr lang="en-US" sz="1000" dirty="0">
                <a:latin typeface="Georgia" panose="02040502050405020303" pitchFamily="18" charset="0"/>
              </a:rPr>
              <a:t>602.364.2324</a:t>
            </a:r>
            <a:r>
              <a:rPr lang="en-US" sz="1000" i="1" dirty="0">
                <a:latin typeface="Georgia" panose="02040502050405020303" pitchFamily="18" charset="0"/>
              </a:rPr>
              <a:t> </a:t>
            </a:r>
          </a:p>
          <a:p>
            <a:pPr algn="ctr"/>
            <a:r>
              <a:rPr lang="en-US" sz="1000" dirty="0">
                <a:latin typeface="Georgia" panose="02040502050405020303" pitchFamily="18" charset="0"/>
                <a:hlinkClick r:id="rId10"/>
              </a:rPr>
              <a:t>Dawn.Fitzhugh@azed.gov</a:t>
            </a:r>
            <a:r>
              <a:rPr lang="en-US" sz="1000" dirty="0">
                <a:latin typeface="Georgia" panose="02040502050405020303" pitchFamily="18" charset="0"/>
              </a:rPr>
              <a:t> </a:t>
            </a:r>
          </a:p>
        </p:txBody>
      </p:sp>
      <p:pic>
        <p:nvPicPr>
          <p:cNvPr id="10" name="Picture 2" descr="C:\Users\dfitzhu\AppData\Local\Microsoft\Windows\Temporary Internet Files\Content.Outlook\D6CQV4VA\head shot- CL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8252" y="1450964"/>
            <a:ext cx="1245052" cy="16187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dfitzhu\AppData\Local\Microsoft\Windows\Temporary Internet Files\Content.Outlook\D6CQV4VA\Lisa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23133" y="1430463"/>
            <a:ext cx="1207388" cy="1659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rotWithShape="1">
          <a:blip r:embed="rId13">
            <a:extLst>
              <a:ext uri="{28A0092B-C50C-407E-A947-70E740481C1C}">
                <a14:useLocalDpi xmlns:a14="http://schemas.microsoft.com/office/drawing/2010/main" val="0"/>
              </a:ext>
            </a:extLst>
          </a:blip>
          <a:srcRect l="29531" t="849" r="29531" b="23500"/>
          <a:stretch/>
        </p:blipFill>
        <p:spPr bwMode="auto">
          <a:xfrm>
            <a:off x="5744398" y="3998826"/>
            <a:ext cx="1218748" cy="1695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 name="Picture 2" descr="C:\Users\dfitzhu\Desktop\IMG_5254.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8212" t="17515" r="2656" b="11696"/>
          <a:stretch/>
        </p:blipFill>
        <p:spPr bwMode="auto">
          <a:xfrm>
            <a:off x="7393856" y="1426996"/>
            <a:ext cx="1181345" cy="1667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Picture 3" descr="C:\Users\dfitzhu\AppData\Local\Microsoft\Windows\Temporary Internet Files\Content.Outlook\D6CQV4VA\IMG_20170830_084055~2.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1795" t="16277" r="14460" b="6968"/>
          <a:stretch/>
        </p:blipFill>
        <p:spPr bwMode="auto">
          <a:xfrm>
            <a:off x="3973124" y="1451636"/>
            <a:ext cx="1213031" cy="1638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5FEB82A-4F46-4783-A43C-545B3C982EE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3333" b="6667"/>
          <a:stretch/>
        </p:blipFill>
        <p:spPr>
          <a:xfrm>
            <a:off x="5633073" y="1445702"/>
            <a:ext cx="1218747" cy="1645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B65088AF-ED5B-4EFD-BCE2-9C09BA625484}"/>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9184" b="26228"/>
          <a:stretch/>
        </p:blipFill>
        <p:spPr>
          <a:xfrm>
            <a:off x="873466" y="4025246"/>
            <a:ext cx="1158606" cy="15864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a:extLst>
              <a:ext uri="{FF2B5EF4-FFF2-40B4-BE49-F238E27FC236}">
                <a16:creationId xmlns:a16="http://schemas.microsoft.com/office/drawing/2014/main" id="{72FAA236-DD5C-4621-82F5-5970550405A5}"/>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12269" r="11776"/>
          <a:stretch/>
        </p:blipFill>
        <p:spPr>
          <a:xfrm>
            <a:off x="4132116" y="4053575"/>
            <a:ext cx="1229009" cy="1623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 name="Rectangle 29">
            <a:extLst>
              <a:ext uri="{FF2B5EF4-FFF2-40B4-BE49-F238E27FC236}">
                <a16:creationId xmlns:a16="http://schemas.microsoft.com/office/drawing/2014/main" id="{33C1614C-DDC0-4067-B876-3D4CE5FB5B1E}"/>
              </a:ext>
            </a:extLst>
          </p:cNvPr>
          <p:cNvSpPr/>
          <p:nvPr/>
        </p:nvSpPr>
        <p:spPr>
          <a:xfrm>
            <a:off x="3919546" y="5745232"/>
            <a:ext cx="1608133" cy="738664"/>
          </a:xfrm>
          <a:prstGeom prst="rect">
            <a:avLst/>
          </a:prstGeom>
        </p:spPr>
        <p:txBody>
          <a:bodyPr wrap="none">
            <a:spAutoFit/>
          </a:bodyPr>
          <a:lstStyle/>
          <a:p>
            <a:pPr algn="ctr"/>
            <a:r>
              <a:rPr lang="en-US" sz="1200" dirty="0">
                <a:latin typeface="Georgia" panose="02040502050405020303" pitchFamily="18" charset="0"/>
              </a:rPr>
              <a:t>Emma Chavez</a:t>
            </a:r>
          </a:p>
          <a:p>
            <a:pPr algn="ctr"/>
            <a:r>
              <a:rPr lang="en-US" sz="1000" i="1" dirty="0">
                <a:latin typeface="Georgia" panose="02040502050405020303" pitchFamily="18" charset="0"/>
              </a:rPr>
              <a:t>Education Specialist</a:t>
            </a:r>
          </a:p>
          <a:p>
            <a:pPr algn="ctr"/>
            <a:r>
              <a:rPr lang="en-US" sz="1000" dirty="0">
                <a:latin typeface="Georgia" panose="02040502050405020303" pitchFamily="18" charset="0"/>
              </a:rPr>
              <a:t>520.770.3895</a:t>
            </a:r>
          </a:p>
          <a:p>
            <a:pPr algn="ctr"/>
            <a:r>
              <a:rPr lang="en-US" sz="1000" u="sng" dirty="0">
                <a:latin typeface="Georgia" panose="02040502050405020303" pitchFamily="18" charset="0"/>
                <a:hlinkClick r:id="rId19"/>
              </a:rPr>
              <a:t>Emma.Chavez@azed.gov</a:t>
            </a:r>
            <a:endParaRPr lang="en-US" sz="1000" dirty="0">
              <a:latin typeface="Georgia" panose="02040502050405020303" pitchFamily="18" charset="0"/>
            </a:endParaRPr>
          </a:p>
        </p:txBody>
      </p:sp>
      <p:pic>
        <p:nvPicPr>
          <p:cNvPr id="12" name="Picture 11">
            <a:extLst>
              <a:ext uri="{FF2B5EF4-FFF2-40B4-BE49-F238E27FC236}">
                <a16:creationId xmlns:a16="http://schemas.microsoft.com/office/drawing/2014/main" id="{31EA57D3-19DB-4A04-9F9A-DE788EF697B9}"/>
              </a:ext>
            </a:extLst>
          </p:cNvPr>
          <p:cNvPicPr>
            <a:picLocks noChangeAspect="1"/>
          </p:cNvPicPr>
          <p:nvPr/>
        </p:nvPicPr>
        <p:blipFill rotWithShape="1">
          <a:blip r:embed="rId20" cstate="print">
            <a:extLst>
              <a:ext uri="{BEBA8EAE-BF5A-486C-A8C5-ECC9F3942E4B}">
                <a14:imgProps xmlns:a14="http://schemas.microsoft.com/office/drawing/2010/main">
                  <a14:imgLayer r:embed="rId21">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t="7910"/>
          <a:stretch/>
        </p:blipFill>
        <p:spPr>
          <a:xfrm>
            <a:off x="2423133" y="4054023"/>
            <a:ext cx="1315080" cy="15855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a:extLst>
              <a:ext uri="{FF2B5EF4-FFF2-40B4-BE49-F238E27FC236}">
                <a16:creationId xmlns:a16="http://schemas.microsoft.com/office/drawing/2014/main" id="{503D9A45-1C34-42D5-B052-D6FDAE28D496}"/>
              </a:ext>
            </a:extLst>
          </p:cNvPr>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16984" y="4053668"/>
            <a:ext cx="1194432" cy="1558014"/>
          </a:xfrm>
          <a:prstGeom prst="rect">
            <a:avLst/>
          </a:prstGeom>
          <a:ln w="88900" cap="sq" cmpd="thickThin">
            <a:solidFill>
              <a:srgbClr val="000000"/>
            </a:solidFill>
            <a:prstDash val="solid"/>
            <a:miter lim="800000"/>
          </a:ln>
          <a:effectLst>
            <a:innerShdw blurRad="76200">
              <a:srgbClr val="000000"/>
            </a:innerShdw>
          </a:effectLst>
        </p:spPr>
      </p:pic>
      <p:sp>
        <p:nvSpPr>
          <p:cNvPr id="26" name="Rectangle 25">
            <a:extLst>
              <a:ext uri="{FF2B5EF4-FFF2-40B4-BE49-F238E27FC236}">
                <a16:creationId xmlns:a16="http://schemas.microsoft.com/office/drawing/2014/main" id="{058F3440-5FE4-44A8-A946-BB7D1E30E9A2}"/>
              </a:ext>
            </a:extLst>
          </p:cNvPr>
          <p:cNvSpPr/>
          <p:nvPr/>
        </p:nvSpPr>
        <p:spPr>
          <a:xfrm>
            <a:off x="7151619" y="5745232"/>
            <a:ext cx="1833640" cy="1015663"/>
          </a:xfrm>
          <a:prstGeom prst="rect">
            <a:avLst/>
          </a:prstGeom>
        </p:spPr>
        <p:txBody>
          <a:bodyPr wrap="square">
            <a:spAutoFit/>
          </a:bodyPr>
          <a:lstStyle/>
          <a:p>
            <a:pPr algn="ctr"/>
            <a:r>
              <a:rPr lang="en-US" sz="1000" dirty="0">
                <a:latin typeface="Georgia" panose="02040502050405020303" pitchFamily="18" charset="0"/>
              </a:rPr>
              <a:t> Arizona Department of Education</a:t>
            </a:r>
            <a:br>
              <a:rPr lang="en-US" sz="1000" dirty="0">
                <a:latin typeface="Georgia" panose="02040502050405020303" pitchFamily="18" charset="0"/>
              </a:rPr>
            </a:br>
            <a:r>
              <a:rPr lang="en-US" sz="1000" dirty="0">
                <a:latin typeface="Georgia" panose="02040502050405020303" pitchFamily="18" charset="0"/>
              </a:rPr>
              <a:t>1535 W. Jefferson St, Bin #7</a:t>
            </a:r>
            <a:br>
              <a:rPr lang="en-US" sz="1000" dirty="0">
                <a:latin typeface="Georgia" panose="02040502050405020303" pitchFamily="18" charset="0"/>
              </a:rPr>
            </a:br>
            <a:r>
              <a:rPr lang="en-US" sz="1000" dirty="0">
                <a:latin typeface="Georgia" panose="02040502050405020303" pitchFamily="18" charset="0"/>
              </a:rPr>
              <a:t>Phoenix, Arizona 85007  </a:t>
            </a:r>
          </a:p>
          <a:p>
            <a:pPr algn="ctr"/>
            <a:r>
              <a:rPr lang="en-US" sz="1000" b="1" dirty="0">
                <a:solidFill>
                  <a:schemeClr val="bg1"/>
                </a:solidFill>
              </a:rPr>
              <a:t>21stCCLCInbox@azed.gov</a:t>
            </a:r>
            <a:endParaRPr lang="en-US" sz="1000" dirty="0">
              <a:solidFill>
                <a:schemeClr val="bg1"/>
              </a:solidFill>
            </a:endParaRPr>
          </a:p>
          <a:p>
            <a:pPr algn="ctr"/>
            <a:r>
              <a:rPr lang="en-US" sz="1000" dirty="0">
                <a:latin typeface="Georgia" panose="02040502050405020303" pitchFamily="18" charset="0"/>
              </a:rPr>
              <a:t>    </a:t>
            </a:r>
          </a:p>
        </p:txBody>
      </p:sp>
    </p:spTree>
    <p:extLst>
      <p:ext uri="{BB962C8B-B14F-4D97-AF65-F5344CB8AC3E}">
        <p14:creationId xmlns:p14="http://schemas.microsoft.com/office/powerpoint/2010/main" val="131312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1034"/>
                                        </p:tgtEl>
                                        <p:attrNameLst>
                                          <p:attrName>style.visibility</p:attrName>
                                        </p:attrNameLst>
                                      </p:cBhvr>
                                      <p:to>
                                        <p:strVal val="visible"/>
                                      </p:to>
                                    </p:set>
                                    <p:animEffect transition="in" filter="fade">
                                      <p:cBhvr>
                                        <p:cTn id="45" dur="500"/>
                                        <p:tgtEl>
                                          <p:spTgt spid="10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 grpId="0"/>
      <p:bldP spid="5" grpId="0"/>
      <p:bldP spid="7" grpId="0"/>
      <p:bldP spid="11" grpId="0"/>
      <p:bldP spid="13" grpId="0"/>
      <p:bldP spid="14" grpId="0"/>
      <p:bldP spid="30"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285310"/>
            <a:ext cx="9144000" cy="1143000"/>
          </a:xfrm>
          <a:prstGeom prst="rect">
            <a:avLst/>
          </a:prstGeom>
          <a:solidFill>
            <a:srgbClr val="3BB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Content Placeholder 2"/>
          <p:cNvSpPr>
            <a:spLocks noGrp="1"/>
          </p:cNvSpPr>
          <p:nvPr>
            <p:ph idx="1"/>
          </p:nvPr>
        </p:nvSpPr>
        <p:spPr>
          <a:xfrm>
            <a:off x="954690" y="2286000"/>
            <a:ext cx="7535260" cy="2895600"/>
          </a:xfrm>
        </p:spPr>
        <p:txBody>
          <a:bodyPr>
            <a:noAutofit/>
          </a:bodyPr>
          <a:lstStyle/>
          <a:p>
            <a:pPr>
              <a:buClr>
                <a:schemeClr val="bg2">
                  <a:lumMod val="25000"/>
                </a:schemeClr>
              </a:buClr>
              <a:buFont typeface="Wingdings" panose="05000000000000000000" pitchFamily="2" charset="2"/>
              <a:buChar char="§"/>
            </a:pPr>
            <a:r>
              <a:rPr lang="en-US" sz="2800" dirty="0"/>
              <a:t>Participants will receive the knowledge and skills needed to increase family engagement at their sites.</a:t>
            </a:r>
          </a:p>
          <a:p>
            <a:pPr marL="0" indent="0">
              <a:buClr>
                <a:schemeClr val="bg2">
                  <a:lumMod val="25000"/>
                </a:schemeClr>
              </a:buClr>
              <a:buNone/>
            </a:pPr>
            <a:endParaRPr lang="en-US" sz="1600" dirty="0"/>
          </a:p>
          <a:p>
            <a:pPr>
              <a:buClr>
                <a:schemeClr val="bg2">
                  <a:lumMod val="25000"/>
                </a:schemeClr>
              </a:buClr>
              <a:buFont typeface="Wingdings" panose="05000000000000000000" pitchFamily="2" charset="2"/>
              <a:buChar char="§"/>
            </a:pPr>
            <a:r>
              <a:rPr lang="en-US" sz="2800" dirty="0"/>
              <a:t>Participants will collaborate with their own teams and other sites to understand  researched based and AZ practices that increase family engagement.</a:t>
            </a:r>
          </a:p>
        </p:txBody>
      </p:sp>
      <p:sp>
        <p:nvSpPr>
          <p:cNvPr id="5" name="Rectangle 4"/>
          <p:cNvSpPr/>
          <p:nvPr/>
        </p:nvSpPr>
        <p:spPr>
          <a:xfrm>
            <a:off x="2590800" y="548590"/>
            <a:ext cx="5486400" cy="707886"/>
          </a:xfrm>
          <a:prstGeom prst="rect">
            <a:avLst/>
          </a:prstGeom>
        </p:spPr>
        <p:txBody>
          <a:bodyPr wrap="square">
            <a:spAutoFit/>
          </a:bodyPr>
          <a:lstStyle/>
          <a:p>
            <a:pPr marL="45720" indent="0">
              <a:buNone/>
            </a:pPr>
            <a:r>
              <a:rPr lang="en-US" sz="4000" dirty="0">
                <a:latin typeface="Georgia" panose="02040502050405020303" pitchFamily="18" charset="0"/>
              </a:rPr>
              <a:t>Today’s Objectives</a:t>
            </a:r>
          </a:p>
        </p:txBody>
      </p:sp>
      <p:pic>
        <p:nvPicPr>
          <p:cNvPr id="8" name="Picture 4" descr="Image result for ships">
            <a:extLst>
              <a:ext uri="{FF2B5EF4-FFF2-40B4-BE49-F238E27FC236}">
                <a16:creationId xmlns:a16="http://schemas.microsoft.com/office/drawing/2014/main" id="{F5B35761-5280-4906-92D0-6A9BF35BA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13" y="-43654"/>
            <a:ext cx="2284187" cy="18923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E01DBA7-F8DF-402F-8CF3-5BD2376A0920}"/>
              </a:ext>
            </a:extLst>
          </p:cNvPr>
          <p:cNvPicPr/>
          <p:nvPr/>
        </p:nvPicPr>
        <p:blipFill>
          <a:blip r:embed="rId4" cstate="print">
            <a:clrChange>
              <a:clrFrom>
                <a:srgbClr val="FCFBFF"/>
              </a:clrFrom>
              <a:clrTo>
                <a:srgbClr val="FCFBFF">
                  <a:alpha val="0"/>
                </a:srgbClr>
              </a:clrTo>
            </a:clrChange>
            <a:extLst>
              <a:ext uri="{28A0092B-C50C-407E-A947-70E740481C1C}">
                <a14:useLocalDpi xmlns:a14="http://schemas.microsoft.com/office/drawing/2010/main" val="0"/>
              </a:ext>
            </a:extLst>
          </a:blip>
          <a:stretch>
            <a:fillRect/>
          </a:stretch>
        </p:blipFill>
        <p:spPr>
          <a:xfrm>
            <a:off x="7772400" y="5334000"/>
            <a:ext cx="1054100" cy="1219856"/>
          </a:xfrm>
          <a:prstGeom prst="rect">
            <a:avLst/>
          </a:prstGeom>
          <a:ln w="3175" cap="sq" cmpd="thickThin">
            <a:noFill/>
            <a:prstDash val="solid"/>
            <a:miter lim="800000"/>
          </a:ln>
          <a:effectLst>
            <a:innerShdw blurRad="76200">
              <a:srgbClr val="000000"/>
            </a:innerShdw>
          </a:effectLst>
        </p:spPr>
      </p:pic>
    </p:spTree>
    <p:extLst>
      <p:ext uri="{BB962C8B-B14F-4D97-AF65-F5344CB8AC3E}">
        <p14:creationId xmlns:p14="http://schemas.microsoft.com/office/powerpoint/2010/main" val="2115238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6A6AB5-C633-4583-A26C-DD017152A72B}"/>
              </a:ext>
            </a:extLst>
          </p:cNvPr>
          <p:cNvSpPr/>
          <p:nvPr/>
        </p:nvSpPr>
        <p:spPr>
          <a:xfrm>
            <a:off x="0" y="478447"/>
            <a:ext cx="9144000" cy="927717"/>
          </a:xfrm>
          <a:prstGeom prst="rect">
            <a:avLst/>
          </a:prstGeom>
          <a:solidFill>
            <a:srgbClr val="3BB3A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914400" y="2277763"/>
            <a:ext cx="6553200" cy="838200"/>
          </a:xfrm>
        </p:spPr>
        <p:txBody>
          <a:bodyPr>
            <a:noAutofit/>
          </a:bodyPr>
          <a:lstStyle/>
          <a:p>
            <a:r>
              <a:rPr lang="en-US" sz="2400" b="1" dirty="0">
                <a:solidFill>
                  <a:schemeClr val="tx1"/>
                </a:solidFill>
              </a:rPr>
              <a:t>Parking Lot: </a:t>
            </a:r>
          </a:p>
          <a:p>
            <a:endParaRPr lang="en-US" sz="2400" dirty="0"/>
          </a:p>
        </p:txBody>
      </p:sp>
      <p:sp>
        <p:nvSpPr>
          <p:cNvPr id="6" name="TextBox 5">
            <a:extLst>
              <a:ext uri="{FF2B5EF4-FFF2-40B4-BE49-F238E27FC236}">
                <a16:creationId xmlns:a16="http://schemas.microsoft.com/office/drawing/2014/main" id="{9AD3F4B1-E37D-46F1-B9A8-17F11F37C988}"/>
              </a:ext>
            </a:extLst>
          </p:cNvPr>
          <p:cNvSpPr txBox="1"/>
          <p:nvPr/>
        </p:nvSpPr>
        <p:spPr>
          <a:xfrm>
            <a:off x="2323193" y="588362"/>
            <a:ext cx="3505200" cy="707886"/>
          </a:xfrm>
          <a:prstGeom prst="rect">
            <a:avLst/>
          </a:prstGeom>
          <a:noFill/>
        </p:spPr>
        <p:txBody>
          <a:bodyPr wrap="square" rtlCol="0">
            <a:spAutoFit/>
          </a:bodyPr>
          <a:lstStyle/>
          <a:p>
            <a:pPr algn="ctr"/>
            <a:r>
              <a:rPr lang="en-US" sz="4000" dirty="0">
                <a:latin typeface="Georgia" panose="02040502050405020303" pitchFamily="18" charset="0"/>
              </a:rPr>
              <a:t>Parking Lot</a:t>
            </a:r>
          </a:p>
        </p:txBody>
      </p:sp>
      <p:sp>
        <p:nvSpPr>
          <p:cNvPr id="8" name="Rectangle 7">
            <a:extLst>
              <a:ext uri="{FF2B5EF4-FFF2-40B4-BE49-F238E27FC236}">
                <a16:creationId xmlns:a16="http://schemas.microsoft.com/office/drawing/2014/main" id="{5CD6AA46-E616-400F-BCF9-34672719F549}"/>
              </a:ext>
            </a:extLst>
          </p:cNvPr>
          <p:cNvSpPr/>
          <p:nvPr/>
        </p:nvSpPr>
        <p:spPr>
          <a:xfrm>
            <a:off x="1066800" y="2895440"/>
            <a:ext cx="7543800" cy="2308324"/>
          </a:xfrm>
          <a:prstGeom prst="rect">
            <a:avLst/>
          </a:prstGeom>
        </p:spPr>
        <p:txBody>
          <a:bodyPr wrap="square">
            <a:spAutoFit/>
          </a:bodyPr>
          <a:lstStyle/>
          <a:p>
            <a:pPr marL="342900" indent="-342900">
              <a:buFont typeface="Arial" panose="020B0604020202020204" pitchFamily="34" charset="0"/>
              <a:buChar char="•"/>
            </a:pPr>
            <a:r>
              <a:rPr lang="en-US" sz="2400" dirty="0"/>
              <a:t>Please place your name and contact information 	</a:t>
            </a:r>
          </a:p>
          <a:p>
            <a:r>
              <a:rPr lang="en-US" sz="2400" dirty="0"/>
              <a:t>	(email and/or phone number)</a:t>
            </a:r>
          </a:p>
          <a:p>
            <a:endParaRPr lang="en-US" sz="2400" dirty="0"/>
          </a:p>
          <a:p>
            <a:pPr marL="342900" indent="-342900">
              <a:buFont typeface="Arial" panose="020B0604020202020204" pitchFamily="34" charset="0"/>
              <a:buChar char="•"/>
            </a:pPr>
            <a:r>
              <a:rPr lang="en-US" sz="2400" dirty="0"/>
              <a:t>Your question</a:t>
            </a:r>
          </a:p>
          <a:p>
            <a:endParaRPr lang="en-US" sz="2400" dirty="0"/>
          </a:p>
          <a:p>
            <a:pPr marL="342900" indent="-342900">
              <a:buFont typeface="Arial" panose="020B0604020202020204" pitchFamily="34" charset="0"/>
              <a:buChar char="•"/>
            </a:pPr>
            <a:r>
              <a:rPr lang="en-US" sz="2400" dirty="0"/>
              <a:t>We’ll answer it by </a:t>
            </a:r>
            <a:r>
              <a:rPr lang="en-US" sz="2400" b="1" dirty="0">
                <a:solidFill>
                  <a:srgbClr val="FF0000"/>
                </a:solidFill>
              </a:rPr>
              <a:t>September 7th, 2018</a:t>
            </a:r>
          </a:p>
        </p:txBody>
      </p:sp>
      <p:pic>
        <p:nvPicPr>
          <p:cNvPr id="10" name="Picture 4" descr="Image result for ships">
            <a:extLst>
              <a:ext uri="{FF2B5EF4-FFF2-40B4-BE49-F238E27FC236}">
                <a16:creationId xmlns:a16="http://schemas.microsoft.com/office/drawing/2014/main" id="{875E7ADE-B554-4CB1-84ED-FB943338F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2284187" cy="18923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E371D91-3090-4C91-8BF0-DACF45C30766}"/>
              </a:ext>
            </a:extLst>
          </p:cNvPr>
          <p:cNvPicPr/>
          <p:nvPr/>
        </p:nvPicPr>
        <p:blipFill>
          <a:blip r:embed="rId4" cstate="print">
            <a:clrChange>
              <a:clrFrom>
                <a:srgbClr val="FCFBFF"/>
              </a:clrFrom>
              <a:clrTo>
                <a:srgbClr val="FCFBFF">
                  <a:alpha val="0"/>
                </a:srgbClr>
              </a:clrTo>
            </a:clrChange>
            <a:extLst>
              <a:ext uri="{28A0092B-C50C-407E-A947-70E740481C1C}">
                <a14:useLocalDpi xmlns:a14="http://schemas.microsoft.com/office/drawing/2010/main" val="0"/>
              </a:ext>
            </a:extLst>
          </a:blip>
          <a:stretch>
            <a:fillRect/>
          </a:stretch>
        </p:blipFill>
        <p:spPr>
          <a:xfrm>
            <a:off x="7772400" y="5334000"/>
            <a:ext cx="1054100" cy="1219856"/>
          </a:xfrm>
          <a:prstGeom prst="rect">
            <a:avLst/>
          </a:prstGeom>
          <a:ln w="3175" cap="sq" cmpd="thickThin">
            <a:noFill/>
            <a:prstDash val="solid"/>
            <a:miter lim="800000"/>
          </a:ln>
          <a:effectLst>
            <a:innerShdw blurRad="76200">
              <a:srgbClr val="000000"/>
            </a:innerShdw>
          </a:effectLst>
        </p:spPr>
      </p:pic>
    </p:spTree>
    <p:extLst>
      <p:ext uri="{BB962C8B-B14F-4D97-AF65-F5344CB8AC3E}">
        <p14:creationId xmlns:p14="http://schemas.microsoft.com/office/powerpoint/2010/main" val="767758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0" y="398037"/>
            <a:ext cx="9144000" cy="1066800"/>
          </a:xfrm>
          <a:prstGeom prst="rect">
            <a:avLst/>
          </a:prstGeom>
          <a:solidFill>
            <a:srgbClr val="3BB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9514B0E-5111-49AB-89A3-C61D480417DD}"/>
              </a:ext>
            </a:extLst>
          </p:cNvPr>
          <p:cNvSpPr/>
          <p:nvPr/>
        </p:nvSpPr>
        <p:spPr>
          <a:xfrm>
            <a:off x="381000" y="613610"/>
            <a:ext cx="8198644" cy="523220"/>
          </a:xfrm>
          <a:prstGeom prst="rect">
            <a:avLst/>
          </a:prstGeom>
        </p:spPr>
        <p:txBody>
          <a:bodyPr wrap="square">
            <a:spAutoFit/>
          </a:bodyPr>
          <a:lstStyle/>
          <a:p>
            <a:pPr marL="45720" indent="0" algn="ctr">
              <a:buNone/>
            </a:pPr>
            <a:r>
              <a:rPr lang="en-US" sz="2800" dirty="0">
                <a:latin typeface="Georgia" panose="02040502050405020303" pitchFamily="18" charset="0"/>
              </a:rPr>
              <a:t>             Current Practices/Background Knowledge</a:t>
            </a:r>
          </a:p>
        </p:txBody>
      </p:sp>
      <p:pic>
        <p:nvPicPr>
          <p:cNvPr id="7" name="Picture 6">
            <a:extLst>
              <a:ext uri="{FF2B5EF4-FFF2-40B4-BE49-F238E27FC236}">
                <a16:creationId xmlns:a16="http://schemas.microsoft.com/office/drawing/2014/main" id="{77E0072C-742A-49F4-B33B-B8407D473F9A}"/>
              </a:ext>
            </a:extLst>
          </p:cNvPr>
          <p:cNvPicPr/>
          <p:nvPr/>
        </p:nvPicPr>
        <p:blipFill>
          <a:blip r:embed="rId3" cstate="print">
            <a:clrChange>
              <a:clrFrom>
                <a:srgbClr val="FCFBFF"/>
              </a:clrFrom>
              <a:clrTo>
                <a:srgbClr val="FCFBFF">
                  <a:alpha val="0"/>
                </a:srgbClr>
              </a:clrTo>
            </a:clrChange>
            <a:extLst>
              <a:ext uri="{28A0092B-C50C-407E-A947-70E740481C1C}">
                <a14:useLocalDpi xmlns:a14="http://schemas.microsoft.com/office/drawing/2010/main" val="0"/>
              </a:ext>
            </a:extLst>
          </a:blip>
          <a:stretch>
            <a:fillRect/>
          </a:stretch>
        </p:blipFill>
        <p:spPr>
          <a:xfrm>
            <a:off x="7620000" y="5181600"/>
            <a:ext cx="1130300" cy="1372256"/>
          </a:xfrm>
          <a:prstGeom prst="rect">
            <a:avLst/>
          </a:prstGeom>
          <a:ln w="3175" cap="sq" cmpd="thickThin">
            <a:no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74E8F3DE-F776-4237-A67A-0E71EE7B1D7E}"/>
              </a:ext>
            </a:extLst>
          </p:cNvPr>
          <p:cNvSpPr txBox="1"/>
          <p:nvPr/>
        </p:nvSpPr>
        <p:spPr>
          <a:xfrm>
            <a:off x="1143000" y="6858000"/>
            <a:ext cx="6858000" cy="230832"/>
          </a:xfrm>
          <a:prstGeom prst="rect">
            <a:avLst/>
          </a:prstGeom>
          <a:noFill/>
        </p:spPr>
        <p:txBody>
          <a:bodyPr wrap="square" rtlCol="0">
            <a:spAutoFit/>
          </a:bodyPr>
          <a:lstStyle/>
          <a:p>
            <a:r>
              <a:rPr lang="en-US" sz="900">
                <a:hlinkClick r:id="rId4" tooltip="https://jackbrummet.blogspot.com/2013/05/poem-clock.html"/>
              </a:rPr>
              <a:t>This Photo</a:t>
            </a:r>
            <a:r>
              <a:rPr lang="en-US" sz="900"/>
              <a:t> by Unknown Author is licensed under </a:t>
            </a:r>
            <a:r>
              <a:rPr lang="en-US" sz="900">
                <a:hlinkClick r:id="rId5" tooltip="https://creativecommons.org/licenses/by/3.0/"/>
              </a:rPr>
              <a:t>CC BY</a:t>
            </a:r>
            <a:endParaRPr lang="en-US" sz="900"/>
          </a:p>
        </p:txBody>
      </p:sp>
      <p:sp>
        <p:nvSpPr>
          <p:cNvPr id="2" name="Rectangle 1">
            <a:extLst>
              <a:ext uri="{FF2B5EF4-FFF2-40B4-BE49-F238E27FC236}">
                <a16:creationId xmlns:a16="http://schemas.microsoft.com/office/drawing/2014/main" id="{DF69A37A-E56A-43D9-A983-AE2EE9010286}"/>
              </a:ext>
            </a:extLst>
          </p:cNvPr>
          <p:cNvSpPr/>
          <p:nvPr/>
        </p:nvSpPr>
        <p:spPr>
          <a:xfrm>
            <a:off x="1300479" y="2321536"/>
            <a:ext cx="7162800" cy="3970318"/>
          </a:xfrm>
          <a:prstGeom prst="rect">
            <a:avLst/>
          </a:prstGeom>
        </p:spPr>
        <p:txBody>
          <a:bodyPr wrap="square">
            <a:spAutoFit/>
          </a:bodyPr>
          <a:lstStyle/>
          <a:p>
            <a:r>
              <a:rPr lang="en-US" sz="2800" dirty="0">
                <a:latin typeface="Georgia" panose="02040502050405020303" pitchFamily="18" charset="0"/>
              </a:rPr>
              <a:t>Think about one </a:t>
            </a:r>
            <a:r>
              <a:rPr lang="en-US" sz="2800" u="sng" dirty="0">
                <a:latin typeface="Georgia" panose="02040502050405020303" pitchFamily="18" charset="0"/>
              </a:rPr>
              <a:t>PRACTICE</a:t>
            </a:r>
            <a:r>
              <a:rPr lang="en-US" sz="2800" dirty="0">
                <a:latin typeface="Georgia" panose="02040502050405020303" pitchFamily="18" charset="0"/>
              </a:rPr>
              <a:t> that works at your school.</a:t>
            </a:r>
          </a:p>
          <a:p>
            <a:endParaRPr lang="en-US" sz="2800" dirty="0">
              <a:latin typeface="Georgia" panose="02040502050405020303" pitchFamily="18" charset="0"/>
            </a:endParaRPr>
          </a:p>
          <a:p>
            <a:r>
              <a:rPr lang="en-US" sz="2800" dirty="0">
                <a:latin typeface="Georgia" panose="02040502050405020303" pitchFamily="18" charset="0"/>
              </a:rPr>
              <a:t>Record it on the index card.</a:t>
            </a:r>
          </a:p>
          <a:p>
            <a:endParaRPr lang="en-US" sz="2800" dirty="0">
              <a:latin typeface="Georgia" panose="02040502050405020303" pitchFamily="18" charset="0"/>
            </a:endParaRPr>
          </a:p>
          <a:p>
            <a:r>
              <a:rPr lang="en-US" sz="2800" dirty="0">
                <a:latin typeface="Georgia" panose="02040502050405020303" pitchFamily="18" charset="0"/>
              </a:rPr>
              <a:t>Share it with your tablemates.</a:t>
            </a:r>
          </a:p>
          <a:p>
            <a:endParaRPr lang="en-US" sz="2800" dirty="0">
              <a:latin typeface="Georgia" panose="02040502050405020303" pitchFamily="18" charset="0"/>
            </a:endParaRPr>
          </a:p>
          <a:p>
            <a:r>
              <a:rPr lang="en-US" sz="2800" dirty="0">
                <a:latin typeface="Georgia" panose="02040502050405020303" pitchFamily="18" charset="0"/>
              </a:rPr>
              <a:t>As a table, decide on one to share out. (all will be collected and shared)</a:t>
            </a:r>
          </a:p>
        </p:txBody>
      </p:sp>
      <p:pic>
        <p:nvPicPr>
          <p:cNvPr id="2052" name="Picture 4" descr="Image result for nautical mirror">
            <a:extLst>
              <a:ext uri="{FF2B5EF4-FFF2-40B4-BE49-F238E27FC236}">
                <a16:creationId xmlns:a16="http://schemas.microsoft.com/office/drawing/2014/main" id="{09E32B2C-3A80-4663-8D0A-8A527A6E2A1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0" y="20320"/>
            <a:ext cx="1603989" cy="1603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519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CB97E21-3DD5-4183-8076-0D9A9B3857D0}"/>
              </a:ext>
            </a:extLst>
          </p:cNvPr>
          <p:cNvSpPr>
            <a:spLocks noGrp="1"/>
          </p:cNvSpPr>
          <p:nvPr>
            <p:ph type="body" sz="half" idx="2"/>
          </p:nvPr>
        </p:nvSpPr>
        <p:spPr>
          <a:xfrm>
            <a:off x="420806" y="1928535"/>
            <a:ext cx="8302386" cy="4609438"/>
          </a:xfrm>
        </p:spPr>
        <p:txBody>
          <a:bodyPr>
            <a:normAutofit/>
          </a:bodyPr>
          <a:lstStyle/>
          <a:p>
            <a:endParaRPr lang="en-US" sz="3600" dirty="0">
              <a:solidFill>
                <a:schemeClr val="bg2">
                  <a:lumMod val="50000"/>
                </a:schemeClr>
              </a:solidFill>
              <a:latin typeface="Arial Black" panose="020B0A04020102020204" pitchFamily="34" charset="0"/>
            </a:endParaRPr>
          </a:p>
          <a:p>
            <a:endParaRPr lang="en-US" sz="3200" dirty="0"/>
          </a:p>
          <a:p>
            <a:endParaRPr lang="en-US" dirty="0"/>
          </a:p>
        </p:txBody>
      </p:sp>
      <p:pic>
        <p:nvPicPr>
          <p:cNvPr id="9" name="Picture 8">
            <a:extLst>
              <a:ext uri="{FF2B5EF4-FFF2-40B4-BE49-F238E27FC236}">
                <a16:creationId xmlns:a16="http://schemas.microsoft.com/office/drawing/2014/main" id="{F68BA28C-41BB-45FB-B3E2-9BBB06A7D20F}"/>
              </a:ext>
            </a:extLst>
          </p:cNvPr>
          <p:cNvPicPr>
            <a:picLocks noChangeAspect="1"/>
          </p:cNvPicPr>
          <p:nvPr/>
        </p:nvPicPr>
        <p:blipFill>
          <a:blip r:embed="rId3"/>
          <a:stretch>
            <a:fillRect/>
          </a:stretch>
        </p:blipFill>
        <p:spPr>
          <a:xfrm>
            <a:off x="341192" y="337833"/>
            <a:ext cx="8382000" cy="6210300"/>
          </a:xfrm>
          <a:prstGeom prst="rect">
            <a:avLst/>
          </a:prstGeom>
        </p:spPr>
      </p:pic>
    </p:spTree>
    <p:extLst>
      <p:ext uri="{BB962C8B-B14F-4D97-AF65-F5344CB8AC3E}">
        <p14:creationId xmlns:p14="http://schemas.microsoft.com/office/powerpoint/2010/main" val="2235459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CB97E21-3DD5-4183-8076-0D9A9B3857D0}"/>
              </a:ext>
            </a:extLst>
          </p:cNvPr>
          <p:cNvSpPr>
            <a:spLocks noGrp="1"/>
          </p:cNvSpPr>
          <p:nvPr>
            <p:ph type="body" sz="half" idx="2"/>
          </p:nvPr>
        </p:nvSpPr>
        <p:spPr>
          <a:xfrm>
            <a:off x="420806" y="1928535"/>
            <a:ext cx="8302386" cy="4609438"/>
          </a:xfrm>
        </p:spPr>
        <p:txBody>
          <a:bodyPr>
            <a:normAutofit/>
          </a:bodyPr>
          <a:lstStyle/>
          <a:p>
            <a:endParaRPr lang="en-US" sz="3600" dirty="0">
              <a:solidFill>
                <a:schemeClr val="bg2">
                  <a:lumMod val="50000"/>
                </a:schemeClr>
              </a:solidFill>
              <a:latin typeface="Arial Black" panose="020B0A04020102020204" pitchFamily="34" charset="0"/>
            </a:endParaRPr>
          </a:p>
          <a:p>
            <a:endParaRPr lang="en-US" sz="3200" dirty="0"/>
          </a:p>
          <a:p>
            <a:endParaRPr lang="en-US" dirty="0"/>
          </a:p>
        </p:txBody>
      </p:sp>
      <p:pic>
        <p:nvPicPr>
          <p:cNvPr id="2" name="Picture 1">
            <a:extLst>
              <a:ext uri="{FF2B5EF4-FFF2-40B4-BE49-F238E27FC236}">
                <a16:creationId xmlns:a16="http://schemas.microsoft.com/office/drawing/2014/main" id="{217AC8C5-051C-4C85-96BD-70EACB28C484}"/>
              </a:ext>
            </a:extLst>
          </p:cNvPr>
          <p:cNvPicPr>
            <a:picLocks noChangeAspect="1"/>
          </p:cNvPicPr>
          <p:nvPr/>
        </p:nvPicPr>
        <p:blipFill>
          <a:blip r:embed="rId3"/>
          <a:stretch>
            <a:fillRect/>
          </a:stretch>
        </p:blipFill>
        <p:spPr>
          <a:xfrm>
            <a:off x="391257" y="228600"/>
            <a:ext cx="8361483" cy="6464258"/>
          </a:xfrm>
          <a:prstGeom prst="rect">
            <a:avLst/>
          </a:prstGeom>
        </p:spPr>
      </p:pic>
    </p:spTree>
    <p:extLst>
      <p:ext uri="{BB962C8B-B14F-4D97-AF65-F5344CB8AC3E}">
        <p14:creationId xmlns:p14="http://schemas.microsoft.com/office/powerpoint/2010/main" val="1806977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304682"/>
            <a:ext cx="9144000" cy="1066800"/>
          </a:xfrm>
          <a:prstGeom prst="rect">
            <a:avLst/>
          </a:prstGeom>
          <a:solidFill>
            <a:srgbClr val="3BB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descr="C:\Users\dfitzhu\AppData\Local\Microsoft\Windows\Temporary Internet Files\Content.IE5\NFIZ0W1C\anchor-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96324">
            <a:off x="528469" y="197040"/>
            <a:ext cx="1715871" cy="18157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21867" y="5334000"/>
            <a:ext cx="3886200" cy="369332"/>
          </a:xfrm>
          <a:prstGeom prst="rect">
            <a:avLst/>
          </a:prstGeom>
        </p:spPr>
        <p:txBody>
          <a:bodyPr wrap="square">
            <a:spAutoFit/>
          </a:bodyPr>
          <a:lstStyle/>
          <a:p>
            <a:r>
              <a:rPr lang="en-US" dirty="0">
                <a:latin typeface="Georgia" panose="02040502050405020303" pitchFamily="18" charset="0"/>
              </a:rPr>
              <a:t> </a:t>
            </a:r>
          </a:p>
        </p:txBody>
      </p:sp>
      <p:sp>
        <p:nvSpPr>
          <p:cNvPr id="11" name="Rectangle 10">
            <a:extLst>
              <a:ext uri="{FF2B5EF4-FFF2-40B4-BE49-F238E27FC236}">
                <a16:creationId xmlns:a16="http://schemas.microsoft.com/office/drawing/2014/main" id="{2B964AC3-C308-4AA3-B5FA-0F8D2D6EEE05}"/>
              </a:ext>
            </a:extLst>
          </p:cNvPr>
          <p:cNvSpPr/>
          <p:nvPr/>
        </p:nvSpPr>
        <p:spPr>
          <a:xfrm>
            <a:off x="1740261" y="533741"/>
            <a:ext cx="5486400" cy="707886"/>
          </a:xfrm>
          <a:prstGeom prst="rect">
            <a:avLst/>
          </a:prstGeom>
        </p:spPr>
        <p:txBody>
          <a:bodyPr wrap="square">
            <a:spAutoFit/>
          </a:bodyPr>
          <a:lstStyle/>
          <a:p>
            <a:pPr marL="45720" indent="0" algn="ctr">
              <a:buNone/>
            </a:pPr>
            <a:r>
              <a:rPr lang="en-US" sz="4000" dirty="0">
                <a:latin typeface="Georgia" panose="02040502050405020303" pitchFamily="18" charset="0"/>
              </a:rPr>
              <a:t>Readiness</a:t>
            </a:r>
          </a:p>
        </p:txBody>
      </p:sp>
      <p:pic>
        <p:nvPicPr>
          <p:cNvPr id="9" name="Picture 8">
            <a:extLst>
              <a:ext uri="{FF2B5EF4-FFF2-40B4-BE49-F238E27FC236}">
                <a16:creationId xmlns:a16="http://schemas.microsoft.com/office/drawing/2014/main" id="{2F1A8BA5-245F-4783-8352-11ADA6F391CD}"/>
              </a:ext>
            </a:extLst>
          </p:cNvPr>
          <p:cNvPicPr/>
          <p:nvPr/>
        </p:nvPicPr>
        <p:blipFill>
          <a:blip r:embed="rId4" cstate="print">
            <a:clrChange>
              <a:clrFrom>
                <a:srgbClr val="FCFBFF"/>
              </a:clrFrom>
              <a:clrTo>
                <a:srgbClr val="FCFBFF">
                  <a:alpha val="0"/>
                </a:srgbClr>
              </a:clrTo>
            </a:clrChange>
            <a:extLst>
              <a:ext uri="{28A0092B-C50C-407E-A947-70E740481C1C}">
                <a14:useLocalDpi xmlns:a14="http://schemas.microsoft.com/office/drawing/2010/main" val="0"/>
              </a:ext>
            </a:extLst>
          </a:blip>
          <a:stretch>
            <a:fillRect/>
          </a:stretch>
        </p:blipFill>
        <p:spPr>
          <a:xfrm>
            <a:off x="7696200" y="5518666"/>
            <a:ext cx="1054100" cy="1219856"/>
          </a:xfrm>
          <a:prstGeom prst="rect">
            <a:avLst/>
          </a:prstGeom>
          <a:ln w="3175" cap="sq" cmpd="thickThin">
            <a:noFill/>
            <a:prstDash val="solid"/>
            <a:miter lim="800000"/>
          </a:ln>
          <a:effectLst>
            <a:innerShdw blurRad="76200">
              <a:srgbClr val="000000"/>
            </a:innerShdw>
          </a:effectLst>
        </p:spPr>
      </p:pic>
      <p:sp>
        <p:nvSpPr>
          <p:cNvPr id="2" name="TextBox 1">
            <a:extLst>
              <a:ext uri="{FF2B5EF4-FFF2-40B4-BE49-F238E27FC236}">
                <a16:creationId xmlns:a16="http://schemas.microsoft.com/office/drawing/2014/main" id="{DD13313A-C6C9-4406-A510-7ECEB8528ACB}"/>
              </a:ext>
            </a:extLst>
          </p:cNvPr>
          <p:cNvSpPr txBox="1"/>
          <p:nvPr/>
        </p:nvSpPr>
        <p:spPr>
          <a:xfrm>
            <a:off x="1066800" y="2115015"/>
            <a:ext cx="8185150" cy="4247317"/>
          </a:xfrm>
          <a:prstGeom prst="rect">
            <a:avLst/>
          </a:prstGeom>
          <a:noFill/>
          <a:ln>
            <a:noFill/>
          </a:ln>
        </p:spPr>
        <p:txBody>
          <a:bodyPr wrap="square" rtlCol="0">
            <a:spAutoFit/>
          </a:bodyPr>
          <a:lstStyle/>
          <a:p>
            <a:r>
              <a:rPr lang="en-US" sz="2800" b="1" dirty="0"/>
              <a:t>Where is your School?</a:t>
            </a:r>
          </a:p>
          <a:p>
            <a:endParaRPr lang="en-US" sz="2800" dirty="0"/>
          </a:p>
          <a:p>
            <a:pPr>
              <a:buFont typeface="Wingdings" panose="05000000000000000000" pitchFamily="2" charset="2"/>
              <a:buChar char="Ø"/>
              <a:defRPr/>
            </a:pPr>
            <a:r>
              <a:rPr lang="en-US" sz="2800" dirty="0"/>
              <a:t>Partnership School (Decision Making)</a:t>
            </a:r>
          </a:p>
          <a:p>
            <a:pPr>
              <a:defRPr/>
            </a:pPr>
            <a:endParaRPr lang="en-US" sz="2800" dirty="0"/>
          </a:p>
          <a:p>
            <a:pPr>
              <a:buFont typeface="Wingdings" panose="05000000000000000000" pitchFamily="2" charset="2"/>
              <a:buChar char="Ø"/>
              <a:defRPr/>
            </a:pPr>
            <a:r>
              <a:rPr lang="en-US" sz="2800" dirty="0"/>
              <a:t>Open-Door School (Welcoming)</a:t>
            </a:r>
          </a:p>
          <a:p>
            <a:pPr>
              <a:defRPr/>
            </a:pPr>
            <a:endParaRPr lang="en-US" sz="2800" dirty="0"/>
          </a:p>
          <a:p>
            <a:pPr>
              <a:buFont typeface="Wingdings" panose="05000000000000000000" pitchFamily="2" charset="2"/>
              <a:buChar char="Ø"/>
              <a:defRPr/>
            </a:pPr>
            <a:r>
              <a:rPr lang="en-US" sz="2800" dirty="0"/>
              <a:t>Come-if-We-Call School (By Invitation Only)</a:t>
            </a:r>
          </a:p>
          <a:p>
            <a:pPr>
              <a:defRPr/>
            </a:pPr>
            <a:endParaRPr lang="en-US" sz="2800" dirty="0"/>
          </a:p>
          <a:p>
            <a:pPr>
              <a:buFont typeface="Wingdings" panose="05000000000000000000" pitchFamily="2" charset="2"/>
              <a:buChar char="Ø"/>
              <a:defRPr/>
            </a:pPr>
            <a:r>
              <a:rPr lang="en-US" sz="2800" dirty="0"/>
              <a:t>Fortress School (Disconnected)</a:t>
            </a:r>
          </a:p>
          <a:p>
            <a:endParaRPr lang="en-US" dirty="0"/>
          </a:p>
        </p:txBody>
      </p:sp>
    </p:spTree>
    <p:extLst>
      <p:ext uri="{BB962C8B-B14F-4D97-AF65-F5344CB8AC3E}">
        <p14:creationId xmlns:p14="http://schemas.microsoft.com/office/powerpoint/2010/main" val="3487800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67D36-070C-4176-A6E1-183A7D87FE51}"/>
              </a:ext>
            </a:extLst>
          </p:cNvPr>
          <p:cNvSpPr>
            <a:spLocks noGrp="1"/>
          </p:cNvSpPr>
          <p:nvPr>
            <p:ph idx="1"/>
          </p:nvPr>
        </p:nvSpPr>
        <p:spPr>
          <a:xfrm>
            <a:off x="1158240" y="2159204"/>
            <a:ext cx="7508240" cy="4165396"/>
          </a:xfrm>
        </p:spPr>
        <p:txBody>
          <a:bodyPr>
            <a:normAutofit/>
          </a:bodyPr>
          <a:lstStyle/>
          <a:p>
            <a:pPr>
              <a:spcBef>
                <a:spcPct val="50000"/>
              </a:spcBef>
              <a:buClrTx/>
              <a:buSzTx/>
              <a:buNone/>
            </a:pPr>
            <a:r>
              <a:rPr lang="en-US" altLang="en-US" sz="2800" b="1" dirty="0"/>
              <a:t>Children learn best when their parents play a variety of roles in their learning:</a:t>
            </a:r>
          </a:p>
          <a:p>
            <a:pPr lvl="1">
              <a:spcBef>
                <a:spcPct val="50000"/>
              </a:spcBef>
              <a:buClrTx/>
              <a:buFont typeface="Wingdings" panose="05000000000000000000" pitchFamily="2" charset="2"/>
              <a:buChar char="Ø"/>
            </a:pPr>
            <a:r>
              <a:rPr lang="en-US" altLang="en-US" sz="2800" dirty="0"/>
              <a:t>Helping at home.</a:t>
            </a:r>
          </a:p>
          <a:p>
            <a:pPr lvl="1">
              <a:spcBef>
                <a:spcPct val="50000"/>
              </a:spcBef>
              <a:buClrTx/>
              <a:buFont typeface="Wingdings" panose="05000000000000000000" pitchFamily="2" charset="2"/>
              <a:buChar char="Ø"/>
            </a:pPr>
            <a:r>
              <a:rPr lang="en-US" altLang="en-US" sz="2800" dirty="0"/>
              <a:t>Volunteering at school.</a:t>
            </a:r>
          </a:p>
          <a:p>
            <a:pPr lvl="1">
              <a:spcBef>
                <a:spcPct val="50000"/>
              </a:spcBef>
              <a:buClrTx/>
              <a:buFont typeface="Wingdings" panose="05000000000000000000" pitchFamily="2" charset="2"/>
              <a:buChar char="Ø"/>
            </a:pPr>
            <a:r>
              <a:rPr lang="en-US" altLang="en-US" sz="2800" dirty="0"/>
              <a:t>Planning their child’s future.</a:t>
            </a:r>
          </a:p>
          <a:p>
            <a:pPr lvl="1">
              <a:spcBef>
                <a:spcPct val="50000"/>
              </a:spcBef>
              <a:buClrTx/>
              <a:buFont typeface="Wingdings" panose="05000000000000000000" pitchFamily="2" charset="2"/>
              <a:buChar char="Ø"/>
            </a:pPr>
            <a:r>
              <a:rPr lang="en-US" altLang="en-US" sz="2800" dirty="0"/>
              <a:t>Participating in key decision making</a:t>
            </a:r>
            <a:endParaRPr lang="en-US" sz="2800" dirty="0"/>
          </a:p>
        </p:txBody>
      </p:sp>
      <p:sp>
        <p:nvSpPr>
          <p:cNvPr id="6" name="Rectangle 5">
            <a:extLst>
              <a:ext uri="{FF2B5EF4-FFF2-40B4-BE49-F238E27FC236}">
                <a16:creationId xmlns:a16="http://schemas.microsoft.com/office/drawing/2014/main" id="{E93FB1DB-43E8-49AE-A989-C2A7408F475A}"/>
              </a:ext>
            </a:extLst>
          </p:cNvPr>
          <p:cNvSpPr/>
          <p:nvPr/>
        </p:nvSpPr>
        <p:spPr>
          <a:xfrm>
            <a:off x="0" y="381000"/>
            <a:ext cx="9144000" cy="1140683"/>
          </a:xfrm>
          <a:prstGeom prst="rect">
            <a:avLst/>
          </a:prstGeom>
          <a:solidFill>
            <a:srgbClr val="3BB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A4DC8C6-3819-49A4-B0B2-01C6F05F594B}"/>
              </a:ext>
            </a:extLst>
          </p:cNvPr>
          <p:cNvSpPr/>
          <p:nvPr/>
        </p:nvSpPr>
        <p:spPr>
          <a:xfrm>
            <a:off x="2362200" y="698153"/>
            <a:ext cx="6324600" cy="707886"/>
          </a:xfrm>
          <a:prstGeom prst="rect">
            <a:avLst/>
          </a:prstGeom>
        </p:spPr>
        <p:txBody>
          <a:bodyPr wrap="square">
            <a:spAutoFit/>
          </a:bodyPr>
          <a:lstStyle/>
          <a:p>
            <a:r>
              <a:rPr lang="en-US" sz="4000" dirty="0">
                <a:latin typeface="Georgia" panose="02040502050405020303" pitchFamily="18" charset="0"/>
              </a:rPr>
              <a:t>What the RESEARCH says </a:t>
            </a:r>
          </a:p>
        </p:txBody>
      </p:sp>
      <p:pic>
        <p:nvPicPr>
          <p:cNvPr id="10" name="Picture 2" descr="C:\Users\dfitzhu\AppData\Local\Microsoft\Windows\Temporary Internet Files\Content.IE5\NFIZ0W1C\Nautical-Heart[1].png">
            <a:extLst>
              <a:ext uri="{FF2B5EF4-FFF2-40B4-BE49-F238E27FC236}">
                <a16:creationId xmlns:a16="http://schemas.microsoft.com/office/drawing/2014/main" id="{47DD1174-FC7F-4A8E-B24D-595A984B755C}"/>
              </a:ext>
            </a:extLst>
          </p:cNvPr>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976651">
            <a:off x="328279" y="203827"/>
            <a:ext cx="1921544" cy="17205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F363143-B2F8-4276-98C1-810D39608963}"/>
              </a:ext>
            </a:extLst>
          </p:cNvPr>
          <p:cNvPicPr/>
          <p:nvPr/>
        </p:nvPicPr>
        <p:blipFill>
          <a:blip r:embed="rId4" cstate="print">
            <a:clrChange>
              <a:clrFrom>
                <a:srgbClr val="FCFBFF"/>
              </a:clrFrom>
              <a:clrTo>
                <a:srgbClr val="FCFBFF">
                  <a:alpha val="0"/>
                </a:srgbClr>
              </a:clrTo>
            </a:clrChange>
            <a:extLst>
              <a:ext uri="{28A0092B-C50C-407E-A947-70E740481C1C}">
                <a14:useLocalDpi xmlns:a14="http://schemas.microsoft.com/office/drawing/2010/main" val="0"/>
              </a:ext>
            </a:extLst>
          </a:blip>
          <a:stretch>
            <a:fillRect/>
          </a:stretch>
        </p:blipFill>
        <p:spPr>
          <a:xfrm>
            <a:off x="7924800" y="5334000"/>
            <a:ext cx="949613" cy="1206916"/>
          </a:xfrm>
          <a:prstGeom prst="rect">
            <a:avLst/>
          </a:prstGeom>
          <a:ln w="3175" cap="sq" cmpd="thickThin">
            <a:noFill/>
            <a:prstDash val="solid"/>
            <a:miter lim="800000"/>
          </a:ln>
          <a:effectLst>
            <a:innerShdw blurRad="76200">
              <a:srgbClr val="000000"/>
            </a:innerShdw>
          </a:effectLst>
        </p:spPr>
      </p:pic>
    </p:spTree>
    <p:extLst>
      <p:ext uri="{BB962C8B-B14F-4D97-AF65-F5344CB8AC3E}">
        <p14:creationId xmlns:p14="http://schemas.microsoft.com/office/powerpoint/2010/main" val="33203124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55&quot;&gt;&lt;object type=&quot;3&quot; unique_id=&quot;10056&quot;&gt;&lt;property id=&quot;20148&quot; value=&quot;5&quot;/&gt;&lt;property id=&quot;20300&quot; value=&quot;Slide 2&quot;/&gt;&lt;property id=&quot;20307&quot; value=&quot;268&quot;/&gt;&lt;/object&gt;&lt;object type=&quot;3&quot; unique_id=&quot;10057&quot;&gt;&lt;property id=&quot;20148&quot; value=&quot;5&quot;/&gt;&lt;property id=&quot;20300&quot; value=&quot;Slide 3&quot;/&gt;&lt;property id=&quot;20307&quot; value=&quot;269&quot;/&gt;&lt;/object&gt;&lt;object type=&quot;3&quot; unique_id=&quot;10058&quot;&gt;&lt;property id=&quot;20148&quot; value=&quot;5&quot;/&gt;&lt;property id=&quot;20300&quot; value=&quot;Slide 1&quot;/&gt;&lt;property id=&quot;20307&quot; value=&quot;259&quot;/&gt;&lt;/object&gt;&lt;object type=&quot;3&quot; unique_id=&quot;10059&quot;&gt;&lt;property id=&quot;20148&quot; value=&quot;5&quot;/&gt;&lt;property id=&quot;20300&quot; value=&quot;Slide 8&quot;/&gt;&lt;property id=&quot;20307&quot; value=&quot;274&quot;/&gt;&lt;/object&gt;&lt;object type=&quot;3&quot; unique_id=&quot;10060&quot;&gt;&lt;property id=&quot;20148&quot; value=&quot;5&quot;/&gt;&lt;property id=&quot;20300&quot; value=&quot;Slide 9&quot;/&gt;&lt;property id=&quot;20307&quot; value=&quot;294&quot;/&gt;&lt;/object&gt;&lt;object type=&quot;3&quot; unique_id=&quot;10061&quot;&gt;&lt;property id=&quot;20148&quot; value=&quot;5&quot;/&gt;&lt;property id=&quot;20300&quot; value=&quot;Slide 10 - &amp;quot; HOW CAN EDUCATORS AND PARENTS STRENGTHEN AND SUSTAIN HEALTHY SCHOOLs? &amp;quot;&quot;/&gt;&lt;property id=&quot;20307&quot; value=&quot;260&quot;/&gt;&lt;/object&gt;&lt;object type=&quot;3&quot; unique_id=&quot;10062&quot;&gt;&lt;property id=&quot;20148&quot; value=&quot;5&quot;/&gt;&lt;property id=&quot;20300&quot; value=&quot;Slide 11&quot;/&gt;&lt;property id=&quot;20307&quot; value=&quot;257&quot;/&gt;&lt;/object&gt;&lt;object type=&quot;3&quot; unique_id=&quot;10063&quot;&gt;&lt;property id=&quot;20148&quot; value=&quot;5&quot;/&gt;&lt;property id=&quot;20300&quot; value=&quot;Slide 12&quot;/&gt;&lt;property id=&quot;20307&quot; value=&quot;279&quot;/&gt;&lt;/object&gt;&lt;object type=&quot;3&quot; unique_id=&quot;10064&quot;&gt;&lt;property id=&quot;20148&quot; value=&quot;5&quot;/&gt;&lt;property id=&quot;20300&quot; value=&quot;Slide 13&quot;/&gt;&lt;property id=&quot;20307&quot; value=&quot;263&quot;/&gt;&lt;/object&gt;&lt;object type=&quot;3&quot; unique_id=&quot;10065&quot;&gt;&lt;property id=&quot;20148&quot; value=&quot;5&quot;/&gt;&lt;property id=&quot;20300&quot; value=&quot;Slide 18&quot;/&gt;&lt;property id=&quot;20307&quot; value=&quot;264&quot;/&gt;&lt;/object&gt;&lt;object type=&quot;3&quot; unique_id=&quot;10066&quot;&gt;&lt;property id=&quot;20148&quot; value=&quot;5&quot;/&gt;&lt;property id=&quot;20300&quot; value=&quot;Slide 6&quot;/&gt;&lt;property id=&quot;20307&quot; value=&quot;276&quot;/&gt;&lt;/object&gt;&lt;object type=&quot;3&quot; unique_id=&quot;10067&quot;&gt;&lt;property id=&quot;20148&quot; value=&quot;5&quot;/&gt;&lt;property id=&quot;20300&quot; value=&quot;Slide 20&quot;/&gt;&lt;property id=&quot;20307&quot; value=&quot;265&quot;/&gt;&lt;/object&gt;&lt;object type=&quot;3&quot; unique_id=&quot;10068&quot;&gt;&lt;property id=&quot;20148&quot; value=&quot;5&quot;/&gt;&lt;property id=&quot;20300&quot; value=&quot;Slide 21&quot;/&gt;&lt;property id=&quot;20307&quot; value=&quot;290&quot;/&gt;&lt;/object&gt;&lt;object type=&quot;3&quot; unique_id=&quot;10070&quot;&gt;&lt;property id=&quot;20148&quot; value=&quot;5&quot;/&gt;&lt;property id=&quot;20300&quot; value=&quot;Slide 22&quot;/&gt;&lt;property id=&quot;20307&quot; value=&quot;266&quot;/&gt;&lt;/object&gt;&lt;object type=&quot;3&quot; unique_id=&quot;10071&quot;&gt;&lt;property id=&quot;20148&quot; value=&quot;5&quot;/&gt;&lt;property id=&quot;20300&quot; value=&quot;Slide 25&quot;/&gt;&lt;property id=&quot;20307&quot; value=&quot;278&quot;/&gt;&lt;/object&gt;&lt;object type=&quot;3&quot; unique_id=&quot;10308&quot;&gt;&lt;property id=&quot;20148&quot; value=&quot;5&quot;/&gt;&lt;property id=&quot;20300&quot; value=&quot;Slide 14&quot;/&gt;&lt;property id=&quot;20307&quot; value=&quot;298&quot;/&gt;&lt;/object&gt;&lt;object type=&quot;3&quot; unique_id=&quot;10310&quot;&gt;&lt;property id=&quot;20148&quot; value=&quot;5&quot;/&gt;&lt;property id=&quot;20300&quot; value=&quot;Slide 5&quot;/&gt;&lt;property id=&quot;20307&quot; value=&quot;299&quot;/&gt;&lt;/object&gt;&lt;object type=&quot;3&quot; unique_id=&quot;10311&quot;&gt;&lt;property id=&quot;20148&quot; value=&quot;5&quot;/&gt;&lt;property id=&quot;20300&quot; value=&quot;Slide 7&quot;/&gt;&lt;property id=&quot;20307&quot; value=&quot;300&quot;/&gt;&lt;/object&gt;&lt;object type=&quot;3&quot; unique_id=&quot;10312&quot;&gt;&lt;property id=&quot;20148&quot; value=&quot;5&quot;/&gt;&lt;property id=&quot;20300&quot; value=&quot;Slide 19&quot;/&gt;&lt;property id=&quot;20307&quot; value=&quot;301&quot;/&gt;&lt;/object&gt;&lt;object type=&quot;3&quot; unique_id=&quot;10314&quot;&gt;&lt;property id=&quot;20148&quot; value=&quot;5&quot;/&gt;&lt;property id=&quot;20300&quot; value=&quot;Slide 4&quot;/&gt;&lt;property id=&quot;20307&quot; value=&quot;302&quot;/&gt;&lt;/object&gt;&lt;object type=&quot;3&quot; unique_id=&quot;10315&quot;&gt;&lt;property id=&quot;20148&quot; value=&quot;5&quot;/&gt;&lt;property id=&quot;20300&quot; value=&quot;Slide 23&quot;/&gt;&lt;property id=&quot;20307&quot; value=&quot;304&quot;/&gt;&lt;/object&gt;&lt;object type=&quot;3&quot; unique_id=&quot;10316&quot;&gt;&lt;property id=&quot;20148&quot; value=&quot;5&quot;/&gt;&lt;property id=&quot;20300&quot; value=&quot;Slide 24&quot;/&gt;&lt;property id=&quot;20307&quot; value=&quot;303&quot;/&gt;&lt;/object&gt;&lt;object type=&quot;3&quot; unique_id=&quot;10557&quot;&gt;&lt;property id=&quot;20148&quot; value=&quot;5&quot;/&gt;&lt;property id=&quot;20300&quot; value=&quot;Slide 15 - &amp;quot;Creating a Plan Intentional planning&amp;quot;&quot;/&gt;&lt;property id=&quot;20307&quot; value=&quot;306&quot;/&gt;&lt;/object&gt;&lt;object type=&quot;3&quot; unique_id=&quot;10558&quot;&gt;&lt;property id=&quot;20148&quot; value=&quot;5&quot;/&gt;&lt;property id=&quot;20300&quot; value=&quot;Slide 16&quot;/&gt;&lt;property id=&quot;20307&quot; value=&quot;307&quot;/&gt;&lt;/object&gt;&lt;object type=&quot;3&quot; unique_id=&quot;10559&quot;&gt;&lt;property id=&quot;20148&quot; value=&quot;5&quot;/&gt;&lt;property id=&quot;20300&quot; value=&quot;Slide 17&quot;/&gt;&lt;property id=&quot;20307&quot; value=&quot;305&quot;/&gt;&lt;/object&gt;&lt;/object&gt;&lt;object type=&quot;8&quot; unique_id=&quot;10089&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5669</TotalTime>
  <Words>1131</Words>
  <Application>Microsoft Office PowerPoint</Application>
  <PresentationFormat>On-screen Show (4:3)</PresentationFormat>
  <Paragraphs>217</Paragraphs>
  <Slides>25</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MS UI Gothic</vt:lpstr>
      <vt:lpstr>Arial</vt:lpstr>
      <vt:lpstr>Arial Black</vt:lpstr>
      <vt:lpstr>Brush Script MT</vt:lpstr>
      <vt:lpstr>Calibri</vt:lpstr>
      <vt:lpstr>Century Gothic</vt:lpstr>
      <vt:lpstr>Georgia</vt:lpstr>
      <vt:lpstr>HY얕은샘물M</vt:lpstr>
      <vt:lpstr>Times New Roman</vt:lpstr>
      <vt:lpstr>Tw Cen MT</vt:lpstr>
      <vt:lpstr>Tw Cen MT Condensed</vt:lpstr>
      <vt:lpstr>Wingdings</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HOW CAN EDUCATORS AND PARENTS STRENGTHEN AND SUSTAIN HEALTHY SCHOOLs? </vt:lpstr>
      <vt:lpstr>PowerPoint Presentation</vt:lpstr>
      <vt:lpstr>PowerPoint Presentation</vt:lpstr>
      <vt:lpstr>PowerPoint Presentation</vt:lpstr>
      <vt:lpstr>PowerPoint Presentation</vt:lpstr>
      <vt:lpstr> Intentional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Arizona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Roles and Responsibilities</dc:title>
  <dc:creator>Fitzhugh, Dawn</dc:creator>
  <cp:lastModifiedBy>Fitzhugh, Dawn</cp:lastModifiedBy>
  <cp:revision>364</cp:revision>
  <cp:lastPrinted>2018-07-11T18:30:48Z</cp:lastPrinted>
  <dcterms:created xsi:type="dcterms:W3CDTF">2017-08-29T20:39:21Z</dcterms:created>
  <dcterms:modified xsi:type="dcterms:W3CDTF">2018-08-16T15:25:48Z</dcterms:modified>
</cp:coreProperties>
</file>