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4.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5.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6.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7.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8.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9.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25"/>
  </p:notesMasterIdLst>
  <p:handoutMasterIdLst>
    <p:handoutMasterId r:id="rId26"/>
  </p:handoutMasterIdLst>
  <p:sldIdLst>
    <p:sldId id="265" r:id="rId3"/>
    <p:sldId id="269" r:id="rId4"/>
    <p:sldId id="270" r:id="rId5"/>
    <p:sldId id="316" r:id="rId6"/>
    <p:sldId id="263" r:id="rId7"/>
    <p:sldId id="301" r:id="rId8"/>
    <p:sldId id="302" r:id="rId9"/>
    <p:sldId id="307" r:id="rId10"/>
    <p:sldId id="308" r:id="rId11"/>
    <p:sldId id="309" r:id="rId12"/>
    <p:sldId id="310" r:id="rId13"/>
    <p:sldId id="312" r:id="rId14"/>
    <p:sldId id="311" r:id="rId15"/>
    <p:sldId id="313" r:id="rId16"/>
    <p:sldId id="314" r:id="rId17"/>
    <p:sldId id="305" r:id="rId18"/>
    <p:sldId id="306" r:id="rId19"/>
    <p:sldId id="304" r:id="rId20"/>
    <p:sldId id="303" r:id="rId21"/>
    <p:sldId id="315" r:id="rId22"/>
    <p:sldId id="295" r:id="rId23"/>
    <p:sldId id="296" r:id="rId24"/>
  </p:sldIdLst>
  <p:sldSz cx="12192000" cy="6858000"/>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6618"/>
    <a:srgbClr val="93C3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1621DC-63D0-4DCF-ABDE-1F67A6AD7C35}" v="550" dt="2020-01-03T19:30:34.95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405" autoAdjust="0"/>
  </p:normalViewPr>
  <p:slideViewPr>
    <p:cSldViewPr snapToGrid="0" showGuides="1">
      <p:cViewPr varScale="1">
        <p:scale>
          <a:sx n="85" d="100"/>
          <a:sy n="85" d="100"/>
        </p:scale>
        <p:origin x="954" y="84"/>
      </p:cViewPr>
      <p:guideLst>
        <p:guide orient="horz" pos="2160"/>
        <p:guide pos="3840"/>
      </p:guideLst>
    </p:cSldViewPr>
  </p:slideViewPr>
  <p:notesTextViewPr>
    <p:cViewPr>
      <p:scale>
        <a:sx n="3" d="2"/>
        <a:sy n="3" d="2"/>
      </p:scale>
      <p:origin x="0" y="0"/>
    </p:cViewPr>
  </p:notesTextViewPr>
  <p:notesViewPr>
    <p:cSldViewPr snapToGrid="0" showGuides="1">
      <p:cViewPr varScale="1">
        <p:scale>
          <a:sx n="91" d="100"/>
          <a:sy n="91" d="100"/>
        </p:scale>
        <p:origin x="375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Age</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EC34-4F49-BBB7-89DA8B8DF43C}"/>
              </c:ext>
            </c:extLst>
          </c:dPt>
          <c:dPt>
            <c:idx val="1"/>
            <c:bubble3D val="0"/>
            <c:spPr>
              <a:solidFill>
                <a:schemeClr val="accent2"/>
              </a:solidFill>
              <a:ln w="19050">
                <a:noFill/>
              </a:ln>
              <a:effectLst/>
            </c:spPr>
            <c:extLst>
              <c:ext xmlns:c16="http://schemas.microsoft.com/office/drawing/2014/chart" uri="{C3380CC4-5D6E-409C-BE32-E72D297353CC}">
                <c16:uniqueId val="{00000003-EC34-4F49-BBB7-89DA8B8DF43C}"/>
              </c:ext>
            </c:extLst>
          </c:dPt>
          <c:dPt>
            <c:idx val="2"/>
            <c:bubble3D val="0"/>
            <c:spPr>
              <a:solidFill>
                <a:schemeClr val="accent3"/>
              </a:solidFill>
              <a:ln w="19050">
                <a:noFill/>
              </a:ln>
              <a:effectLst/>
            </c:spPr>
            <c:extLst>
              <c:ext xmlns:c16="http://schemas.microsoft.com/office/drawing/2014/chart" uri="{C3380CC4-5D6E-409C-BE32-E72D297353CC}">
                <c16:uniqueId val="{00000005-EC34-4F49-BBB7-89DA8B8DF43C}"/>
              </c:ext>
            </c:extLst>
          </c:dPt>
          <c:dPt>
            <c:idx val="3"/>
            <c:bubble3D val="0"/>
            <c:spPr>
              <a:solidFill>
                <a:schemeClr val="accent4"/>
              </a:solidFill>
              <a:ln w="19050">
                <a:noFill/>
              </a:ln>
              <a:effectLst/>
            </c:spPr>
            <c:extLst>
              <c:ext xmlns:c16="http://schemas.microsoft.com/office/drawing/2014/chart" uri="{C3380CC4-5D6E-409C-BE32-E72D297353CC}">
                <c16:uniqueId val="{00000007-EC34-4F49-BBB7-89DA8B8DF43C}"/>
              </c:ext>
            </c:extLst>
          </c:dPt>
          <c:dPt>
            <c:idx val="4"/>
            <c:bubble3D val="0"/>
            <c:spPr>
              <a:solidFill>
                <a:schemeClr val="accent5"/>
              </a:solidFill>
              <a:ln w="19050">
                <a:noFill/>
              </a:ln>
              <a:effectLst/>
            </c:spPr>
            <c:extLst>
              <c:ext xmlns:c16="http://schemas.microsoft.com/office/drawing/2014/chart" uri="{C3380CC4-5D6E-409C-BE32-E72D297353CC}">
                <c16:uniqueId val="{00000009-EC34-4F49-BBB7-89DA8B8DF43C}"/>
              </c:ext>
            </c:extLst>
          </c:dPt>
          <c:dPt>
            <c:idx val="5"/>
            <c:bubble3D val="0"/>
            <c:spPr>
              <a:solidFill>
                <a:schemeClr val="accent6"/>
              </a:solidFill>
              <a:ln w="19050">
                <a:noFill/>
              </a:ln>
              <a:effectLst/>
            </c:spPr>
            <c:extLst>
              <c:ext xmlns:c16="http://schemas.microsoft.com/office/drawing/2014/chart" uri="{C3380CC4-5D6E-409C-BE32-E72D297353CC}">
                <c16:uniqueId val="{0000000B-EC34-4F49-BBB7-89DA8B8DF43C}"/>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DDC8-4AEF-9F78-B267CCF391C8}"/>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C24A-4820-98EA-F8CF4499860D}"/>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C24A-4820-98EA-F8CF4499860D}"/>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C24A-4820-98EA-F8CF4499860D}"/>
              </c:ext>
            </c:extLst>
          </c:dPt>
          <c:dPt>
            <c:idx val="10"/>
            <c:bubble3D val="0"/>
            <c:spPr>
              <a:solidFill>
                <a:schemeClr val="accent5">
                  <a:lumMod val="60000"/>
                </a:schemeClr>
              </a:solidFill>
              <a:ln w="19050">
                <a:noFill/>
              </a:ln>
              <a:effectLst/>
            </c:spPr>
            <c:extLst>
              <c:ext xmlns:c16="http://schemas.microsoft.com/office/drawing/2014/chart" uri="{C3380CC4-5D6E-409C-BE32-E72D297353CC}">
                <c16:uniqueId val="{00000015-C24A-4820-98EA-F8CF4499860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Sheet1!$A$2:$A$12</c:f>
              <c:strCache>
                <c:ptCount val="11"/>
                <c:pt idx="0">
                  <c:v>8</c:v>
                </c:pt>
                <c:pt idx="1">
                  <c:v>9</c:v>
                </c:pt>
                <c:pt idx="2">
                  <c:v>10</c:v>
                </c:pt>
                <c:pt idx="3">
                  <c:v>11</c:v>
                </c:pt>
                <c:pt idx="4">
                  <c:v>12</c:v>
                </c:pt>
                <c:pt idx="5">
                  <c:v>13</c:v>
                </c:pt>
                <c:pt idx="6">
                  <c:v>14</c:v>
                </c:pt>
                <c:pt idx="7">
                  <c:v>15</c:v>
                </c:pt>
                <c:pt idx="8">
                  <c:v>16</c:v>
                </c:pt>
                <c:pt idx="9">
                  <c:v>17</c:v>
                </c:pt>
                <c:pt idx="10">
                  <c:v>18-21</c:v>
                </c:pt>
              </c:strCache>
            </c:strRef>
          </c:cat>
          <c:val>
            <c:numRef>
              <c:f>Sheet1!$B$2:$B$12</c:f>
              <c:numCache>
                <c:formatCode>General</c:formatCode>
                <c:ptCount val="11"/>
                <c:pt idx="0">
                  <c:v>7.4</c:v>
                </c:pt>
                <c:pt idx="1">
                  <c:v>13.3</c:v>
                </c:pt>
                <c:pt idx="2">
                  <c:v>15.1</c:v>
                </c:pt>
                <c:pt idx="3">
                  <c:v>14.5</c:v>
                </c:pt>
                <c:pt idx="4">
                  <c:v>7.4</c:v>
                </c:pt>
                <c:pt idx="5">
                  <c:v>14.6</c:v>
                </c:pt>
                <c:pt idx="6">
                  <c:v>7.7</c:v>
                </c:pt>
                <c:pt idx="7">
                  <c:v>0</c:v>
                </c:pt>
                <c:pt idx="8">
                  <c:v>5.4</c:v>
                </c:pt>
                <c:pt idx="9">
                  <c:v>5.7</c:v>
                </c:pt>
                <c:pt idx="10">
                  <c:v>1.4</c:v>
                </c:pt>
              </c:numCache>
            </c:numRef>
          </c:val>
          <c:extLst>
            <c:ext xmlns:c16="http://schemas.microsoft.com/office/drawing/2014/chart" uri="{C3380CC4-5D6E-409C-BE32-E72D297353CC}">
              <c16:uniqueId val="{00000000-94B4-462E-A66B-45C90F101F7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7.7426770889541238E-2"/>
          <c:y val="0.88437841378710091"/>
          <c:w val="0.84514626020405637"/>
          <c:h val="0.1156215862128990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Braille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5B1-48E2-8D4B-6423BCC545C9}"/>
              </c:ext>
            </c:extLst>
          </c:dPt>
          <c:dPt>
            <c:idx val="1"/>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3-C5B1-48E2-8D4B-6423BCC545C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No</c:v>
                </c:pt>
                <c:pt idx="1">
                  <c:v>Yes</c:v>
                </c:pt>
              </c:strCache>
            </c:strRef>
          </c:cat>
          <c:val>
            <c:numRef>
              <c:f>Sheet1!$B$2:$B$3</c:f>
              <c:numCache>
                <c:formatCode>General</c:formatCode>
                <c:ptCount val="2"/>
                <c:pt idx="0">
                  <c:v>84</c:v>
                </c:pt>
                <c:pt idx="1">
                  <c:v>16</c:v>
                </c:pt>
              </c:numCache>
            </c:numRef>
          </c:val>
          <c:extLst>
            <c:ext xmlns:c16="http://schemas.microsoft.com/office/drawing/2014/chart" uri="{C3380CC4-5D6E-409C-BE32-E72D297353CC}">
              <c16:uniqueId val="{00000000-72C8-4158-A8C9-557F0A0DDC1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Hearing</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E41-4683-BC39-435D68125EA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E41-4683-BC39-435D68125EA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E41-4683-BC39-435D68125EA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E41-4683-BC39-435D68125EA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E41-4683-BC39-435D68125EA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Within normal limits</c:v>
                </c:pt>
                <c:pt idx="1">
                  <c:v>Corrected within normal limits</c:v>
                </c:pt>
                <c:pt idx="2">
                  <c:v>Aided, but still significant loss</c:v>
                </c:pt>
                <c:pt idx="3">
                  <c:v>Profound loss with aids</c:v>
                </c:pt>
                <c:pt idx="4">
                  <c:v>Unable to determine</c:v>
                </c:pt>
              </c:strCache>
            </c:strRef>
          </c:cat>
          <c:val>
            <c:numRef>
              <c:f>Sheet1!$B$2:$B$6</c:f>
              <c:numCache>
                <c:formatCode>General</c:formatCode>
                <c:ptCount val="5"/>
                <c:pt idx="0">
                  <c:v>93</c:v>
                </c:pt>
                <c:pt idx="1">
                  <c:v>2</c:v>
                </c:pt>
                <c:pt idx="2">
                  <c:v>2</c:v>
                </c:pt>
                <c:pt idx="3">
                  <c:v>1</c:v>
                </c:pt>
                <c:pt idx="4">
                  <c:v>2</c:v>
                </c:pt>
              </c:numCache>
            </c:numRef>
          </c:val>
          <c:extLst>
            <c:ext xmlns:c16="http://schemas.microsoft.com/office/drawing/2014/chart" uri="{C3380CC4-5D6E-409C-BE32-E72D297353CC}">
              <c16:uniqueId val="{00000000-4EC4-4069-B24B-2354D5DCFC4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Motor</c:v>
                </c:pt>
              </c:strCache>
            </c:strRef>
          </c:tx>
          <c:dPt>
            <c:idx val="0"/>
            <c:bubble3D val="0"/>
            <c:spPr>
              <a:solidFill>
                <a:srgbClr val="E76618"/>
              </a:solidFill>
              <a:ln w="19050">
                <a:solidFill>
                  <a:schemeClr val="lt1"/>
                </a:solidFill>
              </a:ln>
              <a:effectLst/>
            </c:spPr>
            <c:extLst>
              <c:ext xmlns:c16="http://schemas.microsoft.com/office/drawing/2014/chart" uri="{C3380CC4-5D6E-409C-BE32-E72D297353CC}">
                <c16:uniqueId val="{00000001-281E-431E-91FB-C7A89CDF291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81E-431E-91FB-C7A89CDF291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81E-431E-91FB-C7A89CDF291D}"/>
              </c:ext>
            </c:extLst>
          </c:dPt>
          <c:dPt>
            <c:idx val="3"/>
            <c:bubble3D val="0"/>
            <c:spPr>
              <a:solidFill>
                <a:srgbClr val="93C331"/>
              </a:solidFill>
              <a:ln w="19050">
                <a:solidFill>
                  <a:schemeClr val="lt1"/>
                </a:solidFill>
              </a:ln>
              <a:effectLst/>
            </c:spPr>
            <c:extLst>
              <c:ext xmlns:c16="http://schemas.microsoft.com/office/drawing/2014/chart" uri="{C3380CC4-5D6E-409C-BE32-E72D297353CC}">
                <c16:uniqueId val="{00000007-281E-431E-91FB-C7A89CDF291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No motor dysfunction</c:v>
                </c:pt>
                <c:pt idx="1">
                  <c:v>Requires adaptations</c:v>
                </c:pt>
                <c:pt idx="2">
                  <c:v>Uses equipment</c:v>
                </c:pt>
                <c:pt idx="3">
                  <c:v>Assistance for all activities</c:v>
                </c:pt>
              </c:strCache>
            </c:strRef>
          </c:cat>
          <c:val>
            <c:numRef>
              <c:f>Sheet1!$B$2:$B$5</c:f>
              <c:numCache>
                <c:formatCode>General</c:formatCode>
                <c:ptCount val="4"/>
                <c:pt idx="0">
                  <c:v>86</c:v>
                </c:pt>
                <c:pt idx="1">
                  <c:v>5</c:v>
                </c:pt>
                <c:pt idx="2">
                  <c:v>4</c:v>
                </c:pt>
                <c:pt idx="3">
                  <c:v>5</c:v>
                </c:pt>
              </c:numCache>
            </c:numRef>
          </c:val>
          <c:extLst>
            <c:ext xmlns:c16="http://schemas.microsoft.com/office/drawing/2014/chart" uri="{C3380CC4-5D6E-409C-BE32-E72D297353CC}">
              <c16:uniqueId val="{00000000-520B-4200-93C1-32DDACF4DF1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4628733810499202"/>
          <c:y val="0.18060604873916541"/>
          <c:w val="0.28969690723184549"/>
          <c:h val="0.64159871717613859"/>
        </c:manualLayout>
      </c:layout>
      <c:pieChart>
        <c:varyColors val="1"/>
        <c:ser>
          <c:idx val="0"/>
          <c:order val="0"/>
          <c:tx>
            <c:strRef>
              <c:f>Sheet1!$B$1</c:f>
              <c:strCache>
                <c:ptCount val="1"/>
                <c:pt idx="0">
                  <c:v>Engagement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BA4-4504-BFB1-928BB711CEC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BA4-4504-BFB1-928BB711CEC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BA4-4504-BFB1-928BB711CEC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BA4-4504-BFB1-928BB711CEC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Initiates social interactions</c:v>
                </c:pt>
                <c:pt idx="1">
                  <c:v>Responds to social interaction</c:v>
                </c:pt>
                <c:pt idx="2">
                  <c:v>Alerts to others</c:v>
                </c:pt>
                <c:pt idx="3">
                  <c:v>Does not alert to others</c:v>
                </c:pt>
              </c:strCache>
            </c:strRef>
          </c:cat>
          <c:val>
            <c:numRef>
              <c:f>Sheet1!$B$2:$B$5</c:f>
              <c:numCache>
                <c:formatCode>General</c:formatCode>
                <c:ptCount val="4"/>
                <c:pt idx="0">
                  <c:v>58</c:v>
                </c:pt>
                <c:pt idx="1">
                  <c:v>32</c:v>
                </c:pt>
                <c:pt idx="2">
                  <c:v>9</c:v>
                </c:pt>
                <c:pt idx="3">
                  <c:v>2</c:v>
                </c:pt>
              </c:numCache>
            </c:numRef>
          </c:val>
          <c:extLst>
            <c:ext xmlns:c16="http://schemas.microsoft.com/office/drawing/2014/chart" uri="{C3380CC4-5D6E-409C-BE32-E72D297353CC}">
              <c16:uniqueId val="{00000000-D1FC-4D63-9DCA-DC864016E39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Attendance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380-42C4-B417-B79F8F07D27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380-42C4-B417-B79F8F07D27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380-42C4-B417-B79F8F07D27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380-42C4-B417-B79F8F07D27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380-42C4-B417-B79F8F07D27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At least 90%</c:v>
                </c:pt>
                <c:pt idx="1">
                  <c:v>75%</c:v>
                </c:pt>
                <c:pt idx="2">
                  <c:v>50%</c:v>
                </c:pt>
                <c:pt idx="3">
                  <c:v>Homebound</c:v>
                </c:pt>
                <c:pt idx="4">
                  <c:v>Irregular/not due to health</c:v>
                </c:pt>
              </c:strCache>
            </c:strRef>
          </c:cat>
          <c:val>
            <c:numRef>
              <c:f>Sheet1!$B$2:$B$6</c:f>
              <c:numCache>
                <c:formatCode>General</c:formatCode>
                <c:ptCount val="5"/>
                <c:pt idx="0">
                  <c:v>5726</c:v>
                </c:pt>
                <c:pt idx="1">
                  <c:v>680</c:v>
                </c:pt>
                <c:pt idx="2">
                  <c:v>91</c:v>
                </c:pt>
                <c:pt idx="3">
                  <c:v>38</c:v>
                </c:pt>
                <c:pt idx="4">
                  <c:v>122</c:v>
                </c:pt>
              </c:numCache>
            </c:numRef>
          </c:val>
          <c:extLst>
            <c:ext xmlns:c16="http://schemas.microsoft.com/office/drawing/2014/chart" uri="{C3380CC4-5D6E-409C-BE32-E72D297353CC}">
              <c16:uniqueId val="{00000000-592A-43D7-917C-F27B5CF3D2E2}"/>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Reading Skills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3A2-4DE4-B1DF-B5D6EC60F8B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3A2-4DE4-B1DF-B5D6EC60F8B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3A2-4DE4-B1DF-B5D6EC60F8B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3A2-4DE4-B1DF-B5D6EC60F8B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3A2-4DE4-B1DF-B5D6EC60F8B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Fluently with understanding</c:v>
                </c:pt>
                <c:pt idx="1">
                  <c:v>Fluently with basic understanding</c:v>
                </c:pt>
                <c:pt idx="2">
                  <c:v>Basic words and simple sentences</c:v>
                </c:pt>
                <c:pt idx="3">
                  <c:v>Aware of text</c:v>
                </c:pt>
                <c:pt idx="4">
                  <c:v>No awareness of print</c:v>
                </c:pt>
              </c:strCache>
            </c:strRef>
          </c:cat>
          <c:val>
            <c:numRef>
              <c:f>Sheet1!$B$2:$B$6</c:f>
              <c:numCache>
                <c:formatCode>General</c:formatCode>
                <c:ptCount val="5"/>
                <c:pt idx="0">
                  <c:v>295</c:v>
                </c:pt>
                <c:pt idx="1">
                  <c:v>1625</c:v>
                </c:pt>
                <c:pt idx="2">
                  <c:v>2772</c:v>
                </c:pt>
                <c:pt idx="3">
                  <c:v>1244</c:v>
                </c:pt>
                <c:pt idx="4">
                  <c:v>931</c:v>
                </c:pt>
              </c:numCache>
            </c:numRef>
          </c:val>
          <c:extLst>
            <c:ext xmlns:c16="http://schemas.microsoft.com/office/drawing/2014/chart" uri="{C3380CC4-5D6E-409C-BE32-E72D297353CC}">
              <c16:uniqueId val="{00000000-AE3B-47FB-8F00-564D860B9FF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Mathematics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E53-4784-BE65-DCD4046C638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E53-4784-BE65-DCD4046C638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E53-4784-BE65-DCD4046C638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E53-4784-BE65-DCD4046C638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E53-4784-BE65-DCD4046C638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Applies computations</c:v>
                </c:pt>
                <c:pt idx="1">
                  <c:v>Does computations</c:v>
                </c:pt>
                <c:pt idx="2">
                  <c:v>Counts with correspondence</c:v>
                </c:pt>
                <c:pt idx="3">
                  <c:v>Rote counts</c:v>
                </c:pt>
                <c:pt idx="4">
                  <c:v>No awareness of numbers</c:v>
                </c:pt>
              </c:strCache>
            </c:strRef>
          </c:cat>
          <c:val>
            <c:numRef>
              <c:f>Sheet1!$B$2:$B$6</c:f>
              <c:numCache>
                <c:formatCode>General</c:formatCode>
                <c:ptCount val="5"/>
                <c:pt idx="0">
                  <c:v>387</c:v>
                </c:pt>
                <c:pt idx="1">
                  <c:v>2993</c:v>
                </c:pt>
                <c:pt idx="2">
                  <c:v>1969</c:v>
                </c:pt>
                <c:pt idx="3">
                  <c:v>635</c:v>
                </c:pt>
                <c:pt idx="4">
                  <c:v>883</c:v>
                </c:pt>
              </c:numCache>
            </c:numRef>
          </c:val>
          <c:extLst>
            <c:ext xmlns:c16="http://schemas.microsoft.com/office/drawing/2014/chart" uri="{C3380CC4-5D6E-409C-BE32-E72D297353CC}">
              <c16:uniqueId val="{00000000-9A78-4CFF-BA7C-F274A5D0EB0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Grade</c:v>
                </c:pt>
              </c:strCache>
            </c:strRef>
          </c:tx>
          <c:dPt>
            <c:idx val="0"/>
            <c:bubble3D val="0"/>
            <c:spPr>
              <a:solidFill>
                <a:schemeClr val="accent1"/>
              </a:solidFill>
              <a:ln>
                <a:noFill/>
              </a:ln>
              <a:effectLst/>
            </c:spPr>
            <c:extLst>
              <c:ext xmlns:c16="http://schemas.microsoft.com/office/drawing/2014/chart" uri="{C3380CC4-5D6E-409C-BE32-E72D297353CC}">
                <c16:uniqueId val="{00000001-F64B-415B-8D21-D5A5843B465E}"/>
              </c:ext>
            </c:extLst>
          </c:dPt>
          <c:dPt>
            <c:idx val="1"/>
            <c:bubble3D val="0"/>
            <c:spPr>
              <a:solidFill>
                <a:schemeClr val="accent2"/>
              </a:solidFill>
              <a:ln>
                <a:noFill/>
              </a:ln>
              <a:effectLst/>
            </c:spPr>
            <c:extLst>
              <c:ext xmlns:c16="http://schemas.microsoft.com/office/drawing/2014/chart" uri="{C3380CC4-5D6E-409C-BE32-E72D297353CC}">
                <c16:uniqueId val="{00000003-F64B-415B-8D21-D5A5843B465E}"/>
              </c:ext>
            </c:extLst>
          </c:dPt>
          <c:dPt>
            <c:idx val="2"/>
            <c:bubble3D val="0"/>
            <c:spPr>
              <a:solidFill>
                <a:schemeClr val="accent3"/>
              </a:solidFill>
              <a:ln>
                <a:noFill/>
              </a:ln>
              <a:effectLst/>
            </c:spPr>
            <c:extLst>
              <c:ext xmlns:c16="http://schemas.microsoft.com/office/drawing/2014/chart" uri="{C3380CC4-5D6E-409C-BE32-E72D297353CC}">
                <c16:uniqueId val="{00000005-F64B-415B-8D21-D5A5843B465E}"/>
              </c:ext>
            </c:extLst>
          </c:dPt>
          <c:dPt>
            <c:idx val="3"/>
            <c:bubble3D val="0"/>
            <c:spPr>
              <a:solidFill>
                <a:schemeClr val="accent4"/>
              </a:solidFill>
              <a:ln>
                <a:noFill/>
              </a:ln>
              <a:effectLst/>
            </c:spPr>
            <c:extLst>
              <c:ext xmlns:c16="http://schemas.microsoft.com/office/drawing/2014/chart" uri="{C3380CC4-5D6E-409C-BE32-E72D297353CC}">
                <c16:uniqueId val="{00000007-F64B-415B-8D21-D5A5843B465E}"/>
              </c:ext>
            </c:extLst>
          </c:dPt>
          <c:dPt>
            <c:idx val="4"/>
            <c:bubble3D val="0"/>
            <c:spPr>
              <a:solidFill>
                <a:schemeClr val="accent5"/>
              </a:solidFill>
              <a:ln>
                <a:noFill/>
              </a:ln>
              <a:effectLst/>
            </c:spPr>
            <c:extLst>
              <c:ext xmlns:c16="http://schemas.microsoft.com/office/drawing/2014/chart" uri="{C3380CC4-5D6E-409C-BE32-E72D297353CC}">
                <c16:uniqueId val="{00000009-F64B-415B-8D21-D5A5843B465E}"/>
              </c:ext>
            </c:extLst>
          </c:dPt>
          <c:dPt>
            <c:idx val="5"/>
            <c:bubble3D val="0"/>
            <c:spPr>
              <a:solidFill>
                <a:schemeClr val="accent6"/>
              </a:solidFill>
              <a:ln>
                <a:noFill/>
              </a:ln>
              <a:effectLst/>
            </c:spPr>
            <c:extLst>
              <c:ext xmlns:c16="http://schemas.microsoft.com/office/drawing/2014/chart" uri="{C3380CC4-5D6E-409C-BE32-E72D297353CC}">
                <c16:uniqueId val="{0000000B-F64B-415B-8D21-D5A5843B465E}"/>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9AAF-4153-BB60-C0792FF7AE5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Grade 3</c:v>
                </c:pt>
                <c:pt idx="1">
                  <c:v>Grade 4</c:v>
                </c:pt>
                <c:pt idx="2">
                  <c:v>Grade 5</c:v>
                </c:pt>
                <c:pt idx="3">
                  <c:v>Grade 6</c:v>
                </c:pt>
                <c:pt idx="4">
                  <c:v>Grade 7</c:v>
                </c:pt>
                <c:pt idx="5">
                  <c:v>Grade 8</c:v>
                </c:pt>
                <c:pt idx="6">
                  <c:v>Grade 11</c:v>
                </c:pt>
              </c:strCache>
            </c:strRef>
          </c:cat>
          <c:val>
            <c:numRef>
              <c:f>Sheet1!$B$2:$B$8</c:f>
              <c:numCache>
                <c:formatCode>General</c:formatCode>
                <c:ptCount val="7"/>
                <c:pt idx="0">
                  <c:v>13.3</c:v>
                </c:pt>
                <c:pt idx="1">
                  <c:v>14.8</c:v>
                </c:pt>
                <c:pt idx="2">
                  <c:v>15.1</c:v>
                </c:pt>
                <c:pt idx="3">
                  <c:v>14.6</c:v>
                </c:pt>
                <c:pt idx="4">
                  <c:v>14.6</c:v>
                </c:pt>
                <c:pt idx="5">
                  <c:v>15.3</c:v>
                </c:pt>
                <c:pt idx="6">
                  <c:v>12.4</c:v>
                </c:pt>
              </c:numCache>
            </c:numRef>
          </c:val>
          <c:extLst>
            <c:ext xmlns:c16="http://schemas.microsoft.com/office/drawing/2014/chart" uri="{C3380CC4-5D6E-409C-BE32-E72D297353CC}">
              <c16:uniqueId val="{00000000-5FC6-4EB5-8161-F2CAA870F895}"/>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7151584179394936"/>
          <c:w val="0.96191687841256612"/>
          <c:h val="0.1109723032317875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Languages in Arizona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43F-4EB3-B535-1E55A741E98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43F-4EB3-B535-1E55A741E98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43F-4EB3-B535-1E55A741E98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43F-4EB3-B535-1E55A741E98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43F-4EB3-B535-1E55A741E98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43F-4EB3-B535-1E55A741E984}"/>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43F-4EB3-B535-1E55A741E984}"/>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B43F-4EB3-B535-1E55A741E984}"/>
              </c:ext>
            </c:extLst>
          </c:dPt>
          <c:cat>
            <c:strRef>
              <c:f>Sheet1!$A$2:$A$9</c:f>
              <c:strCache>
                <c:ptCount val="8"/>
                <c:pt idx="0">
                  <c:v>Spa</c:v>
                </c:pt>
                <c:pt idx="1">
                  <c:v>Sgn</c:v>
                </c:pt>
                <c:pt idx="2">
                  <c:v>Ara</c:v>
                </c:pt>
                <c:pt idx="3">
                  <c:v>Vie</c:v>
                </c:pt>
                <c:pt idx="4">
                  <c:v>Nav</c:v>
                </c:pt>
                <c:pt idx="5">
                  <c:v>Som</c:v>
                </c:pt>
                <c:pt idx="6">
                  <c:v>Swa</c:v>
                </c:pt>
                <c:pt idx="7">
                  <c:v>23 Other</c:v>
                </c:pt>
              </c:strCache>
            </c:strRef>
          </c:cat>
          <c:val>
            <c:numRef>
              <c:f>Sheet1!$B$2:$B$9</c:f>
              <c:numCache>
                <c:formatCode>General</c:formatCode>
                <c:ptCount val="8"/>
                <c:pt idx="0">
                  <c:v>875</c:v>
                </c:pt>
                <c:pt idx="1">
                  <c:v>28</c:v>
                </c:pt>
                <c:pt idx="2">
                  <c:v>19</c:v>
                </c:pt>
                <c:pt idx="3">
                  <c:v>8</c:v>
                </c:pt>
                <c:pt idx="4">
                  <c:v>7</c:v>
                </c:pt>
                <c:pt idx="5">
                  <c:v>7</c:v>
                </c:pt>
                <c:pt idx="6">
                  <c:v>7</c:v>
                </c:pt>
                <c:pt idx="7">
                  <c:v>30</c:v>
                </c:pt>
              </c:numCache>
            </c:numRef>
          </c:val>
          <c:extLst>
            <c:ext xmlns:c16="http://schemas.microsoft.com/office/drawing/2014/chart" uri="{C3380CC4-5D6E-409C-BE32-E72D297353CC}">
              <c16:uniqueId val="{00000000-DE3A-43BE-A4A5-4B671BAF2BE2}"/>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Classroom Setting</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606-4806-ADE1-E41F86F90D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606-4806-ADE1-E41F86F90D5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606-4806-ADE1-E41F86F90D5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606-4806-ADE1-E41F86F90D5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606-4806-ADE1-E41F86F90D5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Special School</c:v>
                </c:pt>
                <c:pt idx="1">
                  <c:v>Self-contained</c:v>
                </c:pt>
                <c:pt idx="2">
                  <c:v>Primarily self-contained</c:v>
                </c:pt>
                <c:pt idx="3">
                  <c:v>Resource Room</c:v>
                </c:pt>
                <c:pt idx="4">
                  <c:v>General Education</c:v>
                </c:pt>
              </c:strCache>
            </c:strRef>
          </c:cat>
          <c:val>
            <c:numRef>
              <c:f>Sheet1!$B$2:$B$6</c:f>
              <c:numCache>
                <c:formatCode>General</c:formatCode>
                <c:ptCount val="5"/>
                <c:pt idx="0">
                  <c:v>9</c:v>
                </c:pt>
                <c:pt idx="1">
                  <c:v>66</c:v>
                </c:pt>
                <c:pt idx="2">
                  <c:v>16</c:v>
                </c:pt>
                <c:pt idx="3">
                  <c:v>5</c:v>
                </c:pt>
                <c:pt idx="4">
                  <c:v>4</c:v>
                </c:pt>
              </c:numCache>
            </c:numRef>
          </c:val>
          <c:extLst>
            <c:ext xmlns:c16="http://schemas.microsoft.com/office/drawing/2014/chart" uri="{C3380CC4-5D6E-409C-BE32-E72D297353CC}">
              <c16:uniqueId val="{00000000-A16B-411E-B86E-CE02D9745F8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Expressive Communication</c:v>
                </c:pt>
              </c:strCache>
            </c:strRef>
          </c:tx>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1-BF5E-4345-AF22-0132A31ACE35}"/>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3-BF5E-4345-AF22-0132A31ACE35}"/>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5-BF5E-4345-AF22-0132A31ACE3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Symbolic language</c:v>
                </c:pt>
                <c:pt idx="1">
                  <c:v>Intentional communication</c:v>
                </c:pt>
                <c:pt idx="2">
                  <c:v>Cries, facial expressions</c:v>
                </c:pt>
              </c:strCache>
            </c:strRef>
          </c:cat>
          <c:val>
            <c:numRef>
              <c:f>Sheet1!$B$2:$B$4</c:f>
              <c:numCache>
                <c:formatCode>General</c:formatCode>
                <c:ptCount val="3"/>
                <c:pt idx="0">
                  <c:v>4773</c:v>
                </c:pt>
                <c:pt idx="1">
                  <c:v>1439</c:v>
                </c:pt>
                <c:pt idx="2">
                  <c:v>655</c:v>
                </c:pt>
              </c:numCache>
            </c:numRef>
          </c:val>
          <c:extLst>
            <c:ext xmlns:c16="http://schemas.microsoft.com/office/drawing/2014/chart" uri="{C3380CC4-5D6E-409C-BE32-E72D297353CC}">
              <c16:uniqueId val="{00000000-F4C4-4C4B-A252-0B533ADD5C4A}"/>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ACC</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2C5-4770-9798-E724796385C5}"/>
              </c:ext>
            </c:extLst>
          </c:dPt>
          <c:dPt>
            <c:idx val="1"/>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3-32C5-4770-9798-E724796385C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No</c:v>
                </c:pt>
                <c:pt idx="1">
                  <c:v>Yes</c:v>
                </c:pt>
              </c:strCache>
            </c:strRef>
          </c:cat>
          <c:val>
            <c:numRef>
              <c:f>Sheet1!$B$2:$B$3</c:f>
              <c:numCache>
                <c:formatCode>General</c:formatCode>
                <c:ptCount val="2"/>
                <c:pt idx="0">
                  <c:v>82</c:v>
                </c:pt>
                <c:pt idx="1">
                  <c:v>18</c:v>
                </c:pt>
              </c:numCache>
            </c:numRef>
          </c:val>
          <c:extLst>
            <c:ext xmlns:c16="http://schemas.microsoft.com/office/drawing/2014/chart" uri="{C3380CC4-5D6E-409C-BE32-E72D297353CC}">
              <c16:uniqueId val="{00000000-B347-4AAC-B504-746EEDBFDED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Receptive Language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C18-4D3C-9D81-8AE7E22D202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C18-4D3C-9D81-8AE7E22D202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C18-4D3C-9D81-8AE7E22D202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C18-4D3C-9D81-8AE7E22D202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Independent</c:v>
                </c:pt>
                <c:pt idx="1">
                  <c:v>Requires cues</c:v>
                </c:pt>
                <c:pt idx="2">
                  <c:v>Alerts to input</c:v>
                </c:pt>
                <c:pt idx="3">
                  <c:v>Uncertain response</c:v>
                </c:pt>
              </c:strCache>
            </c:strRef>
          </c:cat>
          <c:val>
            <c:numRef>
              <c:f>Sheet1!$B$2:$B$5</c:f>
              <c:numCache>
                <c:formatCode>General</c:formatCode>
                <c:ptCount val="4"/>
                <c:pt idx="0">
                  <c:v>3255</c:v>
                </c:pt>
                <c:pt idx="1">
                  <c:v>2843</c:v>
                </c:pt>
                <c:pt idx="2">
                  <c:v>556</c:v>
                </c:pt>
                <c:pt idx="3">
                  <c:v>213</c:v>
                </c:pt>
              </c:numCache>
            </c:numRef>
          </c:val>
          <c:extLst>
            <c:ext xmlns:c16="http://schemas.microsoft.com/office/drawing/2014/chart" uri="{C3380CC4-5D6E-409C-BE32-E72D297353CC}">
              <c16:uniqueId val="{00000000-B834-4CA3-9CE1-BBD1CC4017E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Uses Speech</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51D-4DE2-BB9C-18E5E2F1AB0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51D-4DE2-BB9C-18E5E2F1AB0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51D-4DE2-BB9C-18E5E2F1AB0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Not entered</c:v>
                </c:pt>
                <c:pt idx="1">
                  <c:v>No</c:v>
                </c:pt>
                <c:pt idx="2">
                  <c:v>Yes</c:v>
                </c:pt>
              </c:strCache>
            </c:strRef>
          </c:cat>
          <c:val>
            <c:numRef>
              <c:f>Sheet1!$B$2:$B$4</c:f>
              <c:numCache>
                <c:formatCode>General</c:formatCode>
                <c:ptCount val="3"/>
                <c:pt idx="0">
                  <c:v>1239</c:v>
                </c:pt>
                <c:pt idx="1">
                  <c:v>1414</c:v>
                </c:pt>
                <c:pt idx="2">
                  <c:v>4214</c:v>
                </c:pt>
              </c:numCache>
            </c:numRef>
          </c:val>
          <c:extLst>
            <c:ext xmlns:c16="http://schemas.microsoft.com/office/drawing/2014/chart" uri="{C3380CC4-5D6E-409C-BE32-E72D297353CC}">
              <c16:uniqueId val="{00000000-008E-4515-8FEC-973B7F989DC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Vision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DD4-4B46-AEF3-538D24A91FC4}"/>
              </c:ext>
            </c:extLst>
          </c:dPt>
          <c:dPt>
            <c:idx val="1"/>
            <c:bubble3D val="0"/>
            <c:spPr>
              <a:solidFill>
                <a:srgbClr val="E76618"/>
              </a:solidFill>
              <a:ln w="19050">
                <a:solidFill>
                  <a:schemeClr val="lt1"/>
                </a:solidFill>
              </a:ln>
              <a:effectLst/>
            </c:spPr>
            <c:extLst>
              <c:ext xmlns:c16="http://schemas.microsoft.com/office/drawing/2014/chart" uri="{C3380CC4-5D6E-409C-BE32-E72D297353CC}">
                <c16:uniqueId val="{00000003-4DD4-4B46-AEF3-538D24A91FC4}"/>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4DD4-4B46-AEF3-538D24A91FC4}"/>
              </c:ext>
            </c:extLst>
          </c:dPt>
          <c:dPt>
            <c:idx val="3"/>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7-4DD4-4B46-AEF3-538D24A91FC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Within normal limits</c:v>
                </c:pt>
                <c:pt idx="1">
                  <c:v>Corrected within normal limits</c:v>
                </c:pt>
                <c:pt idx="2">
                  <c:v>Low vision</c:v>
                </c:pt>
                <c:pt idx="3">
                  <c:v>No functional vision</c:v>
                </c:pt>
              </c:strCache>
            </c:strRef>
          </c:cat>
          <c:val>
            <c:numRef>
              <c:f>Sheet1!$B$2:$B$5</c:f>
              <c:numCache>
                <c:formatCode>General</c:formatCode>
                <c:ptCount val="4"/>
                <c:pt idx="0">
                  <c:v>66</c:v>
                </c:pt>
                <c:pt idx="1">
                  <c:v>27</c:v>
                </c:pt>
                <c:pt idx="2">
                  <c:v>4</c:v>
                </c:pt>
                <c:pt idx="3">
                  <c:v>3</c:v>
                </c:pt>
              </c:numCache>
            </c:numRef>
          </c:val>
          <c:extLst>
            <c:ext xmlns:c16="http://schemas.microsoft.com/office/drawing/2014/chart" uri="{C3380CC4-5D6E-409C-BE32-E72D297353CC}">
              <c16:uniqueId val="{00000000-CF6E-4294-B2E9-04655F75359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999BDA-BD19-4064-BF2C-14D89FF3C190}" type="datetimeFigureOut">
              <a:rPr lang="en-US" smtClean="0"/>
              <a:t>1/3/2020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328E8E-C91D-44A0-93D6-1E4294D2C6F9}" type="slidenum">
              <a:rPr lang="en-US" smtClean="0"/>
              <a:t>‹#›</a:t>
            </a:fld>
            <a:endParaRPr lang="en-US"/>
          </a:p>
        </p:txBody>
      </p:sp>
    </p:spTree>
    <p:extLst>
      <p:ext uri="{BB962C8B-B14F-4D97-AF65-F5344CB8AC3E}">
        <p14:creationId xmlns:p14="http://schemas.microsoft.com/office/powerpoint/2010/main" val="1881808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FDF147-A9B1-468D-860B-052CCDB90DB6}" type="datetimeFigureOut">
              <a:rPr lang="en-US" smtClean="0"/>
              <a:t>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8310F-3F7A-4A9C-892D-242CD6C3803D}" type="slidenum">
              <a:rPr lang="en-US" smtClean="0"/>
              <a:t>‹#›</a:t>
            </a:fld>
            <a:endParaRPr lang="en-US"/>
          </a:p>
        </p:txBody>
      </p:sp>
    </p:spTree>
    <p:extLst>
      <p:ext uri="{BB962C8B-B14F-4D97-AF65-F5344CB8AC3E}">
        <p14:creationId xmlns:p14="http://schemas.microsoft.com/office/powerpoint/2010/main" val="536054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webinar on the Learner Characteristics Inventory. My name is Bethany Spangenberg and I am the Director of Alternate Assessment for the Arizona Department of Education. The webinar is being recorded and will be posted on the alternate assessment website. During the live webinar, please keep yourself on mute and use the chat box to ask questions or make comments.</a:t>
            </a:r>
          </a:p>
        </p:txBody>
      </p:sp>
      <p:sp>
        <p:nvSpPr>
          <p:cNvPr id="4" name="Slide Number Placeholder 3"/>
          <p:cNvSpPr>
            <a:spLocks noGrp="1"/>
          </p:cNvSpPr>
          <p:nvPr>
            <p:ph type="sldNum" sz="quarter" idx="10"/>
          </p:nvPr>
        </p:nvSpPr>
        <p:spPr/>
        <p:txBody>
          <a:bodyPr/>
          <a:lstStyle/>
          <a:p>
            <a:fld id="{7468310F-3F7A-4A9C-892D-242CD6C3803D}" type="slidenum">
              <a:rPr lang="en-US" smtClean="0"/>
              <a:t>1</a:t>
            </a:fld>
            <a:endParaRPr lang="en-US"/>
          </a:p>
        </p:txBody>
      </p:sp>
    </p:spTree>
    <p:extLst>
      <p:ext uri="{BB962C8B-B14F-4D97-AF65-F5344CB8AC3E}">
        <p14:creationId xmlns:p14="http://schemas.microsoft.com/office/powerpoint/2010/main" val="3327900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Almost half of the students who participate in alternate assessment independently follow 1-2 step directions. Many more follow 1-2 step directions with additional cues. Students may also alert to sensory input, but require physical assistance. Few students have an uncertain response to sensory stimuli. If your LEA data shows that fewer students are following directions independently or with cues, you might want to look at instructional strategies that will help your students improve this skill.</a:t>
            </a:r>
          </a:p>
        </p:txBody>
      </p:sp>
      <p:sp>
        <p:nvSpPr>
          <p:cNvPr id="4" name="Slide Number Placeholder 3"/>
          <p:cNvSpPr>
            <a:spLocks noGrp="1"/>
          </p:cNvSpPr>
          <p:nvPr>
            <p:ph type="sldNum" sz="quarter" idx="10"/>
          </p:nvPr>
        </p:nvSpPr>
        <p:spPr/>
        <p:txBody>
          <a:bodyPr/>
          <a:lstStyle/>
          <a:p>
            <a:fld id="{7468310F-3F7A-4A9C-892D-242CD6C3803D}" type="slidenum">
              <a:rPr lang="en-US" smtClean="0"/>
              <a:t>10</a:t>
            </a:fld>
            <a:endParaRPr lang="en-US"/>
          </a:p>
        </p:txBody>
      </p:sp>
    </p:spTree>
    <p:extLst>
      <p:ext uri="{BB962C8B-B14F-4D97-AF65-F5344CB8AC3E}">
        <p14:creationId xmlns:p14="http://schemas.microsoft.com/office/powerpoint/2010/main" val="2209816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data is not directly addressed in the LCI, but it is in the data file as it relates to expressive communication. Unfortunately, many teachers did not respond to this question identifying if students use speech to communicate. For those that did respond, far more students are able to use some speech to communicate than not. This data can suggest that teachers look at programming and collaborate with speech therapists to further develop oral speech.</a:t>
            </a:r>
          </a:p>
        </p:txBody>
      </p:sp>
      <p:sp>
        <p:nvSpPr>
          <p:cNvPr id="4" name="Slide Number Placeholder 3"/>
          <p:cNvSpPr>
            <a:spLocks noGrp="1"/>
          </p:cNvSpPr>
          <p:nvPr>
            <p:ph type="sldNum" sz="quarter" idx="10"/>
          </p:nvPr>
        </p:nvSpPr>
        <p:spPr/>
        <p:txBody>
          <a:bodyPr/>
          <a:lstStyle/>
          <a:p>
            <a:fld id="{7468310F-3F7A-4A9C-892D-242CD6C3803D}" type="slidenum">
              <a:rPr lang="en-US" smtClean="0"/>
              <a:t>11</a:t>
            </a:fld>
            <a:endParaRPr lang="en-US"/>
          </a:p>
        </p:txBody>
      </p:sp>
    </p:spTree>
    <p:extLst>
      <p:ext uri="{BB962C8B-B14F-4D97-AF65-F5344CB8AC3E}">
        <p14:creationId xmlns:p14="http://schemas.microsoft.com/office/powerpoint/2010/main" val="318642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students who participated in MSAA have vision or corrected vision within normal limits and would not be learning Braille. Take vision into consideration when looking at the evidence supporting eligibility for alternate assessment. If an assessment tool or evidence taken from the classroom does not adequately support the needs of a student with a visual impairment, those results may not accurately reflect the student’s abilities.</a:t>
            </a:r>
          </a:p>
        </p:txBody>
      </p:sp>
      <p:sp>
        <p:nvSpPr>
          <p:cNvPr id="4" name="Slide Number Placeholder 3"/>
          <p:cNvSpPr>
            <a:spLocks noGrp="1"/>
          </p:cNvSpPr>
          <p:nvPr>
            <p:ph type="sldNum" sz="quarter" idx="10"/>
          </p:nvPr>
        </p:nvSpPr>
        <p:spPr/>
        <p:txBody>
          <a:bodyPr/>
          <a:lstStyle/>
          <a:p>
            <a:fld id="{7468310F-3F7A-4A9C-892D-242CD6C3803D}" type="slidenum">
              <a:rPr lang="en-US" smtClean="0"/>
              <a:t>12</a:t>
            </a:fld>
            <a:endParaRPr lang="en-US"/>
          </a:p>
        </p:txBody>
      </p:sp>
    </p:spTree>
    <p:extLst>
      <p:ext uri="{BB962C8B-B14F-4D97-AF65-F5344CB8AC3E}">
        <p14:creationId xmlns:p14="http://schemas.microsoft.com/office/powerpoint/2010/main" val="1637749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data is not part of the LCI, but is available in the data file related to vision. The Arizona Department of Education along with the other MSAA states found that students with the most significant cognitive disabilities are not proficient enough in Braille to complete the test independently; therefore neither MSAA nor AIMS A Science is available in Braille. Both tests are read aloud and have options for tactile graphics and object replacement to provide access to students who are blind or have visual impairments. MSAA does have some foundational reading items in Grades 3 and 4 that require Braille cards for students who are learning Braille. </a:t>
            </a:r>
          </a:p>
          <a:p>
            <a:r>
              <a:rPr lang="en-US" dirty="0"/>
              <a:t>Many teachers overwhelmingly indicated that the student is not learning Braille. If a student is gaining proficiency in Braille, the IEP team will need to consider the impact the visual impairment has on the cognitive disability.</a:t>
            </a:r>
          </a:p>
        </p:txBody>
      </p:sp>
      <p:sp>
        <p:nvSpPr>
          <p:cNvPr id="4" name="Slide Number Placeholder 3"/>
          <p:cNvSpPr>
            <a:spLocks noGrp="1"/>
          </p:cNvSpPr>
          <p:nvPr>
            <p:ph type="sldNum" sz="quarter" idx="10"/>
          </p:nvPr>
        </p:nvSpPr>
        <p:spPr/>
        <p:txBody>
          <a:bodyPr/>
          <a:lstStyle/>
          <a:p>
            <a:fld id="{7468310F-3F7A-4A9C-892D-242CD6C3803D}" type="slidenum">
              <a:rPr lang="en-US" smtClean="0"/>
              <a:t>13</a:t>
            </a:fld>
            <a:endParaRPr lang="en-US"/>
          </a:p>
        </p:txBody>
      </p:sp>
    </p:spTree>
    <p:extLst>
      <p:ext uri="{BB962C8B-B14F-4D97-AF65-F5344CB8AC3E}">
        <p14:creationId xmlns:p14="http://schemas.microsoft.com/office/powerpoint/2010/main" val="3111504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students have hearing or corrected hearing within normal limits. Similar to the approach for students with visual impairments, take hearing into consideration when looking at the evidence supporting eligibility for alternate assessment. If an assessment tool or evidence taken from the classroom does not adequately support the needs of a student with a hearing impairment, those results may not accurately reflect the student’s abilities.</a:t>
            </a:r>
          </a:p>
        </p:txBody>
      </p:sp>
      <p:sp>
        <p:nvSpPr>
          <p:cNvPr id="4" name="Slide Number Placeholder 3"/>
          <p:cNvSpPr>
            <a:spLocks noGrp="1"/>
          </p:cNvSpPr>
          <p:nvPr>
            <p:ph type="sldNum" sz="quarter" idx="10"/>
          </p:nvPr>
        </p:nvSpPr>
        <p:spPr/>
        <p:txBody>
          <a:bodyPr/>
          <a:lstStyle/>
          <a:p>
            <a:fld id="{7468310F-3F7A-4A9C-892D-242CD6C3803D}" type="slidenum">
              <a:rPr lang="en-US" smtClean="0"/>
              <a:t>14</a:t>
            </a:fld>
            <a:endParaRPr lang="en-US"/>
          </a:p>
        </p:txBody>
      </p:sp>
    </p:spTree>
    <p:extLst>
      <p:ext uri="{BB962C8B-B14F-4D97-AF65-F5344CB8AC3E}">
        <p14:creationId xmlns:p14="http://schemas.microsoft.com/office/powerpoint/2010/main" val="102196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students who participate in alternate assessment do not have significant motor dysfunction that requires adaptations. Some students do require adaptations to support motor functioning, use a wheelchair or positioning equipment, or need assistance with all motor activities. Although motor functioning is not part of the eligibility criteria, we know that students with significant cognitive disabilities may also have additional medical conditions that impact motor skills.</a:t>
            </a:r>
          </a:p>
        </p:txBody>
      </p:sp>
      <p:sp>
        <p:nvSpPr>
          <p:cNvPr id="4" name="Slide Number Placeholder 3"/>
          <p:cNvSpPr>
            <a:spLocks noGrp="1"/>
          </p:cNvSpPr>
          <p:nvPr>
            <p:ph type="sldNum" sz="quarter" idx="10"/>
          </p:nvPr>
        </p:nvSpPr>
        <p:spPr/>
        <p:txBody>
          <a:bodyPr/>
          <a:lstStyle/>
          <a:p>
            <a:fld id="{7468310F-3F7A-4A9C-892D-242CD6C3803D}" type="slidenum">
              <a:rPr lang="en-US" smtClean="0"/>
              <a:t>15</a:t>
            </a:fld>
            <a:endParaRPr lang="en-US"/>
          </a:p>
        </p:txBody>
      </p:sp>
    </p:spTree>
    <p:extLst>
      <p:ext uri="{BB962C8B-B14F-4D97-AF65-F5344CB8AC3E}">
        <p14:creationId xmlns:p14="http://schemas.microsoft.com/office/powerpoint/2010/main" val="3630218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than half of the students who participate in alternate assessment initiate and sustain social interactions with others. Many others do not initiate or sustain social interactions, but will respond to an interaction. Some students only alert to others. A few students do not alert to others. This data shows that most students who participate in alternate assessments are social.</a:t>
            </a:r>
          </a:p>
        </p:txBody>
      </p:sp>
      <p:sp>
        <p:nvSpPr>
          <p:cNvPr id="4" name="Slide Number Placeholder 3"/>
          <p:cNvSpPr>
            <a:spLocks noGrp="1"/>
          </p:cNvSpPr>
          <p:nvPr>
            <p:ph type="sldNum" sz="quarter" idx="10"/>
          </p:nvPr>
        </p:nvSpPr>
        <p:spPr/>
        <p:txBody>
          <a:bodyPr/>
          <a:lstStyle/>
          <a:p>
            <a:fld id="{7468310F-3F7A-4A9C-892D-242CD6C3803D}" type="slidenum">
              <a:rPr lang="en-US" smtClean="0"/>
              <a:t>16</a:t>
            </a:fld>
            <a:endParaRPr lang="en-US"/>
          </a:p>
        </p:txBody>
      </p:sp>
    </p:spTree>
    <p:extLst>
      <p:ext uri="{BB962C8B-B14F-4D97-AF65-F5344CB8AC3E}">
        <p14:creationId xmlns:p14="http://schemas.microsoft.com/office/powerpoint/2010/main" val="1020789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Attendance does play a role in a student’s skill acquisition and retention of information, but attendance itself is not a consideration for alternate assessment eligibility. It is important to look at the attendance for each individual student to understand the impact on academic progress. On one hand, some students make fewer gains mostly due to missing instruction during absences. On the other hand, some students with significant cognitive disabilities also have medical issues that do not allow them to be in school daily. As you can see from this graph, though, most students who participate in alternate assessment do have good attendance. When looking at LEA data, you might see differences in attendance compared with the state data. This could provide some direction on follow up with your efforts to increase attendance for students with the most significant cognitive disabilities.</a:t>
            </a:r>
          </a:p>
        </p:txBody>
      </p:sp>
      <p:sp>
        <p:nvSpPr>
          <p:cNvPr id="4" name="Slide Number Placeholder 3"/>
          <p:cNvSpPr>
            <a:spLocks noGrp="1"/>
          </p:cNvSpPr>
          <p:nvPr>
            <p:ph type="sldNum" sz="quarter" idx="10"/>
          </p:nvPr>
        </p:nvSpPr>
        <p:spPr/>
        <p:txBody>
          <a:bodyPr/>
          <a:lstStyle/>
          <a:p>
            <a:fld id="{7468310F-3F7A-4A9C-892D-242CD6C3803D}" type="slidenum">
              <a:rPr lang="en-US" smtClean="0"/>
              <a:t>17</a:t>
            </a:fld>
            <a:endParaRPr lang="en-US"/>
          </a:p>
        </p:txBody>
      </p:sp>
    </p:spTree>
    <p:extLst>
      <p:ext uri="{BB962C8B-B14F-4D97-AF65-F5344CB8AC3E}">
        <p14:creationId xmlns:p14="http://schemas.microsoft.com/office/powerpoint/2010/main" val="34547389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expected, many students who participate in alternate assessment are emerging or pre-emerging readers. Many students are reading far below grade level working on basic words and sentences or even awareness of text. This data is important as teachers and test coordinators discuss not only what students can currently do, but also what students with the most significant cognitive disabilities are capable of doing.</a:t>
            </a:r>
          </a:p>
        </p:txBody>
      </p:sp>
      <p:sp>
        <p:nvSpPr>
          <p:cNvPr id="4" name="Slide Number Placeholder 3"/>
          <p:cNvSpPr>
            <a:spLocks noGrp="1"/>
          </p:cNvSpPr>
          <p:nvPr>
            <p:ph type="sldNum" sz="quarter" idx="10"/>
          </p:nvPr>
        </p:nvSpPr>
        <p:spPr/>
        <p:txBody>
          <a:bodyPr/>
          <a:lstStyle/>
          <a:p>
            <a:fld id="{7468310F-3F7A-4A9C-892D-242CD6C3803D}" type="slidenum">
              <a:rPr lang="en-US" smtClean="0"/>
              <a:t>18</a:t>
            </a:fld>
            <a:endParaRPr lang="en-US"/>
          </a:p>
        </p:txBody>
      </p:sp>
    </p:spTree>
    <p:extLst>
      <p:ext uri="{BB962C8B-B14F-4D97-AF65-F5344CB8AC3E}">
        <p14:creationId xmlns:p14="http://schemas.microsoft.com/office/powerpoint/2010/main" val="30483177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Similarly, students who participate in alternate assessments are working on some basic math skills. Many students can perform some basic computations with or without a calculator, count with one-to-one correspondence, and rote count. Again, this data shows that students with the most significant cognitive disabilities can and do learn math skills.</a:t>
            </a:r>
          </a:p>
        </p:txBody>
      </p:sp>
      <p:sp>
        <p:nvSpPr>
          <p:cNvPr id="4" name="Slide Number Placeholder 3"/>
          <p:cNvSpPr>
            <a:spLocks noGrp="1"/>
          </p:cNvSpPr>
          <p:nvPr>
            <p:ph type="sldNum" sz="quarter" idx="10"/>
          </p:nvPr>
        </p:nvSpPr>
        <p:spPr/>
        <p:txBody>
          <a:bodyPr/>
          <a:lstStyle/>
          <a:p>
            <a:fld id="{7468310F-3F7A-4A9C-892D-242CD6C3803D}" type="slidenum">
              <a:rPr lang="en-US" smtClean="0"/>
              <a:t>19</a:t>
            </a:fld>
            <a:endParaRPr lang="en-US"/>
          </a:p>
        </p:txBody>
      </p:sp>
    </p:spTree>
    <p:extLst>
      <p:ext uri="{BB962C8B-B14F-4D97-AF65-F5344CB8AC3E}">
        <p14:creationId xmlns:p14="http://schemas.microsoft.com/office/powerpoint/2010/main" val="2636917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webinar will provide state Learner Characteristics Data and explain how the data can be used for comparison at the district, school, and student level.</a:t>
            </a:r>
          </a:p>
        </p:txBody>
      </p:sp>
      <p:sp>
        <p:nvSpPr>
          <p:cNvPr id="4" name="Slide Number Placeholder 3"/>
          <p:cNvSpPr>
            <a:spLocks noGrp="1"/>
          </p:cNvSpPr>
          <p:nvPr>
            <p:ph type="sldNum" sz="quarter" idx="5"/>
          </p:nvPr>
        </p:nvSpPr>
        <p:spPr/>
        <p:txBody>
          <a:bodyPr/>
          <a:lstStyle/>
          <a:p>
            <a:fld id="{7468310F-3F7A-4A9C-892D-242CD6C3803D}" type="slidenum">
              <a:rPr lang="en-US" smtClean="0"/>
              <a:t>2</a:t>
            </a:fld>
            <a:endParaRPr lang="en-US"/>
          </a:p>
        </p:txBody>
      </p:sp>
    </p:spTree>
    <p:extLst>
      <p:ext uri="{BB962C8B-B14F-4D97-AF65-F5344CB8AC3E}">
        <p14:creationId xmlns:p14="http://schemas.microsoft.com/office/powerpoint/2010/main" val="3722246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learner characteristics inventory provides some overall data. If an IEP team is considering a student’s eligibility for alternate assessments, it might be helpful to see where that student fits with the different characteristics of students who have participated in alternate assessment previously. </a:t>
            </a:r>
          </a:p>
          <a:p>
            <a:endParaRPr lang="en-US" dirty="0"/>
          </a:p>
          <a:p>
            <a:r>
              <a:rPr lang="en-US" dirty="0"/>
              <a:t>Likewise, looking at your collective LCI data and comparing that with the state data may lead to further conversations around eligibility determination practices, programming, and instruction.</a:t>
            </a:r>
          </a:p>
        </p:txBody>
      </p:sp>
      <p:sp>
        <p:nvSpPr>
          <p:cNvPr id="4" name="Slide Number Placeholder 3"/>
          <p:cNvSpPr>
            <a:spLocks noGrp="1"/>
          </p:cNvSpPr>
          <p:nvPr>
            <p:ph type="sldNum" sz="quarter" idx="10"/>
          </p:nvPr>
        </p:nvSpPr>
        <p:spPr/>
        <p:txBody>
          <a:bodyPr/>
          <a:lstStyle/>
          <a:p>
            <a:fld id="{7468310F-3F7A-4A9C-892D-242CD6C3803D}" type="slidenum">
              <a:rPr lang="en-US" smtClean="0"/>
              <a:t>20</a:t>
            </a:fld>
            <a:endParaRPr lang="en-US"/>
          </a:p>
        </p:txBody>
      </p:sp>
    </p:spTree>
    <p:extLst>
      <p:ext uri="{BB962C8B-B14F-4D97-AF65-F5344CB8AC3E}">
        <p14:creationId xmlns:p14="http://schemas.microsoft.com/office/powerpoint/2010/main" val="1982591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we have reviewed student characteristics by looking at the state LCI data. For the live presentation, please type your questions into the chat box. Keep in mind that to maintain student confidentiality, we will not be addressing eligibility for or characteristics of a specific student. Please contact me separately if you would like to have a conversation about a student.</a:t>
            </a:r>
          </a:p>
          <a:p>
            <a:endParaRPr lang="en-US" dirty="0"/>
          </a:p>
        </p:txBody>
      </p:sp>
      <p:sp>
        <p:nvSpPr>
          <p:cNvPr id="4" name="Slide Number Placeholder 3"/>
          <p:cNvSpPr>
            <a:spLocks noGrp="1"/>
          </p:cNvSpPr>
          <p:nvPr>
            <p:ph type="sldNum" sz="quarter" idx="5"/>
          </p:nvPr>
        </p:nvSpPr>
        <p:spPr/>
        <p:txBody>
          <a:bodyPr/>
          <a:lstStyle/>
          <a:p>
            <a:fld id="{7468310F-3F7A-4A9C-892D-242CD6C3803D}" type="slidenum">
              <a:rPr lang="en-US" smtClean="0"/>
              <a:t>21</a:t>
            </a:fld>
            <a:endParaRPr lang="en-US"/>
          </a:p>
        </p:txBody>
      </p:sp>
    </p:spTree>
    <p:extLst>
      <p:ext uri="{BB962C8B-B14F-4D97-AF65-F5344CB8AC3E}">
        <p14:creationId xmlns:p14="http://schemas.microsoft.com/office/powerpoint/2010/main" val="22882137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hope you have clarity on the Learner Characteristics Inventory and its uses. If you need further assistance with eligibility or alternate assessment, please contact the Alternate Assessment Unit. Thank you.</a:t>
            </a:r>
          </a:p>
          <a:p>
            <a:endParaRPr lang="en-US" dirty="0"/>
          </a:p>
        </p:txBody>
      </p:sp>
      <p:sp>
        <p:nvSpPr>
          <p:cNvPr id="4" name="Slide Number Placeholder 3"/>
          <p:cNvSpPr>
            <a:spLocks noGrp="1"/>
          </p:cNvSpPr>
          <p:nvPr>
            <p:ph type="sldNum" sz="quarter" idx="5"/>
          </p:nvPr>
        </p:nvSpPr>
        <p:spPr/>
        <p:txBody>
          <a:bodyPr/>
          <a:lstStyle/>
          <a:p>
            <a:fld id="{7468310F-3F7A-4A9C-892D-242CD6C3803D}" type="slidenum">
              <a:rPr lang="en-US" smtClean="0"/>
              <a:t>22</a:t>
            </a:fld>
            <a:endParaRPr lang="en-US"/>
          </a:p>
        </p:txBody>
      </p:sp>
    </p:spTree>
    <p:extLst>
      <p:ext uri="{BB962C8B-B14F-4D97-AF65-F5344CB8AC3E}">
        <p14:creationId xmlns:p14="http://schemas.microsoft.com/office/powerpoint/2010/main" val="471102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Learner Characteristic Inventory, or LCI, was developed under the NCSC grant. It consists of 16 questions that capture characteristics of students who participate in alternate assessment. The MSAA system requires teachers to report student characteristics in the LCI prior to test administration. AIMS A Science also requires this of students in Grade 10. The responses for students in the MSAA system are provided in the district results file. IEP teams are encouraged to use the LCI, which is posted on the alternate assessment website, when discussing eligibility for alternate assessment and to compare student characteristics to state LCI data.</a:t>
            </a:r>
          </a:p>
          <a:p>
            <a:endParaRPr lang="en-US" dirty="0"/>
          </a:p>
        </p:txBody>
      </p:sp>
      <p:sp>
        <p:nvSpPr>
          <p:cNvPr id="4" name="Slide Number Placeholder 3"/>
          <p:cNvSpPr>
            <a:spLocks noGrp="1"/>
          </p:cNvSpPr>
          <p:nvPr>
            <p:ph type="sldNum" sz="quarter" idx="10"/>
          </p:nvPr>
        </p:nvSpPr>
        <p:spPr/>
        <p:txBody>
          <a:bodyPr/>
          <a:lstStyle/>
          <a:p>
            <a:fld id="{7468310F-3F7A-4A9C-892D-242CD6C3803D}" type="slidenum">
              <a:rPr lang="en-US" smtClean="0"/>
              <a:t>3</a:t>
            </a:fld>
            <a:endParaRPr lang="en-US"/>
          </a:p>
        </p:txBody>
      </p:sp>
    </p:spTree>
    <p:extLst>
      <p:ext uri="{BB962C8B-B14F-4D97-AF65-F5344CB8AC3E}">
        <p14:creationId xmlns:p14="http://schemas.microsoft.com/office/powerpoint/2010/main" val="1766484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Percentages of student grades and ages participating in alternate assessment can provide useful information when monitoring eligibility determination. Large differences between LEA and state data requires investigation by the alternate assessment test coordinator. The AATC could identify specific causes that influence the data, both those that can be controlled and those that cannot. Understanding what is happening at each grade level might help the AATC find strengths and areas where additional support or training is needed.</a:t>
            </a:r>
          </a:p>
        </p:txBody>
      </p:sp>
      <p:sp>
        <p:nvSpPr>
          <p:cNvPr id="4" name="Slide Number Placeholder 3"/>
          <p:cNvSpPr>
            <a:spLocks noGrp="1"/>
          </p:cNvSpPr>
          <p:nvPr>
            <p:ph type="sldNum" sz="quarter" idx="5"/>
          </p:nvPr>
        </p:nvSpPr>
        <p:spPr/>
        <p:txBody>
          <a:bodyPr/>
          <a:lstStyle/>
          <a:p>
            <a:fld id="{7468310F-3F7A-4A9C-892D-242CD6C3803D}" type="slidenum">
              <a:rPr lang="en-US" smtClean="0"/>
              <a:t>4</a:t>
            </a:fld>
            <a:endParaRPr lang="en-US"/>
          </a:p>
        </p:txBody>
      </p:sp>
    </p:spTree>
    <p:extLst>
      <p:ext uri="{BB962C8B-B14F-4D97-AF65-F5344CB8AC3E}">
        <p14:creationId xmlns:p14="http://schemas.microsoft.com/office/powerpoint/2010/main" val="2286031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looking at disability categories, it is helpful to compare LEA percentages to the state percentages when evaluating eligibility determinations. Alternate Assessment Test Coordinators have followed up with IEP teams when disability categories differ greatly from the state. The result is that the IEP teams make better determinations for student testing and the LEA reduces over-identification of alternate assessment participation. This data can also help IEP teams as they make the determination. Although disability category is not a criteria for eligibility, and IEP team can look at how prevalent that category is represented. For example, a student with a hearing impairment rarely qualifies for alternate assessment. The IEP team would know to look for extenuating circumstances that the student’s primary disability is in fact hearing impairment and that the evidence supports eligibility determination.</a:t>
            </a:r>
          </a:p>
        </p:txBody>
      </p:sp>
      <p:sp>
        <p:nvSpPr>
          <p:cNvPr id="4" name="Slide Number Placeholder 3"/>
          <p:cNvSpPr>
            <a:spLocks noGrp="1"/>
          </p:cNvSpPr>
          <p:nvPr>
            <p:ph type="sldNum" sz="quarter" idx="10"/>
          </p:nvPr>
        </p:nvSpPr>
        <p:spPr/>
        <p:txBody>
          <a:bodyPr/>
          <a:lstStyle/>
          <a:p>
            <a:fld id="{63E9967F-807E-4F95-9365-68425840E18E}" type="slidenum">
              <a:rPr lang="en-US" smtClean="0"/>
              <a:t>5</a:t>
            </a:fld>
            <a:endParaRPr lang="en-US"/>
          </a:p>
        </p:txBody>
      </p:sp>
    </p:spTree>
    <p:extLst>
      <p:ext uri="{BB962C8B-B14F-4D97-AF65-F5344CB8AC3E}">
        <p14:creationId xmlns:p14="http://schemas.microsoft.com/office/powerpoint/2010/main" val="1221029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EL need is not a determining factor for participation in alternate assessment, it could be a student characteristic that impacts the student’s performance on standardized assessments. In 2019, over 14% of students participating in MSAA had a home language other than English according to the teacher responses. It is important to identify how the language needs are addressed during instruction in conjunction with the evidence that the student does or does not meet eligibility criteria for alternate assessments. And remember that any indication the IEP team has that the student may be an EL must be addressed in the evaluation and the IEP.</a:t>
            </a:r>
          </a:p>
        </p:txBody>
      </p:sp>
      <p:sp>
        <p:nvSpPr>
          <p:cNvPr id="4" name="Slide Number Placeholder 3"/>
          <p:cNvSpPr>
            <a:spLocks noGrp="1"/>
          </p:cNvSpPr>
          <p:nvPr>
            <p:ph type="sldNum" sz="quarter" idx="10"/>
          </p:nvPr>
        </p:nvSpPr>
        <p:spPr/>
        <p:txBody>
          <a:bodyPr/>
          <a:lstStyle/>
          <a:p>
            <a:fld id="{7468310F-3F7A-4A9C-892D-242CD6C3803D}" type="slidenum">
              <a:rPr lang="en-US" smtClean="0"/>
              <a:t>6</a:t>
            </a:fld>
            <a:endParaRPr lang="en-US"/>
          </a:p>
        </p:txBody>
      </p:sp>
    </p:spTree>
    <p:extLst>
      <p:ext uri="{BB962C8B-B14F-4D97-AF65-F5344CB8AC3E}">
        <p14:creationId xmlns:p14="http://schemas.microsoft.com/office/powerpoint/2010/main" val="828266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setting is not a determining factor when considering eligibility for alternate assessment, but it does help shape the picture of the student’s needs. For example, schools in Arizona are moving toward more inclusive practices and instruction in a general education setting is very possible for students who take alternate assessment. However, the documentation of the student’s needs will be clearly identified in the IEP for students who participate in general education. Rarely are a student’s instructional and adaptive needs met in a resource room setting for students who qualify for alternate assessment, which we see in this data.</a:t>
            </a:r>
          </a:p>
          <a:p>
            <a:endParaRPr lang="en-US" dirty="0"/>
          </a:p>
          <a:p>
            <a:r>
              <a:rPr lang="en-US" dirty="0"/>
              <a:t>When looking at your LEA results file, students in private placements or who are </a:t>
            </a:r>
            <a:r>
              <a:rPr lang="en-US" dirty="0" err="1"/>
              <a:t>tuitioned</a:t>
            </a:r>
            <a:r>
              <a:rPr lang="en-US" dirty="0"/>
              <a:t> out will not be included in your data. Please work with the school of attendance to gather LCI data for your students who attend a school outside your LEA.</a:t>
            </a:r>
          </a:p>
        </p:txBody>
      </p:sp>
      <p:sp>
        <p:nvSpPr>
          <p:cNvPr id="4" name="Slide Number Placeholder 3"/>
          <p:cNvSpPr>
            <a:spLocks noGrp="1"/>
          </p:cNvSpPr>
          <p:nvPr>
            <p:ph type="sldNum" sz="quarter" idx="10"/>
          </p:nvPr>
        </p:nvSpPr>
        <p:spPr/>
        <p:txBody>
          <a:bodyPr/>
          <a:lstStyle/>
          <a:p>
            <a:fld id="{7468310F-3F7A-4A9C-892D-242CD6C3803D}" type="slidenum">
              <a:rPr lang="en-US" smtClean="0"/>
              <a:t>7</a:t>
            </a:fld>
            <a:endParaRPr lang="en-US"/>
          </a:p>
        </p:txBody>
      </p:sp>
    </p:spTree>
    <p:extLst>
      <p:ext uri="{BB962C8B-B14F-4D97-AF65-F5344CB8AC3E}">
        <p14:creationId xmlns:p14="http://schemas.microsoft.com/office/powerpoint/2010/main" val="91540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students who participate in alternate assessment communicate using some symbolic language. Some communicate primarily through other intentional communication modes. Few communicate through cries, facial expressions, and changes in muscle tone. This data is helpful when looking at instructional needs of the student. Remember there are resources on the NCSC wiki for developing expressive communication.</a:t>
            </a:r>
          </a:p>
        </p:txBody>
      </p:sp>
      <p:sp>
        <p:nvSpPr>
          <p:cNvPr id="4" name="Slide Number Placeholder 3"/>
          <p:cNvSpPr>
            <a:spLocks noGrp="1"/>
          </p:cNvSpPr>
          <p:nvPr>
            <p:ph type="sldNum" sz="quarter" idx="10"/>
          </p:nvPr>
        </p:nvSpPr>
        <p:spPr/>
        <p:txBody>
          <a:bodyPr/>
          <a:lstStyle/>
          <a:p>
            <a:fld id="{7468310F-3F7A-4A9C-892D-242CD6C3803D}" type="slidenum">
              <a:rPr lang="en-US" smtClean="0"/>
              <a:t>8</a:t>
            </a:fld>
            <a:endParaRPr lang="en-US"/>
          </a:p>
        </p:txBody>
      </p:sp>
    </p:spTree>
    <p:extLst>
      <p:ext uri="{BB962C8B-B14F-4D97-AF65-F5344CB8AC3E}">
        <p14:creationId xmlns:p14="http://schemas.microsoft.com/office/powerpoint/2010/main" val="1738235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students who participate in alternate assessment do not use augmentative communication systems. However, many students are successfully using AAC devices to access both instruction and curriculum. These devices may be used in addition to or in place of oral speech. Knowing that many students with the most significant cognitive disabilities are able to use AAC to communicate may help as you explore options for students with limited modes communication.</a:t>
            </a:r>
          </a:p>
        </p:txBody>
      </p:sp>
      <p:sp>
        <p:nvSpPr>
          <p:cNvPr id="4" name="Slide Number Placeholder 3"/>
          <p:cNvSpPr>
            <a:spLocks noGrp="1"/>
          </p:cNvSpPr>
          <p:nvPr>
            <p:ph type="sldNum" sz="quarter" idx="10"/>
          </p:nvPr>
        </p:nvSpPr>
        <p:spPr/>
        <p:txBody>
          <a:bodyPr/>
          <a:lstStyle/>
          <a:p>
            <a:fld id="{7468310F-3F7A-4A9C-892D-242CD6C3803D}" type="slidenum">
              <a:rPr lang="en-US" smtClean="0"/>
              <a:t>9</a:t>
            </a:fld>
            <a:endParaRPr lang="en-US"/>
          </a:p>
        </p:txBody>
      </p:sp>
    </p:spTree>
    <p:extLst>
      <p:ext uri="{BB962C8B-B14F-4D97-AF65-F5344CB8AC3E}">
        <p14:creationId xmlns:p14="http://schemas.microsoft.com/office/powerpoint/2010/main" val="2178467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7C3B0C-DDAB-42F4-8C24-B1FE6CABC65D}" type="datetime1">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2977977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F0484A-F300-4B64-A3A1-4509DE43DA60}" type="datetime1">
              <a:rPr lang="en-US" smtClean="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2422B5-12DA-40CC-AE4D-EB9F472458FF}" type="slidenum">
              <a:rPr lang="en-US" smtClean="0"/>
              <a:pPr/>
              <a:t>‹#›</a:t>
            </a:fld>
            <a:endParaRPr lang="en-US"/>
          </a:p>
        </p:txBody>
      </p:sp>
    </p:spTree>
    <p:extLst>
      <p:ext uri="{BB962C8B-B14F-4D97-AF65-F5344CB8AC3E}">
        <p14:creationId xmlns:p14="http://schemas.microsoft.com/office/powerpoint/2010/main" val="265283953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F0484A-F300-4B64-A3A1-4509DE43DA60}" type="datetime1">
              <a:rPr lang="en-US" smtClean="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2422B5-12DA-40CC-AE4D-EB9F472458FF}"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1143231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F0484A-F300-4B64-A3A1-4509DE43DA60}" type="datetime1">
              <a:rPr lang="en-US" smtClean="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2422B5-12DA-40CC-AE4D-EB9F472458FF}" type="slidenum">
              <a:rPr lang="en-US" smtClean="0"/>
              <a:pPr/>
              <a:t>‹#›</a:t>
            </a:fld>
            <a:endParaRPr lang="en-US"/>
          </a:p>
        </p:txBody>
      </p:sp>
    </p:spTree>
    <p:extLst>
      <p:ext uri="{BB962C8B-B14F-4D97-AF65-F5344CB8AC3E}">
        <p14:creationId xmlns:p14="http://schemas.microsoft.com/office/powerpoint/2010/main" val="274449683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F0484A-F300-4B64-A3A1-4509DE43DA60}" type="datetime1">
              <a:rPr lang="en-US" smtClean="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2422B5-12DA-40CC-AE4D-EB9F472458FF}"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319488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F0484A-F300-4B64-A3A1-4509DE43DA60}" type="datetime1">
              <a:rPr lang="en-US" smtClean="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2422B5-12DA-40CC-AE4D-EB9F472458FF}" type="slidenum">
              <a:rPr lang="en-US" smtClean="0"/>
              <a:pPr/>
              <a:t>‹#›</a:t>
            </a:fld>
            <a:endParaRPr lang="en-US"/>
          </a:p>
        </p:txBody>
      </p:sp>
    </p:spTree>
    <p:extLst>
      <p:ext uri="{BB962C8B-B14F-4D97-AF65-F5344CB8AC3E}">
        <p14:creationId xmlns:p14="http://schemas.microsoft.com/office/powerpoint/2010/main" val="412179958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588C6A-E15D-42F1-AAF6-839123805FBB}" type="datetime1">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398005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C44DB9-A473-442C-B086-D1F93506A4BE}" type="datetime1">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188450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399991-E95B-472C-BB57-B5B9032A924B}" type="datetime1">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2960297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A97AFD-ABC7-4364-90EF-95B15C8A323B}" type="datetime1">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1432206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3AE068-E05A-439C-97F8-45AC8119FCD5}" type="datetime1">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1396026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1B03B3-DEE5-43F8-925B-912AA65DCD81}" type="datetime1">
              <a:rPr lang="en-US" smtClean="0"/>
              <a:t>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276739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B90C9F-8B7D-49D2-9820-A92EA66BAD43}" type="datetime1">
              <a:rPr lang="en-US" smtClean="0"/>
              <a:t>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857701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4059C-4DF7-43AB-9953-A9E9C32BDFAB}" type="datetime1">
              <a:rPr lang="en-US" smtClean="0"/>
              <a:t>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3533040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7C3EC7-B7A8-467B-A043-A6BA6621D453}" type="datetime1">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359689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A656EBB-3674-4C80-A7FF-3B979F5315DA}" type="datetime1">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422B5-12DA-40CC-AE4D-EB9F472458FF}" type="slidenum">
              <a:rPr lang="en-US" smtClean="0"/>
              <a:t>‹#›</a:t>
            </a:fld>
            <a:endParaRPr lang="en-US"/>
          </a:p>
        </p:txBody>
      </p:sp>
    </p:spTree>
    <p:extLst>
      <p:ext uri="{BB962C8B-B14F-4D97-AF65-F5344CB8AC3E}">
        <p14:creationId xmlns:p14="http://schemas.microsoft.com/office/powerpoint/2010/main" val="882572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F0484A-F300-4B64-A3A1-4509DE43DA60}" type="datetime1">
              <a:rPr lang="en-US" smtClean="0"/>
              <a:t>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42422B5-12DA-40CC-AE4D-EB9F472458FF}" type="slidenum">
              <a:rPr lang="en-US" smtClean="0"/>
              <a:pPr/>
              <a:t>‹#›</a:t>
            </a:fld>
            <a:endParaRPr lang="en-US"/>
          </a:p>
        </p:txBody>
      </p:sp>
    </p:spTree>
    <p:extLst>
      <p:ext uri="{BB962C8B-B14F-4D97-AF65-F5344CB8AC3E}">
        <p14:creationId xmlns:p14="http://schemas.microsoft.com/office/powerpoint/2010/main" val="236659121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768">
          <p15:clr>
            <a:srgbClr val="F26B43"/>
          </p15:clr>
        </p15:guide>
        <p15:guide id="3" pos="7152">
          <p15:clr>
            <a:srgbClr val="F26B43"/>
          </p15:clr>
        </p15:guide>
        <p15:guide id="4"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Bethany.Zimmerman@azed.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Sabiha.Klepk@azed.gov" TargetMode="External"/><Relationship Id="rId5" Type="http://schemas.openxmlformats.org/officeDocument/2006/relationships/hyperlink" Target="mailto:Angeles.Swasey@azed.gov" TargetMode="External"/><Relationship Id="rId4" Type="http://schemas.openxmlformats.org/officeDocument/2006/relationships/hyperlink" Target="mailto:Courtney.Pearce@azed.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Learner Characteristics Inventory</a:t>
            </a:r>
          </a:p>
        </p:txBody>
      </p:sp>
      <p:sp>
        <p:nvSpPr>
          <p:cNvPr id="3" name="Subtitle 2"/>
          <p:cNvSpPr>
            <a:spLocks noGrp="1"/>
          </p:cNvSpPr>
          <p:nvPr>
            <p:ph type="subTitle" idx="1"/>
          </p:nvPr>
        </p:nvSpPr>
        <p:spPr/>
        <p:txBody>
          <a:bodyPr/>
          <a:lstStyle/>
          <a:p>
            <a:r>
              <a:rPr lang="en-US" dirty="0"/>
              <a:t>Bethany Spangenberg</a:t>
            </a:r>
          </a:p>
          <a:p>
            <a:r>
              <a:rPr lang="en-US" dirty="0"/>
              <a:t>Director of Alternate Assessment</a:t>
            </a:r>
          </a:p>
        </p:txBody>
      </p:sp>
    </p:spTree>
    <p:extLst>
      <p:ext uri="{BB962C8B-B14F-4D97-AF65-F5344CB8AC3E}">
        <p14:creationId xmlns:p14="http://schemas.microsoft.com/office/powerpoint/2010/main" val="3727617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Receptive Language</a:t>
            </a:r>
          </a:p>
        </p:txBody>
      </p:sp>
      <p:graphicFrame>
        <p:nvGraphicFramePr>
          <p:cNvPr id="4" name="Content Placeholder 3" descr="Receptive language">
            <a:extLst>
              <a:ext uri="{FF2B5EF4-FFF2-40B4-BE49-F238E27FC236}">
                <a16:creationId xmlns:a16="http://schemas.microsoft.com/office/drawing/2014/main" id="{B1D0F57C-FA99-402A-8BDD-38E2EADACD43}"/>
              </a:ext>
            </a:extLst>
          </p:cNvPr>
          <p:cNvGraphicFramePr>
            <a:graphicFrameLocks noGrp="1"/>
          </p:cNvGraphicFramePr>
          <p:nvPr>
            <p:ph idx="1"/>
            <p:extLst>
              <p:ext uri="{D42A27DB-BD31-4B8C-83A1-F6EECF244321}">
                <p14:modId xmlns:p14="http://schemas.microsoft.com/office/powerpoint/2010/main" val="388266648"/>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570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Oral Speech</a:t>
            </a:r>
          </a:p>
        </p:txBody>
      </p:sp>
      <p:graphicFrame>
        <p:nvGraphicFramePr>
          <p:cNvPr id="4" name="Content Placeholder 3" descr="Uses speech">
            <a:extLst>
              <a:ext uri="{FF2B5EF4-FFF2-40B4-BE49-F238E27FC236}">
                <a16:creationId xmlns:a16="http://schemas.microsoft.com/office/drawing/2014/main" id="{0BEA1880-7614-44E2-BC64-80FF0AB1D33B}"/>
              </a:ext>
            </a:extLst>
          </p:cNvPr>
          <p:cNvGraphicFramePr>
            <a:graphicFrameLocks noGrp="1"/>
          </p:cNvGraphicFramePr>
          <p:nvPr>
            <p:ph idx="1"/>
            <p:extLst>
              <p:ext uri="{D42A27DB-BD31-4B8C-83A1-F6EECF244321}">
                <p14:modId xmlns:p14="http://schemas.microsoft.com/office/powerpoint/2010/main" val="3323152024"/>
              </p:ext>
            </p:extLst>
          </p:nvPr>
        </p:nvGraphicFramePr>
        <p:xfrm>
          <a:off x="677334" y="1369478"/>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0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Vision</a:t>
            </a:r>
          </a:p>
        </p:txBody>
      </p:sp>
      <p:graphicFrame>
        <p:nvGraphicFramePr>
          <p:cNvPr id="4" name="Content Placeholder 3" descr="Vision">
            <a:extLst>
              <a:ext uri="{FF2B5EF4-FFF2-40B4-BE49-F238E27FC236}">
                <a16:creationId xmlns:a16="http://schemas.microsoft.com/office/drawing/2014/main" id="{758316FB-51FC-40F9-9A7C-61826971660C}"/>
              </a:ext>
            </a:extLst>
          </p:cNvPr>
          <p:cNvGraphicFramePr>
            <a:graphicFrameLocks noGrp="1"/>
          </p:cNvGraphicFramePr>
          <p:nvPr>
            <p:ph idx="1"/>
            <p:extLst>
              <p:ext uri="{D42A27DB-BD31-4B8C-83A1-F6EECF244321}">
                <p14:modId xmlns:p14="http://schemas.microsoft.com/office/powerpoint/2010/main" val="1431803925"/>
              </p:ext>
            </p:extLst>
          </p:nvPr>
        </p:nvGraphicFramePr>
        <p:xfrm>
          <a:off x="544299" y="1687977"/>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053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Braille</a:t>
            </a:r>
          </a:p>
        </p:txBody>
      </p:sp>
      <p:graphicFrame>
        <p:nvGraphicFramePr>
          <p:cNvPr id="4" name="Content Placeholder 3" descr="Braille">
            <a:extLst>
              <a:ext uri="{FF2B5EF4-FFF2-40B4-BE49-F238E27FC236}">
                <a16:creationId xmlns:a16="http://schemas.microsoft.com/office/drawing/2014/main" id="{73E01F7B-9DB8-41E5-94DB-1F87AB73ACBE}"/>
              </a:ext>
            </a:extLst>
          </p:cNvPr>
          <p:cNvGraphicFramePr>
            <a:graphicFrameLocks noGrp="1"/>
          </p:cNvGraphicFramePr>
          <p:nvPr>
            <p:ph idx="1"/>
            <p:extLst>
              <p:ext uri="{D42A27DB-BD31-4B8C-83A1-F6EECF244321}">
                <p14:modId xmlns:p14="http://schemas.microsoft.com/office/powerpoint/2010/main" val="588813431"/>
              </p:ext>
            </p:extLst>
          </p:nvPr>
        </p:nvGraphicFramePr>
        <p:xfrm>
          <a:off x="534024" y="1636606"/>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1219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Hearing</a:t>
            </a:r>
          </a:p>
        </p:txBody>
      </p:sp>
      <p:graphicFrame>
        <p:nvGraphicFramePr>
          <p:cNvPr id="4" name="Content Placeholder 3" descr="Hearing">
            <a:extLst>
              <a:ext uri="{FF2B5EF4-FFF2-40B4-BE49-F238E27FC236}">
                <a16:creationId xmlns:a16="http://schemas.microsoft.com/office/drawing/2014/main" id="{62347724-9928-4223-BA91-8CAE1E8A5F90}"/>
              </a:ext>
            </a:extLst>
          </p:cNvPr>
          <p:cNvGraphicFramePr>
            <a:graphicFrameLocks noGrp="1"/>
          </p:cNvGraphicFramePr>
          <p:nvPr>
            <p:ph idx="1"/>
            <p:extLst>
              <p:ext uri="{D42A27DB-BD31-4B8C-83A1-F6EECF244321}">
                <p14:modId xmlns:p14="http://schemas.microsoft.com/office/powerpoint/2010/main" val="424746109"/>
              </p:ext>
            </p:extLst>
          </p:nvPr>
        </p:nvGraphicFramePr>
        <p:xfrm>
          <a:off x="790878" y="1488281"/>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815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Motor</a:t>
            </a:r>
          </a:p>
        </p:txBody>
      </p:sp>
      <p:graphicFrame>
        <p:nvGraphicFramePr>
          <p:cNvPr id="4" name="Content Placeholder 3" descr="Motor skills">
            <a:extLst>
              <a:ext uri="{FF2B5EF4-FFF2-40B4-BE49-F238E27FC236}">
                <a16:creationId xmlns:a16="http://schemas.microsoft.com/office/drawing/2014/main" id="{4AE5D8B7-4903-4628-95CB-76EC75189ADB}"/>
              </a:ext>
            </a:extLst>
          </p:cNvPr>
          <p:cNvGraphicFramePr>
            <a:graphicFrameLocks noGrp="1"/>
          </p:cNvGraphicFramePr>
          <p:nvPr>
            <p:ph idx="1"/>
            <p:extLst>
              <p:ext uri="{D42A27DB-BD31-4B8C-83A1-F6EECF244321}">
                <p14:modId xmlns:p14="http://schemas.microsoft.com/office/powerpoint/2010/main" val="3925936476"/>
              </p:ext>
            </p:extLst>
          </p:nvPr>
        </p:nvGraphicFramePr>
        <p:xfrm>
          <a:off x="677690" y="1715744"/>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37004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Engagement</a:t>
            </a:r>
          </a:p>
        </p:txBody>
      </p:sp>
      <p:graphicFrame>
        <p:nvGraphicFramePr>
          <p:cNvPr id="4" name="Content Placeholder 3" descr="Engagement">
            <a:extLst>
              <a:ext uri="{FF2B5EF4-FFF2-40B4-BE49-F238E27FC236}">
                <a16:creationId xmlns:a16="http://schemas.microsoft.com/office/drawing/2014/main" id="{9A5B51D6-E5D4-491A-9B15-211FFDC33BFC}"/>
              </a:ext>
            </a:extLst>
          </p:cNvPr>
          <p:cNvGraphicFramePr>
            <a:graphicFrameLocks noGrp="1"/>
          </p:cNvGraphicFramePr>
          <p:nvPr>
            <p:ph idx="1"/>
            <p:extLst>
              <p:ext uri="{D42A27DB-BD31-4B8C-83A1-F6EECF244321}">
                <p14:modId xmlns:p14="http://schemas.microsoft.com/office/powerpoint/2010/main" val="464728922"/>
              </p:ext>
            </p:extLst>
          </p:nvPr>
        </p:nvGraphicFramePr>
        <p:xfrm>
          <a:off x="523751" y="1488281"/>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8410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Attendance</a:t>
            </a:r>
          </a:p>
        </p:txBody>
      </p:sp>
      <p:graphicFrame>
        <p:nvGraphicFramePr>
          <p:cNvPr id="4" name="Content Placeholder 3" descr="Attendance">
            <a:extLst>
              <a:ext uri="{FF2B5EF4-FFF2-40B4-BE49-F238E27FC236}">
                <a16:creationId xmlns:a16="http://schemas.microsoft.com/office/drawing/2014/main" id="{52E6FA1C-E6B7-4957-9945-2CD6AA7C5D09}"/>
              </a:ext>
            </a:extLst>
          </p:cNvPr>
          <p:cNvGraphicFramePr>
            <a:graphicFrameLocks noGrp="1"/>
          </p:cNvGraphicFramePr>
          <p:nvPr>
            <p:ph idx="1"/>
            <p:extLst>
              <p:ext uri="{D42A27DB-BD31-4B8C-83A1-F6EECF244321}">
                <p14:modId xmlns:p14="http://schemas.microsoft.com/office/powerpoint/2010/main" val="2979769299"/>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8000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Reading</a:t>
            </a:r>
          </a:p>
        </p:txBody>
      </p:sp>
      <p:graphicFrame>
        <p:nvGraphicFramePr>
          <p:cNvPr id="4" name="Content Placeholder 3" descr="Reading skills">
            <a:extLst>
              <a:ext uri="{FF2B5EF4-FFF2-40B4-BE49-F238E27FC236}">
                <a16:creationId xmlns:a16="http://schemas.microsoft.com/office/drawing/2014/main" id="{BCD5AB20-3CC9-43B6-9528-08D49BA17347}"/>
              </a:ext>
            </a:extLst>
          </p:cNvPr>
          <p:cNvGraphicFramePr>
            <a:graphicFrameLocks noGrp="1"/>
          </p:cNvGraphicFramePr>
          <p:nvPr>
            <p:ph idx="1"/>
            <p:extLst>
              <p:ext uri="{D42A27DB-BD31-4B8C-83A1-F6EECF244321}">
                <p14:modId xmlns:p14="http://schemas.microsoft.com/office/powerpoint/2010/main" val="2743304884"/>
              </p:ext>
            </p:extLst>
          </p:nvPr>
        </p:nvGraphicFramePr>
        <p:xfrm>
          <a:off x="677690" y="2086447"/>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11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Mathematics</a:t>
            </a:r>
          </a:p>
        </p:txBody>
      </p:sp>
      <p:graphicFrame>
        <p:nvGraphicFramePr>
          <p:cNvPr id="4" name="Content Placeholder 3" descr="Math skills">
            <a:extLst>
              <a:ext uri="{FF2B5EF4-FFF2-40B4-BE49-F238E27FC236}">
                <a16:creationId xmlns:a16="http://schemas.microsoft.com/office/drawing/2014/main" id="{49D186FC-F455-4004-AADA-735770B051EB}"/>
              </a:ext>
            </a:extLst>
          </p:cNvPr>
          <p:cNvGraphicFramePr>
            <a:graphicFrameLocks noGrp="1"/>
          </p:cNvGraphicFramePr>
          <p:nvPr>
            <p:ph idx="1"/>
            <p:extLst>
              <p:ext uri="{D42A27DB-BD31-4B8C-83A1-F6EECF244321}">
                <p14:modId xmlns:p14="http://schemas.microsoft.com/office/powerpoint/2010/main" val="2088537477"/>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9948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Webinar Objective</a:t>
            </a:r>
          </a:p>
        </p:txBody>
      </p:sp>
      <p:sp>
        <p:nvSpPr>
          <p:cNvPr id="4" name="Content Placeholder 3">
            <a:extLst>
              <a:ext uri="{FF2B5EF4-FFF2-40B4-BE49-F238E27FC236}">
                <a16:creationId xmlns:a16="http://schemas.microsoft.com/office/drawing/2014/main" id="{C3D78CA3-792D-47DE-882B-AA897EB1DEF1}"/>
              </a:ext>
            </a:extLst>
          </p:cNvPr>
          <p:cNvSpPr>
            <a:spLocks noGrp="1"/>
          </p:cNvSpPr>
          <p:nvPr>
            <p:ph idx="1"/>
          </p:nvPr>
        </p:nvSpPr>
        <p:spPr/>
        <p:txBody>
          <a:bodyPr>
            <a:normAutofit/>
          </a:bodyPr>
          <a:lstStyle/>
          <a:p>
            <a:pPr marL="0" indent="0">
              <a:buNone/>
            </a:pPr>
            <a:r>
              <a:rPr lang="en-US" sz="2400" dirty="0"/>
              <a:t>This webinar will provide state Learner Characteristics Data and explain how the data can be used for comparison at the district, school, and student level.</a:t>
            </a:r>
          </a:p>
        </p:txBody>
      </p:sp>
    </p:spTree>
    <p:extLst>
      <p:ext uri="{BB962C8B-B14F-4D97-AF65-F5344CB8AC3E}">
        <p14:creationId xmlns:p14="http://schemas.microsoft.com/office/powerpoint/2010/main" val="1632027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A253E6D-7579-4C1A-8ADA-AEDA92F9FFB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52269" y="3187472"/>
            <a:ext cx="3307217" cy="2635018"/>
          </a:xfrm>
          <a:prstGeom prst="rect">
            <a:avLst/>
          </a:prstGeom>
        </p:spPr>
      </p:pic>
      <p:pic>
        <p:nvPicPr>
          <p:cNvPr id="7" name="Picture 6">
            <a:extLst>
              <a:ext uri="{FF2B5EF4-FFF2-40B4-BE49-F238E27FC236}">
                <a16:creationId xmlns:a16="http://schemas.microsoft.com/office/drawing/2014/main" id="{7D05D826-7AE8-405A-8427-BDCC037BBEC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248454" y="3187472"/>
            <a:ext cx="1146403" cy="2629983"/>
          </a:xfrm>
          <a:prstGeom prst="rect">
            <a:avLst/>
          </a:prstGeom>
        </p:spPr>
      </p:pic>
      <p:sp>
        <p:nvSpPr>
          <p:cNvPr id="6" name="Content Placeholder 5">
            <a:extLst>
              <a:ext uri="{FF2B5EF4-FFF2-40B4-BE49-F238E27FC236}">
                <a16:creationId xmlns:a16="http://schemas.microsoft.com/office/drawing/2014/main" id="{D26DC4CB-DE72-44F4-B702-A7454B27D6FA}"/>
              </a:ext>
            </a:extLst>
          </p:cNvPr>
          <p:cNvSpPr>
            <a:spLocks noGrp="1"/>
          </p:cNvSpPr>
          <p:nvPr>
            <p:ph idx="1"/>
          </p:nvPr>
        </p:nvSpPr>
        <p:spPr/>
        <p:txBody>
          <a:bodyPr/>
          <a:lstStyle/>
          <a:p>
            <a:r>
              <a:rPr lang="en-US" dirty="0"/>
              <a:t>Use LCI to compare individual students</a:t>
            </a:r>
          </a:p>
          <a:p>
            <a:r>
              <a:rPr lang="en-US" dirty="0"/>
              <a:t>Use LCI to compare entire LEA</a:t>
            </a:r>
          </a:p>
        </p:txBody>
      </p:sp>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a:xfrm>
            <a:off x="677507" y="642257"/>
            <a:ext cx="8596668" cy="1320800"/>
          </a:xfrm>
        </p:spPr>
        <p:txBody>
          <a:bodyPr/>
          <a:lstStyle/>
          <a:p>
            <a:r>
              <a:rPr lang="en-US" dirty="0"/>
              <a:t>Summary</a:t>
            </a:r>
          </a:p>
        </p:txBody>
      </p:sp>
    </p:spTree>
    <p:extLst>
      <p:ext uri="{BB962C8B-B14F-4D97-AF65-F5344CB8AC3E}">
        <p14:creationId xmlns:p14="http://schemas.microsoft.com/office/powerpoint/2010/main" val="2380172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6D0BA6-FEAF-4AEF-B247-8687E8E7E425}"/>
              </a:ext>
            </a:extLst>
          </p:cNvPr>
          <p:cNvSpPr>
            <a:spLocks noGrp="1"/>
          </p:cNvSpPr>
          <p:nvPr>
            <p:ph type="title"/>
          </p:nvPr>
        </p:nvSpPr>
        <p:spPr/>
        <p:txBody>
          <a:bodyPr/>
          <a:lstStyle/>
          <a:p>
            <a:r>
              <a:rPr lang="en-US" dirty="0"/>
              <a:t>Question and Answer Session</a:t>
            </a:r>
          </a:p>
        </p:txBody>
      </p:sp>
      <p:pic>
        <p:nvPicPr>
          <p:cNvPr id="4" name="Content Placeholder 3">
            <a:extLst>
              <a:ext uri="{FF2B5EF4-FFF2-40B4-BE49-F238E27FC236}">
                <a16:creationId xmlns:a16="http://schemas.microsoft.com/office/drawing/2014/main" id="{A01445F2-BD46-4E0C-9DBD-4599CCD72BFF}"/>
              </a:ext>
              <a:ext uri="{C183D7F6-B498-43B3-948B-1728B52AA6E4}">
                <adec:decorative xmlns:adec="http://schemas.microsoft.com/office/drawing/2017/decorative" val="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547269" y="2672556"/>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62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F5074B-A313-4E4B-81CB-0031D1FBEDF6}"/>
              </a:ext>
            </a:extLst>
          </p:cNvPr>
          <p:cNvSpPr>
            <a:spLocks noGrp="1"/>
          </p:cNvSpPr>
          <p:nvPr>
            <p:ph type="title"/>
          </p:nvPr>
        </p:nvSpPr>
        <p:spPr/>
        <p:txBody>
          <a:bodyPr/>
          <a:lstStyle/>
          <a:p>
            <a:r>
              <a:rPr lang="en-US" dirty="0"/>
              <a:t>Alternate Assessment Unit</a:t>
            </a:r>
          </a:p>
        </p:txBody>
      </p:sp>
      <p:sp>
        <p:nvSpPr>
          <p:cNvPr id="2" name="Content Placeholder 1">
            <a:extLst>
              <a:ext uri="{FF2B5EF4-FFF2-40B4-BE49-F238E27FC236}">
                <a16:creationId xmlns:a16="http://schemas.microsoft.com/office/drawing/2014/main" id="{14895447-B09D-4A40-AF6F-1074448A60AC}"/>
              </a:ext>
            </a:extLst>
          </p:cNvPr>
          <p:cNvSpPr>
            <a:spLocks noGrp="1"/>
          </p:cNvSpPr>
          <p:nvPr>
            <p:ph idx="1"/>
          </p:nvPr>
        </p:nvSpPr>
        <p:spPr>
          <a:xfrm>
            <a:off x="677334" y="2160589"/>
            <a:ext cx="8596668" cy="4380060"/>
          </a:xfrm>
        </p:spPr>
        <p:txBody>
          <a:bodyPr>
            <a:normAutofit lnSpcReduction="10000"/>
          </a:bodyPr>
          <a:lstStyle/>
          <a:p>
            <a:pPr marL="0" indent="0">
              <a:buNone/>
            </a:pPr>
            <a:r>
              <a:rPr lang="en-US" sz="2000" dirty="0"/>
              <a:t>Bethany Spangenberg, Director of Alternate Assessment</a:t>
            </a:r>
          </a:p>
          <a:p>
            <a:pPr marL="0" indent="0">
              <a:buNone/>
            </a:pPr>
            <a:r>
              <a:rPr lang="en-US" sz="2000" dirty="0">
                <a:hlinkClick r:id="rId3"/>
              </a:rPr>
              <a:t>Bethany.Spangenberg@azed.gov</a:t>
            </a:r>
            <a:endParaRPr lang="en-US" sz="2000" dirty="0"/>
          </a:p>
          <a:p>
            <a:pPr marL="0" indent="0">
              <a:buNone/>
            </a:pPr>
            <a:endParaRPr lang="en-US" sz="2000" dirty="0"/>
          </a:p>
          <a:p>
            <a:pPr marL="0" indent="0">
              <a:buNone/>
            </a:pPr>
            <a:r>
              <a:rPr lang="en-US" sz="2000" dirty="0"/>
              <a:t>Courtney Pearce, Alternate Assessment Test Coordinator</a:t>
            </a:r>
          </a:p>
          <a:p>
            <a:pPr marL="0" indent="0">
              <a:buNone/>
            </a:pPr>
            <a:r>
              <a:rPr lang="en-US" sz="2000" dirty="0">
                <a:hlinkClick r:id="rId4"/>
              </a:rPr>
              <a:t>Courtney.Pearce@azed.gov</a:t>
            </a:r>
            <a:endParaRPr lang="en-US" sz="2000" dirty="0"/>
          </a:p>
          <a:p>
            <a:pPr marL="0" indent="0">
              <a:buNone/>
            </a:pPr>
            <a:endParaRPr lang="en-US" sz="2000" dirty="0"/>
          </a:p>
          <a:p>
            <a:pPr marL="0" indent="0">
              <a:buNone/>
            </a:pPr>
            <a:r>
              <a:rPr lang="en-US" sz="2000" dirty="0"/>
              <a:t>Angeles Swasey, Program Project Specialist</a:t>
            </a:r>
          </a:p>
          <a:p>
            <a:pPr marL="0" indent="0">
              <a:buNone/>
            </a:pPr>
            <a:r>
              <a:rPr lang="en-US" sz="2000" dirty="0">
                <a:hlinkClick r:id="rId5"/>
              </a:rPr>
              <a:t>Angeles.Swasey@azed.gov</a:t>
            </a:r>
            <a:endParaRPr lang="en-US" sz="2000" dirty="0"/>
          </a:p>
          <a:p>
            <a:pPr marL="0" indent="0">
              <a:buNone/>
            </a:pPr>
            <a:endParaRPr lang="en-US" sz="2000" dirty="0"/>
          </a:p>
          <a:p>
            <a:pPr marL="0" indent="0">
              <a:buNone/>
            </a:pPr>
            <a:r>
              <a:rPr lang="en-US" sz="2000" dirty="0" err="1"/>
              <a:t>Sabiha</a:t>
            </a:r>
            <a:r>
              <a:rPr lang="en-US" sz="2000" dirty="0"/>
              <a:t> </a:t>
            </a:r>
            <a:r>
              <a:rPr lang="en-US" sz="2000" dirty="0" err="1"/>
              <a:t>Klepk</a:t>
            </a:r>
            <a:r>
              <a:rPr lang="en-US" sz="2000" dirty="0"/>
              <a:t>, Accommodations Specialist</a:t>
            </a:r>
          </a:p>
          <a:p>
            <a:pPr marL="0" indent="0">
              <a:buNone/>
            </a:pPr>
            <a:r>
              <a:rPr lang="en-US" sz="2000" dirty="0">
                <a:hlinkClick r:id="rId6"/>
              </a:rPr>
              <a:t>Sabiha.Klepk@azed.gov</a:t>
            </a:r>
            <a:endParaRPr lang="en-US" sz="2000" dirty="0"/>
          </a:p>
          <a:p>
            <a:pPr marL="0" indent="0">
              <a:buNone/>
            </a:pPr>
            <a:endParaRPr lang="en-US" dirty="0"/>
          </a:p>
        </p:txBody>
      </p:sp>
    </p:spTree>
    <p:extLst>
      <p:ext uri="{BB962C8B-B14F-4D97-AF65-F5344CB8AC3E}">
        <p14:creationId xmlns:p14="http://schemas.microsoft.com/office/powerpoint/2010/main" val="2013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44936A-4A07-4646-9746-65778F9121AD}"/>
              </a:ext>
            </a:extLst>
          </p:cNvPr>
          <p:cNvSpPr>
            <a:spLocks noGrp="1"/>
          </p:cNvSpPr>
          <p:nvPr>
            <p:ph type="title"/>
          </p:nvPr>
        </p:nvSpPr>
        <p:spPr/>
        <p:txBody>
          <a:bodyPr/>
          <a:lstStyle/>
          <a:p>
            <a:r>
              <a:rPr lang="en-US" dirty="0"/>
              <a:t>Learner Characteristic Inventory</a:t>
            </a:r>
          </a:p>
        </p:txBody>
      </p:sp>
      <p:sp>
        <p:nvSpPr>
          <p:cNvPr id="2" name="Content Placeholder 1">
            <a:extLst>
              <a:ext uri="{FF2B5EF4-FFF2-40B4-BE49-F238E27FC236}">
                <a16:creationId xmlns:a16="http://schemas.microsoft.com/office/drawing/2014/main" id="{04983871-F0A7-4D96-9840-56454549C541}"/>
              </a:ext>
            </a:extLst>
          </p:cNvPr>
          <p:cNvSpPr>
            <a:spLocks noGrp="1"/>
          </p:cNvSpPr>
          <p:nvPr>
            <p:ph idx="1"/>
          </p:nvPr>
        </p:nvSpPr>
        <p:spPr/>
        <p:txBody>
          <a:bodyPr/>
          <a:lstStyle/>
          <a:p>
            <a:r>
              <a:rPr lang="en-US" dirty="0"/>
              <a:t>Developed under NCSC</a:t>
            </a:r>
          </a:p>
          <a:p>
            <a:r>
              <a:rPr lang="en-US" dirty="0"/>
              <a:t>Sixteen questions</a:t>
            </a:r>
          </a:p>
          <a:p>
            <a:r>
              <a:rPr lang="en-US" dirty="0"/>
              <a:t>Teacher responds prior to test administration (AIMS A Science Grade 10 and MSAA all grades)</a:t>
            </a:r>
          </a:p>
          <a:p>
            <a:r>
              <a:rPr lang="en-US" dirty="0"/>
              <a:t>Results included in the district results file</a:t>
            </a:r>
          </a:p>
          <a:p>
            <a:r>
              <a:rPr lang="en-US" dirty="0"/>
              <a:t>Description of the student</a:t>
            </a:r>
          </a:p>
          <a:p>
            <a:r>
              <a:rPr lang="en-US" dirty="0"/>
              <a:t>Also available on the website</a:t>
            </a:r>
          </a:p>
          <a:p>
            <a:endParaRPr lang="en-US" dirty="0"/>
          </a:p>
        </p:txBody>
      </p:sp>
    </p:spTree>
    <p:extLst>
      <p:ext uri="{BB962C8B-B14F-4D97-AF65-F5344CB8AC3E}">
        <p14:creationId xmlns:p14="http://schemas.microsoft.com/office/powerpoint/2010/main" val="3542114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descr="Participation percentages by age">
            <a:extLst>
              <a:ext uri="{FF2B5EF4-FFF2-40B4-BE49-F238E27FC236}">
                <a16:creationId xmlns:a16="http://schemas.microsoft.com/office/drawing/2014/main" id="{9A8D6A1E-4DB7-41A9-A553-FDD76A932B4D}"/>
              </a:ext>
            </a:extLst>
          </p:cNvPr>
          <p:cNvGraphicFramePr/>
          <p:nvPr>
            <p:extLst>
              <p:ext uri="{D42A27DB-BD31-4B8C-83A1-F6EECF244321}">
                <p14:modId xmlns:p14="http://schemas.microsoft.com/office/powerpoint/2010/main" val="2172066640"/>
              </p:ext>
            </p:extLst>
          </p:nvPr>
        </p:nvGraphicFramePr>
        <p:xfrm>
          <a:off x="4975668" y="1927442"/>
          <a:ext cx="5050075" cy="41477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descr="Participation percentages by grade">
            <a:extLst>
              <a:ext uri="{FF2B5EF4-FFF2-40B4-BE49-F238E27FC236}">
                <a16:creationId xmlns:a16="http://schemas.microsoft.com/office/drawing/2014/main" id="{B9449BC7-3CC1-42C9-BE82-DF3859D5B56B}"/>
              </a:ext>
            </a:extLst>
          </p:cNvPr>
          <p:cNvGraphicFramePr>
            <a:graphicFrameLocks noGrp="1"/>
          </p:cNvGraphicFramePr>
          <p:nvPr>
            <p:ph idx="1"/>
            <p:extLst>
              <p:ext uri="{D42A27DB-BD31-4B8C-83A1-F6EECF244321}">
                <p14:modId xmlns:p14="http://schemas.microsoft.com/office/powerpoint/2010/main" val="3557202031"/>
              </p:ext>
            </p:extLst>
          </p:nvPr>
        </p:nvGraphicFramePr>
        <p:xfrm>
          <a:off x="1219200" y="1825625"/>
          <a:ext cx="3981974"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a:extLst>
              <a:ext uri="{FF2B5EF4-FFF2-40B4-BE49-F238E27FC236}">
                <a16:creationId xmlns:a16="http://schemas.microsoft.com/office/drawing/2014/main" id="{8ED622FE-F4C6-4D46-9F81-7D0C0E58C4EA}"/>
              </a:ext>
            </a:extLst>
          </p:cNvPr>
          <p:cNvSpPr>
            <a:spLocks noGrp="1"/>
          </p:cNvSpPr>
          <p:nvPr>
            <p:ph type="title"/>
          </p:nvPr>
        </p:nvSpPr>
        <p:spPr>
          <a:xfrm>
            <a:off x="677334" y="609600"/>
            <a:ext cx="8596668" cy="816429"/>
          </a:xfrm>
        </p:spPr>
        <p:txBody>
          <a:bodyPr>
            <a:normAutofit fontScale="90000"/>
          </a:bodyPr>
          <a:lstStyle/>
          <a:p>
            <a:r>
              <a:rPr lang="en-US" dirty="0"/>
              <a:t>Student’s Grade and Age</a:t>
            </a:r>
            <a:br>
              <a:rPr lang="en-US" dirty="0"/>
            </a:br>
            <a:endParaRPr lang="en-US" dirty="0"/>
          </a:p>
        </p:txBody>
      </p:sp>
    </p:spTree>
    <p:extLst>
      <p:ext uri="{BB962C8B-B14F-4D97-AF65-F5344CB8AC3E}">
        <p14:creationId xmlns:p14="http://schemas.microsoft.com/office/powerpoint/2010/main" val="121894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sability categories for student participation in 2019.&#10;Row 1: intellectual disability – 49.2%&#10;Row 2: autism –  31.2%&#10;Row 3: multiple disabilities – 11.9%&#10;Row 4: other health impairment –  2.0%&#10;Row 5: specific learning disability – 1.3%&#10;Row 6: orthopedic impairment, visual impairment, hearing impairment, deaf, deaf/blind –  1.1%&#10;Row 7: traumatic brain injury –0.5%&#10;Row 8: emotional disability – 0.6%&#10;Row 9: speech/language impairment – less than 0.1%&#10;Row 10: other – 2.2%&#10;">
            <a:extLst>
              <a:ext uri="{FF2B5EF4-FFF2-40B4-BE49-F238E27FC236}">
                <a16:creationId xmlns:a16="http://schemas.microsoft.com/office/drawing/2014/main" id="{CEADD9B2-DA6D-45FC-9D2D-382FA56CB41D}"/>
              </a:ext>
            </a:extLst>
          </p:cNvPr>
          <p:cNvPicPr>
            <a:picLocks noChangeAspect="1"/>
          </p:cNvPicPr>
          <p:nvPr/>
        </p:nvPicPr>
        <p:blipFill>
          <a:blip r:embed="rId3"/>
          <a:stretch>
            <a:fillRect/>
          </a:stretch>
        </p:blipFill>
        <p:spPr>
          <a:xfrm>
            <a:off x="2637063" y="1143000"/>
            <a:ext cx="6158594" cy="5456367"/>
          </a:xfrm>
          <a:prstGeom prst="rect">
            <a:avLst/>
          </a:prstGeom>
        </p:spPr>
      </p:pic>
      <p:sp>
        <p:nvSpPr>
          <p:cNvPr id="2" name="Title 1"/>
          <p:cNvSpPr>
            <a:spLocks noGrp="1"/>
          </p:cNvSpPr>
          <p:nvPr>
            <p:ph type="title"/>
          </p:nvPr>
        </p:nvSpPr>
        <p:spPr>
          <a:xfrm>
            <a:off x="3429000" y="152400"/>
            <a:ext cx="5638800" cy="990600"/>
          </a:xfrm>
        </p:spPr>
        <p:txBody>
          <a:bodyPr>
            <a:normAutofit/>
          </a:bodyPr>
          <a:lstStyle/>
          <a:p>
            <a:r>
              <a:rPr lang="en-US" dirty="0"/>
              <a:t>Who are our Students?</a:t>
            </a:r>
          </a:p>
        </p:txBody>
      </p:sp>
    </p:spTree>
    <p:extLst>
      <p:ext uri="{BB962C8B-B14F-4D97-AF65-F5344CB8AC3E}">
        <p14:creationId xmlns:p14="http://schemas.microsoft.com/office/powerpoint/2010/main" val="2501779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EL Status and Primary Language Other Than English</a:t>
            </a:r>
          </a:p>
        </p:txBody>
      </p:sp>
      <p:graphicFrame>
        <p:nvGraphicFramePr>
          <p:cNvPr id="4" name="Content Placeholder 3" descr="Languages in Arizona">
            <a:extLst>
              <a:ext uri="{FF2B5EF4-FFF2-40B4-BE49-F238E27FC236}">
                <a16:creationId xmlns:a16="http://schemas.microsoft.com/office/drawing/2014/main" id="{C468310C-F062-434A-BF01-0409387647A8}"/>
              </a:ext>
            </a:extLst>
          </p:cNvPr>
          <p:cNvGraphicFramePr>
            <a:graphicFrameLocks noGrp="1"/>
          </p:cNvGraphicFramePr>
          <p:nvPr>
            <p:ph idx="1"/>
            <p:extLst>
              <p:ext uri="{D42A27DB-BD31-4B8C-83A1-F6EECF244321}">
                <p14:modId xmlns:p14="http://schemas.microsoft.com/office/powerpoint/2010/main" val="71237818"/>
              </p:ext>
            </p:extLst>
          </p:nvPr>
        </p:nvGraphicFramePr>
        <p:xfrm>
          <a:off x="307994" y="1930400"/>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52690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Classroom Setting</a:t>
            </a:r>
          </a:p>
        </p:txBody>
      </p:sp>
      <p:graphicFrame>
        <p:nvGraphicFramePr>
          <p:cNvPr id="4" name="Content Placeholder 3" descr="Classroom setting">
            <a:extLst>
              <a:ext uri="{FF2B5EF4-FFF2-40B4-BE49-F238E27FC236}">
                <a16:creationId xmlns:a16="http://schemas.microsoft.com/office/drawing/2014/main" id="{5F0EFED3-B4D9-47FC-BB24-B0D3918F273B}"/>
              </a:ext>
            </a:extLst>
          </p:cNvPr>
          <p:cNvGraphicFramePr>
            <a:graphicFrameLocks noGrp="1"/>
          </p:cNvGraphicFramePr>
          <p:nvPr>
            <p:ph idx="1"/>
            <p:extLst>
              <p:ext uri="{D42A27DB-BD31-4B8C-83A1-F6EECF244321}">
                <p14:modId xmlns:p14="http://schemas.microsoft.com/office/powerpoint/2010/main" val="3558108873"/>
              </p:ext>
            </p:extLst>
          </p:nvPr>
        </p:nvGraphicFramePr>
        <p:xfrm>
          <a:off x="811427" y="1636606"/>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0443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Expressive Communication</a:t>
            </a:r>
          </a:p>
        </p:txBody>
      </p:sp>
      <p:graphicFrame>
        <p:nvGraphicFramePr>
          <p:cNvPr id="4" name="Content Placeholder 3" descr="Expressive communication">
            <a:extLst>
              <a:ext uri="{FF2B5EF4-FFF2-40B4-BE49-F238E27FC236}">
                <a16:creationId xmlns:a16="http://schemas.microsoft.com/office/drawing/2014/main" id="{007FA5D4-F98C-497E-8870-1FBD71EFF3A9}"/>
              </a:ext>
            </a:extLst>
          </p:cNvPr>
          <p:cNvGraphicFramePr>
            <a:graphicFrameLocks noGrp="1"/>
          </p:cNvGraphicFramePr>
          <p:nvPr>
            <p:ph idx="1"/>
            <p:extLst>
              <p:ext uri="{D42A27DB-BD31-4B8C-83A1-F6EECF244321}">
                <p14:modId xmlns:p14="http://schemas.microsoft.com/office/powerpoint/2010/main" val="1419109000"/>
              </p:ext>
            </p:extLst>
          </p:nvPr>
        </p:nvGraphicFramePr>
        <p:xfrm>
          <a:off x="749782" y="1564687"/>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4437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1F6F5-6B08-4FB2-8B8F-A8994746B6A1}"/>
              </a:ext>
            </a:extLst>
          </p:cNvPr>
          <p:cNvSpPr>
            <a:spLocks noGrp="1"/>
          </p:cNvSpPr>
          <p:nvPr>
            <p:ph type="title"/>
          </p:nvPr>
        </p:nvSpPr>
        <p:spPr/>
        <p:txBody>
          <a:bodyPr/>
          <a:lstStyle/>
          <a:p>
            <a:r>
              <a:rPr lang="en-US" dirty="0"/>
              <a:t>Augmentative Communication System</a:t>
            </a:r>
          </a:p>
        </p:txBody>
      </p:sp>
      <p:graphicFrame>
        <p:nvGraphicFramePr>
          <p:cNvPr id="4" name="Content Placeholder 3" descr="AAC usage">
            <a:extLst>
              <a:ext uri="{FF2B5EF4-FFF2-40B4-BE49-F238E27FC236}">
                <a16:creationId xmlns:a16="http://schemas.microsoft.com/office/drawing/2014/main" id="{804A6F07-8DE2-4B0D-A818-53A0667DF076}"/>
              </a:ext>
            </a:extLst>
          </p:cNvPr>
          <p:cNvGraphicFramePr>
            <a:graphicFrameLocks noGrp="1"/>
          </p:cNvGraphicFramePr>
          <p:nvPr>
            <p:ph idx="1"/>
            <p:extLst>
              <p:ext uri="{D42A27DB-BD31-4B8C-83A1-F6EECF244321}">
                <p14:modId xmlns:p14="http://schemas.microsoft.com/office/powerpoint/2010/main" val="1756180050"/>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71186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61517&quot;&gt;&lt;object type=&quot;3&quot; unique_id=&quot;61518&quot;&gt;&lt;property id=&quot;20148&quot; value=&quot;5&quot;/&gt;&lt;property id=&quot;20300&quot; value=&quot;Slide 1 - &amp;quot;Eligibility Criteria for Alternate Assessment&amp;quot;&quot;/&gt;&lt;property id=&quot;20307&quot; value=&quot;265&quot;/&gt;&lt;/object&gt;&lt;object type=&quot;3&quot; unique_id=&quot;61522&quot;&gt;&lt;property id=&quot;20148&quot; value=&quot;5&quot;/&gt;&lt;property id=&quot;20300&quot; value=&quot;Slide 2 - &amp;quot;MSAA&amp;quot;&quot;/&gt;&lt;property id=&quot;20307&quot; value=&quot;269&quot;/&gt;&lt;/object&gt;&lt;object type=&quot;3&quot; unique_id=&quot;61523&quot;&gt;&lt;property id=&quot;20148&quot; value=&quot;5&quot;/&gt;&lt;property id=&quot;20300&quot; value=&quot;Slide 3 - &amp;quot;Eligibility Determination&amp;quot;&quot;/&gt;&lt;property id=&quot;20307&quot; value=&quot;270&quot;/&gt;&lt;/object&gt;&lt;object type=&quot;3&quot; unique_id=&quot;61524&quot;&gt;&lt;property id=&quot;20148&quot; value=&quot;5&quot;/&gt;&lt;property id=&quot;20300&quot; value=&quot;Slide 4 - &amp;quot;Significant Cognitive Disability&amp;quot;&quot;/&gt;&lt;property id=&quot;20307&quot; value=&quot;271&quot;/&gt;&lt;/object&gt;&lt;object type=&quot;3&quot; unique_id=&quot;61525&quot;&gt;&lt;property id=&quot;20148&quot; value=&quot;5&quot;/&gt;&lt;property id=&quot;20300&quot; value=&quot;Slide 5 - &amp;quot;Instruction in State Content Standards&amp;quot;&quot;/&gt;&lt;property id=&quot;20307&quot; value=&quot;272&quot;/&gt;&lt;/object&gt;&lt;object type=&quot;3&quot; unique_id=&quot;61526&quot;&gt;&lt;property id=&quot;20148&quot; value=&quot;5&quot;/&gt;&lt;property id=&quot;20300&quot; value=&quot;Slide 6 - &amp;quot;Intensive Instruction and Substantial Supports&amp;quot;&quot;/&gt;&lt;property id=&quot;20307&quot; value=&quot;273&quot;/&gt;&lt;/object&gt;&lt;object type=&quot;3&quot; unique_id=&quot;61527&quot;&gt;&lt;property id=&quot;20148&quot; value=&quot;5&quot;/&gt;&lt;property id=&quot;20300&quot; value=&quot;Slide 7 - &amp;quot;Considerations NOT to Use&amp;quot;&quot;/&gt;&lt;property id=&quot;20307&quot; value=&quot;274&quot;/&gt;&lt;/object&gt;&lt;object type=&quot;3&quot; unique_id=&quot;61528&quot;&gt;&lt;property id=&quot;20148&quot; value=&quot;5&quot;/&gt;&lt;property id=&quot;20300&quot; value=&quot;Slide 8 - &amp;quot;Common Questions&amp;quot;&quot;/&gt;&lt;property id=&quot;20307&quot; value=&quot;275&quot;/&gt;&lt;/object&gt;&lt;object type=&quot;3&quot; unique_id=&quot;61872&quot;&gt;&lt;property id=&quot;20148&quot; value=&quot;5&quot;/&gt;&lt;property id=&quot;20300&quot; value=&quot;Slide 9 - &amp;quot;Question and Answer Session&amp;quot;&quot;/&gt;&lt;property id=&quot;20307&quot; value=&quot;295&quot;/&gt;&lt;/object&gt;&lt;object type=&quot;3&quot; unique_id=&quot;61873&quot;&gt;&lt;property id=&quot;20148&quot; value=&quot;5&quot;/&gt;&lt;property id=&quot;20300&quot; value=&quot;Slide 10 - &amp;quot;Alternate Assessment Unit&amp;quot;&quot;/&gt;&lt;property id=&quot;20307&quot; value=&quot;296&quot;/&gt;&lt;/object&gt;&lt;/object&gt;&lt;object type=&quot;8&quot; unique_id=&quot;61551&quot;&gt;&lt;/object&gt;&lt;/object&gt;&lt;/database&gt;"/>
  <p:tag name="SECTOMILLISECCONVERTED"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F9C49E1-11F2-4EB9-9390-F2D155C1AA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0</TotalTime>
  <Words>2119</Words>
  <Application>Microsoft Office PowerPoint</Application>
  <PresentationFormat>Widescreen</PresentationFormat>
  <Paragraphs>109</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Century Gothic</vt:lpstr>
      <vt:lpstr>Trebuchet MS</vt:lpstr>
      <vt:lpstr>Wingdings 3</vt:lpstr>
      <vt:lpstr>Facet</vt:lpstr>
      <vt:lpstr>Learner Characteristics Inventory</vt:lpstr>
      <vt:lpstr>Webinar Objective</vt:lpstr>
      <vt:lpstr>Learner Characteristic Inventory</vt:lpstr>
      <vt:lpstr>Student’s Grade and Age </vt:lpstr>
      <vt:lpstr>Who are our Students?</vt:lpstr>
      <vt:lpstr>EL Status and Primary Language Other Than English</vt:lpstr>
      <vt:lpstr>Classroom Setting</vt:lpstr>
      <vt:lpstr>Expressive Communication</vt:lpstr>
      <vt:lpstr>Augmentative Communication System</vt:lpstr>
      <vt:lpstr>Receptive Language</vt:lpstr>
      <vt:lpstr>Oral Speech</vt:lpstr>
      <vt:lpstr>Vision</vt:lpstr>
      <vt:lpstr>Braille</vt:lpstr>
      <vt:lpstr>Hearing</vt:lpstr>
      <vt:lpstr>Motor</vt:lpstr>
      <vt:lpstr>Engagement</vt:lpstr>
      <vt:lpstr>Attendance</vt:lpstr>
      <vt:lpstr>Reading</vt:lpstr>
      <vt:lpstr>Mathematics</vt:lpstr>
      <vt:lpstr>Summary</vt:lpstr>
      <vt:lpstr>Question and Answer Session</vt:lpstr>
      <vt:lpstr>Alternate Assessment Unit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2017-11-20T19:12:24Z</dcterms:created>
  <dcterms:modified xsi:type="dcterms:W3CDTF">2020-01-03T19:30:39Z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TC034606169991</vt:lpwstr>
  </property>
</Properties>
</file>