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1"/>
  </p:notesMasterIdLst>
  <p:handoutMasterIdLst>
    <p:handoutMasterId r:id="rId42"/>
  </p:handoutMasterIdLst>
  <p:sldIdLst>
    <p:sldId id="256" r:id="rId2"/>
    <p:sldId id="257" r:id="rId3"/>
    <p:sldId id="341" r:id="rId4"/>
    <p:sldId id="261" r:id="rId5"/>
    <p:sldId id="265" r:id="rId6"/>
    <p:sldId id="266" r:id="rId7"/>
    <p:sldId id="267" r:id="rId8"/>
    <p:sldId id="268" r:id="rId9"/>
    <p:sldId id="269" r:id="rId10"/>
    <p:sldId id="271" r:id="rId11"/>
    <p:sldId id="270" r:id="rId12"/>
    <p:sldId id="272" r:id="rId13"/>
    <p:sldId id="273" r:id="rId14"/>
    <p:sldId id="324" r:id="rId15"/>
    <p:sldId id="287" r:id="rId16"/>
    <p:sldId id="286" r:id="rId17"/>
    <p:sldId id="289" r:id="rId18"/>
    <p:sldId id="285" r:id="rId19"/>
    <p:sldId id="284" r:id="rId20"/>
    <p:sldId id="342" r:id="rId21"/>
    <p:sldId id="337" r:id="rId22"/>
    <p:sldId id="279" r:id="rId23"/>
    <p:sldId id="278" r:id="rId24"/>
    <p:sldId id="291" r:id="rId25"/>
    <p:sldId id="292" r:id="rId26"/>
    <p:sldId id="293" r:id="rId27"/>
    <p:sldId id="294" r:id="rId28"/>
    <p:sldId id="297" r:id="rId29"/>
    <p:sldId id="298" r:id="rId30"/>
    <p:sldId id="299" r:id="rId31"/>
    <p:sldId id="301" r:id="rId32"/>
    <p:sldId id="300" r:id="rId33"/>
    <p:sldId id="305" r:id="rId34"/>
    <p:sldId id="306" r:id="rId35"/>
    <p:sldId id="308" r:id="rId36"/>
    <p:sldId id="312" r:id="rId37"/>
    <p:sldId id="316" r:id="rId38"/>
    <p:sldId id="317" r:id="rId39"/>
    <p:sldId id="321" r:id="rId40"/>
  </p:sldIdLst>
  <p:sldSz cx="9144000" cy="6858000" type="screen4x3"/>
  <p:notesSz cx="6950075" cy="9236075"/>
  <p:custDataLst>
    <p:tags r:id="rId43"/>
  </p:custDataLst>
  <p:defaultTextStyle>
    <a:defPPr>
      <a:defRPr lang="en-US"/>
    </a:defPPr>
    <a:lvl1pPr algn="l" rtl="0" fontAlgn="base">
      <a:lnSpc>
        <a:spcPct val="80000"/>
      </a:lnSpc>
      <a:spcBef>
        <a:spcPct val="20000"/>
      </a:spcBef>
      <a:spcAft>
        <a:spcPct val="0"/>
      </a:spcAft>
      <a:defRPr kern="1200">
        <a:solidFill>
          <a:schemeClr val="tx1"/>
        </a:solidFill>
        <a:latin typeface="Arial" pitchFamily="34" charset="0"/>
        <a:ea typeface="+mn-ea"/>
        <a:cs typeface="+mn-cs"/>
      </a:defRPr>
    </a:lvl1pPr>
    <a:lvl2pPr marL="457200" algn="l" rtl="0" fontAlgn="base">
      <a:lnSpc>
        <a:spcPct val="80000"/>
      </a:lnSpc>
      <a:spcBef>
        <a:spcPct val="20000"/>
      </a:spcBef>
      <a:spcAft>
        <a:spcPct val="0"/>
      </a:spcAft>
      <a:defRPr kern="1200">
        <a:solidFill>
          <a:schemeClr val="tx1"/>
        </a:solidFill>
        <a:latin typeface="Arial" pitchFamily="34" charset="0"/>
        <a:ea typeface="+mn-ea"/>
        <a:cs typeface="+mn-cs"/>
      </a:defRPr>
    </a:lvl2pPr>
    <a:lvl3pPr marL="914400" algn="l" rtl="0" fontAlgn="base">
      <a:lnSpc>
        <a:spcPct val="80000"/>
      </a:lnSpc>
      <a:spcBef>
        <a:spcPct val="20000"/>
      </a:spcBef>
      <a:spcAft>
        <a:spcPct val="0"/>
      </a:spcAft>
      <a:defRPr kern="1200">
        <a:solidFill>
          <a:schemeClr val="tx1"/>
        </a:solidFill>
        <a:latin typeface="Arial" pitchFamily="34" charset="0"/>
        <a:ea typeface="+mn-ea"/>
        <a:cs typeface="+mn-cs"/>
      </a:defRPr>
    </a:lvl3pPr>
    <a:lvl4pPr marL="1371600" algn="l" rtl="0" fontAlgn="base">
      <a:lnSpc>
        <a:spcPct val="80000"/>
      </a:lnSpc>
      <a:spcBef>
        <a:spcPct val="20000"/>
      </a:spcBef>
      <a:spcAft>
        <a:spcPct val="0"/>
      </a:spcAft>
      <a:defRPr kern="1200">
        <a:solidFill>
          <a:schemeClr val="tx1"/>
        </a:solidFill>
        <a:latin typeface="Arial" pitchFamily="34" charset="0"/>
        <a:ea typeface="+mn-ea"/>
        <a:cs typeface="+mn-cs"/>
      </a:defRPr>
    </a:lvl4pPr>
    <a:lvl5pPr marL="1828800" algn="l" rtl="0" fontAlgn="base">
      <a:lnSpc>
        <a:spcPct val="80000"/>
      </a:lnSpc>
      <a:spcBef>
        <a:spcPct val="2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6600"/>
    <a:srgbClr val="FF9933"/>
    <a:srgbClr val="0099FF"/>
    <a:srgbClr val="00FF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67797" autoAdjust="0"/>
  </p:normalViewPr>
  <p:slideViewPr>
    <p:cSldViewPr snapToGrid="0">
      <p:cViewPr varScale="1">
        <p:scale>
          <a:sx n="77" d="100"/>
          <a:sy n="77" d="100"/>
        </p:scale>
        <p:origin x="22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34DC1-7308-4B3E-B8A2-15C4BEDFD746}" type="doc">
      <dgm:prSet loTypeId="urn:microsoft.com/office/officeart/2005/8/layout/hProcess11" loCatId="process" qsTypeId="urn:microsoft.com/office/officeart/2005/8/quickstyle/simple1" qsCatId="simple" csTypeId="urn:microsoft.com/office/officeart/2005/8/colors/accent1_2" csCatId="accent1" phldr="1"/>
      <dgm:spPr/>
    </dgm:pt>
    <dgm:pt modelId="{5216F9BD-B742-4366-9B5B-51084B9B0CDC}">
      <dgm:prSet phldrT="[Text]" custT="1"/>
      <dgm:spPr/>
      <dgm:t>
        <a:bodyPr/>
        <a:lstStyle/>
        <a:p>
          <a:r>
            <a:rPr lang="en-US" sz="1600" b="1" dirty="0">
              <a:solidFill>
                <a:srgbClr val="0C4790"/>
              </a:solidFill>
            </a:rPr>
            <a:t>Dec 2015</a:t>
          </a:r>
          <a:br>
            <a:rPr lang="en-US" sz="1600" dirty="0"/>
          </a:br>
          <a:r>
            <a:rPr lang="en-US" sz="1600" dirty="0"/>
            <a:t>ESSA signed into law</a:t>
          </a:r>
        </a:p>
      </dgm:t>
    </dgm:pt>
    <dgm:pt modelId="{8F9083E6-FF26-4C0C-BA42-B866FC465510}" type="parTrans" cxnId="{04023810-AD1A-4360-9DB5-6F47734083E1}">
      <dgm:prSet/>
      <dgm:spPr/>
      <dgm:t>
        <a:bodyPr/>
        <a:lstStyle/>
        <a:p>
          <a:endParaRPr lang="en-US"/>
        </a:p>
      </dgm:t>
    </dgm:pt>
    <dgm:pt modelId="{426C8480-443F-4741-A6B8-7B47305A13B8}" type="sibTrans" cxnId="{04023810-AD1A-4360-9DB5-6F47734083E1}">
      <dgm:prSet/>
      <dgm:spPr/>
      <dgm:t>
        <a:bodyPr/>
        <a:lstStyle/>
        <a:p>
          <a:endParaRPr lang="en-US"/>
        </a:p>
      </dgm:t>
    </dgm:pt>
    <dgm:pt modelId="{319017D0-A25C-4F51-9826-CCD0E1D77F10}">
      <dgm:prSet phldrT="[Text]" custT="1"/>
      <dgm:spPr/>
      <dgm:t>
        <a:bodyPr/>
        <a:lstStyle/>
        <a:p>
          <a:r>
            <a:rPr lang="en-US" sz="1600" b="1" dirty="0">
              <a:solidFill>
                <a:srgbClr val="0C4790"/>
              </a:solidFill>
            </a:rPr>
            <a:t>Jul 2016</a:t>
          </a:r>
          <a:br>
            <a:rPr lang="en-US" sz="1600" b="1" dirty="0">
              <a:solidFill>
                <a:srgbClr val="0C4790"/>
              </a:solidFill>
            </a:rPr>
          </a:br>
          <a:r>
            <a:rPr lang="en-US" sz="1400" b="0" dirty="0">
              <a:solidFill>
                <a:schemeClr val="tx1"/>
              </a:solidFill>
            </a:rPr>
            <a:t>ED issued EHCY NRG</a:t>
          </a:r>
        </a:p>
      </dgm:t>
    </dgm:pt>
    <dgm:pt modelId="{F8573718-3B81-41E4-B04F-0E5F14B0ED11}" type="parTrans" cxnId="{56ED818D-F028-4DA3-9895-3807F6D9D644}">
      <dgm:prSet/>
      <dgm:spPr/>
      <dgm:t>
        <a:bodyPr/>
        <a:lstStyle/>
        <a:p>
          <a:endParaRPr lang="en-US"/>
        </a:p>
      </dgm:t>
    </dgm:pt>
    <dgm:pt modelId="{A90500A4-9E65-4050-9750-2D8FC89114E7}" type="sibTrans" cxnId="{56ED818D-F028-4DA3-9895-3807F6D9D644}">
      <dgm:prSet/>
      <dgm:spPr/>
      <dgm:t>
        <a:bodyPr/>
        <a:lstStyle/>
        <a:p>
          <a:endParaRPr lang="en-US"/>
        </a:p>
      </dgm:t>
    </dgm:pt>
    <dgm:pt modelId="{F824229B-51AA-4F13-91A2-BE5208FB7035}">
      <dgm:prSet phldrT="[Text]" custT="1"/>
      <dgm:spPr/>
      <dgm:t>
        <a:bodyPr/>
        <a:lstStyle/>
        <a:p>
          <a:r>
            <a:rPr lang="en-US" sz="1600" b="1" dirty="0">
              <a:solidFill>
                <a:srgbClr val="0C4790"/>
              </a:solidFill>
            </a:rPr>
            <a:t>Oct 1, 2016</a:t>
          </a:r>
          <a:br>
            <a:rPr lang="en-US" sz="1600" b="1" dirty="0">
              <a:solidFill>
                <a:srgbClr val="0C4790"/>
              </a:solidFill>
            </a:rPr>
          </a:br>
          <a:r>
            <a:rPr lang="en-US" sz="1600" b="0" dirty="0">
              <a:solidFill>
                <a:schemeClr val="tx1"/>
              </a:solidFill>
            </a:rPr>
            <a:t>ESSA M-V amendments went into effect</a:t>
          </a:r>
        </a:p>
      </dgm:t>
    </dgm:pt>
    <dgm:pt modelId="{EB29567D-C637-45E7-A2B1-83CBDAEEDAC9}" type="parTrans" cxnId="{46E82EB0-9D66-4D1E-97E1-DF9BE85F3F75}">
      <dgm:prSet/>
      <dgm:spPr/>
      <dgm:t>
        <a:bodyPr/>
        <a:lstStyle/>
        <a:p>
          <a:endParaRPr lang="en-US"/>
        </a:p>
      </dgm:t>
    </dgm:pt>
    <dgm:pt modelId="{1A7A96F7-6BF1-41F4-8FB3-90D812C4814B}" type="sibTrans" cxnId="{46E82EB0-9D66-4D1E-97E1-DF9BE85F3F75}">
      <dgm:prSet/>
      <dgm:spPr/>
      <dgm:t>
        <a:bodyPr/>
        <a:lstStyle/>
        <a:p>
          <a:endParaRPr lang="en-US"/>
        </a:p>
      </dgm:t>
    </dgm:pt>
    <dgm:pt modelId="{3CA3D1D4-0E22-44EE-88EC-14D247AA0DB3}">
      <dgm:prSet custT="1"/>
      <dgm:spPr/>
      <dgm:t>
        <a:bodyPr/>
        <a:lstStyle/>
        <a:p>
          <a:r>
            <a:rPr lang="en-US" sz="1600" b="1" dirty="0">
              <a:solidFill>
                <a:srgbClr val="0C4790"/>
              </a:solidFill>
            </a:rPr>
            <a:t>Dec 10, 2016</a:t>
          </a:r>
          <a:br>
            <a:rPr lang="en-US" sz="1600" dirty="0"/>
          </a:br>
          <a:r>
            <a:rPr lang="en-US" sz="1600" dirty="0"/>
            <a:t>AFCP no longer </a:t>
          </a:r>
          <a:r>
            <a:rPr lang="en-US" sz="1600" i="1" dirty="0"/>
            <a:t>homeless </a:t>
          </a:r>
          <a:r>
            <a:rPr lang="en-US" sz="1600" i="0" dirty="0"/>
            <a:t>(except for covered states)</a:t>
          </a:r>
          <a:endParaRPr lang="en-US" sz="1600" b="0" dirty="0">
            <a:solidFill>
              <a:schemeClr val="tx1"/>
            </a:solidFill>
          </a:endParaRPr>
        </a:p>
      </dgm:t>
    </dgm:pt>
    <dgm:pt modelId="{62683FEF-546E-44B9-BD52-39F618489040}" type="parTrans" cxnId="{9084FFC0-65B3-4FD2-9594-E50789A6252A}">
      <dgm:prSet/>
      <dgm:spPr/>
      <dgm:t>
        <a:bodyPr/>
        <a:lstStyle/>
        <a:p>
          <a:endParaRPr lang="en-US"/>
        </a:p>
      </dgm:t>
    </dgm:pt>
    <dgm:pt modelId="{6D5E0A5A-015B-489F-BE2B-DB21D4A84F06}" type="sibTrans" cxnId="{9084FFC0-65B3-4FD2-9594-E50789A6252A}">
      <dgm:prSet/>
      <dgm:spPr/>
      <dgm:t>
        <a:bodyPr/>
        <a:lstStyle/>
        <a:p>
          <a:endParaRPr lang="en-US"/>
        </a:p>
      </dgm:t>
    </dgm:pt>
    <dgm:pt modelId="{5E3C806A-CA07-4F5E-99B4-BFC097241CA7}">
      <dgm:prSet custT="1"/>
      <dgm:spPr/>
      <dgm:t>
        <a:bodyPr/>
        <a:lstStyle/>
        <a:p>
          <a:r>
            <a:rPr lang="en-US" sz="1600" b="1" dirty="0">
              <a:solidFill>
                <a:srgbClr val="0C4790"/>
              </a:solidFill>
            </a:rPr>
            <a:t>Mar 2017</a:t>
          </a:r>
          <a:br>
            <a:rPr lang="en-US" sz="1600" b="1" dirty="0">
              <a:solidFill>
                <a:srgbClr val="0C4790"/>
              </a:solidFill>
            </a:rPr>
          </a:br>
          <a:r>
            <a:rPr lang="en-US" sz="1400" b="0" dirty="0">
              <a:solidFill>
                <a:schemeClr val="tx1"/>
              </a:solidFill>
            </a:rPr>
            <a:t>ED issued updated EHCY NRG with 3 new questions on transportation</a:t>
          </a:r>
          <a:endParaRPr lang="en-US" sz="1400" i="0" dirty="0">
            <a:solidFill>
              <a:srgbClr val="FF0000"/>
            </a:solidFill>
          </a:endParaRPr>
        </a:p>
      </dgm:t>
    </dgm:pt>
    <dgm:pt modelId="{435D9E50-02E9-49BE-B51A-FBC9A41EC1BF}" type="parTrans" cxnId="{63F2931A-35AA-47DF-B876-D3BE7872EE7D}">
      <dgm:prSet/>
      <dgm:spPr/>
      <dgm:t>
        <a:bodyPr/>
        <a:lstStyle/>
        <a:p>
          <a:endParaRPr lang="en-US"/>
        </a:p>
      </dgm:t>
    </dgm:pt>
    <dgm:pt modelId="{71AA2755-E9C1-42DB-89FD-661F757B4D0F}" type="sibTrans" cxnId="{63F2931A-35AA-47DF-B876-D3BE7872EE7D}">
      <dgm:prSet/>
      <dgm:spPr/>
      <dgm:t>
        <a:bodyPr/>
        <a:lstStyle/>
        <a:p>
          <a:endParaRPr lang="en-US"/>
        </a:p>
      </dgm:t>
    </dgm:pt>
    <dgm:pt modelId="{317D2DE8-0C21-4171-A77B-7114A61F501F}">
      <dgm:prSet custT="1"/>
      <dgm:spPr/>
      <dgm:t>
        <a:bodyPr/>
        <a:lstStyle/>
        <a:p>
          <a:r>
            <a:rPr lang="en-US" sz="1600" b="1" dirty="0">
              <a:solidFill>
                <a:srgbClr val="0C4790"/>
              </a:solidFill>
            </a:rPr>
            <a:t>SY17-18</a:t>
          </a:r>
          <a:br>
            <a:rPr lang="en-US" sz="1600" b="1" dirty="0">
              <a:solidFill>
                <a:srgbClr val="0C4790"/>
              </a:solidFill>
            </a:rPr>
          </a:br>
          <a:r>
            <a:rPr lang="en-US" sz="1400" dirty="0"/>
            <a:t>Remaining ESSA amendments go into effect</a:t>
          </a:r>
        </a:p>
      </dgm:t>
    </dgm:pt>
    <dgm:pt modelId="{3218842F-E933-4023-A8CE-F607BB526434}" type="parTrans" cxnId="{46050041-5291-4F8D-9D61-0EDECE49505F}">
      <dgm:prSet/>
      <dgm:spPr/>
      <dgm:t>
        <a:bodyPr/>
        <a:lstStyle/>
        <a:p>
          <a:endParaRPr lang="en-US"/>
        </a:p>
      </dgm:t>
    </dgm:pt>
    <dgm:pt modelId="{9B8D2941-A36A-4A9B-BD68-2D887643B792}" type="sibTrans" cxnId="{46050041-5291-4F8D-9D61-0EDECE49505F}">
      <dgm:prSet/>
      <dgm:spPr/>
      <dgm:t>
        <a:bodyPr/>
        <a:lstStyle/>
        <a:p>
          <a:endParaRPr lang="en-US"/>
        </a:p>
      </dgm:t>
    </dgm:pt>
    <dgm:pt modelId="{FFAEE837-EBEE-423D-8230-84FE684B3245}" type="pres">
      <dgm:prSet presAssocID="{FCF34DC1-7308-4B3E-B8A2-15C4BEDFD746}" presName="Name0" presStyleCnt="0">
        <dgm:presLayoutVars>
          <dgm:dir/>
          <dgm:resizeHandles val="exact"/>
        </dgm:presLayoutVars>
      </dgm:prSet>
      <dgm:spPr/>
    </dgm:pt>
    <dgm:pt modelId="{8AC91014-D047-49D7-B41E-A614743BB77A}" type="pres">
      <dgm:prSet presAssocID="{FCF34DC1-7308-4B3E-B8A2-15C4BEDFD746}" presName="arrow" presStyleLbl="bgShp" presStyleIdx="0" presStyleCnt="1"/>
      <dgm:spPr>
        <a:prstGeom prst="rightArrow">
          <a:avLst/>
        </a:prstGeom>
      </dgm:spPr>
    </dgm:pt>
    <dgm:pt modelId="{79426E6B-F302-4DA5-B998-3CEF7DEF8915}" type="pres">
      <dgm:prSet presAssocID="{FCF34DC1-7308-4B3E-B8A2-15C4BEDFD746}" presName="points" presStyleCnt="0"/>
      <dgm:spPr/>
    </dgm:pt>
    <dgm:pt modelId="{6CCE03E8-4C4C-4E08-ACD7-152E086D085C}" type="pres">
      <dgm:prSet presAssocID="{5216F9BD-B742-4366-9B5B-51084B9B0CDC}" presName="compositeA" presStyleCnt="0"/>
      <dgm:spPr/>
    </dgm:pt>
    <dgm:pt modelId="{D55F5E2E-F7C3-4F08-A3D0-EE4FD4E37ADD}" type="pres">
      <dgm:prSet presAssocID="{5216F9BD-B742-4366-9B5B-51084B9B0CDC}" presName="textA" presStyleLbl="revTx" presStyleIdx="0" presStyleCnt="6" custScaleX="166534">
        <dgm:presLayoutVars>
          <dgm:bulletEnabled val="1"/>
        </dgm:presLayoutVars>
      </dgm:prSet>
      <dgm:spPr/>
    </dgm:pt>
    <dgm:pt modelId="{83507AEA-A029-4379-B021-8E1DC5907E27}" type="pres">
      <dgm:prSet presAssocID="{5216F9BD-B742-4366-9B5B-51084B9B0CDC}" presName="circleA" presStyleLbl="node1" presStyleIdx="0" presStyleCnt="6"/>
      <dgm:spPr>
        <a:solidFill>
          <a:srgbClr val="0C4790"/>
        </a:solidFill>
      </dgm:spPr>
    </dgm:pt>
    <dgm:pt modelId="{6B56C326-3A3F-49FB-980F-DE6ECF0851E4}" type="pres">
      <dgm:prSet presAssocID="{5216F9BD-B742-4366-9B5B-51084B9B0CDC}" presName="spaceA" presStyleCnt="0"/>
      <dgm:spPr/>
    </dgm:pt>
    <dgm:pt modelId="{683B636F-8C9A-4DDA-8CD3-76B22FDE5769}" type="pres">
      <dgm:prSet presAssocID="{426C8480-443F-4741-A6B8-7B47305A13B8}" presName="space" presStyleCnt="0"/>
      <dgm:spPr/>
    </dgm:pt>
    <dgm:pt modelId="{C7A18925-6168-4EF3-AC49-E9B890B4177A}" type="pres">
      <dgm:prSet presAssocID="{319017D0-A25C-4F51-9826-CCD0E1D77F10}" presName="compositeB" presStyleCnt="0"/>
      <dgm:spPr/>
    </dgm:pt>
    <dgm:pt modelId="{DF629A29-4A43-4AFC-B673-D4FEBE015D66}" type="pres">
      <dgm:prSet presAssocID="{319017D0-A25C-4F51-9826-CCD0E1D77F10}" presName="textB" presStyleLbl="revTx" presStyleIdx="1" presStyleCnt="6" custScaleX="225712" custScaleY="21986" custLinFactNeighborY="-16853">
        <dgm:presLayoutVars>
          <dgm:bulletEnabled val="1"/>
        </dgm:presLayoutVars>
      </dgm:prSet>
      <dgm:spPr/>
    </dgm:pt>
    <dgm:pt modelId="{97E17857-2238-4158-A8C7-1ADDF59C94AF}" type="pres">
      <dgm:prSet presAssocID="{319017D0-A25C-4F51-9826-CCD0E1D77F10}" presName="circleB" presStyleLbl="node1" presStyleIdx="1" presStyleCnt="6"/>
      <dgm:spPr/>
    </dgm:pt>
    <dgm:pt modelId="{E92CC4B1-DD99-461E-A03D-6CD534A6E4DF}" type="pres">
      <dgm:prSet presAssocID="{319017D0-A25C-4F51-9826-CCD0E1D77F10}" presName="spaceB" presStyleCnt="0"/>
      <dgm:spPr/>
    </dgm:pt>
    <dgm:pt modelId="{4568D56E-B4A4-48B9-A40F-6478CF9F0011}" type="pres">
      <dgm:prSet presAssocID="{A90500A4-9E65-4050-9750-2D8FC89114E7}" presName="space" presStyleCnt="0"/>
      <dgm:spPr/>
    </dgm:pt>
    <dgm:pt modelId="{31657B72-B5D5-469C-AB23-8F89EA9C8D79}" type="pres">
      <dgm:prSet presAssocID="{F824229B-51AA-4F13-91A2-BE5208FB7035}" presName="compositeA" presStyleCnt="0"/>
      <dgm:spPr/>
    </dgm:pt>
    <dgm:pt modelId="{95CC4161-EC5E-456F-A867-89DC2F0A3824}" type="pres">
      <dgm:prSet presAssocID="{F824229B-51AA-4F13-91A2-BE5208FB7035}" presName="textA" presStyleLbl="revTx" presStyleIdx="2" presStyleCnt="6" custScaleX="275134">
        <dgm:presLayoutVars>
          <dgm:bulletEnabled val="1"/>
        </dgm:presLayoutVars>
      </dgm:prSet>
      <dgm:spPr/>
    </dgm:pt>
    <dgm:pt modelId="{3F02ED05-A236-4474-8625-BFA89613A3DC}" type="pres">
      <dgm:prSet presAssocID="{F824229B-51AA-4F13-91A2-BE5208FB7035}" presName="circleA" presStyleLbl="node1" presStyleIdx="2" presStyleCnt="6"/>
      <dgm:spPr/>
    </dgm:pt>
    <dgm:pt modelId="{51113B63-68CA-453D-9031-716E9758458D}" type="pres">
      <dgm:prSet presAssocID="{F824229B-51AA-4F13-91A2-BE5208FB7035}" presName="spaceA" presStyleCnt="0"/>
      <dgm:spPr/>
    </dgm:pt>
    <dgm:pt modelId="{14A5DD54-8F75-411F-B679-EEA93B32010A}" type="pres">
      <dgm:prSet presAssocID="{1A7A96F7-6BF1-41F4-8FB3-90D812C4814B}" presName="space" presStyleCnt="0"/>
      <dgm:spPr/>
    </dgm:pt>
    <dgm:pt modelId="{AEA575FA-137C-4C91-AFBD-8E96FCA07E22}" type="pres">
      <dgm:prSet presAssocID="{3CA3D1D4-0E22-44EE-88EC-14D247AA0DB3}" presName="compositeB" presStyleCnt="0"/>
      <dgm:spPr/>
    </dgm:pt>
    <dgm:pt modelId="{E63802EB-4B87-4147-B8CF-ADDB6D599C99}" type="pres">
      <dgm:prSet presAssocID="{3CA3D1D4-0E22-44EE-88EC-14D247AA0DB3}" presName="textB" presStyleLbl="revTx" presStyleIdx="3" presStyleCnt="6" custScaleX="281709">
        <dgm:presLayoutVars>
          <dgm:bulletEnabled val="1"/>
        </dgm:presLayoutVars>
      </dgm:prSet>
      <dgm:spPr/>
    </dgm:pt>
    <dgm:pt modelId="{2F1F5797-3762-4F6B-9EB2-8524E8AE52A3}" type="pres">
      <dgm:prSet presAssocID="{3CA3D1D4-0E22-44EE-88EC-14D247AA0DB3}" presName="circleB" presStyleLbl="node1" presStyleIdx="3" presStyleCnt="6"/>
      <dgm:spPr/>
    </dgm:pt>
    <dgm:pt modelId="{17E20D09-A0DE-452F-AB0D-49E715E81506}" type="pres">
      <dgm:prSet presAssocID="{3CA3D1D4-0E22-44EE-88EC-14D247AA0DB3}" presName="spaceB" presStyleCnt="0"/>
      <dgm:spPr/>
    </dgm:pt>
    <dgm:pt modelId="{86E1A936-5910-4772-A016-235337BAD6CB}" type="pres">
      <dgm:prSet presAssocID="{6D5E0A5A-015B-489F-BE2B-DB21D4A84F06}" presName="space" presStyleCnt="0"/>
      <dgm:spPr/>
    </dgm:pt>
    <dgm:pt modelId="{E75544DB-5A62-4A60-B6B0-3B9743BCFF41}" type="pres">
      <dgm:prSet presAssocID="{5E3C806A-CA07-4F5E-99B4-BFC097241CA7}" presName="compositeA" presStyleCnt="0"/>
      <dgm:spPr/>
    </dgm:pt>
    <dgm:pt modelId="{EAC0DC17-B869-42D3-B25E-521016B5957F}" type="pres">
      <dgm:prSet presAssocID="{5E3C806A-CA07-4F5E-99B4-BFC097241CA7}" presName="textA" presStyleLbl="revTx" presStyleIdx="4" presStyleCnt="6" custScaleX="264770" custScaleY="96809">
        <dgm:presLayoutVars>
          <dgm:bulletEnabled val="1"/>
        </dgm:presLayoutVars>
      </dgm:prSet>
      <dgm:spPr/>
    </dgm:pt>
    <dgm:pt modelId="{F8A9F9D1-19FA-4C07-8B6F-52DEC04D860F}" type="pres">
      <dgm:prSet presAssocID="{5E3C806A-CA07-4F5E-99B4-BFC097241CA7}" presName="circleA" presStyleLbl="node1" presStyleIdx="4" presStyleCnt="6"/>
      <dgm:spPr/>
    </dgm:pt>
    <dgm:pt modelId="{11CFECD3-6F78-406B-853B-7E81967E88CE}" type="pres">
      <dgm:prSet presAssocID="{5E3C806A-CA07-4F5E-99B4-BFC097241CA7}" presName="spaceA" presStyleCnt="0"/>
      <dgm:spPr/>
    </dgm:pt>
    <dgm:pt modelId="{2BCE115A-A326-45BC-87C2-9C06887C18CD}" type="pres">
      <dgm:prSet presAssocID="{71AA2755-E9C1-42DB-89FD-661F757B4D0F}" presName="space" presStyleCnt="0"/>
      <dgm:spPr/>
    </dgm:pt>
    <dgm:pt modelId="{72494137-1AC2-49DB-841B-406B3ECCB863}" type="pres">
      <dgm:prSet presAssocID="{317D2DE8-0C21-4171-A77B-7114A61F501F}" presName="compositeB" presStyleCnt="0"/>
      <dgm:spPr/>
    </dgm:pt>
    <dgm:pt modelId="{0B662A62-D05E-4D3A-8352-E1DE067E19AA}" type="pres">
      <dgm:prSet presAssocID="{317D2DE8-0C21-4171-A77B-7114A61F501F}" presName="textB" presStyleLbl="revTx" presStyleIdx="5" presStyleCnt="6" custScaleX="232733" custScaleY="94681">
        <dgm:presLayoutVars>
          <dgm:bulletEnabled val="1"/>
        </dgm:presLayoutVars>
      </dgm:prSet>
      <dgm:spPr/>
    </dgm:pt>
    <dgm:pt modelId="{67AD139A-7147-43BE-B1DC-8147180AA215}" type="pres">
      <dgm:prSet presAssocID="{317D2DE8-0C21-4171-A77B-7114A61F501F}" presName="circleB" presStyleLbl="node1" presStyleIdx="5" presStyleCnt="6"/>
      <dgm:spPr/>
    </dgm:pt>
    <dgm:pt modelId="{7E992AC8-ABA3-4EAC-B409-215AA876138F}" type="pres">
      <dgm:prSet presAssocID="{317D2DE8-0C21-4171-A77B-7114A61F501F}" presName="spaceB" presStyleCnt="0"/>
      <dgm:spPr/>
    </dgm:pt>
  </dgm:ptLst>
  <dgm:cxnLst>
    <dgm:cxn modelId="{04023810-AD1A-4360-9DB5-6F47734083E1}" srcId="{FCF34DC1-7308-4B3E-B8A2-15C4BEDFD746}" destId="{5216F9BD-B742-4366-9B5B-51084B9B0CDC}" srcOrd="0" destOrd="0" parTransId="{8F9083E6-FF26-4C0C-BA42-B866FC465510}" sibTransId="{426C8480-443F-4741-A6B8-7B47305A13B8}"/>
    <dgm:cxn modelId="{63F2931A-35AA-47DF-B876-D3BE7872EE7D}" srcId="{FCF34DC1-7308-4B3E-B8A2-15C4BEDFD746}" destId="{5E3C806A-CA07-4F5E-99B4-BFC097241CA7}" srcOrd="4" destOrd="0" parTransId="{435D9E50-02E9-49BE-B51A-FBC9A41EC1BF}" sibTransId="{71AA2755-E9C1-42DB-89FD-661F757B4D0F}"/>
    <dgm:cxn modelId="{6AC5CC2A-530B-441E-A518-05A24F946B55}" type="presOf" srcId="{5E3C806A-CA07-4F5E-99B4-BFC097241CA7}" destId="{EAC0DC17-B869-42D3-B25E-521016B5957F}" srcOrd="0" destOrd="0" presId="urn:microsoft.com/office/officeart/2005/8/layout/hProcess11"/>
    <dgm:cxn modelId="{46050041-5291-4F8D-9D61-0EDECE49505F}" srcId="{FCF34DC1-7308-4B3E-B8A2-15C4BEDFD746}" destId="{317D2DE8-0C21-4171-A77B-7114A61F501F}" srcOrd="5" destOrd="0" parTransId="{3218842F-E933-4023-A8CE-F607BB526434}" sibTransId="{9B8D2941-A36A-4A9B-BD68-2D887643B792}"/>
    <dgm:cxn modelId="{EBD1FC41-3A72-4351-BAF0-38110FD5ABF0}" type="presOf" srcId="{FCF34DC1-7308-4B3E-B8A2-15C4BEDFD746}" destId="{FFAEE837-EBEE-423D-8230-84FE684B3245}" srcOrd="0" destOrd="0" presId="urn:microsoft.com/office/officeart/2005/8/layout/hProcess11"/>
    <dgm:cxn modelId="{861DC778-7CAA-4E24-8915-E5AA52AB28CF}" type="presOf" srcId="{317D2DE8-0C21-4171-A77B-7114A61F501F}" destId="{0B662A62-D05E-4D3A-8352-E1DE067E19AA}" srcOrd="0" destOrd="0" presId="urn:microsoft.com/office/officeart/2005/8/layout/hProcess11"/>
    <dgm:cxn modelId="{56ED818D-F028-4DA3-9895-3807F6D9D644}" srcId="{FCF34DC1-7308-4B3E-B8A2-15C4BEDFD746}" destId="{319017D0-A25C-4F51-9826-CCD0E1D77F10}" srcOrd="1" destOrd="0" parTransId="{F8573718-3B81-41E4-B04F-0E5F14B0ED11}" sibTransId="{A90500A4-9E65-4050-9750-2D8FC89114E7}"/>
    <dgm:cxn modelId="{6CBA8698-C791-4AF6-914C-A75954852457}" type="presOf" srcId="{3CA3D1D4-0E22-44EE-88EC-14D247AA0DB3}" destId="{E63802EB-4B87-4147-B8CF-ADDB6D599C99}" srcOrd="0" destOrd="0" presId="urn:microsoft.com/office/officeart/2005/8/layout/hProcess11"/>
    <dgm:cxn modelId="{0F9211A3-FC02-4189-BB4B-24DF1BDE9D46}" type="presOf" srcId="{319017D0-A25C-4F51-9826-CCD0E1D77F10}" destId="{DF629A29-4A43-4AFC-B673-D4FEBE015D66}" srcOrd="0" destOrd="0" presId="urn:microsoft.com/office/officeart/2005/8/layout/hProcess11"/>
    <dgm:cxn modelId="{46E82EB0-9D66-4D1E-97E1-DF9BE85F3F75}" srcId="{FCF34DC1-7308-4B3E-B8A2-15C4BEDFD746}" destId="{F824229B-51AA-4F13-91A2-BE5208FB7035}" srcOrd="2" destOrd="0" parTransId="{EB29567D-C637-45E7-A2B1-83CBDAEEDAC9}" sibTransId="{1A7A96F7-6BF1-41F4-8FB3-90D812C4814B}"/>
    <dgm:cxn modelId="{F090AEBC-3A5B-4F62-B023-4A914747EA5D}" type="presOf" srcId="{F824229B-51AA-4F13-91A2-BE5208FB7035}" destId="{95CC4161-EC5E-456F-A867-89DC2F0A3824}" srcOrd="0" destOrd="0" presId="urn:microsoft.com/office/officeart/2005/8/layout/hProcess11"/>
    <dgm:cxn modelId="{9084FFC0-65B3-4FD2-9594-E50789A6252A}" srcId="{FCF34DC1-7308-4B3E-B8A2-15C4BEDFD746}" destId="{3CA3D1D4-0E22-44EE-88EC-14D247AA0DB3}" srcOrd="3" destOrd="0" parTransId="{62683FEF-546E-44B9-BD52-39F618489040}" sibTransId="{6D5E0A5A-015B-489F-BE2B-DB21D4A84F06}"/>
    <dgm:cxn modelId="{D96096FB-403E-4995-AD9F-B6F2B5FF8CD4}" type="presOf" srcId="{5216F9BD-B742-4366-9B5B-51084B9B0CDC}" destId="{D55F5E2E-F7C3-4F08-A3D0-EE4FD4E37ADD}" srcOrd="0" destOrd="0" presId="urn:microsoft.com/office/officeart/2005/8/layout/hProcess11"/>
    <dgm:cxn modelId="{73228388-3493-40EE-872D-93A80F67323F}" type="presParOf" srcId="{FFAEE837-EBEE-423D-8230-84FE684B3245}" destId="{8AC91014-D047-49D7-B41E-A614743BB77A}" srcOrd="0" destOrd="0" presId="urn:microsoft.com/office/officeart/2005/8/layout/hProcess11"/>
    <dgm:cxn modelId="{899C9DF9-822D-4726-8C2C-40FEFB9F4CB1}" type="presParOf" srcId="{FFAEE837-EBEE-423D-8230-84FE684B3245}" destId="{79426E6B-F302-4DA5-B998-3CEF7DEF8915}" srcOrd="1" destOrd="0" presId="urn:microsoft.com/office/officeart/2005/8/layout/hProcess11"/>
    <dgm:cxn modelId="{620E9FF3-FFF3-4D03-9AE9-70E4DADB5486}" type="presParOf" srcId="{79426E6B-F302-4DA5-B998-3CEF7DEF8915}" destId="{6CCE03E8-4C4C-4E08-ACD7-152E086D085C}" srcOrd="0" destOrd="0" presId="urn:microsoft.com/office/officeart/2005/8/layout/hProcess11"/>
    <dgm:cxn modelId="{0F29246B-64BF-4949-86FC-853079CA5160}" type="presParOf" srcId="{6CCE03E8-4C4C-4E08-ACD7-152E086D085C}" destId="{D55F5E2E-F7C3-4F08-A3D0-EE4FD4E37ADD}" srcOrd="0" destOrd="0" presId="urn:microsoft.com/office/officeart/2005/8/layout/hProcess11"/>
    <dgm:cxn modelId="{D567F26F-5DC4-438B-8615-F2D31EC19F64}" type="presParOf" srcId="{6CCE03E8-4C4C-4E08-ACD7-152E086D085C}" destId="{83507AEA-A029-4379-B021-8E1DC5907E27}" srcOrd="1" destOrd="0" presId="urn:microsoft.com/office/officeart/2005/8/layout/hProcess11"/>
    <dgm:cxn modelId="{5B822FD0-9C47-4D07-A7FF-DAA3EAE1016C}" type="presParOf" srcId="{6CCE03E8-4C4C-4E08-ACD7-152E086D085C}" destId="{6B56C326-3A3F-49FB-980F-DE6ECF0851E4}" srcOrd="2" destOrd="0" presId="urn:microsoft.com/office/officeart/2005/8/layout/hProcess11"/>
    <dgm:cxn modelId="{FA401721-82B4-4FCA-91B8-DC226B4B1708}" type="presParOf" srcId="{79426E6B-F302-4DA5-B998-3CEF7DEF8915}" destId="{683B636F-8C9A-4DDA-8CD3-76B22FDE5769}" srcOrd="1" destOrd="0" presId="urn:microsoft.com/office/officeart/2005/8/layout/hProcess11"/>
    <dgm:cxn modelId="{97D364C1-3670-4AE0-A2F9-A8B904FF3F2F}" type="presParOf" srcId="{79426E6B-F302-4DA5-B998-3CEF7DEF8915}" destId="{C7A18925-6168-4EF3-AC49-E9B890B4177A}" srcOrd="2" destOrd="0" presId="urn:microsoft.com/office/officeart/2005/8/layout/hProcess11"/>
    <dgm:cxn modelId="{812C61F7-F1A6-4F05-B0B0-32F8FA6B43D9}" type="presParOf" srcId="{C7A18925-6168-4EF3-AC49-E9B890B4177A}" destId="{DF629A29-4A43-4AFC-B673-D4FEBE015D66}" srcOrd="0" destOrd="0" presId="urn:microsoft.com/office/officeart/2005/8/layout/hProcess11"/>
    <dgm:cxn modelId="{B7C82E24-6FF4-4F12-A028-1074EDDABD34}" type="presParOf" srcId="{C7A18925-6168-4EF3-AC49-E9B890B4177A}" destId="{97E17857-2238-4158-A8C7-1ADDF59C94AF}" srcOrd="1" destOrd="0" presId="urn:microsoft.com/office/officeart/2005/8/layout/hProcess11"/>
    <dgm:cxn modelId="{6F4A2B94-07CD-49DA-BE41-E2737CD0123E}" type="presParOf" srcId="{C7A18925-6168-4EF3-AC49-E9B890B4177A}" destId="{E92CC4B1-DD99-461E-A03D-6CD534A6E4DF}" srcOrd="2" destOrd="0" presId="urn:microsoft.com/office/officeart/2005/8/layout/hProcess11"/>
    <dgm:cxn modelId="{0A0E90D8-6535-4A7A-82EF-98B36C082A78}" type="presParOf" srcId="{79426E6B-F302-4DA5-B998-3CEF7DEF8915}" destId="{4568D56E-B4A4-48B9-A40F-6478CF9F0011}" srcOrd="3" destOrd="0" presId="urn:microsoft.com/office/officeart/2005/8/layout/hProcess11"/>
    <dgm:cxn modelId="{0F5F43AC-AB1C-4FA1-A0DE-AA8161D1615D}" type="presParOf" srcId="{79426E6B-F302-4DA5-B998-3CEF7DEF8915}" destId="{31657B72-B5D5-469C-AB23-8F89EA9C8D79}" srcOrd="4" destOrd="0" presId="urn:microsoft.com/office/officeart/2005/8/layout/hProcess11"/>
    <dgm:cxn modelId="{1787E0E2-32F3-459C-8C6A-7642995D96EA}" type="presParOf" srcId="{31657B72-B5D5-469C-AB23-8F89EA9C8D79}" destId="{95CC4161-EC5E-456F-A867-89DC2F0A3824}" srcOrd="0" destOrd="0" presId="urn:microsoft.com/office/officeart/2005/8/layout/hProcess11"/>
    <dgm:cxn modelId="{88CDC68D-721B-49C3-9710-D265D452DA23}" type="presParOf" srcId="{31657B72-B5D5-469C-AB23-8F89EA9C8D79}" destId="{3F02ED05-A236-4474-8625-BFA89613A3DC}" srcOrd="1" destOrd="0" presId="urn:microsoft.com/office/officeart/2005/8/layout/hProcess11"/>
    <dgm:cxn modelId="{8DAFFF61-68C2-46CF-A96C-8FD0E5BB4FF7}" type="presParOf" srcId="{31657B72-B5D5-469C-AB23-8F89EA9C8D79}" destId="{51113B63-68CA-453D-9031-716E9758458D}" srcOrd="2" destOrd="0" presId="urn:microsoft.com/office/officeart/2005/8/layout/hProcess11"/>
    <dgm:cxn modelId="{955B9F81-58CB-4ED2-8E12-17D7DA025CF1}" type="presParOf" srcId="{79426E6B-F302-4DA5-B998-3CEF7DEF8915}" destId="{14A5DD54-8F75-411F-B679-EEA93B32010A}" srcOrd="5" destOrd="0" presId="urn:microsoft.com/office/officeart/2005/8/layout/hProcess11"/>
    <dgm:cxn modelId="{0AF93705-0533-4426-9F23-09D8100922DA}" type="presParOf" srcId="{79426E6B-F302-4DA5-B998-3CEF7DEF8915}" destId="{AEA575FA-137C-4C91-AFBD-8E96FCA07E22}" srcOrd="6" destOrd="0" presId="urn:microsoft.com/office/officeart/2005/8/layout/hProcess11"/>
    <dgm:cxn modelId="{63CE9CCF-4315-4E6E-AE3D-016421BBDBC4}" type="presParOf" srcId="{AEA575FA-137C-4C91-AFBD-8E96FCA07E22}" destId="{E63802EB-4B87-4147-B8CF-ADDB6D599C99}" srcOrd="0" destOrd="0" presId="urn:microsoft.com/office/officeart/2005/8/layout/hProcess11"/>
    <dgm:cxn modelId="{04F03C75-138F-47B3-BCC2-B0665DE533B6}" type="presParOf" srcId="{AEA575FA-137C-4C91-AFBD-8E96FCA07E22}" destId="{2F1F5797-3762-4F6B-9EB2-8524E8AE52A3}" srcOrd="1" destOrd="0" presId="urn:microsoft.com/office/officeart/2005/8/layout/hProcess11"/>
    <dgm:cxn modelId="{60555DC6-3ADC-41E4-BA85-634A8F4BAFAC}" type="presParOf" srcId="{AEA575FA-137C-4C91-AFBD-8E96FCA07E22}" destId="{17E20D09-A0DE-452F-AB0D-49E715E81506}" srcOrd="2" destOrd="0" presId="urn:microsoft.com/office/officeart/2005/8/layout/hProcess11"/>
    <dgm:cxn modelId="{1B6B3046-D41E-45FB-8056-46CFB3C83E42}" type="presParOf" srcId="{79426E6B-F302-4DA5-B998-3CEF7DEF8915}" destId="{86E1A936-5910-4772-A016-235337BAD6CB}" srcOrd="7" destOrd="0" presId="urn:microsoft.com/office/officeart/2005/8/layout/hProcess11"/>
    <dgm:cxn modelId="{F4DB3112-0782-4E0E-BEF7-E7E537E2A53E}" type="presParOf" srcId="{79426E6B-F302-4DA5-B998-3CEF7DEF8915}" destId="{E75544DB-5A62-4A60-B6B0-3B9743BCFF41}" srcOrd="8" destOrd="0" presId="urn:microsoft.com/office/officeart/2005/8/layout/hProcess11"/>
    <dgm:cxn modelId="{9F1D9BF6-3CF8-419F-AB3D-D5F93EC46A25}" type="presParOf" srcId="{E75544DB-5A62-4A60-B6B0-3B9743BCFF41}" destId="{EAC0DC17-B869-42D3-B25E-521016B5957F}" srcOrd="0" destOrd="0" presId="urn:microsoft.com/office/officeart/2005/8/layout/hProcess11"/>
    <dgm:cxn modelId="{D4674ECA-BBBC-4334-AC83-CAF7B562F213}" type="presParOf" srcId="{E75544DB-5A62-4A60-B6B0-3B9743BCFF41}" destId="{F8A9F9D1-19FA-4C07-8B6F-52DEC04D860F}" srcOrd="1" destOrd="0" presId="urn:microsoft.com/office/officeart/2005/8/layout/hProcess11"/>
    <dgm:cxn modelId="{7001AEDF-2E32-495C-942F-2FC53D8AF989}" type="presParOf" srcId="{E75544DB-5A62-4A60-B6B0-3B9743BCFF41}" destId="{11CFECD3-6F78-406B-853B-7E81967E88CE}" srcOrd="2" destOrd="0" presId="urn:microsoft.com/office/officeart/2005/8/layout/hProcess11"/>
    <dgm:cxn modelId="{DF89BC90-BF65-4C63-B38F-C99F5539E4D3}" type="presParOf" srcId="{79426E6B-F302-4DA5-B998-3CEF7DEF8915}" destId="{2BCE115A-A326-45BC-87C2-9C06887C18CD}" srcOrd="9" destOrd="0" presId="urn:microsoft.com/office/officeart/2005/8/layout/hProcess11"/>
    <dgm:cxn modelId="{11F2F3D1-C794-46E2-A153-B53C500F3736}" type="presParOf" srcId="{79426E6B-F302-4DA5-B998-3CEF7DEF8915}" destId="{72494137-1AC2-49DB-841B-406B3ECCB863}" srcOrd="10" destOrd="0" presId="urn:microsoft.com/office/officeart/2005/8/layout/hProcess11"/>
    <dgm:cxn modelId="{A67B6E05-D529-4C14-99D1-C95E176B4B9C}" type="presParOf" srcId="{72494137-1AC2-49DB-841B-406B3ECCB863}" destId="{0B662A62-D05E-4D3A-8352-E1DE067E19AA}" srcOrd="0" destOrd="0" presId="urn:microsoft.com/office/officeart/2005/8/layout/hProcess11"/>
    <dgm:cxn modelId="{7372A1E9-E2A4-47F2-B723-7096B7814848}" type="presParOf" srcId="{72494137-1AC2-49DB-841B-406B3ECCB863}" destId="{67AD139A-7147-43BE-B1DC-8147180AA215}" srcOrd="1" destOrd="0" presId="urn:microsoft.com/office/officeart/2005/8/layout/hProcess11"/>
    <dgm:cxn modelId="{D097ECF1-738E-4B5E-B9D4-3C5B9A199986}" type="presParOf" srcId="{72494137-1AC2-49DB-841B-406B3ECCB863}" destId="{7E992AC8-ABA3-4EAC-B409-215AA876138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1014-D047-49D7-B41E-A614743BB77A}">
      <dsp:nvSpPr>
        <dsp:cNvPr id="0" name=""/>
        <dsp:cNvSpPr/>
      </dsp:nvSpPr>
      <dsp:spPr>
        <a:xfrm>
          <a:off x="0" y="1611630"/>
          <a:ext cx="9086850" cy="21488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F5E2E-F7C3-4F08-A3D0-EE4FD4E37ADD}">
      <dsp:nvSpPr>
        <dsp:cNvPr id="0" name=""/>
        <dsp:cNvSpPr/>
      </dsp:nvSpPr>
      <dsp:spPr>
        <a:xfrm>
          <a:off x="4965" y="0"/>
          <a:ext cx="924365" cy="2148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Dec 2015</a:t>
          </a:r>
          <a:br>
            <a:rPr lang="en-US" sz="1600" kern="1200" dirty="0"/>
          </a:br>
          <a:r>
            <a:rPr lang="en-US" sz="1600" kern="1200" dirty="0"/>
            <a:t>ESSA signed into law</a:t>
          </a:r>
        </a:p>
      </dsp:txBody>
      <dsp:txXfrm>
        <a:off x="4965" y="0"/>
        <a:ext cx="924365" cy="2148840"/>
      </dsp:txXfrm>
    </dsp:sp>
    <dsp:sp modelId="{83507AEA-A029-4379-B021-8E1DC5907E27}">
      <dsp:nvSpPr>
        <dsp:cNvPr id="0" name=""/>
        <dsp:cNvSpPr/>
      </dsp:nvSpPr>
      <dsp:spPr>
        <a:xfrm>
          <a:off x="198543" y="2417445"/>
          <a:ext cx="537210" cy="537210"/>
        </a:xfrm>
        <a:prstGeom prst="ellipse">
          <a:avLst/>
        </a:prstGeom>
        <a:solidFill>
          <a:srgbClr val="0C4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29A29-4A43-4AFC-B673-D4FEBE015D66}">
      <dsp:nvSpPr>
        <dsp:cNvPr id="0" name=""/>
        <dsp:cNvSpPr/>
      </dsp:nvSpPr>
      <dsp:spPr>
        <a:xfrm>
          <a:off x="957084" y="4118413"/>
          <a:ext cx="1252839" cy="47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Jul 2016</a:t>
          </a:r>
          <a:br>
            <a:rPr lang="en-US" sz="1600" b="1" kern="1200" dirty="0">
              <a:solidFill>
                <a:srgbClr val="0C4790"/>
              </a:solidFill>
            </a:rPr>
          </a:br>
          <a:r>
            <a:rPr lang="en-US" sz="1400" b="0" kern="1200" dirty="0">
              <a:solidFill>
                <a:schemeClr val="tx1"/>
              </a:solidFill>
            </a:rPr>
            <a:t>ED issued EHCY NRG</a:t>
          </a:r>
        </a:p>
      </dsp:txBody>
      <dsp:txXfrm>
        <a:off x="957084" y="4118413"/>
        <a:ext cx="1252839" cy="472443"/>
      </dsp:txXfrm>
    </dsp:sp>
    <dsp:sp modelId="{97E17857-2238-4158-A8C7-1ADDF59C94AF}">
      <dsp:nvSpPr>
        <dsp:cNvPr id="0" name=""/>
        <dsp:cNvSpPr/>
      </dsp:nvSpPr>
      <dsp:spPr>
        <a:xfrm>
          <a:off x="1314898" y="2836544"/>
          <a:ext cx="537210" cy="537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C4161-EC5E-456F-A867-89DC2F0A3824}">
      <dsp:nvSpPr>
        <dsp:cNvPr id="0" name=""/>
        <dsp:cNvSpPr/>
      </dsp:nvSpPr>
      <dsp:spPr>
        <a:xfrm>
          <a:off x="2237676" y="0"/>
          <a:ext cx="1527161" cy="2148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Oct 1, 2016</a:t>
          </a:r>
          <a:br>
            <a:rPr lang="en-US" sz="1600" b="1" kern="1200" dirty="0">
              <a:solidFill>
                <a:srgbClr val="0C4790"/>
              </a:solidFill>
            </a:rPr>
          </a:br>
          <a:r>
            <a:rPr lang="en-US" sz="1600" b="0" kern="1200" dirty="0">
              <a:solidFill>
                <a:schemeClr val="tx1"/>
              </a:solidFill>
            </a:rPr>
            <a:t>ESSA M-V amendments went into effect</a:t>
          </a:r>
        </a:p>
      </dsp:txBody>
      <dsp:txXfrm>
        <a:off x="2237676" y="0"/>
        <a:ext cx="1527161" cy="2148840"/>
      </dsp:txXfrm>
    </dsp:sp>
    <dsp:sp modelId="{3F02ED05-A236-4474-8625-BFA89613A3DC}">
      <dsp:nvSpPr>
        <dsp:cNvPr id="0" name=""/>
        <dsp:cNvSpPr/>
      </dsp:nvSpPr>
      <dsp:spPr>
        <a:xfrm>
          <a:off x="2732652" y="2417445"/>
          <a:ext cx="537210" cy="537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802EB-4B87-4147-B8CF-ADDB6D599C99}">
      <dsp:nvSpPr>
        <dsp:cNvPr id="0" name=""/>
        <dsp:cNvSpPr/>
      </dsp:nvSpPr>
      <dsp:spPr>
        <a:xfrm>
          <a:off x="3792591" y="3223260"/>
          <a:ext cx="1563656" cy="2148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Dec 10, 2016</a:t>
          </a:r>
          <a:br>
            <a:rPr lang="en-US" sz="1600" kern="1200" dirty="0"/>
          </a:br>
          <a:r>
            <a:rPr lang="en-US" sz="1600" kern="1200" dirty="0"/>
            <a:t>AFCP no longer </a:t>
          </a:r>
          <a:r>
            <a:rPr lang="en-US" sz="1600" i="1" kern="1200" dirty="0"/>
            <a:t>homeless </a:t>
          </a:r>
          <a:r>
            <a:rPr lang="en-US" sz="1600" i="0" kern="1200" dirty="0"/>
            <a:t>(except for covered states)</a:t>
          </a:r>
          <a:endParaRPr lang="en-US" sz="1600" b="0" kern="1200" dirty="0">
            <a:solidFill>
              <a:schemeClr val="tx1"/>
            </a:solidFill>
          </a:endParaRPr>
        </a:p>
      </dsp:txBody>
      <dsp:txXfrm>
        <a:off x="3792591" y="3223260"/>
        <a:ext cx="1563656" cy="2148840"/>
      </dsp:txXfrm>
    </dsp:sp>
    <dsp:sp modelId="{2F1F5797-3762-4F6B-9EB2-8524E8AE52A3}">
      <dsp:nvSpPr>
        <dsp:cNvPr id="0" name=""/>
        <dsp:cNvSpPr/>
      </dsp:nvSpPr>
      <dsp:spPr>
        <a:xfrm>
          <a:off x="4305814" y="2417445"/>
          <a:ext cx="537210" cy="537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0DC17-B869-42D3-B25E-521016B5957F}">
      <dsp:nvSpPr>
        <dsp:cNvPr id="0" name=""/>
        <dsp:cNvSpPr/>
      </dsp:nvSpPr>
      <dsp:spPr>
        <a:xfrm>
          <a:off x="5384000" y="17142"/>
          <a:ext cx="1469635" cy="208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Mar 2017</a:t>
          </a:r>
          <a:br>
            <a:rPr lang="en-US" sz="1600" b="1" kern="1200" dirty="0">
              <a:solidFill>
                <a:srgbClr val="0C4790"/>
              </a:solidFill>
            </a:rPr>
          </a:br>
          <a:r>
            <a:rPr lang="en-US" sz="1400" b="0" kern="1200" dirty="0">
              <a:solidFill>
                <a:schemeClr val="tx1"/>
              </a:solidFill>
            </a:rPr>
            <a:t>ED issued updated EHCY NRG with 3 new questions on transportation</a:t>
          </a:r>
          <a:endParaRPr lang="en-US" sz="1400" i="0" kern="1200" dirty="0">
            <a:solidFill>
              <a:srgbClr val="FF0000"/>
            </a:solidFill>
          </a:endParaRPr>
        </a:p>
      </dsp:txBody>
      <dsp:txXfrm>
        <a:off x="5384000" y="17142"/>
        <a:ext cx="1469635" cy="2080270"/>
      </dsp:txXfrm>
    </dsp:sp>
    <dsp:sp modelId="{F8A9F9D1-19FA-4C07-8B6F-52DEC04D860F}">
      <dsp:nvSpPr>
        <dsp:cNvPr id="0" name=""/>
        <dsp:cNvSpPr/>
      </dsp:nvSpPr>
      <dsp:spPr>
        <a:xfrm>
          <a:off x="5850213" y="2400302"/>
          <a:ext cx="537210" cy="537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62A62-D05E-4D3A-8352-E1DE067E19AA}">
      <dsp:nvSpPr>
        <dsp:cNvPr id="0" name=""/>
        <dsp:cNvSpPr/>
      </dsp:nvSpPr>
      <dsp:spPr>
        <a:xfrm>
          <a:off x="6881389" y="3308982"/>
          <a:ext cx="1291810" cy="2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0C4790"/>
              </a:solidFill>
            </a:rPr>
            <a:t>SY17-18</a:t>
          </a:r>
          <a:br>
            <a:rPr lang="en-US" sz="1600" b="1" kern="1200" dirty="0">
              <a:solidFill>
                <a:srgbClr val="0C4790"/>
              </a:solidFill>
            </a:rPr>
          </a:br>
          <a:r>
            <a:rPr lang="en-US" sz="1400" kern="1200" dirty="0"/>
            <a:t>Remaining ESSA amendments go into effect</a:t>
          </a:r>
        </a:p>
      </dsp:txBody>
      <dsp:txXfrm>
        <a:off x="6881389" y="3308982"/>
        <a:ext cx="1291810" cy="2034543"/>
      </dsp:txXfrm>
    </dsp:sp>
    <dsp:sp modelId="{67AD139A-7147-43BE-B1DC-8147180AA215}">
      <dsp:nvSpPr>
        <dsp:cNvPr id="0" name=""/>
        <dsp:cNvSpPr/>
      </dsp:nvSpPr>
      <dsp:spPr>
        <a:xfrm>
          <a:off x="7258689" y="2446019"/>
          <a:ext cx="537210" cy="537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3011699" cy="461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9" y="11"/>
            <a:ext cx="3011699" cy="461407"/>
          </a:xfrm>
          <a:prstGeom prst="rect">
            <a:avLst/>
          </a:prstGeom>
        </p:spPr>
        <p:txBody>
          <a:bodyPr vert="horz" lIns="91440" tIns="45720" rIns="91440" bIns="45720" rtlCol="0"/>
          <a:lstStyle>
            <a:lvl1pPr algn="r">
              <a:defRPr sz="1200"/>
            </a:lvl1pPr>
          </a:lstStyle>
          <a:p>
            <a:fld id="{AC654515-F39C-4C25-9AA4-74C027971A42}" type="datetimeFigureOut">
              <a:rPr lang="en-US" smtClean="0"/>
              <a:pPr/>
              <a:t>9/5/2017</a:t>
            </a:fld>
            <a:endParaRPr lang="en-US"/>
          </a:p>
        </p:txBody>
      </p:sp>
      <p:sp>
        <p:nvSpPr>
          <p:cNvPr id="4" name="Footer Placeholder 3"/>
          <p:cNvSpPr>
            <a:spLocks noGrp="1"/>
          </p:cNvSpPr>
          <p:nvPr>
            <p:ph type="ftr" sz="quarter" idx="2"/>
          </p:nvPr>
        </p:nvSpPr>
        <p:spPr>
          <a:xfrm>
            <a:off x="1" y="8773083"/>
            <a:ext cx="3011699" cy="4614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3083"/>
            <a:ext cx="3011699" cy="461405"/>
          </a:xfrm>
          <a:prstGeom prst="rect">
            <a:avLst/>
          </a:prstGeom>
        </p:spPr>
        <p:txBody>
          <a:bodyPr vert="horz" lIns="91440" tIns="45720" rIns="91440" bIns="45720" rtlCol="0" anchor="b"/>
          <a:lstStyle>
            <a:lvl1pPr algn="r">
              <a:defRPr sz="1200"/>
            </a:lvl1pPr>
          </a:lstStyle>
          <a:p>
            <a:fld id="{C918E10B-6AFA-446D-8761-BC27A0632BB9}" type="slidenum">
              <a:rPr lang="en-US" smtClean="0"/>
              <a:pPr/>
              <a:t>‹#›</a:t>
            </a:fld>
            <a:endParaRPr lang="en-US"/>
          </a:p>
        </p:txBody>
      </p:sp>
    </p:spTree>
    <p:extLst>
      <p:ext uri="{BB962C8B-B14F-4D97-AF65-F5344CB8AC3E}">
        <p14:creationId xmlns:p14="http://schemas.microsoft.com/office/powerpoint/2010/main" val="18886220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8-25T22:38:58.225"/>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0,'0'6,"0"8,6 1,8 5,19 4,28-2,38-4,33 0,29-2,35 1,31-2,6-3,12-4,-1 3,-18-1,-30-2,-43-2,-28-3,-31-1,-25-1,-12-1,-10 0,-8-1,3 1,16-1,18 1,18 0,23 0,22 0,16-6,0-8,-21-1,-15 1,-22 4,-22 3,-17 3,-13 2,-2 1,-3 2,4-1,1-5,-8-2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8-25T22:39:00.673"/>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0 108,'6'0,"26"0,48 0,53 0,32 0,37 0,6-6,-1-8,-19-1,-30-4,-35 0,-33 5,-26 4,-17 3,-12 4,-5 2,-2 1,0 1,1 0,2-1,1 1,-4-1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4"/>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36769" y="4"/>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95008" y="4387139"/>
            <a:ext cx="5560060"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1" y="8772670"/>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36769" y="8772670"/>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A77BFDB3-2191-4F6A-8478-54EFB69F0B94}" type="slidenum">
              <a:rPr lang="en-US"/>
              <a:pPr/>
              <a:t>‹#›</a:t>
            </a:fld>
            <a:endParaRPr lang="en-US"/>
          </a:p>
        </p:txBody>
      </p:sp>
    </p:spTree>
    <p:extLst>
      <p:ext uri="{BB962C8B-B14F-4D97-AF65-F5344CB8AC3E}">
        <p14:creationId xmlns:p14="http://schemas.microsoft.com/office/powerpoint/2010/main" val="2077784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630F0-38B6-4D6B-9060-64C94A31AD93}" type="slidenum">
              <a:rPr lang="en-US"/>
              <a:pPr/>
              <a:t>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10</a:t>
            </a:fld>
            <a:endParaRPr lang="en-US"/>
          </a:p>
        </p:txBody>
      </p:sp>
    </p:spTree>
    <p:extLst>
      <p:ext uri="{BB962C8B-B14F-4D97-AF65-F5344CB8AC3E}">
        <p14:creationId xmlns:p14="http://schemas.microsoft.com/office/powerpoint/2010/main" val="193234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11</a:t>
            </a:fld>
            <a:endParaRPr lang="en-US"/>
          </a:p>
        </p:txBody>
      </p:sp>
    </p:spTree>
    <p:extLst>
      <p:ext uri="{BB962C8B-B14F-4D97-AF65-F5344CB8AC3E}">
        <p14:creationId xmlns:p14="http://schemas.microsoft.com/office/powerpoint/2010/main" val="15609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12</a:t>
            </a:fld>
            <a:endParaRPr lang="en-US"/>
          </a:p>
        </p:txBody>
      </p:sp>
    </p:spTree>
    <p:extLst>
      <p:ext uri="{BB962C8B-B14F-4D97-AF65-F5344CB8AC3E}">
        <p14:creationId xmlns:p14="http://schemas.microsoft.com/office/powerpoint/2010/main" val="101894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13</a:t>
            </a:fld>
            <a:endParaRPr lang="en-US"/>
          </a:p>
        </p:txBody>
      </p:sp>
    </p:spTree>
    <p:extLst>
      <p:ext uri="{BB962C8B-B14F-4D97-AF65-F5344CB8AC3E}">
        <p14:creationId xmlns:p14="http://schemas.microsoft.com/office/powerpoint/2010/main" val="315263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14</a:t>
            </a:fld>
            <a:endParaRPr lang="en-US"/>
          </a:p>
        </p:txBody>
      </p:sp>
    </p:spTree>
    <p:extLst>
      <p:ext uri="{BB962C8B-B14F-4D97-AF65-F5344CB8AC3E}">
        <p14:creationId xmlns:p14="http://schemas.microsoft.com/office/powerpoint/2010/main" val="180390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15</a:t>
            </a:fld>
            <a:endParaRPr lang="en-US"/>
          </a:p>
        </p:txBody>
      </p:sp>
    </p:spTree>
    <p:extLst>
      <p:ext uri="{BB962C8B-B14F-4D97-AF65-F5344CB8AC3E}">
        <p14:creationId xmlns:p14="http://schemas.microsoft.com/office/powerpoint/2010/main" val="336478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enroll</a:t>
            </a:r>
            <a:r>
              <a:rPr lang="en-US" baseline="0" dirty="0"/>
              <a:t> the student and investigate thereafter. </a:t>
            </a:r>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16</a:t>
            </a:fld>
            <a:endParaRPr lang="en-US"/>
          </a:p>
        </p:txBody>
      </p:sp>
    </p:spTree>
    <p:extLst>
      <p:ext uri="{BB962C8B-B14F-4D97-AF65-F5344CB8AC3E}">
        <p14:creationId xmlns:p14="http://schemas.microsoft.com/office/powerpoint/2010/main" val="2665148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17</a:t>
            </a:fld>
            <a:endParaRPr lang="en-US"/>
          </a:p>
        </p:txBody>
      </p:sp>
    </p:spTree>
    <p:extLst>
      <p:ext uri="{BB962C8B-B14F-4D97-AF65-F5344CB8AC3E}">
        <p14:creationId xmlns:p14="http://schemas.microsoft.com/office/powerpoint/2010/main" val="124732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18</a:t>
            </a:fld>
            <a:endParaRPr lang="en-US"/>
          </a:p>
        </p:txBody>
      </p:sp>
    </p:spTree>
    <p:extLst>
      <p:ext uri="{BB962C8B-B14F-4D97-AF65-F5344CB8AC3E}">
        <p14:creationId xmlns:p14="http://schemas.microsoft.com/office/powerpoint/2010/main" val="364530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19</a:t>
            </a:fld>
            <a:endParaRPr lang="en-US"/>
          </a:p>
        </p:txBody>
      </p:sp>
    </p:spTree>
    <p:extLst>
      <p:ext uri="{BB962C8B-B14F-4D97-AF65-F5344CB8AC3E}">
        <p14:creationId xmlns:p14="http://schemas.microsoft.com/office/powerpoint/2010/main" val="400352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8E66A-A9A2-416A-B297-DC6CB3C4C0D1}" type="slidenum">
              <a:rPr lang="en-US"/>
              <a:pPr/>
              <a:t>2</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20</a:t>
            </a:fld>
            <a:endParaRPr lang="en-US"/>
          </a:p>
        </p:txBody>
      </p:sp>
    </p:spTree>
    <p:extLst>
      <p:ext uri="{BB962C8B-B14F-4D97-AF65-F5344CB8AC3E}">
        <p14:creationId xmlns:p14="http://schemas.microsoft.com/office/powerpoint/2010/main" val="90506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21</a:t>
            </a:fld>
            <a:endParaRPr lang="en-US"/>
          </a:p>
        </p:txBody>
      </p:sp>
    </p:spTree>
    <p:extLst>
      <p:ext uri="{BB962C8B-B14F-4D97-AF65-F5344CB8AC3E}">
        <p14:creationId xmlns:p14="http://schemas.microsoft.com/office/powerpoint/2010/main" val="241561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22</a:t>
            </a:fld>
            <a:endParaRPr lang="en-US"/>
          </a:p>
        </p:txBody>
      </p:sp>
    </p:spTree>
    <p:extLst>
      <p:ext uri="{BB962C8B-B14F-4D97-AF65-F5344CB8AC3E}">
        <p14:creationId xmlns:p14="http://schemas.microsoft.com/office/powerpoint/2010/main" val="39014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23</a:t>
            </a:fld>
            <a:endParaRPr lang="en-US"/>
          </a:p>
        </p:txBody>
      </p:sp>
    </p:spTree>
    <p:extLst>
      <p:ext uri="{BB962C8B-B14F-4D97-AF65-F5344CB8AC3E}">
        <p14:creationId xmlns:p14="http://schemas.microsoft.com/office/powerpoint/2010/main" val="3974108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24</a:t>
            </a:fld>
            <a:endParaRPr lang="en-US"/>
          </a:p>
        </p:txBody>
      </p:sp>
    </p:spTree>
    <p:extLst>
      <p:ext uri="{BB962C8B-B14F-4D97-AF65-F5344CB8AC3E}">
        <p14:creationId xmlns:p14="http://schemas.microsoft.com/office/powerpoint/2010/main" val="265742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25</a:t>
            </a:fld>
            <a:endParaRPr lang="en-US"/>
          </a:p>
        </p:txBody>
      </p:sp>
    </p:spTree>
    <p:extLst>
      <p:ext uri="{BB962C8B-B14F-4D97-AF65-F5344CB8AC3E}">
        <p14:creationId xmlns:p14="http://schemas.microsoft.com/office/powerpoint/2010/main" val="340730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26</a:t>
            </a:fld>
            <a:endParaRPr lang="en-US"/>
          </a:p>
        </p:txBody>
      </p:sp>
    </p:spTree>
    <p:extLst>
      <p:ext uri="{BB962C8B-B14F-4D97-AF65-F5344CB8AC3E}">
        <p14:creationId xmlns:p14="http://schemas.microsoft.com/office/powerpoint/2010/main" val="59842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27</a:t>
            </a:fld>
            <a:endParaRPr lang="en-US"/>
          </a:p>
        </p:txBody>
      </p:sp>
    </p:spTree>
    <p:extLst>
      <p:ext uri="{BB962C8B-B14F-4D97-AF65-F5344CB8AC3E}">
        <p14:creationId xmlns:p14="http://schemas.microsoft.com/office/powerpoint/2010/main" val="3311053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28</a:t>
            </a:fld>
            <a:endParaRPr lang="en-US"/>
          </a:p>
        </p:txBody>
      </p:sp>
    </p:spTree>
    <p:extLst>
      <p:ext uri="{BB962C8B-B14F-4D97-AF65-F5344CB8AC3E}">
        <p14:creationId xmlns:p14="http://schemas.microsoft.com/office/powerpoint/2010/main" val="341631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29</a:t>
            </a:fld>
            <a:endParaRPr lang="en-US"/>
          </a:p>
        </p:txBody>
      </p:sp>
    </p:spTree>
    <p:extLst>
      <p:ext uri="{BB962C8B-B14F-4D97-AF65-F5344CB8AC3E}">
        <p14:creationId xmlns:p14="http://schemas.microsoft.com/office/powerpoint/2010/main" val="21128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3</a:t>
            </a:fld>
            <a:endParaRPr lang="en-US" dirty="0"/>
          </a:p>
        </p:txBody>
      </p:sp>
    </p:spTree>
    <p:extLst>
      <p:ext uri="{BB962C8B-B14F-4D97-AF65-F5344CB8AC3E}">
        <p14:creationId xmlns:p14="http://schemas.microsoft.com/office/powerpoint/2010/main" val="390717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30</a:t>
            </a:fld>
            <a:endParaRPr lang="en-US"/>
          </a:p>
        </p:txBody>
      </p:sp>
    </p:spTree>
    <p:extLst>
      <p:ext uri="{BB962C8B-B14F-4D97-AF65-F5344CB8AC3E}">
        <p14:creationId xmlns:p14="http://schemas.microsoft.com/office/powerpoint/2010/main" val="283687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31</a:t>
            </a:fld>
            <a:endParaRPr lang="en-US"/>
          </a:p>
        </p:txBody>
      </p:sp>
    </p:spTree>
    <p:extLst>
      <p:ext uri="{BB962C8B-B14F-4D97-AF65-F5344CB8AC3E}">
        <p14:creationId xmlns:p14="http://schemas.microsoft.com/office/powerpoint/2010/main" val="1071081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32</a:t>
            </a:fld>
            <a:endParaRPr lang="en-US"/>
          </a:p>
        </p:txBody>
      </p:sp>
    </p:spTree>
    <p:extLst>
      <p:ext uri="{BB962C8B-B14F-4D97-AF65-F5344CB8AC3E}">
        <p14:creationId xmlns:p14="http://schemas.microsoft.com/office/powerpoint/2010/main" val="414889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33</a:t>
            </a:fld>
            <a:endParaRPr lang="en-US"/>
          </a:p>
        </p:txBody>
      </p:sp>
    </p:spTree>
    <p:extLst>
      <p:ext uri="{BB962C8B-B14F-4D97-AF65-F5344CB8AC3E}">
        <p14:creationId xmlns:p14="http://schemas.microsoft.com/office/powerpoint/2010/main" val="3690596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34</a:t>
            </a:fld>
            <a:endParaRPr lang="en-US"/>
          </a:p>
        </p:txBody>
      </p:sp>
    </p:spTree>
    <p:extLst>
      <p:ext uri="{BB962C8B-B14F-4D97-AF65-F5344CB8AC3E}">
        <p14:creationId xmlns:p14="http://schemas.microsoft.com/office/powerpoint/2010/main" val="1912261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35</a:t>
            </a:fld>
            <a:endParaRPr lang="en-US"/>
          </a:p>
        </p:txBody>
      </p:sp>
    </p:spTree>
    <p:extLst>
      <p:ext uri="{BB962C8B-B14F-4D97-AF65-F5344CB8AC3E}">
        <p14:creationId xmlns:p14="http://schemas.microsoft.com/office/powerpoint/2010/main" val="3658860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36</a:t>
            </a:fld>
            <a:endParaRPr lang="en-US"/>
          </a:p>
        </p:txBody>
      </p:sp>
    </p:spTree>
    <p:extLst>
      <p:ext uri="{BB962C8B-B14F-4D97-AF65-F5344CB8AC3E}">
        <p14:creationId xmlns:p14="http://schemas.microsoft.com/office/powerpoint/2010/main" val="2015259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37</a:t>
            </a:fld>
            <a:endParaRPr lang="en-US"/>
          </a:p>
        </p:txBody>
      </p:sp>
    </p:spTree>
    <p:extLst>
      <p:ext uri="{BB962C8B-B14F-4D97-AF65-F5344CB8AC3E}">
        <p14:creationId xmlns:p14="http://schemas.microsoft.com/office/powerpoint/2010/main" val="3518675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speak with your Title I or Federal Programs team members each district is required to have set-asides. </a:t>
            </a:r>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38</a:t>
            </a:fld>
            <a:endParaRPr lang="en-US"/>
          </a:p>
        </p:txBody>
      </p:sp>
    </p:spTree>
    <p:extLst>
      <p:ext uri="{BB962C8B-B14F-4D97-AF65-F5344CB8AC3E}">
        <p14:creationId xmlns:p14="http://schemas.microsoft.com/office/powerpoint/2010/main" val="1231758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39</a:t>
            </a:fld>
            <a:endParaRPr lang="en-US"/>
          </a:p>
        </p:txBody>
      </p:sp>
    </p:spTree>
    <p:extLst>
      <p:ext uri="{BB962C8B-B14F-4D97-AF65-F5344CB8AC3E}">
        <p14:creationId xmlns:p14="http://schemas.microsoft.com/office/powerpoint/2010/main" val="174483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57A8-AB26-418D-8086-5E18C554730F}" type="slidenum">
              <a:rPr lang="en-US"/>
              <a:pPr/>
              <a:t>4</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10195-8A54-4A90-9D67-79B25DC735E8}" type="slidenum">
              <a:rPr lang="en-US"/>
              <a:pPr/>
              <a:t>5</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6</a:t>
            </a:fld>
            <a:endParaRPr lang="en-US"/>
          </a:p>
        </p:txBody>
      </p:sp>
    </p:spTree>
    <p:extLst>
      <p:ext uri="{BB962C8B-B14F-4D97-AF65-F5344CB8AC3E}">
        <p14:creationId xmlns:p14="http://schemas.microsoft.com/office/powerpoint/2010/main" val="102853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7</a:t>
            </a:fld>
            <a:endParaRPr lang="en-US"/>
          </a:p>
        </p:txBody>
      </p:sp>
    </p:spTree>
    <p:extLst>
      <p:ext uri="{BB962C8B-B14F-4D97-AF65-F5344CB8AC3E}">
        <p14:creationId xmlns:p14="http://schemas.microsoft.com/office/powerpoint/2010/main" val="321509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8</a:t>
            </a:fld>
            <a:endParaRPr lang="en-US"/>
          </a:p>
        </p:txBody>
      </p:sp>
    </p:spTree>
    <p:extLst>
      <p:ext uri="{BB962C8B-B14F-4D97-AF65-F5344CB8AC3E}">
        <p14:creationId xmlns:p14="http://schemas.microsoft.com/office/powerpoint/2010/main" val="96493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BFDB3-2191-4F6A-8478-54EFB69F0B94}" type="slidenum">
              <a:rPr lang="en-US" smtClean="0"/>
              <a:pPr/>
              <a:t>9</a:t>
            </a:fld>
            <a:endParaRPr lang="en-US"/>
          </a:p>
        </p:txBody>
      </p:sp>
    </p:spTree>
    <p:extLst>
      <p:ext uri="{BB962C8B-B14F-4D97-AF65-F5344CB8AC3E}">
        <p14:creationId xmlns:p14="http://schemas.microsoft.com/office/powerpoint/2010/main" val="53398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14B36E9-14A5-4202-BA8C-F4B3213081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C8C7E-651F-447B-BDC5-1A23371C50A5}"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CFA2-47DF-4A7B-ABAF-FB9B077FF4E2}"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20192F01-0737-4053-AF3B-92217970EFF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C3A8ABB-E18A-40AE-AECD-C5A616B0D8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DE8C5-7CFB-4D6C-904D-27153B7753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12A14-3666-4FF0-B6E2-E1AC4DF623A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7F88BAFE-EADE-457E-B9F8-53D41C0AC2F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3DA54-7B14-469E-972B-8BC1C59B83E3}"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C1F53970-4D0A-4F1E-BB1D-7D45B66BAB5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6D848BCF-C05D-45A7-9B1D-7571A792027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7F516A-E9A8-422E-B9AE-EA8DC37C7C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thruBlk="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aehcy.org/dl/usda_sp4.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arizonaselfhelp.org/" TargetMode="External"/><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cir.org/" TargetMode="External"/><Relationship Id="rId4" Type="http://schemas.openxmlformats.org/officeDocument/2006/relationships/hyperlink" Target="http://www.azfoodbanks.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erve.org/nche/products.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ms.azed.gov/home/GetDocumentFile?id=58011f89aadebe02fc0379f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frank.migali@azed.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azed.gov/homeless/" TargetMode="External"/><Relationship Id="rId5" Type="http://schemas.openxmlformats.org/officeDocument/2006/relationships/hyperlink" Target="mailto:homeless@azed.gov" TargetMode="External"/><Relationship Id="rId4" Type="http://schemas.openxmlformats.org/officeDocument/2006/relationships/hyperlink" Target="mailto:Joanne.mccoy@aze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ms.azed.gov/home/GetDocumentFile?id=5818d01baadebe0d5c1efaa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14500" y="1758950"/>
            <a:ext cx="7429500" cy="1143000"/>
          </a:xfrm>
        </p:spPr>
        <p:txBody>
          <a:bodyPr/>
          <a:lstStyle/>
          <a:p>
            <a:r>
              <a:rPr lang="en-US" dirty="0"/>
              <a:t>McKinney-Vento Homeless Education Program</a:t>
            </a:r>
          </a:p>
        </p:txBody>
      </p:sp>
      <p:sp>
        <p:nvSpPr>
          <p:cNvPr id="2051" name="Rectangle 3"/>
          <p:cNvSpPr>
            <a:spLocks noGrp="1" noChangeArrowheads="1"/>
          </p:cNvSpPr>
          <p:nvPr>
            <p:ph type="subTitle" idx="1"/>
          </p:nvPr>
        </p:nvSpPr>
        <p:spPr>
          <a:xfrm>
            <a:off x="5419725" y="3233737"/>
            <a:ext cx="5248275" cy="1109663"/>
          </a:xfrm>
        </p:spPr>
        <p:txBody>
          <a:bodyPr/>
          <a:lstStyle/>
          <a:p>
            <a:pPr>
              <a:spcBef>
                <a:spcPct val="0"/>
              </a:spcBef>
            </a:pPr>
            <a:r>
              <a:rPr lang="en-US" b="1" dirty="0"/>
              <a:t>McKinney-Vento 101</a:t>
            </a:r>
          </a:p>
          <a:p>
            <a:pPr>
              <a:spcBef>
                <a:spcPct val="0"/>
              </a:spcBef>
            </a:pPr>
            <a:r>
              <a:rPr lang="en-US" b="1" i="1" dirty="0"/>
              <a:t>2017</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66700"/>
            <a:ext cx="7467600" cy="685800"/>
          </a:xfrm>
        </p:spPr>
        <p:txBody>
          <a:bodyPr/>
          <a:lstStyle/>
          <a:p>
            <a:r>
              <a:rPr lang="en-US" dirty="0"/>
              <a:t>Identification</a:t>
            </a:r>
          </a:p>
        </p:txBody>
      </p:sp>
      <p:sp>
        <p:nvSpPr>
          <p:cNvPr id="3" name="Content Placeholder 2"/>
          <p:cNvSpPr>
            <a:spLocks noGrp="1"/>
          </p:cNvSpPr>
          <p:nvPr>
            <p:ph sz="quarter" idx="1"/>
          </p:nvPr>
        </p:nvSpPr>
        <p:spPr>
          <a:xfrm>
            <a:off x="742950" y="1416338"/>
            <a:ext cx="7410450" cy="4572000"/>
          </a:xfrm>
        </p:spPr>
        <p:txBody>
          <a:bodyPr>
            <a:normAutofit lnSpcReduction="10000"/>
          </a:bodyPr>
          <a:lstStyle/>
          <a:p>
            <a:pPr>
              <a:lnSpc>
                <a:spcPct val="90000"/>
              </a:lnSpc>
              <a:buNone/>
              <a:defRPr/>
            </a:pPr>
            <a:r>
              <a:rPr lang="en-US" i="1" dirty="0">
                <a:solidFill>
                  <a:srgbClr val="FF6600"/>
                </a:solidFill>
              </a:rPr>
              <a:t>(ii) Children and youths who have a primary nighttime residence that is a public or private place not designed for or ordinarily used as a regular sleeping accommodation for human beings.</a:t>
            </a:r>
          </a:p>
          <a:p>
            <a:pPr>
              <a:lnSpc>
                <a:spcPct val="90000"/>
              </a:lnSpc>
              <a:buNone/>
              <a:defRPr/>
            </a:pPr>
            <a:r>
              <a:rPr lang="en-US" i="1" dirty="0">
                <a:solidFill>
                  <a:srgbClr val="FF6600"/>
                </a:solidFill>
              </a:rPr>
              <a:t>(iii) Children and youths who are living in cars, parks, public spaces, abandoned buildings, substandard housing, bus or train stations, or similar settings; and</a:t>
            </a:r>
          </a:p>
          <a:p>
            <a:pPr>
              <a:lnSpc>
                <a:spcPct val="90000"/>
              </a:lnSpc>
              <a:buNone/>
              <a:defRPr/>
            </a:pPr>
            <a:r>
              <a:rPr lang="en-US" i="1" dirty="0">
                <a:solidFill>
                  <a:srgbClr val="FF6600"/>
                </a:solidFill>
              </a:rPr>
              <a:t>(iv) Migratory children who qualify as homeless for the purposes of this subtitle because the children are living in circumstances described in clauses (</a:t>
            </a:r>
            <a:r>
              <a:rPr lang="en-US" i="1" dirty="0" err="1">
                <a:solidFill>
                  <a:srgbClr val="FF6600"/>
                </a:solidFill>
              </a:rPr>
              <a:t>i</a:t>
            </a:r>
            <a:r>
              <a:rPr lang="en-US" i="1" dirty="0">
                <a:solidFill>
                  <a:srgbClr val="FF6600"/>
                </a:solidFill>
              </a:rPr>
              <a:t>) through (iii).</a:t>
            </a:r>
          </a:p>
          <a:p>
            <a:pPr algn="r">
              <a:lnSpc>
                <a:spcPct val="90000"/>
              </a:lnSpc>
              <a:buNone/>
              <a:defRPr/>
            </a:pPr>
            <a:r>
              <a:rPr lang="en-US" i="1" dirty="0">
                <a:solidFill>
                  <a:srgbClr val="FF6600"/>
                </a:solidFill>
              </a:rPr>
              <a:t>[725(2)(A-B)(</a:t>
            </a:r>
            <a:r>
              <a:rPr lang="en-US" i="1" dirty="0" err="1">
                <a:solidFill>
                  <a:srgbClr val="FF6600"/>
                </a:solidFill>
              </a:rPr>
              <a:t>i</a:t>
            </a:r>
            <a:r>
              <a:rPr lang="en-US" i="1" dirty="0">
                <a:solidFill>
                  <a:srgbClr val="FF6600"/>
                </a:solidFill>
              </a:rPr>
              <a:t>-iv)]</a:t>
            </a:r>
          </a:p>
          <a:p>
            <a:endParaRPr lang="en-US"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712788"/>
          </a:xfrm>
        </p:spPr>
        <p:txBody>
          <a:bodyPr/>
          <a:lstStyle/>
          <a:p>
            <a:r>
              <a:rPr lang="en-US" dirty="0"/>
              <a:t>Identification</a:t>
            </a:r>
          </a:p>
        </p:txBody>
      </p:sp>
      <p:sp>
        <p:nvSpPr>
          <p:cNvPr id="3" name="Content Placeholder 2"/>
          <p:cNvSpPr>
            <a:spLocks noGrp="1"/>
          </p:cNvSpPr>
          <p:nvPr>
            <p:ph sz="quarter" idx="1"/>
          </p:nvPr>
        </p:nvSpPr>
        <p:spPr>
          <a:xfrm>
            <a:off x="762000" y="1428750"/>
            <a:ext cx="7467600" cy="2762250"/>
          </a:xfrm>
        </p:spPr>
        <p:txBody>
          <a:bodyPr/>
          <a:lstStyle/>
          <a:p>
            <a:pPr>
              <a:buNone/>
              <a:defRPr/>
            </a:pPr>
            <a:endParaRPr lang="en-US" i="1" dirty="0">
              <a:solidFill>
                <a:srgbClr val="FF6600"/>
              </a:solidFill>
            </a:endParaRPr>
          </a:p>
          <a:p>
            <a:pPr>
              <a:buNone/>
              <a:defRPr/>
            </a:pPr>
            <a:endParaRPr lang="en-US" i="1" dirty="0">
              <a:solidFill>
                <a:srgbClr val="FF6600"/>
              </a:solidFill>
            </a:endParaRPr>
          </a:p>
          <a:p>
            <a:pPr>
              <a:buNone/>
              <a:defRPr/>
            </a:pPr>
            <a:r>
              <a:rPr lang="en-US" sz="2800" i="1" dirty="0">
                <a:solidFill>
                  <a:srgbClr val="FF6600"/>
                </a:solidFill>
              </a:rPr>
              <a:t>The term </a:t>
            </a:r>
            <a:r>
              <a:rPr lang="en-US" sz="2800" i="1" u="sng" dirty="0">
                <a:solidFill>
                  <a:srgbClr val="FF6600"/>
                </a:solidFill>
              </a:rPr>
              <a:t>‘unaccompanied youth' </a:t>
            </a:r>
            <a:r>
              <a:rPr lang="en-US" sz="2800" i="1" dirty="0">
                <a:solidFill>
                  <a:srgbClr val="FF6600"/>
                </a:solidFill>
              </a:rPr>
              <a:t>includes a </a:t>
            </a:r>
            <a:r>
              <a:rPr lang="en-US" sz="2800" i="1" dirty="0">
                <a:solidFill>
                  <a:srgbClr val="0070C0"/>
                </a:solidFill>
              </a:rPr>
              <a:t>homeless child or </a:t>
            </a:r>
            <a:r>
              <a:rPr lang="en-US" sz="2800" i="1" dirty="0">
                <a:solidFill>
                  <a:srgbClr val="FF6600"/>
                </a:solidFill>
              </a:rPr>
              <a:t>youth not in the physical custody of a parent or guardian. [725(6)] </a:t>
            </a:r>
          </a:p>
          <a:p>
            <a:endParaRPr lang="en-US"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5884"/>
            <a:ext cx="7467600" cy="572653"/>
          </a:xfrm>
        </p:spPr>
        <p:txBody>
          <a:bodyPr/>
          <a:lstStyle/>
          <a:p>
            <a:r>
              <a:rPr lang="en-US" dirty="0"/>
              <a:t>Identification Strategies</a:t>
            </a:r>
          </a:p>
        </p:txBody>
      </p:sp>
      <p:sp>
        <p:nvSpPr>
          <p:cNvPr id="3" name="Content Placeholder 2"/>
          <p:cNvSpPr>
            <a:spLocks noGrp="1"/>
          </p:cNvSpPr>
          <p:nvPr>
            <p:ph sz="quarter" idx="1"/>
          </p:nvPr>
        </p:nvSpPr>
        <p:spPr>
          <a:xfrm>
            <a:off x="914400" y="1289696"/>
            <a:ext cx="7010400" cy="5263504"/>
          </a:xfrm>
        </p:spPr>
        <p:txBody>
          <a:bodyPr>
            <a:normAutofit fontScale="92500" lnSpcReduction="10000"/>
          </a:bodyPr>
          <a:lstStyle/>
          <a:p>
            <a:pPr>
              <a:lnSpc>
                <a:spcPct val="120000"/>
              </a:lnSpc>
              <a:defRPr/>
            </a:pPr>
            <a:r>
              <a:rPr lang="en-US" sz="2200" dirty="0"/>
              <a:t>Enrollment procedures</a:t>
            </a:r>
          </a:p>
          <a:p>
            <a:pPr lvl="1">
              <a:lnSpc>
                <a:spcPct val="120000"/>
              </a:lnSpc>
              <a:buFont typeface="Wingdings" pitchFamily="2" charset="2"/>
              <a:buChar char="§"/>
              <a:defRPr/>
            </a:pPr>
            <a:r>
              <a:rPr lang="en-US" dirty="0"/>
              <a:t>Questionnaire (examples of ADE Homeless page)</a:t>
            </a:r>
          </a:p>
          <a:p>
            <a:pPr lvl="1">
              <a:lnSpc>
                <a:spcPct val="120000"/>
              </a:lnSpc>
              <a:buFont typeface="Wingdings" pitchFamily="2" charset="2"/>
              <a:buChar char="§"/>
              <a:defRPr/>
            </a:pPr>
            <a:r>
              <a:rPr lang="en-US" dirty="0"/>
              <a:t>Interviews</a:t>
            </a:r>
          </a:p>
          <a:p>
            <a:pPr>
              <a:lnSpc>
                <a:spcPct val="120000"/>
              </a:lnSpc>
              <a:defRPr/>
            </a:pPr>
            <a:r>
              <a:rPr lang="en-US" sz="2200" dirty="0"/>
              <a:t>Building awareness with all staff</a:t>
            </a:r>
          </a:p>
          <a:p>
            <a:pPr lvl="1">
              <a:lnSpc>
                <a:spcPct val="120000"/>
              </a:lnSpc>
              <a:buFont typeface="Wingdings" pitchFamily="2" charset="2"/>
              <a:buChar char="§"/>
              <a:defRPr/>
            </a:pPr>
            <a:r>
              <a:rPr lang="en-US" dirty="0"/>
              <a:t>Bus drivers</a:t>
            </a:r>
          </a:p>
          <a:p>
            <a:pPr lvl="1">
              <a:lnSpc>
                <a:spcPct val="120000"/>
              </a:lnSpc>
              <a:buFont typeface="Wingdings" pitchFamily="2" charset="2"/>
              <a:buChar char="§"/>
              <a:defRPr/>
            </a:pPr>
            <a:r>
              <a:rPr lang="en-US" dirty="0"/>
              <a:t>Teachers</a:t>
            </a:r>
          </a:p>
          <a:p>
            <a:pPr lvl="1">
              <a:lnSpc>
                <a:spcPct val="120000"/>
              </a:lnSpc>
              <a:buFont typeface="Wingdings" pitchFamily="2" charset="2"/>
              <a:buChar char="§"/>
              <a:defRPr/>
            </a:pPr>
            <a:r>
              <a:rPr lang="en-US" dirty="0"/>
              <a:t>Cafeteria workers</a:t>
            </a:r>
          </a:p>
          <a:p>
            <a:pPr lvl="1">
              <a:lnSpc>
                <a:spcPct val="120000"/>
              </a:lnSpc>
              <a:buFont typeface="Wingdings" pitchFamily="2" charset="2"/>
              <a:buChar char="§"/>
              <a:defRPr/>
            </a:pPr>
            <a:r>
              <a:rPr lang="en-US" dirty="0"/>
              <a:t>Etc.</a:t>
            </a:r>
          </a:p>
          <a:p>
            <a:pPr>
              <a:lnSpc>
                <a:spcPct val="120000"/>
              </a:lnSpc>
              <a:defRPr/>
            </a:pPr>
            <a:r>
              <a:rPr lang="en-US" sz="2200" dirty="0"/>
              <a:t>Coordination with agencies</a:t>
            </a:r>
          </a:p>
          <a:p>
            <a:pPr lvl="1">
              <a:lnSpc>
                <a:spcPct val="120000"/>
              </a:lnSpc>
              <a:buFont typeface="Wingdings" pitchFamily="2" charset="2"/>
              <a:buChar char="§"/>
              <a:defRPr/>
            </a:pPr>
            <a:r>
              <a:rPr lang="en-US" dirty="0"/>
              <a:t>Local State Agencies  </a:t>
            </a:r>
          </a:p>
          <a:p>
            <a:pPr lvl="1">
              <a:lnSpc>
                <a:spcPct val="120000"/>
              </a:lnSpc>
              <a:buFont typeface="Wingdings" pitchFamily="2" charset="2"/>
              <a:buChar char="§"/>
              <a:defRPr/>
            </a:pPr>
            <a:r>
              <a:rPr lang="en-US" dirty="0"/>
              <a:t>Police &amp; Fire Stations </a:t>
            </a:r>
          </a:p>
          <a:p>
            <a:pPr lvl="1">
              <a:lnSpc>
                <a:spcPct val="120000"/>
              </a:lnSpc>
              <a:buFont typeface="Wingdings" pitchFamily="2" charset="2"/>
              <a:buChar char="§"/>
              <a:defRPr/>
            </a:pPr>
            <a:r>
              <a:rPr lang="en-US" dirty="0"/>
              <a:t>Shelters</a:t>
            </a:r>
          </a:p>
          <a:p>
            <a:pPr lvl="1">
              <a:lnSpc>
                <a:spcPct val="120000"/>
              </a:lnSpc>
              <a:buFont typeface="Wingdings" pitchFamily="2" charset="2"/>
              <a:buChar char="§"/>
              <a:defRPr/>
            </a:pPr>
            <a:r>
              <a:rPr lang="en-US" dirty="0"/>
              <a:t>Refugee Resettlement </a:t>
            </a:r>
          </a:p>
          <a:p>
            <a:pPr lvl="1">
              <a:buNone/>
            </a:pPr>
            <a:endParaRPr lang="en-US"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4" y="263046"/>
            <a:ext cx="7467600" cy="629433"/>
          </a:xfrm>
        </p:spPr>
        <p:txBody>
          <a:bodyPr/>
          <a:lstStyle/>
          <a:p>
            <a:r>
              <a:rPr lang="en-US" dirty="0"/>
              <a:t>Identification</a:t>
            </a:r>
          </a:p>
        </p:txBody>
      </p:sp>
      <p:sp>
        <p:nvSpPr>
          <p:cNvPr id="3" name="Content Placeholder 2"/>
          <p:cNvSpPr>
            <a:spLocks noGrp="1"/>
          </p:cNvSpPr>
          <p:nvPr>
            <p:ph sz="quarter" idx="1"/>
          </p:nvPr>
        </p:nvSpPr>
        <p:spPr>
          <a:xfrm>
            <a:off x="895350" y="1365896"/>
            <a:ext cx="7010400" cy="4821962"/>
          </a:xfrm>
        </p:spPr>
        <p:txBody>
          <a:bodyPr>
            <a:normAutofit/>
          </a:bodyPr>
          <a:lstStyle/>
          <a:p>
            <a:pPr>
              <a:lnSpc>
                <a:spcPct val="90000"/>
              </a:lnSpc>
              <a:buNone/>
              <a:defRPr/>
            </a:pPr>
            <a:r>
              <a:rPr lang="en-US" dirty="0">
                <a:cs typeface="Arial" pitchFamily="34" charset="0"/>
              </a:rPr>
              <a:t>Undocumented children and youth have the same right to attend public primary and secondary schools as U.S. citizens and are covered by the McKinney-Vento Act to the same extent as other children and youth</a:t>
            </a:r>
            <a:r>
              <a:rPr lang="en-US" i="1" dirty="0">
                <a:cs typeface="Arial" pitchFamily="34" charset="0"/>
              </a:rPr>
              <a:t>.</a:t>
            </a:r>
          </a:p>
          <a:p>
            <a:pPr algn="r">
              <a:lnSpc>
                <a:spcPct val="90000"/>
              </a:lnSpc>
              <a:buNone/>
              <a:defRPr/>
            </a:pPr>
            <a:r>
              <a:rPr lang="en-US" sz="2000" u="sng" dirty="0" err="1">
                <a:cs typeface="Arial" pitchFamily="34" charset="0"/>
              </a:rPr>
              <a:t>Plyler</a:t>
            </a:r>
            <a:r>
              <a:rPr lang="en-US" sz="2000" u="sng" dirty="0">
                <a:cs typeface="Arial" pitchFamily="34" charset="0"/>
              </a:rPr>
              <a:t> v. Doe</a:t>
            </a:r>
            <a:r>
              <a:rPr lang="en-US" sz="2000" dirty="0">
                <a:cs typeface="Arial" pitchFamily="34" charset="0"/>
              </a:rPr>
              <a:t> [457 U.S. 202 (1982)]</a:t>
            </a:r>
          </a:p>
          <a:p>
            <a:pPr>
              <a:lnSpc>
                <a:spcPct val="90000"/>
              </a:lnSpc>
              <a:buNone/>
              <a:defRPr/>
            </a:pPr>
            <a:endParaRPr lang="en-US" sz="1000" dirty="0"/>
          </a:p>
          <a:p>
            <a:pPr>
              <a:lnSpc>
                <a:spcPct val="90000"/>
              </a:lnSpc>
              <a:buNone/>
              <a:defRPr/>
            </a:pPr>
            <a:r>
              <a:rPr lang="en-US" dirty="0"/>
              <a:t>“It is well established that states cannot exclude children who are undocumented immigrants from public schools, </a:t>
            </a:r>
            <a:r>
              <a:rPr lang="en-US" i="1" dirty="0" err="1"/>
              <a:t>Plyler</a:t>
            </a:r>
            <a:r>
              <a:rPr lang="en-US" i="1" dirty="0"/>
              <a:t> v. Doe</a:t>
            </a:r>
            <a:r>
              <a:rPr lang="en-US" dirty="0"/>
              <a:t>, 457 U.S. 202 (1982), and Proposition 200 does not attempt to do so.” </a:t>
            </a:r>
          </a:p>
          <a:p>
            <a:pPr algn="r">
              <a:lnSpc>
                <a:spcPct val="90000"/>
              </a:lnSpc>
              <a:buFontTx/>
              <a:buChar char="-"/>
              <a:defRPr/>
            </a:pPr>
            <a:r>
              <a:rPr lang="en-US" dirty="0"/>
              <a:t>AG I04-010</a:t>
            </a:r>
          </a:p>
          <a:p>
            <a:pPr algn="r">
              <a:lnSpc>
                <a:spcPct val="90000"/>
              </a:lnSpc>
              <a:buNone/>
              <a:defRPr/>
            </a:pPr>
            <a:r>
              <a:rPr lang="en-US" sz="2000" dirty="0"/>
              <a:t>http://www.ag.state.az.us/opinions/2004.html</a:t>
            </a:r>
          </a:p>
          <a:p>
            <a:endParaRPr lang="en-US"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56" y="225467"/>
            <a:ext cx="7467600" cy="529225"/>
          </a:xfrm>
        </p:spPr>
        <p:txBody>
          <a:bodyPr>
            <a:normAutofit fontScale="90000"/>
          </a:bodyPr>
          <a:lstStyle/>
          <a:p>
            <a:r>
              <a:rPr lang="en-US" dirty="0"/>
              <a:t>Identification</a:t>
            </a:r>
          </a:p>
        </p:txBody>
      </p:sp>
      <p:sp>
        <p:nvSpPr>
          <p:cNvPr id="3" name="Content Placeholder 2"/>
          <p:cNvSpPr>
            <a:spLocks noGrp="1"/>
          </p:cNvSpPr>
          <p:nvPr>
            <p:ph sz="quarter" idx="1"/>
          </p:nvPr>
        </p:nvSpPr>
        <p:spPr>
          <a:xfrm>
            <a:off x="882824" y="1259994"/>
            <a:ext cx="7010400" cy="4915338"/>
          </a:xfrm>
        </p:spPr>
        <p:txBody>
          <a:bodyPr>
            <a:normAutofit lnSpcReduction="10000"/>
          </a:bodyPr>
          <a:lstStyle/>
          <a:p>
            <a:r>
              <a:rPr lang="en-US" dirty="0"/>
              <a:t>Primary Nighttime Residence Definitions:</a:t>
            </a:r>
          </a:p>
          <a:p>
            <a:pPr lvl="1"/>
            <a:r>
              <a:rPr lang="en-US" sz="2000" b="1" i="0" dirty="0"/>
              <a:t>Sheltered: </a:t>
            </a:r>
            <a:r>
              <a:rPr lang="en-US" sz="2000" i="0" dirty="0"/>
              <a:t>Students living in temporary shelters, such as homeless shelters, domestic violence shelters, or transitional housing programs, or temporary foster care placements.</a:t>
            </a:r>
          </a:p>
          <a:p>
            <a:pPr lvl="1"/>
            <a:r>
              <a:rPr lang="en-US" sz="2000" b="1" i="0" dirty="0"/>
              <a:t>Doubled Up: </a:t>
            </a:r>
            <a:r>
              <a:rPr lang="en-US" sz="2000" i="0" dirty="0"/>
              <a:t>Students temporarily sharing the housing of other persons (friend or relatives) due to loss of housing, economic hardship, or a similar reason.</a:t>
            </a:r>
          </a:p>
          <a:p>
            <a:pPr lvl="1"/>
            <a:r>
              <a:rPr lang="en-US" sz="2000" b="1" i="0" dirty="0"/>
              <a:t>Unsheltered: </a:t>
            </a:r>
            <a:r>
              <a:rPr lang="en-US" sz="2000" i="0" dirty="0"/>
              <a:t>Student living in abandoned buildings, campgrounds, and vehicles, inadequate trailer parks, bus and train stations, substandard housing or abandoned in the hospital.</a:t>
            </a:r>
          </a:p>
          <a:p>
            <a:pPr lvl="1"/>
            <a:r>
              <a:rPr lang="en-US" sz="2000" b="1" i="0" dirty="0"/>
              <a:t>Hotel/Motel: </a:t>
            </a:r>
            <a:r>
              <a:rPr lang="en-US" sz="2000" i="0" dirty="0"/>
              <a:t>Students temporarily living in a hotel or motel due to lack of alternative adequate accommodations. </a:t>
            </a:r>
          </a:p>
          <a:p>
            <a:pPr lvl="1"/>
            <a:endParaRPr lang="en-US"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1950"/>
            <a:ext cx="7467600" cy="598488"/>
          </a:xfrm>
        </p:spPr>
        <p:txBody>
          <a:bodyPr/>
          <a:lstStyle/>
          <a:p>
            <a:r>
              <a:rPr lang="en-US" dirty="0"/>
              <a:t>Enrollment</a:t>
            </a:r>
          </a:p>
        </p:txBody>
      </p:sp>
      <p:sp>
        <p:nvSpPr>
          <p:cNvPr id="3" name="Content Placeholder 2"/>
          <p:cNvSpPr>
            <a:spLocks noGrp="1"/>
          </p:cNvSpPr>
          <p:nvPr>
            <p:ph sz="quarter" idx="1"/>
          </p:nvPr>
        </p:nvSpPr>
        <p:spPr>
          <a:xfrm>
            <a:off x="685800" y="1238250"/>
            <a:ext cx="7239000" cy="4419600"/>
          </a:xfrm>
        </p:spPr>
        <p:txBody>
          <a:bodyPr>
            <a:normAutofit/>
          </a:bodyPr>
          <a:lstStyle/>
          <a:p>
            <a:pPr>
              <a:buNone/>
              <a:defRPr/>
            </a:pPr>
            <a:r>
              <a:rPr lang="en-US" sz="2800" i="1" dirty="0">
                <a:solidFill>
                  <a:srgbClr val="FF6600"/>
                </a:solidFill>
              </a:rPr>
              <a:t>Each local education agency liaison for homeless children and youths shall ensure that…</a:t>
            </a:r>
          </a:p>
          <a:p>
            <a:pPr>
              <a:buNone/>
              <a:defRPr/>
            </a:pPr>
            <a:endParaRPr lang="en-US" sz="2800" i="1" dirty="0">
              <a:solidFill>
                <a:srgbClr val="FF6600"/>
              </a:solidFill>
            </a:endParaRPr>
          </a:p>
          <a:p>
            <a:pPr>
              <a:buNone/>
              <a:defRPr/>
            </a:pPr>
            <a:r>
              <a:rPr lang="en-US" sz="2800" i="1" dirty="0">
                <a:solidFill>
                  <a:srgbClr val="FF6600"/>
                </a:solidFill>
              </a:rPr>
              <a:t>	(ii) homeless children and youths enroll in, and have a full and equal opportunity to succeed in, schools of that local education agency. [722(g)(6)(A)(ii)]</a:t>
            </a:r>
          </a:p>
          <a:p>
            <a:endParaRPr lang="en-US"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7467600" cy="685800"/>
          </a:xfrm>
        </p:spPr>
        <p:txBody>
          <a:bodyPr/>
          <a:lstStyle/>
          <a:p>
            <a:r>
              <a:rPr lang="en-US" dirty="0"/>
              <a:t>Enrollment</a:t>
            </a:r>
          </a:p>
        </p:txBody>
      </p:sp>
      <p:sp>
        <p:nvSpPr>
          <p:cNvPr id="3" name="Content Placeholder 2"/>
          <p:cNvSpPr>
            <a:spLocks noGrp="1"/>
          </p:cNvSpPr>
          <p:nvPr>
            <p:ph sz="quarter" idx="1"/>
          </p:nvPr>
        </p:nvSpPr>
        <p:spPr>
          <a:xfrm>
            <a:off x="1009650" y="1308209"/>
            <a:ext cx="7010400" cy="4572000"/>
          </a:xfrm>
        </p:spPr>
        <p:txBody>
          <a:bodyPr>
            <a:normAutofit fontScale="92500" lnSpcReduction="10000"/>
          </a:bodyPr>
          <a:lstStyle/>
          <a:p>
            <a:r>
              <a:rPr lang="en-US" sz="1600" dirty="0"/>
              <a:t>Immediate</a:t>
            </a:r>
          </a:p>
          <a:p>
            <a:r>
              <a:rPr lang="en-US" sz="1600" dirty="0"/>
              <a:t>Even without</a:t>
            </a:r>
          </a:p>
          <a:p>
            <a:pPr lvl="1">
              <a:lnSpc>
                <a:spcPct val="90000"/>
              </a:lnSpc>
              <a:buFont typeface="Wingdings" pitchFamily="2" charset="2"/>
              <a:buChar char="§"/>
              <a:defRPr/>
            </a:pPr>
            <a:r>
              <a:rPr lang="en-US" sz="1600" i="0" dirty="0"/>
              <a:t>Birth certificates </a:t>
            </a:r>
          </a:p>
          <a:p>
            <a:pPr lvl="2">
              <a:lnSpc>
                <a:spcPct val="90000"/>
              </a:lnSpc>
              <a:buFont typeface="Wingdings" pitchFamily="2" charset="2"/>
              <a:buChar char="§"/>
              <a:defRPr/>
            </a:pPr>
            <a:r>
              <a:rPr lang="en-US" sz="1600" dirty="0"/>
              <a:t>Not required, per ARS 15-828</a:t>
            </a:r>
          </a:p>
          <a:p>
            <a:pPr lvl="1">
              <a:lnSpc>
                <a:spcPct val="90000"/>
              </a:lnSpc>
              <a:buFont typeface="Wingdings" pitchFamily="2" charset="2"/>
              <a:buChar char="§"/>
              <a:defRPr/>
            </a:pPr>
            <a:r>
              <a:rPr lang="en-US" sz="1600" i="0" dirty="0"/>
              <a:t>School records </a:t>
            </a:r>
          </a:p>
          <a:p>
            <a:pPr lvl="2">
              <a:lnSpc>
                <a:spcPct val="90000"/>
              </a:lnSpc>
              <a:buFont typeface="Wingdings" pitchFamily="2" charset="2"/>
              <a:buChar char="§"/>
              <a:defRPr/>
            </a:pPr>
            <a:r>
              <a:rPr lang="en-US" sz="1600" dirty="0"/>
              <a:t>Not required, per ARS 15-828</a:t>
            </a:r>
          </a:p>
          <a:p>
            <a:pPr lvl="1">
              <a:lnSpc>
                <a:spcPct val="90000"/>
              </a:lnSpc>
              <a:buFont typeface="Wingdings" pitchFamily="2" charset="2"/>
              <a:buChar char="§"/>
              <a:defRPr/>
            </a:pPr>
            <a:r>
              <a:rPr lang="en-US" sz="1600" i="0" dirty="0"/>
              <a:t>Immunization </a:t>
            </a:r>
          </a:p>
          <a:p>
            <a:pPr lvl="2">
              <a:lnSpc>
                <a:spcPct val="90000"/>
              </a:lnSpc>
              <a:buFont typeface="Wingdings" pitchFamily="2" charset="2"/>
              <a:buChar char="§"/>
              <a:defRPr/>
            </a:pPr>
            <a:r>
              <a:rPr lang="en-US" sz="1600" dirty="0"/>
              <a:t>Exempt for 5 calendar days, </a:t>
            </a:r>
          </a:p>
          <a:p>
            <a:pPr lvl="2">
              <a:lnSpc>
                <a:spcPct val="90000"/>
              </a:lnSpc>
              <a:buFont typeface="Wingdings" pitchFamily="2" charset="2"/>
              <a:buChar char="§"/>
              <a:defRPr/>
            </a:pPr>
            <a:r>
              <a:rPr lang="en-US" sz="1600" dirty="0"/>
              <a:t>per ARS </a:t>
            </a:r>
            <a:r>
              <a:rPr lang="en-US" sz="1600" dirty="0">
                <a:latin typeface="Verdana" pitchFamily="34" charset="0"/>
              </a:rPr>
              <a:t>15-872 subsection H</a:t>
            </a:r>
          </a:p>
          <a:p>
            <a:pPr>
              <a:lnSpc>
                <a:spcPct val="90000"/>
              </a:lnSpc>
              <a:defRPr/>
            </a:pPr>
            <a:r>
              <a:rPr lang="en-US" sz="1900" i="1" dirty="0">
                <a:solidFill>
                  <a:srgbClr val="FF6600"/>
                </a:solidFill>
              </a:rPr>
              <a:t>Children and youth have the right to enroll in school immediately, even if they </a:t>
            </a:r>
            <a:r>
              <a:rPr lang="en-US" sz="1900" i="1" strike="sngStrike" dirty="0">
                <a:solidFill>
                  <a:srgbClr val="00B050"/>
                </a:solidFill>
              </a:rPr>
              <a:t>do not have required documents, such as school records, medical records, proof of residency, or other documents</a:t>
            </a:r>
            <a:r>
              <a:rPr lang="en-US" sz="1900" i="1" dirty="0">
                <a:solidFill>
                  <a:srgbClr val="00B050"/>
                </a:solidFill>
              </a:rPr>
              <a:t> </a:t>
            </a:r>
            <a:r>
              <a:rPr lang="en-US" sz="1900" i="1" dirty="0">
                <a:solidFill>
                  <a:srgbClr val="0070C0"/>
                </a:solidFill>
              </a:rPr>
              <a:t>are unable to produce records normally required for enrollment, such as previous academic records, records of immunizations and other required health records, proof of residency, or other documentation; or has missed application or enrollment deadlines during any period of homelessness.</a:t>
            </a:r>
            <a:r>
              <a:rPr lang="en-US" sz="1900" i="1" dirty="0">
                <a:solidFill>
                  <a:srgbClr val="FF0000"/>
                </a:solidFill>
              </a:rPr>
              <a:t> </a:t>
            </a:r>
          </a:p>
          <a:p>
            <a:pPr algn="r">
              <a:lnSpc>
                <a:spcPct val="90000"/>
              </a:lnSpc>
              <a:buNone/>
              <a:defRPr/>
            </a:pPr>
            <a:r>
              <a:rPr lang="en-US" sz="1900" i="1" dirty="0">
                <a:solidFill>
                  <a:srgbClr val="FF6600"/>
                </a:solidFill>
              </a:rPr>
              <a:t>  [722(g)(3)(C)(</a:t>
            </a:r>
            <a:r>
              <a:rPr lang="en-US" sz="1900" i="1" dirty="0" err="1">
                <a:solidFill>
                  <a:srgbClr val="FF6600"/>
                </a:solidFill>
              </a:rPr>
              <a:t>i</a:t>
            </a:r>
            <a:r>
              <a:rPr lang="en-US" sz="1900" i="1" dirty="0">
                <a:solidFill>
                  <a:srgbClr val="FF6600"/>
                </a:solidFill>
              </a:rPr>
              <a:t>)(I-II)]</a:t>
            </a:r>
          </a:p>
          <a:p>
            <a:pPr>
              <a:lnSpc>
                <a:spcPct val="90000"/>
              </a:lnSpc>
              <a:buFont typeface="Wingdings" pitchFamily="2" charset="2"/>
              <a:buChar char="§"/>
              <a:defRPr/>
            </a:pPr>
            <a:endParaRPr lang="en-US" dirty="0">
              <a:latin typeface="Verdana" pitchFamily="34" charset="0"/>
            </a:endParaRPr>
          </a:p>
          <a:p>
            <a:pPr lvl="1">
              <a:buNone/>
            </a:pPr>
            <a:endParaRPr lang="en-US"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52400"/>
            <a:ext cx="7467600" cy="674688"/>
          </a:xfrm>
        </p:spPr>
        <p:txBody>
          <a:bodyPr/>
          <a:lstStyle/>
          <a:p>
            <a:r>
              <a:rPr lang="en-US" dirty="0"/>
              <a:t>Enrollment</a:t>
            </a:r>
          </a:p>
        </p:txBody>
      </p:sp>
      <p:sp>
        <p:nvSpPr>
          <p:cNvPr id="3" name="Content Placeholder 2"/>
          <p:cNvSpPr>
            <a:spLocks noGrp="1"/>
          </p:cNvSpPr>
          <p:nvPr>
            <p:ph sz="quarter" idx="1"/>
          </p:nvPr>
        </p:nvSpPr>
        <p:spPr>
          <a:xfrm>
            <a:off x="819150" y="1206788"/>
            <a:ext cx="7010400" cy="4572000"/>
          </a:xfrm>
        </p:spPr>
        <p:txBody>
          <a:bodyPr>
            <a:normAutofit lnSpcReduction="10000"/>
          </a:bodyPr>
          <a:lstStyle/>
          <a:p>
            <a:pPr>
              <a:buNone/>
              <a:defRPr/>
            </a:pPr>
            <a:r>
              <a:rPr lang="en-US" sz="2200" dirty="0"/>
              <a:t>Enroll students </a:t>
            </a:r>
            <a:r>
              <a:rPr lang="en-US" sz="2200" u="sng" dirty="0"/>
              <a:t>immediately</a:t>
            </a:r>
            <a:r>
              <a:rPr lang="en-US" sz="2200" dirty="0"/>
              <a:t> and then follow up on details, disputes, etc.</a:t>
            </a:r>
          </a:p>
          <a:p>
            <a:pPr>
              <a:buNone/>
              <a:defRPr/>
            </a:pPr>
            <a:r>
              <a:rPr lang="en-US" sz="2200" i="1" dirty="0">
                <a:solidFill>
                  <a:srgbClr val="FF6600"/>
                </a:solidFill>
              </a:rPr>
              <a:t>If a student does not have immunizations, or immunization or medical records, the liaison must immediately assist in obtaining them, and the student must be enrolled in school in the interim. [722(g)(3)(C)(iii)]</a:t>
            </a:r>
          </a:p>
          <a:p>
            <a:pPr>
              <a:buNone/>
              <a:defRPr/>
            </a:pPr>
            <a:r>
              <a:rPr lang="en-US" sz="2200" i="1" dirty="0">
                <a:solidFill>
                  <a:srgbClr val="FF6600"/>
                </a:solidFill>
              </a:rPr>
              <a:t>Enrolling schools must obtain school records from the previous school, and students must be enrolled in school while records are obtained. [722(g)(3)(C)(ii)]</a:t>
            </a:r>
          </a:p>
          <a:p>
            <a:pPr>
              <a:buNone/>
              <a:defRPr/>
            </a:pPr>
            <a:r>
              <a:rPr lang="en-US" sz="2200" i="1" dirty="0">
                <a:solidFill>
                  <a:srgbClr val="FF6600"/>
                </a:solidFill>
              </a:rPr>
              <a:t>Schools must maintain records for students who are homeless so they are available quickly. [722(g)(3)(D)]</a:t>
            </a:r>
          </a:p>
          <a:p>
            <a:endParaRPr lang="en-US"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48" y="250520"/>
            <a:ext cx="7467600" cy="629433"/>
          </a:xfrm>
        </p:spPr>
        <p:txBody>
          <a:bodyPr/>
          <a:lstStyle/>
          <a:p>
            <a:r>
              <a:rPr lang="en-US" dirty="0"/>
              <a:t>Enrollment</a:t>
            </a:r>
          </a:p>
        </p:txBody>
      </p:sp>
      <p:sp>
        <p:nvSpPr>
          <p:cNvPr id="3" name="Content Placeholder 2"/>
          <p:cNvSpPr>
            <a:spLocks noGrp="1"/>
          </p:cNvSpPr>
          <p:nvPr>
            <p:ph sz="quarter" idx="1"/>
          </p:nvPr>
        </p:nvSpPr>
        <p:spPr>
          <a:xfrm>
            <a:off x="603598" y="1304534"/>
            <a:ext cx="7467600" cy="4873752"/>
          </a:xfrm>
        </p:spPr>
        <p:txBody>
          <a:bodyPr>
            <a:normAutofit lnSpcReduction="10000"/>
          </a:bodyPr>
          <a:lstStyle/>
          <a:p>
            <a:r>
              <a:rPr lang="en-US" sz="3000" dirty="0"/>
              <a:t>School Selection</a:t>
            </a:r>
          </a:p>
          <a:p>
            <a:pPr lvl="1">
              <a:buFont typeface="Wingdings" pitchFamily="2" charset="2"/>
              <a:buChar char="§"/>
            </a:pPr>
            <a:r>
              <a:rPr lang="en-US" sz="3000" dirty="0"/>
              <a:t>Parent or Guardian Choice to the following</a:t>
            </a:r>
          </a:p>
          <a:p>
            <a:pPr lvl="2"/>
            <a:r>
              <a:rPr lang="en-US" sz="3000" dirty="0">
                <a:solidFill>
                  <a:srgbClr val="92D050"/>
                </a:solidFill>
              </a:rPr>
              <a:t>School of Origin</a:t>
            </a:r>
          </a:p>
          <a:p>
            <a:pPr lvl="2"/>
            <a:r>
              <a:rPr lang="en-US" sz="3000" dirty="0">
                <a:solidFill>
                  <a:srgbClr val="92D050"/>
                </a:solidFill>
              </a:rPr>
              <a:t>School of Residency</a:t>
            </a:r>
          </a:p>
          <a:p>
            <a:pPr>
              <a:buNone/>
            </a:pPr>
            <a:endParaRPr lang="en-US" sz="4000" dirty="0"/>
          </a:p>
          <a:p>
            <a:pPr algn="ctr">
              <a:buNone/>
            </a:pPr>
            <a:endParaRPr lang="en-US" dirty="0"/>
          </a:p>
          <a:p>
            <a:pPr algn="ctr">
              <a:buNone/>
            </a:pPr>
            <a:endParaRPr lang="en-US" dirty="0"/>
          </a:p>
          <a:p>
            <a:pPr algn="ctr">
              <a:buNone/>
            </a:pPr>
            <a:r>
              <a:rPr lang="en-US" dirty="0">
                <a:solidFill>
                  <a:srgbClr val="00CC99"/>
                </a:solidFill>
              </a:rPr>
              <a:t>Note: Charters DO HAVE “School of Origin” responsibilities. </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01231"/>
            <a:ext cx="7010400" cy="838200"/>
          </a:xfrm>
        </p:spPr>
        <p:txBody>
          <a:bodyPr/>
          <a:lstStyle/>
          <a:p>
            <a:r>
              <a:rPr lang="en-US" dirty="0"/>
              <a:t>Enrollment</a:t>
            </a:r>
          </a:p>
        </p:txBody>
      </p:sp>
      <p:sp>
        <p:nvSpPr>
          <p:cNvPr id="3" name="Content Placeholder 2"/>
          <p:cNvSpPr>
            <a:spLocks noGrp="1"/>
          </p:cNvSpPr>
          <p:nvPr>
            <p:ph sz="quarter" idx="1"/>
          </p:nvPr>
        </p:nvSpPr>
        <p:spPr>
          <a:xfrm>
            <a:off x="895350" y="1230935"/>
            <a:ext cx="7010400" cy="4572000"/>
          </a:xfrm>
        </p:spPr>
        <p:txBody>
          <a:bodyPr>
            <a:normAutofit fontScale="92500" lnSpcReduction="10000"/>
          </a:bodyPr>
          <a:lstStyle/>
          <a:p>
            <a:r>
              <a:rPr lang="en-US" dirty="0"/>
              <a:t>School Selection</a:t>
            </a:r>
          </a:p>
          <a:p>
            <a:pPr lvl="1">
              <a:buFont typeface="Wingdings" pitchFamily="2" charset="2"/>
              <a:buChar char="§"/>
            </a:pPr>
            <a:r>
              <a:rPr lang="en-US" i="0" dirty="0"/>
              <a:t>School of Origin</a:t>
            </a:r>
          </a:p>
          <a:p>
            <a:pPr lvl="2"/>
            <a:r>
              <a:rPr lang="en-US" sz="2200" i="1" dirty="0">
                <a:solidFill>
                  <a:srgbClr val="FF6600"/>
                </a:solidFill>
                <a:ea typeface="+mn-ea"/>
                <a:cs typeface="+mn-cs"/>
              </a:rPr>
              <a:t>The term school of origin' means the school that the child or youth attended when permanently housed or the school in which the child or youth was last enrolled, </a:t>
            </a:r>
            <a:r>
              <a:rPr lang="en-US" sz="2200" i="1" dirty="0">
                <a:solidFill>
                  <a:srgbClr val="0070C0"/>
                </a:solidFill>
                <a:ea typeface="+mn-ea"/>
                <a:cs typeface="+mn-cs"/>
              </a:rPr>
              <a:t>including preschool</a:t>
            </a:r>
            <a:r>
              <a:rPr lang="en-US" sz="2200" i="1" dirty="0">
                <a:solidFill>
                  <a:srgbClr val="FF6600"/>
                </a:solidFill>
                <a:ea typeface="+mn-ea"/>
                <a:cs typeface="+mn-cs"/>
              </a:rPr>
              <a:t>.  [722(g)(3)(</a:t>
            </a:r>
            <a:r>
              <a:rPr lang="en-US" sz="2200" i="1" strike="sngStrike" dirty="0">
                <a:solidFill>
                  <a:srgbClr val="FF6600"/>
                </a:solidFill>
                <a:ea typeface="+mn-ea"/>
                <a:cs typeface="+mn-cs"/>
              </a:rPr>
              <a:t>G</a:t>
            </a:r>
            <a:r>
              <a:rPr lang="en-US" sz="2200" i="1" dirty="0">
                <a:solidFill>
                  <a:srgbClr val="0070C0"/>
                </a:solidFill>
                <a:ea typeface="+mn-ea"/>
                <a:cs typeface="+mn-cs"/>
              </a:rPr>
              <a:t>)(I)(</a:t>
            </a:r>
            <a:r>
              <a:rPr lang="en-US" sz="2200" i="1" dirty="0" err="1">
                <a:solidFill>
                  <a:srgbClr val="0070C0"/>
                </a:solidFill>
                <a:ea typeface="+mn-ea"/>
                <a:cs typeface="+mn-cs"/>
              </a:rPr>
              <a:t>i</a:t>
            </a:r>
            <a:r>
              <a:rPr lang="en-US" sz="2200" i="1" dirty="0">
                <a:solidFill>
                  <a:srgbClr val="0070C0"/>
                </a:solidFill>
                <a:ea typeface="+mn-ea"/>
                <a:cs typeface="+mn-cs"/>
              </a:rPr>
              <a:t>)</a:t>
            </a:r>
            <a:r>
              <a:rPr lang="en-US" sz="2200" i="1" dirty="0">
                <a:solidFill>
                  <a:srgbClr val="FF6600"/>
                </a:solidFill>
                <a:ea typeface="+mn-ea"/>
                <a:cs typeface="+mn-cs"/>
              </a:rPr>
              <a:t>]</a:t>
            </a:r>
          </a:p>
          <a:p>
            <a:pPr lvl="2"/>
            <a:r>
              <a:rPr lang="en-US" sz="2200" i="1" dirty="0">
                <a:solidFill>
                  <a:srgbClr val="0070C0"/>
                </a:solidFill>
                <a:ea typeface="+mn-ea"/>
                <a:cs typeface="+mn-cs"/>
              </a:rPr>
              <a:t>When the child or youth completes the final grade level served by the school of origin, as described in clause (</a:t>
            </a:r>
            <a:r>
              <a:rPr lang="en-US" sz="2200" i="1" dirty="0" err="1">
                <a:solidFill>
                  <a:srgbClr val="0070C0"/>
                </a:solidFill>
                <a:ea typeface="+mn-ea"/>
                <a:cs typeface="+mn-cs"/>
              </a:rPr>
              <a:t>i</a:t>
            </a:r>
            <a:r>
              <a:rPr lang="en-US" sz="2200" i="1" dirty="0">
                <a:solidFill>
                  <a:srgbClr val="0070C0"/>
                </a:solidFill>
                <a:ea typeface="+mn-ea"/>
                <a:cs typeface="+mn-cs"/>
              </a:rPr>
              <a:t>), the term “school of origin” shall include the designated receiving school at the next grade level for all feeder schools.</a:t>
            </a:r>
            <a:r>
              <a:rPr lang="en-US" sz="2200" i="1" dirty="0">
                <a:solidFill>
                  <a:srgbClr val="0070C0"/>
                </a:solidFill>
              </a:rPr>
              <a:t> [722(g)(3)(I)(ii)]</a:t>
            </a:r>
          </a:p>
          <a:p>
            <a:pPr lvl="1">
              <a:buFont typeface="Wingdings" pitchFamily="2" charset="2"/>
              <a:buChar char="§"/>
            </a:pPr>
            <a:r>
              <a:rPr lang="en-US" sz="2400" i="0" dirty="0">
                <a:solidFill>
                  <a:schemeClr val="tx2">
                    <a:lumMod val="10000"/>
                  </a:schemeClr>
                </a:solidFill>
                <a:ea typeface="+mn-ea"/>
                <a:cs typeface="+mn-cs"/>
              </a:rPr>
              <a:t>School of Residency</a:t>
            </a:r>
          </a:p>
          <a:p>
            <a:pPr lvl="2"/>
            <a:r>
              <a:rPr lang="en-US" dirty="0">
                <a:solidFill>
                  <a:schemeClr val="tx2">
                    <a:lumMod val="10000"/>
                  </a:schemeClr>
                </a:solidFill>
                <a:ea typeface="+mn-ea"/>
                <a:cs typeface="+mn-cs"/>
              </a:rPr>
              <a:t>The school designated for the attendance area in which the student currently resides</a:t>
            </a:r>
            <a:r>
              <a:rPr lang="en-US" i="1" dirty="0">
                <a:solidFill>
                  <a:schemeClr val="tx2">
                    <a:lumMod val="10000"/>
                  </a:schemeClr>
                </a:solidFill>
                <a:ea typeface="+mn-ea"/>
                <a:cs typeface="+mn-cs"/>
              </a:rPr>
              <a:t>. </a:t>
            </a:r>
          </a:p>
          <a:p>
            <a:pPr lvl="2">
              <a:buNone/>
            </a:pPr>
            <a:endParaRPr lang="en-US"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209550" y="-209550"/>
            <a:ext cx="8458200" cy="1143000"/>
          </a:xfrm>
        </p:spPr>
        <p:txBody>
          <a:bodyPr/>
          <a:lstStyle/>
          <a:p>
            <a:r>
              <a:rPr lang="en-US" dirty="0"/>
              <a:t>McKinney-Vento Homeless Assistance Act</a:t>
            </a:r>
          </a:p>
        </p:txBody>
      </p:sp>
      <p:sp>
        <p:nvSpPr>
          <p:cNvPr id="3083" name="Rectangle 11"/>
          <p:cNvSpPr>
            <a:spLocks noGrp="1" noChangeArrowheads="1"/>
          </p:cNvSpPr>
          <p:nvPr>
            <p:ph sz="quarter" idx="1"/>
          </p:nvPr>
        </p:nvSpPr>
        <p:spPr>
          <a:xfrm>
            <a:off x="590550" y="1390650"/>
            <a:ext cx="7467600" cy="4873752"/>
          </a:xfrm>
        </p:spPr>
        <p:txBody>
          <a:bodyPr/>
          <a:lstStyle/>
          <a:p>
            <a:r>
              <a:rPr lang="en-US" dirty="0"/>
              <a:t>Originally signed into law in 1987</a:t>
            </a:r>
          </a:p>
          <a:p>
            <a:r>
              <a:rPr lang="en-US" dirty="0"/>
              <a:t>1990 amendment – educational success</a:t>
            </a:r>
          </a:p>
          <a:p>
            <a:r>
              <a:rPr lang="en-US" dirty="0"/>
              <a:t>1994 amendment – school choice</a:t>
            </a:r>
          </a:p>
          <a:p>
            <a:r>
              <a:rPr lang="en-US" dirty="0"/>
              <a:t>Reauthorized in 2001</a:t>
            </a:r>
          </a:p>
          <a:p>
            <a:pPr lvl="1"/>
            <a:r>
              <a:rPr lang="en-US" dirty="0"/>
              <a:t>Equal Opportunity</a:t>
            </a:r>
          </a:p>
          <a:p>
            <a:pPr lvl="1"/>
            <a:r>
              <a:rPr lang="en-US" dirty="0"/>
              <a:t>Homeless Liaisons</a:t>
            </a:r>
          </a:p>
          <a:p>
            <a:pPr lvl="1"/>
            <a:r>
              <a:rPr lang="en-US" dirty="0"/>
              <a:t>Sub-Grant Funding</a:t>
            </a:r>
          </a:p>
          <a:p>
            <a:r>
              <a:rPr lang="en-US" dirty="0"/>
              <a:t>Reauthorized in 2015 – Every Student Succeeds Act</a:t>
            </a:r>
          </a:p>
          <a:p>
            <a:pPr lvl="1"/>
            <a:r>
              <a:rPr lang="en-US" dirty="0"/>
              <a:t>Multiple amendments will be noted in the presentation as </a:t>
            </a:r>
            <a:r>
              <a:rPr lang="en-US" strike="sngStrike" dirty="0">
                <a:solidFill>
                  <a:srgbClr val="00B050"/>
                </a:solidFill>
              </a:rPr>
              <a:t>strikethrough</a:t>
            </a:r>
            <a:r>
              <a:rPr lang="en-US" dirty="0"/>
              <a:t> and </a:t>
            </a:r>
            <a:r>
              <a:rPr lang="en-US" dirty="0">
                <a:solidFill>
                  <a:srgbClr val="0070C0"/>
                </a:solidFill>
              </a:rPr>
              <a:t>additions</a:t>
            </a:r>
            <a:r>
              <a:rPr lang="en-US" dirty="0"/>
              <a:t>.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21"/>
            <a:ext cx="7467600" cy="578394"/>
          </a:xfrm>
        </p:spPr>
        <p:txBody>
          <a:bodyPr/>
          <a:lstStyle/>
          <a:p>
            <a:r>
              <a:rPr lang="en-US" dirty="0"/>
              <a:t>Enrollment</a:t>
            </a:r>
          </a:p>
        </p:txBody>
      </p:sp>
      <p:sp>
        <p:nvSpPr>
          <p:cNvPr id="3" name="Content Placeholder 2"/>
          <p:cNvSpPr>
            <a:spLocks noGrp="1"/>
          </p:cNvSpPr>
          <p:nvPr>
            <p:ph sz="quarter" idx="1"/>
          </p:nvPr>
        </p:nvSpPr>
        <p:spPr>
          <a:xfrm>
            <a:off x="895611" y="1024002"/>
            <a:ext cx="7467600" cy="4873752"/>
          </a:xfrm>
        </p:spPr>
        <p:txBody>
          <a:bodyPr/>
          <a:lstStyle/>
          <a:p>
            <a:pPr marL="0" indent="0">
              <a:buNone/>
            </a:pPr>
            <a:r>
              <a:rPr lang="en-US" sz="2800" dirty="0"/>
              <a:t>School Stability</a:t>
            </a:r>
          </a:p>
          <a:p>
            <a:pPr>
              <a:lnSpc>
                <a:spcPct val="80000"/>
              </a:lnSpc>
              <a:buNone/>
              <a:defRPr/>
            </a:pPr>
            <a:r>
              <a:rPr lang="en-US" sz="1900" i="1" strike="sngStrike" dirty="0">
                <a:solidFill>
                  <a:srgbClr val="00B050"/>
                </a:solidFill>
              </a:rPr>
              <a:t>Local Educational Agencies (LEAs) must keep students in homeless situations in their school of origin, to the extent feasible, unless it is against the parent’s or guardian’s wishes. </a:t>
            </a:r>
          </a:p>
          <a:p>
            <a:pPr>
              <a:spcAft>
                <a:spcPts val="0"/>
              </a:spcAft>
              <a:buNone/>
            </a:pPr>
            <a:r>
              <a:rPr lang="en-US" sz="1900" i="1" dirty="0">
                <a:solidFill>
                  <a:srgbClr val="FF6600"/>
                </a:solidFill>
              </a:rPr>
              <a:t>In determining best interest, the LEA shall</a:t>
            </a:r>
            <a:r>
              <a:rPr lang="en-US" sz="1900" dirty="0">
                <a:solidFill>
                  <a:schemeClr val="tx2">
                    <a:lumMod val="75000"/>
                  </a:schemeClr>
                </a:solidFill>
              </a:rPr>
              <a:t>:</a:t>
            </a:r>
          </a:p>
          <a:p>
            <a:pPr>
              <a:spcAft>
                <a:spcPts val="0"/>
              </a:spcAft>
            </a:pPr>
            <a:r>
              <a:rPr lang="en-US" sz="1900" i="1" dirty="0">
                <a:solidFill>
                  <a:srgbClr val="0070C0"/>
                </a:solidFill>
              </a:rPr>
              <a:t>Presume</a:t>
            </a:r>
            <a:r>
              <a:rPr lang="en-US" sz="1900" i="1" dirty="0">
                <a:solidFill>
                  <a:srgbClr val="C40000"/>
                </a:solidFill>
              </a:rPr>
              <a:t> </a:t>
            </a:r>
            <a:r>
              <a:rPr lang="en-US" sz="1900" i="1" dirty="0">
                <a:solidFill>
                  <a:srgbClr val="FF6600"/>
                </a:solidFill>
              </a:rPr>
              <a:t>that keeping the student in the school of origin is in the student’s best interest.</a:t>
            </a:r>
          </a:p>
          <a:p>
            <a:pPr lvl="1">
              <a:spcAft>
                <a:spcPts val="0"/>
              </a:spcAft>
              <a:buFont typeface="Arial" panose="020B0604020202020204" pitchFamily="34" charset="0"/>
              <a:buChar char="•"/>
            </a:pPr>
            <a:r>
              <a:rPr lang="en-US" sz="1900" dirty="0">
                <a:solidFill>
                  <a:srgbClr val="FF6600"/>
                </a:solidFill>
              </a:rPr>
              <a:t>Unless contrary to the request of the </a:t>
            </a:r>
            <a:r>
              <a:rPr lang="en-US" altLang="ja-JP" sz="1900" dirty="0">
                <a:solidFill>
                  <a:srgbClr val="FF6600"/>
                </a:solidFill>
              </a:rPr>
              <a:t>parent, guardian,</a:t>
            </a:r>
            <a:r>
              <a:rPr lang="en-US" altLang="ja-JP" sz="1900" dirty="0">
                <a:solidFill>
                  <a:schemeClr val="tx2">
                    <a:lumMod val="75000"/>
                  </a:schemeClr>
                </a:solidFill>
                <a:ea typeface="Calibri" charset="0"/>
                <a:cs typeface="Calibri" charset="0"/>
              </a:rPr>
              <a:t> </a:t>
            </a:r>
            <a:r>
              <a:rPr lang="en-US" altLang="ja-JP" sz="1900" dirty="0">
                <a:solidFill>
                  <a:srgbClr val="0070C0"/>
                </a:solidFill>
                <a:ea typeface="Calibri" charset="0"/>
                <a:cs typeface="Calibri" charset="0"/>
              </a:rPr>
              <a:t>or unaccompanied youth</a:t>
            </a:r>
            <a:r>
              <a:rPr lang="en-US" sz="1900" dirty="0">
                <a:solidFill>
                  <a:srgbClr val="0070C0"/>
                </a:solidFill>
                <a:ea typeface="Calibri" charset="0"/>
                <a:cs typeface="Calibri" charset="0"/>
              </a:rPr>
              <a:t>.</a:t>
            </a:r>
          </a:p>
          <a:p>
            <a:pPr>
              <a:spcAft>
                <a:spcPts val="0"/>
              </a:spcAft>
            </a:pPr>
            <a:r>
              <a:rPr lang="en-US" sz="1900" i="1" dirty="0">
                <a:solidFill>
                  <a:srgbClr val="0070C0"/>
                </a:solidFill>
              </a:rPr>
              <a:t>Consider student-centered factors, including the impact of mobility on achievement, education, health, and safety.</a:t>
            </a:r>
          </a:p>
          <a:p>
            <a:pPr>
              <a:spcAft>
                <a:spcPts val="0"/>
              </a:spcAft>
            </a:pPr>
            <a:r>
              <a:rPr lang="en-US" sz="1900" i="1" dirty="0">
                <a:solidFill>
                  <a:srgbClr val="0070C0"/>
                </a:solidFill>
              </a:rPr>
              <a:t>Give priority to the parent’s/guardian’s request.</a:t>
            </a:r>
          </a:p>
          <a:p>
            <a:pPr>
              <a:spcAft>
                <a:spcPts val="0"/>
              </a:spcAft>
            </a:pPr>
            <a:r>
              <a:rPr lang="en-US" sz="1900" i="1" dirty="0">
                <a:solidFill>
                  <a:srgbClr val="0070C0"/>
                </a:solidFill>
              </a:rPr>
              <a:t>Give priority to the youth’s request (in the case of an unaccompanied youth).</a:t>
            </a:r>
            <a:r>
              <a:rPr lang="en-US" sz="1900" dirty="0">
                <a:solidFill>
                  <a:srgbClr val="0070C0"/>
                </a:solidFill>
                <a:ea typeface="Calibri" charset="0"/>
                <a:cs typeface="Calibri" charset="0"/>
              </a:rPr>
              <a:t>	</a:t>
            </a:r>
            <a:r>
              <a:rPr lang="en-US" sz="2600" dirty="0">
                <a:solidFill>
                  <a:srgbClr val="0070C0"/>
                </a:solidFill>
                <a:ea typeface="Calibri" charset="0"/>
                <a:cs typeface="Calibri" charset="0"/>
              </a:rPr>
              <a:t>	</a:t>
            </a:r>
            <a:r>
              <a:rPr lang="en-US" sz="1900" i="1" dirty="0">
                <a:solidFill>
                  <a:srgbClr val="0070C0"/>
                </a:solidFill>
              </a:rPr>
              <a:t>[722(g)(3)(B)(</a:t>
            </a:r>
            <a:r>
              <a:rPr lang="en-US" sz="1900" i="1" dirty="0" err="1">
                <a:solidFill>
                  <a:srgbClr val="0070C0"/>
                </a:solidFill>
              </a:rPr>
              <a:t>i</a:t>
            </a:r>
            <a:r>
              <a:rPr lang="en-US" sz="1900" i="1" dirty="0">
                <a:solidFill>
                  <a:srgbClr val="0070C0"/>
                </a:solidFill>
              </a:rPr>
              <a:t>-ii)]</a:t>
            </a:r>
          </a:p>
          <a:p>
            <a:endParaRPr lang="en-US" dirty="0"/>
          </a:p>
        </p:txBody>
      </p:sp>
    </p:spTree>
    <p:extLst>
      <p:ext uri="{BB962C8B-B14F-4D97-AF65-F5344CB8AC3E}">
        <p14:creationId xmlns:p14="http://schemas.microsoft.com/office/powerpoint/2010/main" val="380396711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82562"/>
            <a:ext cx="7467600" cy="1143000"/>
          </a:xfrm>
        </p:spPr>
        <p:txBody>
          <a:bodyPr/>
          <a:lstStyle/>
          <a:p>
            <a:r>
              <a:rPr lang="en-US" dirty="0"/>
              <a:t>Enrollment</a:t>
            </a:r>
          </a:p>
        </p:txBody>
      </p:sp>
      <p:sp>
        <p:nvSpPr>
          <p:cNvPr id="3" name="Content Placeholder 2"/>
          <p:cNvSpPr>
            <a:spLocks noGrp="1"/>
          </p:cNvSpPr>
          <p:nvPr>
            <p:ph sz="quarter" idx="1"/>
          </p:nvPr>
        </p:nvSpPr>
        <p:spPr>
          <a:xfrm>
            <a:off x="1123950" y="1371600"/>
            <a:ext cx="6610350" cy="4381500"/>
          </a:xfrm>
        </p:spPr>
        <p:txBody>
          <a:bodyPr/>
          <a:lstStyle/>
          <a:p>
            <a:pPr marL="0" indent="0">
              <a:buNone/>
            </a:pPr>
            <a:r>
              <a:rPr lang="en-US" sz="2800" dirty="0"/>
              <a:t>School Stability</a:t>
            </a:r>
          </a:p>
          <a:p>
            <a:endParaRPr lang="en-US" i="1" dirty="0">
              <a:solidFill>
                <a:srgbClr val="FF6600"/>
              </a:solidFill>
            </a:endParaRPr>
          </a:p>
          <a:p>
            <a:r>
              <a:rPr lang="en-US" i="1" dirty="0">
                <a:solidFill>
                  <a:srgbClr val="FF6600"/>
                </a:solidFill>
              </a:rPr>
              <a:t>Students can stay in their school of origin the entire time they are homeless, </a:t>
            </a:r>
            <a:r>
              <a:rPr lang="en-US" b="1" i="1" u="sng" dirty="0">
                <a:solidFill>
                  <a:srgbClr val="FF6600"/>
                </a:solidFill>
              </a:rPr>
              <a:t>and until the end of any academic year in which they move into permanent housing.</a:t>
            </a:r>
            <a:r>
              <a:rPr lang="en-US" i="1" u="sng" dirty="0">
                <a:solidFill>
                  <a:srgbClr val="FF6600"/>
                </a:solidFill>
              </a:rPr>
              <a:t> </a:t>
            </a:r>
            <a:r>
              <a:rPr lang="en-US" i="1" dirty="0">
                <a:solidFill>
                  <a:srgbClr val="FF6600"/>
                </a:solidFill>
              </a:rPr>
              <a:t>[722(g)(3)(A)(</a:t>
            </a:r>
            <a:r>
              <a:rPr lang="en-US" i="1" dirty="0" err="1">
                <a:solidFill>
                  <a:srgbClr val="FF6600"/>
                </a:solidFill>
              </a:rPr>
              <a:t>i</a:t>
            </a:r>
            <a:r>
              <a:rPr lang="en-US" i="1" dirty="0">
                <a:solidFill>
                  <a:srgbClr val="FF6600"/>
                </a:solidFill>
              </a:rPr>
              <a:t>)] [722(g)(3)(A)(</a:t>
            </a:r>
            <a:r>
              <a:rPr lang="en-US" i="1" dirty="0" err="1">
                <a:solidFill>
                  <a:srgbClr val="FF6600"/>
                </a:solidFill>
              </a:rPr>
              <a:t>i</a:t>
            </a:r>
            <a:r>
              <a:rPr lang="en-US" i="1" dirty="0">
                <a:solidFill>
                  <a:srgbClr val="FF6600"/>
                </a:solidFill>
              </a:rPr>
              <a:t>)(II)]</a:t>
            </a:r>
          </a:p>
          <a:p>
            <a:endParaRPr lang="en-US" dirty="0"/>
          </a:p>
        </p:txBody>
      </p:sp>
    </p:spTree>
    <p:extLst>
      <p:ext uri="{BB962C8B-B14F-4D97-AF65-F5344CB8AC3E}">
        <p14:creationId xmlns:p14="http://schemas.microsoft.com/office/powerpoint/2010/main" val="296129840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82562"/>
            <a:ext cx="7467600" cy="1143000"/>
          </a:xfrm>
        </p:spPr>
        <p:txBody>
          <a:bodyPr/>
          <a:lstStyle/>
          <a:p>
            <a:r>
              <a:rPr lang="en-US" dirty="0"/>
              <a:t>Enrollment </a:t>
            </a:r>
          </a:p>
        </p:txBody>
      </p:sp>
      <p:sp>
        <p:nvSpPr>
          <p:cNvPr id="3" name="Content Placeholder 2"/>
          <p:cNvSpPr>
            <a:spLocks noGrp="1"/>
          </p:cNvSpPr>
          <p:nvPr>
            <p:ph sz="quarter" idx="1"/>
          </p:nvPr>
        </p:nvSpPr>
        <p:spPr>
          <a:xfrm>
            <a:off x="990600" y="1264475"/>
            <a:ext cx="7010400" cy="4572000"/>
          </a:xfrm>
        </p:spPr>
        <p:txBody>
          <a:bodyPr>
            <a:normAutofit lnSpcReduction="10000"/>
          </a:bodyPr>
          <a:lstStyle/>
          <a:p>
            <a:r>
              <a:rPr lang="en-US" dirty="0"/>
              <a:t>Dispute Resolution</a:t>
            </a:r>
          </a:p>
          <a:p>
            <a:pPr lvl="1">
              <a:lnSpc>
                <a:spcPct val="80000"/>
              </a:lnSpc>
              <a:buFont typeface="Wingdings" pitchFamily="2" charset="2"/>
              <a:buChar char="§"/>
              <a:defRPr/>
            </a:pPr>
            <a:r>
              <a:rPr lang="en-US" sz="1600" i="0" dirty="0"/>
              <a:t>The student must be immediately admitted to the school of choice while the dispute is being resolved.</a:t>
            </a:r>
          </a:p>
          <a:p>
            <a:pPr>
              <a:lnSpc>
                <a:spcPct val="80000"/>
              </a:lnSpc>
              <a:buFont typeface="Wingdings" pitchFamily="2" charset="2"/>
              <a:buChar char="§"/>
              <a:defRPr/>
            </a:pPr>
            <a:endParaRPr lang="en-US" sz="1800" dirty="0"/>
          </a:p>
          <a:p>
            <a:pPr lvl="1">
              <a:lnSpc>
                <a:spcPct val="80000"/>
              </a:lnSpc>
              <a:buFont typeface="Wingdings" pitchFamily="2" charset="2"/>
              <a:buChar char="§"/>
              <a:defRPr/>
            </a:pPr>
            <a:r>
              <a:rPr lang="en-US" sz="1600" i="0" dirty="0"/>
              <a:t>Liaisons must ensure unaccompanied youth are immediately enrolled while the dispute is being resolved.</a:t>
            </a:r>
          </a:p>
          <a:p>
            <a:pPr>
              <a:lnSpc>
                <a:spcPct val="80000"/>
              </a:lnSpc>
              <a:buFont typeface="Wingdings" pitchFamily="2" charset="2"/>
              <a:buChar char="§"/>
              <a:defRPr/>
            </a:pPr>
            <a:endParaRPr lang="en-US" sz="1800" dirty="0"/>
          </a:p>
          <a:p>
            <a:pPr lvl="1">
              <a:lnSpc>
                <a:spcPct val="80000"/>
              </a:lnSpc>
              <a:buFont typeface="Wingdings" pitchFamily="2" charset="2"/>
              <a:buChar char="§"/>
              <a:defRPr/>
            </a:pPr>
            <a:r>
              <a:rPr lang="en-US" sz="1600" i="0" dirty="0"/>
              <a:t>Whenever a dispute arises, the parent or guardian must be provided with written explanation of the school’s decision, including the right to appeal the decision.</a:t>
            </a:r>
          </a:p>
          <a:p>
            <a:pPr>
              <a:lnSpc>
                <a:spcPct val="80000"/>
              </a:lnSpc>
              <a:buFont typeface="Wingdings" pitchFamily="2" charset="2"/>
              <a:buChar char="§"/>
              <a:defRPr/>
            </a:pPr>
            <a:endParaRPr lang="en-US" sz="1800" dirty="0"/>
          </a:p>
          <a:p>
            <a:pPr lvl="1">
              <a:lnSpc>
                <a:spcPct val="80000"/>
              </a:lnSpc>
              <a:buFont typeface="Wingdings" pitchFamily="2" charset="2"/>
              <a:buChar char="§"/>
              <a:defRPr/>
            </a:pPr>
            <a:r>
              <a:rPr lang="en-US" sz="1600" i="0" dirty="0"/>
              <a:t>Liaisons must inform unaccompanied youth of their right to appeal the school’s decision.</a:t>
            </a:r>
          </a:p>
          <a:p>
            <a:pPr>
              <a:lnSpc>
                <a:spcPct val="80000"/>
              </a:lnSpc>
              <a:buFont typeface="Wingdings" pitchFamily="2" charset="2"/>
              <a:buChar char="§"/>
              <a:defRPr/>
            </a:pPr>
            <a:endParaRPr lang="en-US" sz="1800" dirty="0"/>
          </a:p>
          <a:p>
            <a:pPr lvl="1">
              <a:lnSpc>
                <a:spcPct val="80000"/>
              </a:lnSpc>
              <a:buFont typeface="Wingdings" pitchFamily="2" charset="2"/>
              <a:buChar char="§"/>
              <a:defRPr/>
            </a:pPr>
            <a:r>
              <a:rPr lang="en-US" sz="1600" i="0" dirty="0"/>
              <a:t>The school must refer the child, youth, parent, or guardian to the school liaison to carry out the dispute resolution process as expeditiously as possible. </a:t>
            </a:r>
          </a:p>
          <a:p>
            <a:pPr algn="r">
              <a:lnSpc>
                <a:spcPct val="80000"/>
              </a:lnSpc>
              <a:buNone/>
              <a:defRPr/>
            </a:pPr>
            <a:endParaRPr lang="en-US" sz="1400" dirty="0"/>
          </a:p>
          <a:p>
            <a:pPr algn="r">
              <a:lnSpc>
                <a:spcPct val="80000"/>
              </a:lnSpc>
              <a:buNone/>
              <a:defRPr/>
            </a:pPr>
            <a:r>
              <a:rPr lang="en-US" sz="1400" dirty="0"/>
              <a:t>Arizona’s State Plan, Item #3</a:t>
            </a:r>
          </a:p>
          <a:p>
            <a:pPr lvl="1"/>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7812"/>
            <a:ext cx="7467600" cy="1143000"/>
          </a:xfrm>
        </p:spPr>
        <p:txBody>
          <a:bodyPr/>
          <a:lstStyle/>
          <a:p>
            <a:r>
              <a:rPr lang="en-US" dirty="0"/>
              <a:t>Enrollment</a:t>
            </a:r>
          </a:p>
        </p:txBody>
      </p:sp>
      <p:sp>
        <p:nvSpPr>
          <p:cNvPr id="3" name="Content Placeholder 2"/>
          <p:cNvSpPr>
            <a:spLocks noGrp="1"/>
          </p:cNvSpPr>
          <p:nvPr>
            <p:ph sz="quarter" idx="1"/>
          </p:nvPr>
        </p:nvSpPr>
        <p:spPr>
          <a:xfrm>
            <a:off x="895350" y="1206788"/>
            <a:ext cx="7010400" cy="4572000"/>
          </a:xfrm>
        </p:spPr>
        <p:txBody>
          <a:bodyPr>
            <a:normAutofit/>
          </a:bodyPr>
          <a:lstStyle/>
          <a:p>
            <a:r>
              <a:rPr lang="en-US" dirty="0"/>
              <a:t>State Level Appeal</a:t>
            </a:r>
          </a:p>
          <a:p>
            <a:pPr>
              <a:buNone/>
            </a:pPr>
            <a:r>
              <a:rPr lang="en-US" sz="1600" dirty="0"/>
              <a:t>If dissatisfied with the resolution, he/she may </a:t>
            </a:r>
            <a:r>
              <a:rPr lang="en-US" sz="1600" b="1" dirty="0"/>
              <a:t>appeal the decision to the state level</a:t>
            </a:r>
            <a:r>
              <a:rPr lang="en-US" sz="1600" dirty="0"/>
              <a:t>.</a:t>
            </a:r>
          </a:p>
          <a:p>
            <a:pPr>
              <a:buNone/>
            </a:pPr>
            <a:r>
              <a:rPr lang="en-US" sz="1600" dirty="0"/>
              <a:t>The appellant must </a:t>
            </a:r>
            <a:r>
              <a:rPr lang="en-US" sz="1600" b="1" dirty="0"/>
              <a:t>submit a written “State Level Notice of Appeal” and copy of the LEA</a:t>
            </a:r>
            <a:r>
              <a:rPr lang="en-US" sz="1600" b="1" dirty="0">
                <a:latin typeface="Times New Roman" pitchFamily="18" charset="0"/>
              </a:rPr>
              <a:t>’</a:t>
            </a:r>
            <a:r>
              <a:rPr lang="en-US" sz="1600" b="1" dirty="0"/>
              <a:t>s decision</a:t>
            </a:r>
            <a:r>
              <a:rPr lang="en-US" sz="1600" dirty="0"/>
              <a:t> to the Homeless Education Coordinator no later than seven (7) work days after receiving written notification of the district level or inter-district decision.</a:t>
            </a:r>
          </a:p>
          <a:p>
            <a:pPr algn="ctr">
              <a:buNone/>
            </a:pPr>
            <a:r>
              <a:rPr lang="en-US" sz="1600" b="1" dirty="0"/>
              <a:t>Copies of all paperwork </a:t>
            </a:r>
            <a:r>
              <a:rPr lang="en-US" sz="1600" dirty="0"/>
              <a:t>filed with the Homeless Education Coordinator shall be provided to all other parties to the proceeding.  </a:t>
            </a:r>
          </a:p>
          <a:p>
            <a:pPr>
              <a:buNone/>
            </a:pPr>
            <a:r>
              <a:rPr lang="en-US" sz="1600" dirty="0"/>
              <a:t>Within seven (7) work days, </a:t>
            </a:r>
            <a:r>
              <a:rPr lang="en-US" sz="1600" b="1" dirty="0"/>
              <a:t>convene a panel</a:t>
            </a:r>
            <a:r>
              <a:rPr lang="en-US" sz="1600" dirty="0"/>
              <a:t> of at least two (2) Arizona Department of Education employees. This panel shall review the entire record of the dispute, including any written statements submitted, and </a:t>
            </a:r>
            <a:r>
              <a:rPr lang="en-US" sz="1600" b="1" dirty="0"/>
              <a:t>make a determination based on the child or youth</a:t>
            </a:r>
            <a:r>
              <a:rPr lang="en-US" sz="1600" b="1" dirty="0">
                <a:latin typeface="Times New Roman" pitchFamily="18" charset="0"/>
              </a:rPr>
              <a:t>’</a:t>
            </a:r>
            <a:r>
              <a:rPr lang="en-US" sz="1600" b="1" dirty="0"/>
              <a:t>s best interest.  </a:t>
            </a:r>
          </a:p>
          <a:p>
            <a:pPr>
              <a:buNone/>
            </a:pPr>
            <a:r>
              <a:rPr lang="en-US" sz="1600" dirty="0"/>
              <a:t>The determination of the panel shall be </a:t>
            </a:r>
            <a:r>
              <a:rPr lang="en-US" sz="1600" b="1" dirty="0"/>
              <a:t>final</a:t>
            </a:r>
            <a:r>
              <a:rPr lang="en-US" sz="1600" dirty="0"/>
              <a:t>. </a:t>
            </a:r>
          </a:p>
          <a:p>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2562"/>
            <a:ext cx="7467600" cy="1143000"/>
          </a:xfrm>
        </p:spPr>
        <p:txBody>
          <a:bodyPr/>
          <a:lstStyle/>
          <a:p>
            <a:r>
              <a:rPr lang="en-US" dirty="0"/>
              <a:t>Educational Services</a:t>
            </a:r>
          </a:p>
        </p:txBody>
      </p:sp>
      <p:sp>
        <p:nvSpPr>
          <p:cNvPr id="3" name="Content Placeholder 2"/>
          <p:cNvSpPr>
            <a:spLocks noGrp="1"/>
          </p:cNvSpPr>
          <p:nvPr>
            <p:ph sz="quarter" idx="1"/>
          </p:nvPr>
        </p:nvSpPr>
        <p:spPr>
          <a:xfrm>
            <a:off x="1028700" y="1327259"/>
            <a:ext cx="7010400" cy="4572000"/>
          </a:xfrm>
        </p:spPr>
        <p:txBody>
          <a:bodyPr>
            <a:normAutofit fontScale="92500"/>
          </a:bodyPr>
          <a:lstStyle/>
          <a:p>
            <a:pPr>
              <a:lnSpc>
                <a:spcPct val="80000"/>
              </a:lnSpc>
              <a:buNone/>
              <a:defRPr/>
            </a:pPr>
            <a:r>
              <a:rPr lang="en-US" sz="2200" i="1" dirty="0">
                <a:solidFill>
                  <a:srgbClr val="FF6600"/>
                </a:solidFill>
              </a:rPr>
              <a:t>Each local education agency liaison for homeless children and youths, designated under paragraph (1)(j)(ii), shall ensure that – </a:t>
            </a:r>
          </a:p>
          <a:p>
            <a:pPr>
              <a:lnSpc>
                <a:spcPct val="80000"/>
              </a:lnSpc>
              <a:buNone/>
              <a:defRPr/>
            </a:pPr>
            <a:r>
              <a:rPr lang="en-US" sz="2200" i="1" dirty="0">
                <a:solidFill>
                  <a:srgbClr val="FF6600"/>
                </a:solidFill>
              </a:rPr>
              <a:t>Homeless families, children, and youths </a:t>
            </a:r>
            <a:r>
              <a:rPr lang="en-US" sz="2200" i="1" dirty="0">
                <a:solidFill>
                  <a:srgbClr val="0070C0"/>
                </a:solidFill>
              </a:rPr>
              <a:t>have access to and</a:t>
            </a:r>
            <a:r>
              <a:rPr lang="en-US" sz="2200" i="1" dirty="0">
                <a:solidFill>
                  <a:srgbClr val="FF0000"/>
                </a:solidFill>
              </a:rPr>
              <a:t> </a:t>
            </a:r>
            <a:r>
              <a:rPr lang="en-US" sz="2200" i="1" dirty="0">
                <a:solidFill>
                  <a:srgbClr val="FF6600"/>
                </a:solidFill>
              </a:rPr>
              <a:t>receive educational services for which such families, children, and youths are eligible, including Head Start </a:t>
            </a:r>
            <a:r>
              <a:rPr lang="en-US" sz="2200" i="1" strike="sngStrike" dirty="0">
                <a:solidFill>
                  <a:srgbClr val="00B050"/>
                </a:solidFill>
              </a:rPr>
              <a:t>and Even Start programs</a:t>
            </a:r>
            <a:r>
              <a:rPr lang="en-US" sz="2200" i="1" dirty="0">
                <a:solidFill>
                  <a:srgbClr val="00B050"/>
                </a:solidFill>
              </a:rPr>
              <a:t> </a:t>
            </a:r>
            <a:r>
              <a:rPr lang="en-US" sz="2200" i="1" dirty="0">
                <a:solidFill>
                  <a:srgbClr val="0070C0"/>
                </a:solidFill>
              </a:rPr>
              <a:t>early</a:t>
            </a:r>
            <a:r>
              <a:rPr lang="en-US" sz="2200" i="1" dirty="0">
                <a:solidFill>
                  <a:srgbClr val="FF0000"/>
                </a:solidFill>
              </a:rPr>
              <a:t> </a:t>
            </a:r>
            <a:r>
              <a:rPr lang="en-US" sz="2200" i="1" dirty="0">
                <a:solidFill>
                  <a:srgbClr val="0070C0"/>
                </a:solidFill>
              </a:rPr>
              <a:t>intervention (IDEA Part C)</a:t>
            </a:r>
            <a:r>
              <a:rPr lang="en-US" sz="2200" i="1" dirty="0">
                <a:solidFill>
                  <a:srgbClr val="FF0000"/>
                </a:solidFill>
              </a:rPr>
              <a:t> </a:t>
            </a:r>
            <a:r>
              <a:rPr lang="en-US" sz="2200" i="1" dirty="0">
                <a:solidFill>
                  <a:srgbClr val="FF6600"/>
                </a:solidFill>
              </a:rPr>
              <a:t>and preschool programs administered by the local educational agency, </a:t>
            </a:r>
            <a:r>
              <a:rPr lang="en-US" sz="2200" i="1" strike="sngStrike" dirty="0">
                <a:solidFill>
                  <a:srgbClr val="00B050"/>
                </a:solidFill>
              </a:rPr>
              <a:t>and referrals to health care services, dental services, mental health services, and other appropriate services</a:t>
            </a:r>
            <a:r>
              <a:rPr lang="en-US" sz="2200" i="1" dirty="0">
                <a:solidFill>
                  <a:srgbClr val="FF6600"/>
                </a:solidFill>
              </a:rPr>
              <a:t>; [722(g)(6)(A)(iii)]</a:t>
            </a:r>
          </a:p>
          <a:p>
            <a:pPr marL="0" indent="0">
              <a:spcBef>
                <a:spcPts val="0"/>
              </a:spcBef>
              <a:buNone/>
            </a:pPr>
            <a:endParaRPr lang="en-US" sz="2200" i="1" dirty="0">
              <a:solidFill>
                <a:srgbClr val="FF6600"/>
              </a:solidFill>
            </a:endParaRPr>
          </a:p>
          <a:p>
            <a:pPr marL="347472" indent="-457200">
              <a:lnSpc>
                <a:spcPct val="80000"/>
              </a:lnSpc>
              <a:spcBef>
                <a:spcPts val="0"/>
              </a:spcBef>
              <a:buNone/>
            </a:pPr>
            <a:r>
              <a:rPr lang="en-US" i="1" dirty="0">
                <a:solidFill>
                  <a:srgbClr val="0070C0"/>
                </a:solidFill>
              </a:rPr>
              <a:t>Homeless families and homeless children and youths receive referrals to health care service, dental services, mental health services and substance abuse services, housing services, and other appropriate services. [722(g)(6)(A)(iv)]</a:t>
            </a:r>
          </a:p>
          <a:p>
            <a:pPr marL="0" indent="0">
              <a:spcBef>
                <a:spcPts val="0"/>
              </a:spcBef>
              <a:buNone/>
            </a:pPr>
            <a:endParaRPr lang="en-US" sz="2200" i="1" dirty="0">
              <a:solidFill>
                <a:srgbClr val="FF66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7467600" cy="769938"/>
          </a:xfrm>
        </p:spPr>
        <p:txBody>
          <a:bodyPr/>
          <a:lstStyle/>
          <a:p>
            <a:r>
              <a:rPr lang="en-US" dirty="0"/>
              <a:t>Educational Services</a:t>
            </a:r>
          </a:p>
        </p:txBody>
      </p:sp>
      <p:sp>
        <p:nvSpPr>
          <p:cNvPr id="3" name="Content Placeholder 2"/>
          <p:cNvSpPr>
            <a:spLocks noGrp="1"/>
          </p:cNvSpPr>
          <p:nvPr>
            <p:ph sz="quarter" idx="1"/>
          </p:nvPr>
        </p:nvSpPr>
        <p:spPr>
          <a:xfrm>
            <a:off x="723900" y="1454975"/>
            <a:ext cx="7010400" cy="4572000"/>
          </a:xfrm>
        </p:spPr>
        <p:txBody>
          <a:bodyPr>
            <a:normAutofit lnSpcReduction="10000"/>
          </a:bodyPr>
          <a:lstStyle/>
          <a:p>
            <a:pPr>
              <a:lnSpc>
                <a:spcPct val="80000"/>
              </a:lnSpc>
              <a:defRPr/>
            </a:pPr>
            <a:r>
              <a:rPr lang="en-US" sz="2800" dirty="0"/>
              <a:t>Title I </a:t>
            </a:r>
          </a:p>
          <a:p>
            <a:pPr lvl="1">
              <a:lnSpc>
                <a:spcPct val="80000"/>
              </a:lnSpc>
              <a:buFont typeface="Wingdings" pitchFamily="2" charset="2"/>
              <a:buChar char="§"/>
              <a:defRPr/>
            </a:pPr>
            <a:r>
              <a:rPr lang="en-US" sz="2000" dirty="0">
                <a:solidFill>
                  <a:srgbClr val="FF6600"/>
                </a:solidFill>
                <a:ea typeface="+mn-ea"/>
                <a:cs typeface="+mn-cs"/>
              </a:rPr>
              <a:t>A child or youth who is homeless and is attending any school in the district is automatically eligible for Title I services. [1115(b)(2)(E)]</a:t>
            </a:r>
          </a:p>
          <a:p>
            <a:pPr lvl="2">
              <a:lnSpc>
                <a:spcPct val="80000"/>
              </a:lnSpc>
              <a:buFont typeface="Arial" pitchFamily="34" charset="0"/>
              <a:buChar char="•"/>
              <a:defRPr/>
            </a:pPr>
            <a:r>
              <a:rPr lang="en-US" sz="1800" dirty="0">
                <a:cs typeface="Arial" pitchFamily="34" charset="0"/>
              </a:rPr>
              <a:t>This includes support services and supplemental educational programs such as tutoring, summer school, preschool, etc.</a:t>
            </a:r>
          </a:p>
          <a:p>
            <a:pPr lvl="1">
              <a:lnSpc>
                <a:spcPct val="80000"/>
              </a:lnSpc>
              <a:buNone/>
              <a:defRPr/>
            </a:pPr>
            <a:endParaRPr lang="en-US" sz="1200" dirty="0">
              <a:cs typeface="Arial" pitchFamily="34" charset="0"/>
            </a:endParaRPr>
          </a:p>
          <a:p>
            <a:pPr>
              <a:lnSpc>
                <a:spcPct val="80000"/>
              </a:lnSpc>
              <a:defRPr/>
            </a:pPr>
            <a:r>
              <a:rPr lang="en-US" sz="2800" dirty="0"/>
              <a:t>Free and Reduced Breakfast/Lunch</a:t>
            </a:r>
          </a:p>
          <a:p>
            <a:pPr lvl="1">
              <a:lnSpc>
                <a:spcPct val="80000"/>
              </a:lnSpc>
              <a:buFont typeface="Wingdings" pitchFamily="2" charset="2"/>
              <a:buChar char="§"/>
              <a:defRPr/>
            </a:pPr>
            <a:r>
              <a:rPr lang="en-US" sz="2000" i="0" dirty="0">
                <a:cs typeface="Times New Roman" pitchFamily="18" charset="0"/>
              </a:rPr>
              <a:t>For LEAs with National School Lunch Programs</a:t>
            </a:r>
          </a:p>
          <a:p>
            <a:pPr lvl="1">
              <a:lnSpc>
                <a:spcPct val="80000"/>
              </a:lnSpc>
              <a:buFont typeface="Wingdings" pitchFamily="2" charset="2"/>
              <a:buChar char="§"/>
              <a:defRPr/>
            </a:pPr>
            <a:r>
              <a:rPr lang="en-US" sz="2000" i="0" dirty="0">
                <a:cs typeface="Times New Roman" pitchFamily="18" charset="0"/>
              </a:rPr>
              <a:t>As of 2002, USDA policy permits liaisons to obtain free school meals for students by providing a list of names of students experiencing homelessness with dates.</a:t>
            </a:r>
            <a:r>
              <a:rPr lang="en-US" sz="2000" i="0" dirty="0"/>
              <a:t> </a:t>
            </a:r>
          </a:p>
          <a:p>
            <a:pPr lvl="1">
              <a:lnSpc>
                <a:spcPct val="80000"/>
              </a:lnSpc>
              <a:buFont typeface="Wingdings" pitchFamily="2" charset="2"/>
              <a:buChar char="§"/>
              <a:defRPr/>
            </a:pPr>
            <a:r>
              <a:rPr lang="en-US" sz="2000" i="0" dirty="0"/>
              <a:t>This became law with The Child Nutrition and WIC Reauthorization Act of 2004</a:t>
            </a:r>
          </a:p>
          <a:p>
            <a:pPr lvl="1">
              <a:lnSpc>
                <a:spcPct val="80000"/>
              </a:lnSpc>
              <a:buFont typeface="Wingdings" pitchFamily="2" charset="2"/>
              <a:buChar char="§"/>
              <a:defRPr/>
            </a:pPr>
            <a:r>
              <a:rPr lang="en-US" sz="2000" i="0" dirty="0">
                <a:hlinkClick r:id="rId3"/>
              </a:rPr>
              <a:t>http://naehcy.org/dl/usda_sp4.pdf</a:t>
            </a:r>
            <a:r>
              <a:rPr lang="en-US" sz="2000" i="0" dirty="0"/>
              <a:t> </a:t>
            </a:r>
            <a:endParaRPr lang="en-US"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28600"/>
            <a:ext cx="7467600" cy="693738"/>
          </a:xfrm>
        </p:spPr>
        <p:txBody>
          <a:bodyPr/>
          <a:lstStyle/>
          <a:p>
            <a:r>
              <a:rPr lang="en-US" dirty="0"/>
              <a:t>Educational Services</a:t>
            </a:r>
          </a:p>
        </p:txBody>
      </p:sp>
      <p:sp>
        <p:nvSpPr>
          <p:cNvPr id="3" name="Content Placeholder 2"/>
          <p:cNvSpPr>
            <a:spLocks noGrp="1"/>
          </p:cNvSpPr>
          <p:nvPr>
            <p:ph sz="quarter" idx="1"/>
          </p:nvPr>
        </p:nvSpPr>
        <p:spPr>
          <a:xfrm>
            <a:off x="895350" y="1162517"/>
            <a:ext cx="7010400" cy="4572000"/>
          </a:xfrm>
        </p:spPr>
        <p:txBody>
          <a:bodyPr/>
          <a:lstStyle/>
          <a:p>
            <a:r>
              <a:rPr lang="en-US" dirty="0"/>
              <a:t>English Acquisition Services/ELL</a:t>
            </a:r>
          </a:p>
          <a:p>
            <a:r>
              <a:rPr lang="en-US" dirty="0"/>
              <a:t>Migrant</a:t>
            </a:r>
          </a:p>
          <a:p>
            <a:r>
              <a:rPr lang="en-US" dirty="0"/>
              <a:t>Gifted</a:t>
            </a:r>
          </a:p>
          <a:p>
            <a:r>
              <a:rPr lang="en-US" dirty="0"/>
              <a:t>Counseling</a:t>
            </a:r>
          </a:p>
          <a:p>
            <a:r>
              <a:rPr lang="en-US" dirty="0"/>
              <a:t>Head Start</a:t>
            </a:r>
          </a:p>
          <a:p>
            <a:pPr marL="400050" lvl="1" indent="0">
              <a:buNone/>
            </a:pPr>
            <a:r>
              <a:rPr lang="en-US" sz="1800" dirty="0">
                <a:solidFill>
                  <a:srgbClr val="FF6600"/>
                </a:solidFill>
                <a:ea typeface="+mn-ea"/>
                <a:cs typeface="+mn-cs"/>
              </a:rPr>
              <a:t>Liaisons must ensure that families and children receive Head Start programs and preschool programs.  [722(g)(6)(A)(iii)]</a:t>
            </a:r>
          </a:p>
          <a:p>
            <a:r>
              <a:rPr lang="en-US" dirty="0"/>
              <a:t>Preschool</a:t>
            </a:r>
          </a:p>
          <a:p>
            <a:r>
              <a:rPr lang="en-US" dirty="0"/>
              <a:t>Special Education (if eligible)</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462"/>
            <a:ext cx="7467600" cy="1143000"/>
          </a:xfrm>
        </p:spPr>
        <p:txBody>
          <a:bodyPr/>
          <a:lstStyle/>
          <a:p>
            <a:r>
              <a:rPr lang="en-US" dirty="0"/>
              <a:t>Statewide Services</a:t>
            </a:r>
          </a:p>
        </p:txBody>
      </p:sp>
      <p:sp>
        <p:nvSpPr>
          <p:cNvPr id="3" name="Content Placeholder 2"/>
          <p:cNvSpPr>
            <a:spLocks noGrp="1"/>
          </p:cNvSpPr>
          <p:nvPr>
            <p:ph sz="quarter" idx="1"/>
          </p:nvPr>
        </p:nvSpPr>
        <p:spPr>
          <a:xfrm>
            <a:off x="457200" y="1401209"/>
            <a:ext cx="7467600" cy="4873752"/>
          </a:xfrm>
        </p:spPr>
        <p:txBody>
          <a:bodyPr/>
          <a:lstStyle/>
          <a:p>
            <a:r>
              <a:rPr lang="en-US" dirty="0">
                <a:hlinkClick r:id="rId3"/>
              </a:rPr>
              <a:t>http://www.arizonaselfhelp.org</a:t>
            </a:r>
            <a:endParaRPr lang="en-US" dirty="0"/>
          </a:p>
          <a:p>
            <a:endParaRPr lang="en-US" dirty="0"/>
          </a:p>
          <a:p>
            <a:endParaRPr lang="en-US" dirty="0"/>
          </a:p>
          <a:p>
            <a:r>
              <a:rPr lang="en-US" dirty="0">
                <a:hlinkClick r:id="rId4"/>
              </a:rPr>
              <a:t>http://www.azfoodbanks.org/</a:t>
            </a:r>
            <a:endParaRPr lang="en-US" dirty="0"/>
          </a:p>
          <a:p>
            <a:endParaRPr lang="en-US" dirty="0"/>
          </a:p>
          <a:p>
            <a:endParaRPr lang="en-US" dirty="0"/>
          </a:p>
          <a:p>
            <a:r>
              <a:rPr lang="en-US" dirty="0">
                <a:hlinkClick r:id="rId5"/>
              </a:rPr>
              <a:t>http://www.cir.org</a:t>
            </a:r>
            <a:endParaRPr lang="en-US" dirty="0"/>
          </a:p>
          <a:p>
            <a:pPr>
              <a:buNone/>
            </a:pPr>
            <a:endParaRPr lang="en-US" dirty="0"/>
          </a:p>
        </p:txBody>
      </p:sp>
      <p:pic>
        <p:nvPicPr>
          <p:cNvPr id="4" name="Picture 5" descr="arizonaSelfHelp"/>
          <p:cNvPicPr>
            <a:picLocks noChangeAspect="1" noChangeArrowheads="1"/>
          </p:cNvPicPr>
          <p:nvPr/>
        </p:nvPicPr>
        <p:blipFill>
          <a:blip r:embed="rId6" cstate="print"/>
          <a:srcRect/>
          <a:stretch>
            <a:fillRect/>
          </a:stretch>
        </p:blipFill>
        <p:spPr bwMode="auto">
          <a:xfrm>
            <a:off x="1110169" y="1973094"/>
            <a:ext cx="7169150" cy="822325"/>
          </a:xfrm>
          <a:prstGeom prst="rect">
            <a:avLst/>
          </a:prstGeom>
          <a:noFill/>
          <a:ln w="9525">
            <a:noFill/>
            <a:miter lim="800000"/>
            <a:headEnd/>
            <a:tailEnd/>
          </a:ln>
        </p:spPr>
      </p:pic>
      <p:pic>
        <p:nvPicPr>
          <p:cNvPr id="5" name="Picture 6" descr="FoodBanks"/>
          <p:cNvPicPr>
            <a:picLocks noChangeAspect="1" noChangeArrowheads="1"/>
          </p:cNvPicPr>
          <p:nvPr/>
        </p:nvPicPr>
        <p:blipFill>
          <a:blip r:embed="rId7" cstate="print"/>
          <a:srcRect/>
          <a:stretch>
            <a:fillRect/>
          </a:stretch>
        </p:blipFill>
        <p:spPr bwMode="auto">
          <a:xfrm>
            <a:off x="1729902" y="3257178"/>
            <a:ext cx="7010400" cy="650875"/>
          </a:xfrm>
          <a:prstGeom prst="rect">
            <a:avLst/>
          </a:prstGeom>
          <a:noFill/>
          <a:ln w="9525">
            <a:noFill/>
            <a:miter lim="800000"/>
            <a:headEnd/>
            <a:tailEnd/>
          </a:ln>
        </p:spPr>
      </p:pic>
      <p:pic>
        <p:nvPicPr>
          <p:cNvPr id="1026" name="Picture 2" descr="2-1-1 Arizona - A Service of Community Information and Referral Servi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4227" y="4478358"/>
            <a:ext cx="4130488" cy="1197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7467600" cy="819150"/>
          </a:xfrm>
        </p:spPr>
        <p:txBody>
          <a:bodyPr/>
          <a:lstStyle/>
          <a:p>
            <a:r>
              <a:rPr lang="en-US" dirty="0"/>
              <a:t>Public Notice</a:t>
            </a:r>
          </a:p>
        </p:txBody>
      </p:sp>
      <p:sp>
        <p:nvSpPr>
          <p:cNvPr id="3" name="Content Placeholder 2"/>
          <p:cNvSpPr>
            <a:spLocks noGrp="1"/>
          </p:cNvSpPr>
          <p:nvPr>
            <p:ph sz="quarter" idx="1"/>
          </p:nvPr>
        </p:nvSpPr>
        <p:spPr>
          <a:xfrm>
            <a:off x="1047750" y="1284062"/>
            <a:ext cx="7211096" cy="5430392"/>
          </a:xfrm>
        </p:spPr>
        <p:txBody>
          <a:bodyPr>
            <a:normAutofit lnSpcReduction="10000"/>
          </a:bodyPr>
          <a:lstStyle/>
          <a:p>
            <a:pPr lvl="1">
              <a:lnSpc>
                <a:spcPct val="90000"/>
              </a:lnSpc>
              <a:buNone/>
              <a:defRPr/>
            </a:pPr>
            <a:r>
              <a:rPr lang="en-US" sz="2000" dirty="0">
                <a:solidFill>
                  <a:srgbClr val="FF6600"/>
                </a:solidFill>
                <a:ea typeface="+mn-ea"/>
                <a:cs typeface="+mn-cs"/>
              </a:rPr>
              <a:t>Each local education agency liaison for homeless children and youths, designated under paragraph (1)(j)(ii), shall ensure that – </a:t>
            </a:r>
          </a:p>
          <a:p>
            <a:pPr lvl="1">
              <a:lnSpc>
                <a:spcPct val="90000"/>
              </a:lnSpc>
              <a:buFont typeface="Wingdings" pitchFamily="2" charset="2"/>
              <a:buChar char="§"/>
              <a:defRPr/>
            </a:pPr>
            <a:endParaRPr lang="en-US" sz="2000" dirty="0">
              <a:solidFill>
                <a:srgbClr val="FF6600"/>
              </a:solidFill>
              <a:ea typeface="+mn-ea"/>
              <a:cs typeface="+mn-cs"/>
            </a:endParaRPr>
          </a:p>
          <a:p>
            <a:pPr lvl="1">
              <a:lnSpc>
                <a:spcPct val="90000"/>
              </a:lnSpc>
              <a:buNone/>
              <a:defRPr/>
            </a:pPr>
            <a:r>
              <a:rPr lang="en-US" sz="2000" dirty="0">
                <a:solidFill>
                  <a:srgbClr val="FF6600"/>
                </a:solidFill>
                <a:ea typeface="+mn-ea"/>
                <a:cs typeface="+mn-cs"/>
              </a:rPr>
              <a:t>The parents or guardians of homeless children and youths are informed of the educational and related opportunities available to their children and are provided with meaningful opportunities to participate in the education of their children; [722(g)(6)(A)</a:t>
            </a:r>
            <a:r>
              <a:rPr lang="en-US" sz="2000" dirty="0">
                <a:solidFill>
                  <a:srgbClr val="0070C0"/>
                </a:solidFill>
                <a:ea typeface="+mn-ea"/>
                <a:cs typeface="+mn-cs"/>
              </a:rPr>
              <a:t>(v)</a:t>
            </a:r>
            <a:r>
              <a:rPr lang="en-US" sz="2000" dirty="0">
                <a:solidFill>
                  <a:srgbClr val="FF6600"/>
                </a:solidFill>
                <a:ea typeface="+mn-ea"/>
                <a:cs typeface="+mn-cs"/>
              </a:rPr>
              <a:t>]</a:t>
            </a:r>
          </a:p>
          <a:p>
            <a:pPr lvl="1">
              <a:lnSpc>
                <a:spcPct val="90000"/>
              </a:lnSpc>
              <a:buNone/>
              <a:defRPr/>
            </a:pPr>
            <a:endParaRPr lang="en-US" sz="2000" dirty="0">
              <a:solidFill>
                <a:srgbClr val="FF6600"/>
              </a:solidFill>
              <a:ea typeface="+mn-ea"/>
              <a:cs typeface="+mn-cs"/>
            </a:endParaRPr>
          </a:p>
          <a:p>
            <a:pPr lvl="1">
              <a:lnSpc>
                <a:spcPct val="90000"/>
              </a:lnSpc>
              <a:buNone/>
              <a:defRPr/>
            </a:pPr>
            <a:r>
              <a:rPr lang="en-US" sz="2000" dirty="0">
                <a:solidFill>
                  <a:srgbClr val="FF6600"/>
                </a:solidFill>
                <a:ea typeface="+mn-ea"/>
                <a:cs typeface="+mn-cs"/>
              </a:rPr>
              <a:t>Public notice of the educational rights of homeless children and youths </a:t>
            </a:r>
            <a:r>
              <a:rPr lang="en-US" sz="2000" dirty="0">
                <a:solidFill>
                  <a:srgbClr val="0070C0"/>
                </a:solidFill>
                <a:ea typeface="+mn-ea"/>
                <a:cs typeface="+mn-cs"/>
              </a:rPr>
              <a:t>is disseminated </a:t>
            </a:r>
            <a:r>
              <a:rPr lang="en-US" sz="2000" dirty="0">
                <a:solidFill>
                  <a:srgbClr val="0070C0"/>
                </a:solidFill>
              </a:rPr>
              <a:t>in locations frequented by parents or guardians of </a:t>
            </a:r>
            <a:r>
              <a:rPr lang="en-US" sz="2000" strike="sngStrike" dirty="0">
                <a:solidFill>
                  <a:srgbClr val="00B050"/>
                </a:solidFill>
                <a:ea typeface="+mn-ea"/>
                <a:cs typeface="+mn-cs"/>
              </a:rPr>
              <a:t>where</a:t>
            </a:r>
            <a:r>
              <a:rPr lang="en-US" sz="2000" dirty="0">
                <a:solidFill>
                  <a:srgbClr val="FF6600"/>
                </a:solidFill>
                <a:ea typeface="+mn-ea"/>
                <a:cs typeface="+mn-cs"/>
              </a:rPr>
              <a:t> such children and youths, </a:t>
            </a:r>
            <a:r>
              <a:rPr lang="en-US" sz="2000" dirty="0">
                <a:solidFill>
                  <a:srgbClr val="0070C0"/>
                </a:solidFill>
                <a:ea typeface="+mn-ea"/>
                <a:cs typeface="+mn-cs"/>
              </a:rPr>
              <a:t>and unaccompanied youth</a:t>
            </a:r>
            <a:r>
              <a:rPr lang="en-US" sz="2000" dirty="0">
                <a:solidFill>
                  <a:srgbClr val="00B050"/>
                </a:solidFill>
                <a:ea typeface="+mn-ea"/>
                <a:cs typeface="+mn-cs"/>
              </a:rPr>
              <a:t>, </a:t>
            </a:r>
            <a:r>
              <a:rPr lang="en-US" sz="2000" strike="sngStrike" dirty="0">
                <a:solidFill>
                  <a:srgbClr val="00B050"/>
                </a:solidFill>
                <a:ea typeface="+mn-ea"/>
                <a:cs typeface="+mn-cs"/>
              </a:rPr>
              <a:t>receive services under this Act such as</a:t>
            </a:r>
            <a:r>
              <a:rPr lang="en-US" sz="2000" dirty="0">
                <a:solidFill>
                  <a:srgbClr val="00B050"/>
                </a:solidFill>
                <a:ea typeface="+mn-ea"/>
                <a:cs typeface="+mn-cs"/>
              </a:rPr>
              <a:t> </a:t>
            </a:r>
            <a:r>
              <a:rPr lang="en-US" sz="2000" dirty="0">
                <a:solidFill>
                  <a:srgbClr val="0070C0"/>
                </a:solidFill>
                <a:ea typeface="+mn-ea"/>
                <a:cs typeface="+mn-cs"/>
              </a:rPr>
              <a:t>including</a:t>
            </a:r>
            <a:r>
              <a:rPr lang="en-US" sz="2000" dirty="0">
                <a:solidFill>
                  <a:srgbClr val="FF0000"/>
                </a:solidFill>
                <a:ea typeface="+mn-ea"/>
                <a:cs typeface="+mn-cs"/>
              </a:rPr>
              <a:t> </a:t>
            </a:r>
            <a:r>
              <a:rPr lang="en-US" sz="2000" dirty="0">
                <a:solidFill>
                  <a:srgbClr val="FF6600"/>
                </a:solidFill>
                <a:ea typeface="+mn-ea"/>
                <a:cs typeface="+mn-cs"/>
              </a:rPr>
              <a:t>schools, </a:t>
            </a:r>
            <a:r>
              <a:rPr lang="en-US" sz="2000" strike="sngStrike" dirty="0">
                <a:solidFill>
                  <a:srgbClr val="00B050"/>
                </a:solidFill>
                <a:ea typeface="+mn-ea"/>
                <a:cs typeface="+mn-cs"/>
              </a:rPr>
              <a:t>family</a:t>
            </a:r>
            <a:r>
              <a:rPr lang="en-US" sz="2000" dirty="0">
                <a:solidFill>
                  <a:srgbClr val="FF6600"/>
                </a:solidFill>
                <a:ea typeface="+mn-ea"/>
                <a:cs typeface="+mn-cs"/>
              </a:rPr>
              <a:t> shelters, </a:t>
            </a:r>
            <a:r>
              <a:rPr lang="en-US" sz="2000" dirty="0">
                <a:solidFill>
                  <a:srgbClr val="0070C0"/>
                </a:solidFill>
                <a:ea typeface="+mn-ea"/>
                <a:cs typeface="+mn-cs"/>
              </a:rPr>
              <a:t>public libraries</a:t>
            </a:r>
            <a:r>
              <a:rPr lang="en-US" sz="2000" dirty="0">
                <a:solidFill>
                  <a:srgbClr val="FF6600"/>
                </a:solidFill>
                <a:ea typeface="+mn-ea"/>
                <a:cs typeface="+mn-cs"/>
              </a:rPr>
              <a:t>, and soup kitchens, </a:t>
            </a:r>
            <a:r>
              <a:rPr lang="en-US" sz="2000" dirty="0">
                <a:solidFill>
                  <a:srgbClr val="0070C0"/>
                </a:solidFill>
                <a:ea typeface="+mn-ea"/>
                <a:cs typeface="+mn-cs"/>
              </a:rPr>
              <a:t>in a manner and form understandable to the parents and guardians of homeless children and youths, and unaccompanied youths; </a:t>
            </a:r>
            <a:r>
              <a:rPr lang="en-US" sz="2000" dirty="0">
                <a:solidFill>
                  <a:srgbClr val="FF6600"/>
                </a:solidFill>
                <a:ea typeface="+mn-ea"/>
                <a:cs typeface="+mn-cs"/>
              </a:rPr>
              <a:t>[722(g)(6)(A)</a:t>
            </a:r>
            <a:r>
              <a:rPr lang="en-US" sz="2000" dirty="0">
                <a:solidFill>
                  <a:srgbClr val="0070C0"/>
                </a:solidFill>
                <a:ea typeface="+mn-ea"/>
                <a:cs typeface="+mn-cs"/>
              </a:rPr>
              <a:t>(vi)</a:t>
            </a:r>
            <a:r>
              <a:rPr lang="en-US" sz="2000" dirty="0">
                <a:solidFill>
                  <a:srgbClr val="FF6600"/>
                </a:solidFill>
                <a:ea typeface="+mn-ea"/>
                <a:cs typeface="+mn-cs"/>
              </a:rPr>
              <a:t>]</a:t>
            </a:r>
          </a:p>
          <a:p>
            <a:endParaRPr lang="en-US"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7467600" cy="1143000"/>
          </a:xfrm>
        </p:spPr>
        <p:txBody>
          <a:bodyPr/>
          <a:lstStyle/>
          <a:p>
            <a:r>
              <a:rPr lang="en-US" dirty="0"/>
              <a:t>Public Notice</a:t>
            </a:r>
          </a:p>
        </p:txBody>
      </p:sp>
      <p:sp>
        <p:nvSpPr>
          <p:cNvPr id="3" name="Content Placeholder 2"/>
          <p:cNvSpPr>
            <a:spLocks noGrp="1"/>
          </p:cNvSpPr>
          <p:nvPr>
            <p:ph sz="quarter" idx="1"/>
          </p:nvPr>
        </p:nvSpPr>
        <p:spPr>
          <a:xfrm>
            <a:off x="781050" y="1466850"/>
            <a:ext cx="7467600" cy="4873752"/>
          </a:xfrm>
        </p:spPr>
        <p:txBody>
          <a:bodyPr/>
          <a:lstStyle/>
          <a:p>
            <a:r>
              <a:rPr lang="en-US" dirty="0"/>
              <a:t>ADE Requirements</a:t>
            </a:r>
          </a:p>
          <a:p>
            <a:pPr lvl="1">
              <a:buFont typeface="Wingdings" pitchFamily="2" charset="2"/>
              <a:buChar char="§"/>
            </a:pPr>
            <a:r>
              <a:rPr lang="en-US" i="0" dirty="0"/>
              <a:t>Once Upon Enrollment</a:t>
            </a:r>
          </a:p>
          <a:p>
            <a:pPr lvl="1">
              <a:buFont typeface="Wingdings" pitchFamily="2" charset="2"/>
              <a:buChar char="§"/>
            </a:pPr>
            <a:r>
              <a:rPr lang="en-US" b="1" i="0" dirty="0"/>
              <a:t>Twice Annually</a:t>
            </a:r>
          </a:p>
          <a:p>
            <a:pPr lvl="2"/>
            <a:r>
              <a:rPr lang="en-US" dirty="0"/>
              <a:t>Posters</a:t>
            </a:r>
          </a:p>
          <a:p>
            <a:pPr lvl="2"/>
            <a:r>
              <a:rPr lang="en-US" dirty="0"/>
              <a:t>Newsletters</a:t>
            </a:r>
          </a:p>
          <a:p>
            <a:pPr lvl="2"/>
            <a:r>
              <a:rPr lang="en-US" dirty="0"/>
              <a:t>Pamphlet</a:t>
            </a:r>
          </a:p>
          <a:p>
            <a:pPr lvl="2"/>
            <a:r>
              <a:rPr lang="en-US" dirty="0"/>
              <a:t>Handbook</a:t>
            </a:r>
          </a:p>
          <a:p>
            <a:pPr lvl="2"/>
            <a:r>
              <a:rPr lang="en-US" dirty="0"/>
              <a:t>Website</a:t>
            </a:r>
          </a:p>
          <a:p>
            <a:pPr lvl="1">
              <a:buFont typeface="Wingdings" pitchFamily="2" charset="2"/>
              <a:buChar char="§"/>
            </a:pPr>
            <a:r>
              <a:rPr lang="en-US" i="0" dirty="0"/>
              <a:t>In schools &amp; in community</a:t>
            </a:r>
          </a:p>
          <a:p>
            <a:pPr lvl="1">
              <a:buFont typeface="Wingdings" pitchFamily="2" charset="2"/>
              <a:buChar char="§"/>
            </a:pPr>
            <a:r>
              <a:rPr lang="en-US" i="0" dirty="0"/>
              <a:t>Notification needs to be made to all parents not just the homeless parents.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624862769"/>
              </p:ext>
            </p:extLst>
          </p:nvPr>
        </p:nvGraphicFramePr>
        <p:xfrm>
          <a:off x="457200" y="1039660"/>
          <a:ext cx="9086850"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462529"/>
            <a:ext cx="7467600" cy="765022"/>
          </a:xfrm>
        </p:spPr>
        <p:txBody>
          <a:bodyPr>
            <a:normAutofit fontScale="90000"/>
          </a:bodyPr>
          <a:lstStyle/>
          <a:p>
            <a:r>
              <a:rPr lang="en-US" dirty="0"/>
              <a:t>ESSA Timeline</a:t>
            </a:r>
            <a:br>
              <a:rPr lang="en-US" dirty="0"/>
            </a:br>
            <a:endParaRPr lang="en-US" dirty="0"/>
          </a:p>
        </p:txBody>
      </p:sp>
    </p:spTree>
    <p:extLst>
      <p:ext uri="{BB962C8B-B14F-4D97-AF65-F5344CB8AC3E}">
        <p14:creationId xmlns:p14="http://schemas.microsoft.com/office/powerpoint/2010/main" val="330459424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82" y="426720"/>
            <a:ext cx="7467600" cy="624840"/>
          </a:xfrm>
        </p:spPr>
        <p:txBody>
          <a:bodyPr/>
          <a:lstStyle/>
          <a:p>
            <a:r>
              <a:rPr lang="en-US" dirty="0"/>
              <a:t>Public Notice</a:t>
            </a:r>
          </a:p>
        </p:txBody>
      </p:sp>
      <p:sp>
        <p:nvSpPr>
          <p:cNvPr id="3" name="Content Placeholder 2"/>
          <p:cNvSpPr>
            <a:spLocks noGrp="1"/>
          </p:cNvSpPr>
          <p:nvPr>
            <p:ph sz="quarter" idx="1"/>
          </p:nvPr>
        </p:nvSpPr>
        <p:spPr>
          <a:xfrm>
            <a:off x="971550" y="1407269"/>
            <a:ext cx="7010400" cy="4572000"/>
          </a:xfrm>
        </p:spPr>
        <p:txBody>
          <a:bodyPr/>
          <a:lstStyle/>
          <a:p>
            <a:pPr algn="ctr">
              <a:buNone/>
            </a:pPr>
            <a:r>
              <a:rPr lang="en-US" dirty="0"/>
              <a:t>Available in English &amp; Spanish from:</a:t>
            </a:r>
          </a:p>
          <a:p>
            <a:pPr algn="ctr">
              <a:buNone/>
            </a:pPr>
            <a:r>
              <a:rPr lang="en-US" dirty="0">
                <a:solidFill>
                  <a:schemeClr val="folHlink"/>
                </a:solidFill>
                <a:hlinkClick r:id="rId3"/>
              </a:rPr>
              <a:t>http://www.serve.org/nche/products.php</a:t>
            </a:r>
            <a:r>
              <a:rPr lang="en-US" dirty="0">
                <a:solidFill>
                  <a:schemeClr val="folHlink"/>
                </a:solidFill>
              </a:rPr>
              <a:t> </a:t>
            </a:r>
          </a:p>
          <a:p>
            <a:pPr algn="ctr">
              <a:buNone/>
            </a:pPr>
            <a:endParaRPr lang="en-US" dirty="0">
              <a:solidFill>
                <a:schemeClr val="folHlink"/>
              </a:solidFill>
            </a:endParaRPr>
          </a:p>
          <a:p>
            <a:pPr algn="ctr">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193" y="2384878"/>
            <a:ext cx="2825750"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082" y="2384876"/>
            <a:ext cx="2895600"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462"/>
            <a:ext cx="7467600" cy="1143000"/>
          </a:xfrm>
        </p:spPr>
        <p:txBody>
          <a:bodyPr/>
          <a:lstStyle/>
          <a:p>
            <a:r>
              <a:rPr lang="en-US" dirty="0"/>
              <a:t>Transportation</a:t>
            </a:r>
          </a:p>
        </p:txBody>
      </p:sp>
      <p:sp>
        <p:nvSpPr>
          <p:cNvPr id="3" name="Content Placeholder 2"/>
          <p:cNvSpPr>
            <a:spLocks noGrp="1"/>
          </p:cNvSpPr>
          <p:nvPr>
            <p:ph sz="quarter" idx="1"/>
          </p:nvPr>
        </p:nvSpPr>
        <p:spPr>
          <a:xfrm>
            <a:off x="742950" y="1352550"/>
            <a:ext cx="7467600" cy="4873752"/>
          </a:xfrm>
        </p:spPr>
        <p:txBody>
          <a:bodyPr/>
          <a:lstStyle/>
          <a:p>
            <a:pPr>
              <a:buNone/>
              <a:defRPr/>
            </a:pPr>
            <a:r>
              <a:rPr lang="en-US" sz="2000" i="1" dirty="0">
                <a:solidFill>
                  <a:srgbClr val="FF6600"/>
                </a:solidFill>
              </a:rPr>
              <a:t>Each local education agency liaison for homeless children and youths, designated under paragraph (1)(j)(ii), shall ensure that – </a:t>
            </a:r>
          </a:p>
          <a:p>
            <a:pPr>
              <a:buNone/>
              <a:defRPr/>
            </a:pPr>
            <a:endParaRPr lang="en-US" sz="2000" i="1" dirty="0">
              <a:solidFill>
                <a:srgbClr val="FF6600"/>
              </a:solidFill>
            </a:endParaRPr>
          </a:p>
          <a:p>
            <a:pPr>
              <a:buNone/>
              <a:defRPr/>
            </a:pPr>
            <a:r>
              <a:rPr lang="en-US" sz="2000" i="1" dirty="0">
                <a:solidFill>
                  <a:srgbClr val="FF6600"/>
                </a:solidFill>
              </a:rPr>
              <a:t>	The parent or guardian of a homeless child or youth, and any unaccompanied youth, is fully informed of all transportation services, including transportation to the school of origin, and is assisted in accessing transportation to the school that is selected… [722(g)(6)(A)</a:t>
            </a:r>
            <a:r>
              <a:rPr lang="en-US" sz="2000" i="1" dirty="0">
                <a:solidFill>
                  <a:srgbClr val="0070C0"/>
                </a:solidFill>
              </a:rPr>
              <a:t>(viii)</a:t>
            </a:r>
            <a:r>
              <a:rPr lang="en-US" sz="2000" i="1" dirty="0">
                <a:solidFill>
                  <a:srgbClr val="FF6600"/>
                </a:solidFill>
              </a:rPr>
              <a:t>]</a:t>
            </a:r>
          </a:p>
          <a:p>
            <a:endParaRPr lang="en-US"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58762"/>
            <a:ext cx="7467600" cy="1143000"/>
          </a:xfrm>
        </p:spPr>
        <p:txBody>
          <a:bodyPr/>
          <a:lstStyle/>
          <a:p>
            <a:r>
              <a:rPr lang="en-US" dirty="0"/>
              <a:t>Transportation</a:t>
            </a:r>
          </a:p>
        </p:txBody>
      </p:sp>
      <p:sp>
        <p:nvSpPr>
          <p:cNvPr id="3" name="Content Placeholder 2"/>
          <p:cNvSpPr>
            <a:spLocks noGrp="1"/>
          </p:cNvSpPr>
          <p:nvPr>
            <p:ph sz="quarter" idx="1"/>
          </p:nvPr>
        </p:nvSpPr>
        <p:spPr>
          <a:xfrm>
            <a:off x="857250" y="1315454"/>
            <a:ext cx="7010400" cy="4572000"/>
          </a:xfrm>
        </p:spPr>
        <p:txBody>
          <a:bodyPr>
            <a:normAutofit fontScale="92500" lnSpcReduction="10000"/>
          </a:bodyPr>
          <a:lstStyle/>
          <a:p>
            <a:pPr>
              <a:lnSpc>
                <a:spcPct val="80000"/>
              </a:lnSpc>
              <a:defRPr/>
            </a:pPr>
            <a:r>
              <a:rPr lang="en-US" sz="2800" dirty="0"/>
              <a:t>Provided to and from the School of Origin</a:t>
            </a:r>
          </a:p>
          <a:p>
            <a:pPr marL="0" indent="0">
              <a:lnSpc>
                <a:spcPct val="80000"/>
              </a:lnSpc>
              <a:buNone/>
              <a:defRPr/>
            </a:pPr>
            <a:endParaRPr lang="en-US" sz="2800" dirty="0"/>
          </a:p>
          <a:p>
            <a:pPr lvl="1">
              <a:lnSpc>
                <a:spcPct val="80000"/>
              </a:lnSpc>
              <a:buFont typeface="Wingdings" pitchFamily="2" charset="2"/>
              <a:buChar char="§"/>
              <a:defRPr/>
            </a:pPr>
            <a:r>
              <a:rPr lang="en-US" sz="2400" dirty="0"/>
              <a:t>If feasible (in the “best interest” of the student)</a:t>
            </a:r>
          </a:p>
          <a:p>
            <a:pPr lvl="1">
              <a:lnSpc>
                <a:spcPct val="80000"/>
              </a:lnSpc>
              <a:buFont typeface="Wingdings" pitchFamily="2" charset="2"/>
              <a:buChar char="§"/>
              <a:defRPr/>
            </a:pPr>
            <a:r>
              <a:rPr lang="en-US" sz="2400" dirty="0"/>
              <a:t>At request of parent/guardian/youth</a:t>
            </a:r>
          </a:p>
          <a:p>
            <a:pPr>
              <a:lnSpc>
                <a:spcPct val="80000"/>
              </a:lnSpc>
              <a:defRPr/>
            </a:pPr>
            <a:endParaRPr lang="en-US" sz="2000" i="1" dirty="0">
              <a:solidFill>
                <a:srgbClr val="FF6600"/>
              </a:solidFill>
            </a:endParaRPr>
          </a:p>
          <a:p>
            <a:pPr>
              <a:lnSpc>
                <a:spcPct val="80000"/>
              </a:lnSpc>
              <a:defRPr/>
            </a:pPr>
            <a:r>
              <a:rPr lang="en-US" sz="2000" i="1" dirty="0">
                <a:solidFill>
                  <a:srgbClr val="FF6600"/>
                </a:solidFill>
              </a:rPr>
              <a:t>Local educational agencies (LEAs) must provide students experiencing homelessness with transportation to and from their school of origin, at a parent’s or guardian’s request, </a:t>
            </a:r>
            <a:r>
              <a:rPr lang="en-US" sz="2000" i="1" dirty="0">
                <a:solidFill>
                  <a:srgbClr val="0070C0"/>
                </a:solidFill>
              </a:rPr>
              <a:t>including until the end of the year when the student obtains permanent housing</a:t>
            </a:r>
            <a:r>
              <a:rPr lang="en-US" sz="2000" i="1" dirty="0">
                <a:solidFill>
                  <a:srgbClr val="FF0000"/>
                </a:solidFill>
              </a:rPr>
              <a:t>.</a:t>
            </a:r>
          </a:p>
          <a:p>
            <a:pPr algn="r">
              <a:lnSpc>
                <a:spcPct val="80000"/>
              </a:lnSpc>
              <a:buNone/>
              <a:defRPr/>
            </a:pPr>
            <a:r>
              <a:rPr lang="en-US" sz="2000" i="1" dirty="0">
                <a:solidFill>
                  <a:srgbClr val="FF6600"/>
                </a:solidFill>
              </a:rPr>
              <a:t> [722(g)(1)(J)(iii)]</a:t>
            </a:r>
          </a:p>
          <a:p>
            <a:pPr algn="ctr">
              <a:lnSpc>
                <a:spcPct val="80000"/>
              </a:lnSpc>
              <a:buNone/>
              <a:defRPr/>
            </a:pPr>
            <a:endParaRPr lang="en-US" sz="2800" i="1" dirty="0">
              <a:solidFill>
                <a:srgbClr val="FF9900"/>
              </a:solidFill>
            </a:endParaRPr>
          </a:p>
          <a:p>
            <a:pPr algn="ctr">
              <a:lnSpc>
                <a:spcPct val="80000"/>
              </a:lnSpc>
              <a:buNone/>
              <a:defRPr/>
            </a:pPr>
            <a:endParaRPr lang="en-US" sz="2800" i="1" dirty="0">
              <a:solidFill>
                <a:srgbClr val="FF9900"/>
              </a:solidFill>
            </a:endParaRPr>
          </a:p>
          <a:p>
            <a:pPr algn="ctr">
              <a:lnSpc>
                <a:spcPct val="80000"/>
              </a:lnSpc>
              <a:buNone/>
              <a:defRPr/>
            </a:pPr>
            <a:r>
              <a:rPr lang="en-US" sz="2000" i="1" dirty="0"/>
              <a:t>Note: Charters have School of Origin responsibilities</a:t>
            </a:r>
          </a:p>
          <a:p>
            <a:pPr algn="ctr">
              <a:lnSpc>
                <a:spcPct val="80000"/>
              </a:lnSpc>
              <a:buNone/>
              <a:defRPr/>
            </a:pPr>
            <a:r>
              <a:rPr lang="en-US" sz="2000" i="1" dirty="0"/>
              <a:t> </a:t>
            </a:r>
            <a:endParaRPr lang="en-US"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a:t>Transportation</a:t>
            </a:r>
          </a:p>
        </p:txBody>
      </p:sp>
      <p:sp>
        <p:nvSpPr>
          <p:cNvPr id="3" name="Content Placeholder 2"/>
          <p:cNvSpPr>
            <a:spLocks noGrp="1"/>
          </p:cNvSpPr>
          <p:nvPr>
            <p:ph sz="quarter" idx="1"/>
          </p:nvPr>
        </p:nvSpPr>
        <p:spPr>
          <a:xfrm>
            <a:off x="933450" y="1682501"/>
            <a:ext cx="7010400" cy="4572000"/>
          </a:xfrm>
        </p:spPr>
        <p:txBody>
          <a:bodyPr>
            <a:normAutofit fontScale="92500" lnSpcReduction="10000"/>
          </a:bodyPr>
          <a:lstStyle/>
          <a:p>
            <a:pPr>
              <a:lnSpc>
                <a:spcPct val="80000"/>
              </a:lnSpc>
              <a:defRPr/>
            </a:pPr>
            <a:r>
              <a:rPr lang="en-US" dirty="0"/>
              <a:t>School of Origin &amp; School of Residency are dually </a:t>
            </a:r>
            <a:r>
              <a:rPr lang="en-US" dirty="0">
                <a:highlight>
                  <a:srgbClr val="FFFF00"/>
                </a:highlight>
              </a:rPr>
              <a:t>responsible.</a:t>
            </a:r>
          </a:p>
          <a:p>
            <a:pPr>
              <a:lnSpc>
                <a:spcPct val="80000"/>
              </a:lnSpc>
              <a:buNone/>
              <a:defRPr/>
            </a:pPr>
            <a:endParaRPr lang="en-US" sz="1200" i="1" dirty="0">
              <a:solidFill>
                <a:srgbClr val="3399FF"/>
              </a:solidFill>
            </a:endParaRPr>
          </a:p>
          <a:p>
            <a:pPr>
              <a:lnSpc>
                <a:spcPct val="80000"/>
              </a:lnSpc>
              <a:buNone/>
              <a:defRPr/>
            </a:pPr>
            <a:r>
              <a:rPr lang="en-US" sz="2300" i="1" dirty="0">
                <a:solidFill>
                  <a:srgbClr val="FF6600"/>
                </a:solidFill>
              </a:rPr>
              <a:t>If the homeless child's or youth's living arrangements in the area served by the local educational agency of origin terminate and the child or youth, though continuing his or her education in the school of origin, begins living in an area served by another local educational agency, the local educational agency of origin and the local educational agency in which the homeless child or youth is living shall agree upon a method to apportion the responsibility and costs for providing the child with transportation to and from the school of origin. If the local educational agencies are unable to agree upon such method, the responsibility and costs for transportation shall be shared equally.  [722(g)(1)(J)(iii)(II)]</a:t>
            </a:r>
          </a:p>
          <a:p>
            <a:endParaRPr lang="en-US" sz="2000" i="1" dirty="0">
              <a:solidFill>
                <a:srgbClr val="FF6600"/>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327404" y="2029064"/>
              <a:ext cx="1523160" cy="88920"/>
            </p14:xfrm>
          </p:contentPart>
        </mc:Choice>
        <mc:Fallback xmlns="">
          <p:pic>
            <p:nvPicPr>
              <p:cNvPr id="4" name="Ink 3"/>
              <p:cNvPicPr/>
              <p:nvPr/>
            </p:nvPicPr>
            <p:blipFill>
              <a:blip r:embed="rId4"/>
              <a:stretch>
                <a:fillRect/>
              </a:stretch>
            </p:blipFill>
            <p:spPr>
              <a:xfrm>
                <a:off x="1291404" y="1957064"/>
                <a:ext cx="1594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926844" y="1764824"/>
              <a:ext cx="700200" cy="39240"/>
            </p14:xfrm>
          </p:contentPart>
        </mc:Choice>
        <mc:Fallback xmlns="">
          <p:pic>
            <p:nvPicPr>
              <p:cNvPr id="5" name="Ink 4"/>
              <p:cNvPicPr/>
              <p:nvPr/>
            </p:nvPicPr>
            <p:blipFill>
              <a:blip r:embed="rId6"/>
              <a:stretch>
                <a:fillRect/>
              </a:stretch>
            </p:blipFill>
            <p:spPr>
              <a:xfrm>
                <a:off x="6890844" y="1692824"/>
                <a:ext cx="771840" cy="182880"/>
              </a:xfrm>
              <a:prstGeom prst="rect">
                <a:avLst/>
              </a:prstGeom>
            </p:spPr>
          </p:pic>
        </mc:Fallback>
      </mc:AlternateContent>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7467600" cy="1143000"/>
          </a:xfrm>
        </p:spPr>
        <p:txBody>
          <a:bodyPr/>
          <a:lstStyle/>
          <a:p>
            <a:r>
              <a:rPr lang="en-US" dirty="0"/>
              <a:t>Transportation</a:t>
            </a:r>
          </a:p>
        </p:txBody>
      </p:sp>
      <p:sp>
        <p:nvSpPr>
          <p:cNvPr id="3" name="Content Placeholder 2"/>
          <p:cNvSpPr>
            <a:spLocks noGrp="1"/>
          </p:cNvSpPr>
          <p:nvPr>
            <p:ph sz="quarter" idx="1"/>
          </p:nvPr>
        </p:nvSpPr>
        <p:spPr>
          <a:xfrm>
            <a:off x="819150" y="1447800"/>
            <a:ext cx="7467600" cy="4873752"/>
          </a:xfrm>
        </p:spPr>
        <p:txBody>
          <a:bodyPr/>
          <a:lstStyle/>
          <a:p>
            <a:pPr>
              <a:buNone/>
              <a:defRPr/>
            </a:pPr>
            <a:r>
              <a:rPr lang="en-US" sz="2800" dirty="0">
                <a:solidFill>
                  <a:schemeClr val="tx1">
                    <a:lumMod val="95000"/>
                    <a:lumOff val="5000"/>
                  </a:schemeClr>
                </a:solidFill>
              </a:rPr>
              <a:t>The method of transportation is an LEA decision, but it </a:t>
            </a:r>
            <a:r>
              <a:rPr lang="en-US" sz="2800" u="sng" dirty="0">
                <a:solidFill>
                  <a:schemeClr val="tx1">
                    <a:lumMod val="95000"/>
                    <a:lumOff val="5000"/>
                  </a:schemeClr>
                </a:solidFill>
              </a:rPr>
              <a:t>must be appropriate</a:t>
            </a:r>
            <a:r>
              <a:rPr lang="en-US" sz="2800" dirty="0">
                <a:solidFill>
                  <a:schemeClr val="tx1">
                    <a:lumMod val="95000"/>
                    <a:lumOff val="5000"/>
                  </a:schemeClr>
                </a:solidFill>
              </a:rPr>
              <a:t> for the student and family.</a:t>
            </a:r>
          </a:p>
          <a:p>
            <a:pPr lvl="1">
              <a:buFont typeface="Arial" pitchFamily="34" charset="0"/>
              <a:buChar char="•"/>
              <a:defRPr/>
            </a:pPr>
            <a:r>
              <a:rPr lang="en-US" sz="2400" i="0" dirty="0"/>
              <a:t>School bus</a:t>
            </a:r>
          </a:p>
          <a:p>
            <a:pPr lvl="1">
              <a:buFont typeface="Arial" pitchFamily="34" charset="0"/>
              <a:buChar char="•"/>
              <a:defRPr/>
            </a:pPr>
            <a:r>
              <a:rPr lang="en-US" sz="2400" i="0" dirty="0"/>
              <a:t>Smaller school bus</a:t>
            </a:r>
          </a:p>
          <a:p>
            <a:pPr lvl="1">
              <a:buFont typeface="Arial" pitchFamily="34" charset="0"/>
              <a:buChar char="•"/>
              <a:defRPr/>
            </a:pPr>
            <a:r>
              <a:rPr lang="en-US" sz="2400" i="0" dirty="0"/>
              <a:t>Public bus passes or tokens</a:t>
            </a:r>
          </a:p>
          <a:p>
            <a:pPr lvl="1">
              <a:buFont typeface="Arial" pitchFamily="34" charset="0"/>
              <a:buChar char="•"/>
              <a:defRPr/>
            </a:pPr>
            <a:r>
              <a:rPr lang="en-US" sz="2400" i="0" dirty="0"/>
              <a:t>Reimburse parent for mileage</a:t>
            </a:r>
          </a:p>
          <a:p>
            <a:pPr lvl="1">
              <a:buFont typeface="Arial" pitchFamily="34" charset="0"/>
              <a:buChar char="•"/>
              <a:defRPr/>
            </a:pPr>
            <a:r>
              <a:rPr lang="en-US" sz="2400" i="0" dirty="0"/>
              <a:t>Activity vans</a:t>
            </a:r>
          </a:p>
          <a:p>
            <a:pPr lvl="1">
              <a:buFont typeface="Arial" pitchFamily="34" charset="0"/>
              <a:buChar char="•"/>
              <a:defRPr/>
            </a:pPr>
            <a:r>
              <a:rPr lang="en-US" sz="2400" i="0" dirty="0"/>
              <a:t>Taxi service</a:t>
            </a:r>
          </a:p>
          <a:p>
            <a:pPr lvl="1">
              <a:buFont typeface="Arial" pitchFamily="34" charset="0"/>
              <a:buChar char="•"/>
              <a:defRPr/>
            </a:pPr>
            <a:r>
              <a:rPr lang="en-US" sz="2400" i="0" dirty="0"/>
              <a:t>Van service</a:t>
            </a:r>
          </a:p>
          <a:p>
            <a:endParaRPr lang="en-US"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7467600" cy="590550"/>
          </a:xfrm>
        </p:spPr>
        <p:txBody>
          <a:bodyPr/>
          <a:lstStyle/>
          <a:p>
            <a:r>
              <a:rPr lang="en-US" dirty="0"/>
              <a:t>Accountability</a:t>
            </a:r>
          </a:p>
        </p:txBody>
      </p:sp>
      <p:sp>
        <p:nvSpPr>
          <p:cNvPr id="3" name="Content Placeholder 2"/>
          <p:cNvSpPr>
            <a:spLocks noGrp="1"/>
          </p:cNvSpPr>
          <p:nvPr>
            <p:ph sz="quarter" idx="1"/>
          </p:nvPr>
        </p:nvSpPr>
        <p:spPr>
          <a:xfrm>
            <a:off x="1085850" y="1524000"/>
            <a:ext cx="7467600" cy="2971800"/>
          </a:xfrm>
        </p:spPr>
        <p:txBody>
          <a:bodyPr>
            <a:normAutofit lnSpcReduction="10000"/>
          </a:bodyPr>
          <a:lstStyle/>
          <a:p>
            <a:pPr>
              <a:lnSpc>
                <a:spcPct val="160000"/>
              </a:lnSpc>
            </a:pPr>
            <a:r>
              <a:rPr lang="en-US" sz="2800" dirty="0"/>
              <a:t>Data Collection</a:t>
            </a:r>
          </a:p>
          <a:p>
            <a:pPr lvl="1">
              <a:lnSpc>
                <a:spcPct val="160000"/>
              </a:lnSpc>
              <a:buFont typeface="Wingdings" pitchFamily="2" charset="2"/>
              <a:buChar char="§"/>
            </a:pPr>
            <a:r>
              <a:rPr lang="en-US" sz="2200" i="0" dirty="0"/>
              <a:t>All LEAs</a:t>
            </a:r>
          </a:p>
          <a:p>
            <a:pPr lvl="2">
              <a:lnSpc>
                <a:spcPct val="160000"/>
              </a:lnSpc>
              <a:buFont typeface="Arial" pitchFamily="34" charset="0"/>
              <a:buChar char="•"/>
            </a:pPr>
            <a:r>
              <a:rPr lang="en-US" sz="2000" dirty="0"/>
              <a:t>Number of Homeless Children &amp; Youth</a:t>
            </a:r>
          </a:p>
          <a:p>
            <a:pPr lvl="2">
              <a:lnSpc>
                <a:spcPct val="160000"/>
              </a:lnSpc>
              <a:buFont typeface="Arial" pitchFamily="34" charset="0"/>
              <a:buChar char="•"/>
            </a:pPr>
            <a:r>
              <a:rPr lang="en-US" sz="2000" dirty="0"/>
              <a:t>Primary Nighttime Residence</a:t>
            </a:r>
          </a:p>
          <a:p>
            <a:pPr lvl="3">
              <a:lnSpc>
                <a:spcPct val="160000"/>
              </a:lnSpc>
              <a:buFont typeface="Arial" pitchFamily="34" charset="0"/>
              <a:buChar char="•"/>
            </a:pPr>
            <a:r>
              <a:rPr lang="en-US" sz="2000" dirty="0"/>
              <a:t>Do not use “Unknown”</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66700"/>
            <a:ext cx="7467600" cy="609600"/>
          </a:xfrm>
        </p:spPr>
        <p:txBody>
          <a:bodyPr/>
          <a:lstStyle/>
          <a:p>
            <a:r>
              <a:rPr lang="en-US" dirty="0"/>
              <a:t>Accountability</a:t>
            </a:r>
          </a:p>
        </p:txBody>
      </p:sp>
      <p:sp>
        <p:nvSpPr>
          <p:cNvPr id="3" name="Content Placeholder 2"/>
          <p:cNvSpPr>
            <a:spLocks noGrp="1"/>
          </p:cNvSpPr>
          <p:nvPr>
            <p:ph sz="quarter" idx="1"/>
          </p:nvPr>
        </p:nvSpPr>
        <p:spPr>
          <a:xfrm>
            <a:off x="819150" y="1181100"/>
            <a:ext cx="7010400" cy="5162550"/>
          </a:xfrm>
        </p:spPr>
        <p:txBody>
          <a:bodyPr>
            <a:normAutofit lnSpcReduction="10000"/>
          </a:bodyPr>
          <a:lstStyle/>
          <a:p>
            <a:r>
              <a:rPr lang="en-US" dirty="0"/>
              <a:t>ADE ESEA 6-Year Compliance Monitoring</a:t>
            </a:r>
          </a:p>
          <a:p>
            <a:pPr lvl="1">
              <a:buFont typeface="Arial" pitchFamily="34" charset="0"/>
              <a:buChar char="•"/>
            </a:pPr>
            <a:r>
              <a:rPr lang="en-US" i="0" dirty="0"/>
              <a:t>ALEAT Cycle 1 &amp; 4: All compliance areas</a:t>
            </a:r>
          </a:p>
          <a:p>
            <a:pPr lvl="2">
              <a:buFont typeface="Wingdings" pitchFamily="2" charset="2"/>
              <a:buChar char="§"/>
            </a:pPr>
            <a:r>
              <a:rPr lang="en-US" dirty="0"/>
              <a:t>Homeless Education Policy</a:t>
            </a:r>
          </a:p>
          <a:p>
            <a:pPr lvl="3">
              <a:buFont typeface="Wingdings" pitchFamily="2" charset="2"/>
              <a:buChar char="§"/>
            </a:pPr>
            <a:r>
              <a:rPr lang="en-US" dirty="0"/>
              <a:t>Current LEA Homeless Education Policy which includes required components: Immediate Enrollment; HCY are not stigmatized or segregated; and transportation is provided at parent request.</a:t>
            </a:r>
          </a:p>
          <a:p>
            <a:pPr lvl="2">
              <a:buFont typeface="Wingdings" pitchFamily="2" charset="2"/>
              <a:buChar char="§"/>
            </a:pPr>
            <a:r>
              <a:rPr lang="en-US" dirty="0"/>
              <a:t>Homeless Education Liaison</a:t>
            </a:r>
          </a:p>
          <a:p>
            <a:pPr lvl="3">
              <a:buFont typeface="Wingdings" pitchFamily="2" charset="2"/>
              <a:buChar char="§"/>
            </a:pPr>
            <a:r>
              <a:rPr lang="en-US" dirty="0"/>
              <a:t>HCY Public Notice Locations (Template)</a:t>
            </a:r>
          </a:p>
          <a:p>
            <a:pPr lvl="3">
              <a:buFont typeface="Wingdings" pitchFamily="2" charset="2"/>
              <a:buChar char="§"/>
            </a:pPr>
            <a:r>
              <a:rPr lang="en-US" dirty="0"/>
              <a:t>HCY Reservation of Funds (Template)</a:t>
            </a:r>
          </a:p>
          <a:p>
            <a:pPr lvl="3">
              <a:buFont typeface="Wingdings" pitchFamily="2" charset="2"/>
              <a:buChar char="§"/>
            </a:pPr>
            <a:r>
              <a:rPr lang="en-US" dirty="0"/>
              <a:t>Identification Procedure</a:t>
            </a:r>
          </a:p>
          <a:p>
            <a:pPr lvl="3">
              <a:buFont typeface="Wingdings" pitchFamily="2" charset="2"/>
              <a:buChar char="§"/>
            </a:pPr>
            <a:r>
              <a:rPr lang="en-US" dirty="0"/>
              <a:t>Staff Training on Homeless (Template)</a:t>
            </a:r>
          </a:p>
          <a:p>
            <a:pPr lvl="2">
              <a:buFont typeface="Wingdings" pitchFamily="2" charset="2"/>
              <a:buChar char="§"/>
            </a:pPr>
            <a:r>
              <a:rPr lang="en-US" dirty="0"/>
              <a:t>Homeless Education Dispute Procedure</a:t>
            </a:r>
          </a:p>
          <a:p>
            <a:pPr lvl="3">
              <a:buFont typeface="Wingdings" pitchFamily="2" charset="2"/>
              <a:buChar char="§"/>
            </a:pPr>
            <a:r>
              <a:rPr lang="en-US" dirty="0"/>
              <a:t>Current LEA Dispute Resolution Procedure. Template available as starting point in development of the LEA dispute resolution procedure.</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942593" y="2404965"/>
            <a:ext cx="4554538" cy="4400550"/>
          </a:xfrm>
          <a:prstGeom prst="rect">
            <a:avLst/>
          </a:prstGeom>
          <a:noFill/>
          <a:ln w="9525">
            <a:noFill/>
            <a:miter lim="800000"/>
            <a:headEnd/>
            <a:tailEnd/>
          </a:ln>
          <a:effectLst/>
        </p:spPr>
      </p:pic>
      <p:sp>
        <p:nvSpPr>
          <p:cNvPr id="5" name="Text Box 5"/>
          <p:cNvSpPr txBox="1">
            <a:spLocks noChangeArrowheads="1"/>
          </p:cNvSpPr>
          <p:nvPr/>
        </p:nvSpPr>
        <p:spPr bwMode="auto">
          <a:xfrm>
            <a:off x="-186321" y="605694"/>
            <a:ext cx="3958221" cy="683264"/>
          </a:xfrm>
          <a:prstGeom prst="rect">
            <a:avLst/>
          </a:prstGeom>
          <a:noFill/>
          <a:ln w="9525">
            <a:noFill/>
            <a:miter lim="800000"/>
            <a:headEnd/>
            <a:tailEnd/>
          </a:ln>
        </p:spPr>
        <p:txBody>
          <a:bodyPr wrap="square">
            <a:spAutoFit/>
          </a:bodyPr>
          <a:lstStyle/>
          <a:p>
            <a:pPr algn="ctr" eaLnBrk="1" hangingPunct="1">
              <a:spcBef>
                <a:spcPct val="50000"/>
              </a:spcBef>
            </a:pPr>
            <a:r>
              <a:rPr lang="en-US" sz="2400" dirty="0"/>
              <a:t>McKinney-Vento Sub Grants</a:t>
            </a:r>
          </a:p>
        </p:txBody>
      </p:sp>
      <p:sp>
        <p:nvSpPr>
          <p:cNvPr id="6" name="Text Box 6"/>
          <p:cNvSpPr txBox="1">
            <a:spLocks noChangeArrowheads="1"/>
          </p:cNvSpPr>
          <p:nvPr/>
        </p:nvSpPr>
        <p:spPr bwMode="auto">
          <a:xfrm>
            <a:off x="1481558" y="1379664"/>
            <a:ext cx="4064000" cy="342900"/>
          </a:xfrm>
          <a:prstGeom prst="rect">
            <a:avLst/>
          </a:prstGeom>
          <a:noFill/>
          <a:ln w="9525">
            <a:noFill/>
            <a:miter lim="800000"/>
            <a:headEnd/>
            <a:tailEnd/>
          </a:ln>
        </p:spPr>
        <p:txBody>
          <a:bodyPr>
            <a:spAutoFit/>
          </a:bodyPr>
          <a:lstStyle/>
          <a:p>
            <a:pPr algn="ctr" eaLnBrk="1" hangingPunct="1">
              <a:spcBef>
                <a:spcPct val="50000"/>
              </a:spcBef>
            </a:pPr>
            <a:r>
              <a:rPr lang="en-US" sz="2400" dirty="0"/>
              <a:t>Title IA Set-Asides</a:t>
            </a:r>
          </a:p>
        </p:txBody>
      </p:sp>
      <p:sp>
        <p:nvSpPr>
          <p:cNvPr id="7" name="Text Box 7"/>
          <p:cNvSpPr txBox="1">
            <a:spLocks noChangeArrowheads="1"/>
          </p:cNvSpPr>
          <p:nvPr/>
        </p:nvSpPr>
        <p:spPr bwMode="auto">
          <a:xfrm>
            <a:off x="4224758" y="922464"/>
            <a:ext cx="2641600" cy="617538"/>
          </a:xfrm>
          <a:prstGeom prst="rect">
            <a:avLst/>
          </a:prstGeom>
          <a:noFill/>
          <a:ln w="9525">
            <a:noFill/>
            <a:miter lim="800000"/>
            <a:headEnd/>
            <a:tailEnd/>
          </a:ln>
        </p:spPr>
        <p:txBody>
          <a:bodyPr>
            <a:spAutoFit/>
          </a:bodyPr>
          <a:lstStyle/>
          <a:p>
            <a:pPr algn="ctr" eaLnBrk="1" hangingPunct="1">
              <a:spcBef>
                <a:spcPct val="50000"/>
              </a:spcBef>
            </a:pPr>
            <a:r>
              <a:rPr lang="en-US" sz="2400" dirty="0"/>
              <a:t>General Funds</a:t>
            </a:r>
          </a:p>
        </p:txBody>
      </p:sp>
      <p:sp>
        <p:nvSpPr>
          <p:cNvPr id="8" name="Line 13"/>
          <p:cNvSpPr>
            <a:spLocks noChangeShapeType="1"/>
          </p:cNvSpPr>
          <p:nvPr/>
        </p:nvSpPr>
        <p:spPr bwMode="auto">
          <a:xfrm>
            <a:off x="1967332" y="1023478"/>
            <a:ext cx="604418" cy="1548271"/>
          </a:xfrm>
          <a:prstGeom prst="line">
            <a:avLst/>
          </a:prstGeom>
          <a:noFill/>
          <a:ln w="9525">
            <a:solidFill>
              <a:schemeClr val="tx1"/>
            </a:solidFill>
            <a:round/>
            <a:headEnd/>
            <a:tailEnd type="triangle" w="med" len="med"/>
          </a:ln>
        </p:spPr>
        <p:txBody>
          <a:bodyPr wrap="none"/>
          <a:lstStyle/>
          <a:p>
            <a:endParaRPr lang="en-US"/>
          </a:p>
        </p:txBody>
      </p:sp>
      <p:sp>
        <p:nvSpPr>
          <p:cNvPr id="9" name="Line 14"/>
          <p:cNvSpPr>
            <a:spLocks noChangeShapeType="1"/>
          </p:cNvSpPr>
          <p:nvPr/>
        </p:nvSpPr>
        <p:spPr bwMode="auto">
          <a:xfrm>
            <a:off x="3315857" y="1709279"/>
            <a:ext cx="107625" cy="1199606"/>
          </a:xfrm>
          <a:prstGeom prst="line">
            <a:avLst/>
          </a:prstGeom>
          <a:noFill/>
          <a:ln w="9525">
            <a:solidFill>
              <a:schemeClr val="tx1"/>
            </a:solidFill>
            <a:round/>
            <a:headEnd/>
            <a:tailEnd type="triangle" w="med" len="med"/>
          </a:ln>
        </p:spPr>
        <p:txBody>
          <a:bodyPr wrap="none"/>
          <a:lstStyle/>
          <a:p>
            <a:endParaRPr lang="en-US"/>
          </a:p>
        </p:txBody>
      </p:sp>
      <p:sp>
        <p:nvSpPr>
          <p:cNvPr id="10" name="Line 16"/>
          <p:cNvSpPr>
            <a:spLocks noChangeShapeType="1"/>
          </p:cNvSpPr>
          <p:nvPr/>
        </p:nvSpPr>
        <p:spPr bwMode="auto">
          <a:xfrm flipH="1">
            <a:off x="4284079" y="1337532"/>
            <a:ext cx="846430" cy="1943100"/>
          </a:xfrm>
          <a:prstGeom prst="line">
            <a:avLst/>
          </a:prstGeom>
          <a:noFill/>
          <a:ln w="9525">
            <a:solidFill>
              <a:schemeClr val="tx1"/>
            </a:solidFill>
            <a:round/>
            <a:headEnd/>
            <a:tailEnd type="triangle" w="med" len="med"/>
          </a:ln>
        </p:spPr>
        <p:txBody>
          <a:bodyPr wrap="none"/>
          <a:lstStyle/>
          <a:p>
            <a:endParaRPr lang="en-US"/>
          </a:p>
        </p:txBody>
      </p:sp>
      <p:sp>
        <p:nvSpPr>
          <p:cNvPr id="11" name="Title 1"/>
          <p:cNvSpPr>
            <a:spLocks noGrp="1"/>
          </p:cNvSpPr>
          <p:nvPr>
            <p:ph type="title"/>
          </p:nvPr>
        </p:nvSpPr>
        <p:spPr>
          <a:xfrm>
            <a:off x="1202094" y="-232506"/>
            <a:ext cx="7010400" cy="838200"/>
          </a:xfrm>
        </p:spPr>
        <p:txBody>
          <a:bodyPr/>
          <a:lstStyle/>
          <a:p>
            <a:pPr algn="ctr"/>
            <a:r>
              <a:rPr lang="en-US" dirty="0"/>
              <a:t>Funding</a:t>
            </a:r>
          </a:p>
        </p:txBody>
      </p:sp>
      <p:sp>
        <p:nvSpPr>
          <p:cNvPr id="12" name="Rectangle 11"/>
          <p:cNvSpPr/>
          <p:nvPr/>
        </p:nvSpPr>
        <p:spPr>
          <a:xfrm>
            <a:off x="5217107" y="679755"/>
            <a:ext cx="4572000" cy="6186309"/>
          </a:xfrm>
          <a:prstGeom prst="rect">
            <a:avLst/>
          </a:prstGeom>
        </p:spPr>
        <p:txBody>
          <a:bodyPr wrap="square">
            <a:spAutoFit/>
          </a:bodyPr>
          <a:lstStyle/>
          <a:p>
            <a:pPr algn="ctr">
              <a:defRPr/>
            </a:pPr>
            <a:r>
              <a:rPr lang="en-US" sz="2000" u="sng" dirty="0">
                <a:solidFill>
                  <a:srgbClr val="002060"/>
                </a:solidFill>
                <a:effectLst>
                  <a:outerShdw blurRad="38100" dist="38100" dir="2700000" algn="tl">
                    <a:srgbClr val="000000"/>
                  </a:outerShdw>
                </a:effectLst>
                <a:latin typeface="Tahoma" pitchFamily="34" charset="0"/>
              </a:rPr>
              <a:t>McKinney-Vento </a:t>
            </a:r>
          </a:p>
          <a:p>
            <a:pPr algn="ctr">
              <a:defRPr/>
            </a:pPr>
            <a:r>
              <a:rPr lang="en-US" sz="2000" u="sng" dirty="0">
                <a:solidFill>
                  <a:srgbClr val="002060"/>
                </a:solidFill>
                <a:effectLst>
                  <a:outerShdw blurRad="38100" dist="38100" dir="2700000" algn="tl">
                    <a:srgbClr val="000000"/>
                  </a:outerShdw>
                </a:effectLst>
                <a:latin typeface="Tahoma" pitchFamily="34" charset="0"/>
              </a:rPr>
              <a:t>Grant Awards</a:t>
            </a:r>
          </a:p>
          <a:p>
            <a:pPr lvl="1">
              <a:defRPr/>
            </a:pPr>
            <a:r>
              <a:rPr lang="en-US" sz="2000" dirty="0">
                <a:solidFill>
                  <a:srgbClr val="002060"/>
                </a:solidFill>
                <a:effectLst>
                  <a:outerShdw blurRad="38100" dist="38100" dir="2700000" algn="tl">
                    <a:srgbClr val="000000"/>
                  </a:outerShdw>
                </a:effectLst>
                <a:latin typeface="Tahoma" pitchFamily="34" charset="0"/>
              </a:rPr>
              <a:t>FY02	$  578,982.00</a:t>
            </a:r>
          </a:p>
          <a:p>
            <a:pPr lvl="1">
              <a:defRPr/>
            </a:pPr>
            <a:r>
              <a:rPr lang="en-US" sz="2000" dirty="0">
                <a:solidFill>
                  <a:srgbClr val="002060"/>
                </a:solidFill>
                <a:effectLst>
                  <a:outerShdw blurRad="38100" dist="38100" dir="2700000" algn="tl">
                    <a:srgbClr val="000000"/>
                  </a:outerShdw>
                </a:effectLst>
                <a:latin typeface="Tahoma" pitchFamily="34" charset="0"/>
              </a:rPr>
              <a:t>FY03	$  828,784.00</a:t>
            </a:r>
          </a:p>
          <a:p>
            <a:pPr lvl="1">
              <a:defRPr/>
            </a:pPr>
            <a:r>
              <a:rPr lang="en-US" sz="2000" dirty="0">
                <a:solidFill>
                  <a:srgbClr val="002060"/>
                </a:solidFill>
                <a:effectLst>
                  <a:outerShdw blurRad="38100" dist="38100" dir="2700000" algn="tl">
                    <a:srgbClr val="000000"/>
                  </a:outerShdw>
                </a:effectLst>
                <a:latin typeface="Tahoma" pitchFamily="34" charset="0"/>
              </a:rPr>
              <a:t>FY04	$  827,848.00</a:t>
            </a:r>
          </a:p>
          <a:p>
            <a:pPr lvl="1">
              <a:defRPr/>
            </a:pPr>
            <a:r>
              <a:rPr lang="en-US" sz="2000" dirty="0">
                <a:solidFill>
                  <a:srgbClr val="002060"/>
                </a:solidFill>
                <a:effectLst>
                  <a:outerShdw blurRad="38100" dist="38100" dir="2700000" algn="tl">
                    <a:srgbClr val="000000"/>
                  </a:outerShdw>
                </a:effectLst>
                <a:latin typeface="Tahoma" pitchFamily="34" charset="0"/>
              </a:rPr>
              <a:t>FY05	$1,111,293.00</a:t>
            </a:r>
          </a:p>
          <a:p>
            <a:pPr lvl="1">
              <a:defRPr/>
            </a:pPr>
            <a:r>
              <a:rPr lang="en-US" sz="2000" dirty="0">
                <a:solidFill>
                  <a:srgbClr val="002060"/>
                </a:solidFill>
                <a:effectLst>
                  <a:outerShdw blurRad="38100" dist="38100" dir="2700000" algn="tl">
                    <a:srgbClr val="000000"/>
                  </a:outerShdw>
                </a:effectLst>
                <a:latin typeface="Tahoma" pitchFamily="34" charset="0"/>
              </a:rPr>
              <a:t>FY06	$1,215,871.00</a:t>
            </a:r>
          </a:p>
          <a:p>
            <a:pPr lvl="1">
              <a:defRPr/>
            </a:pPr>
            <a:r>
              <a:rPr lang="en-US" sz="2000" dirty="0">
                <a:solidFill>
                  <a:srgbClr val="002060"/>
                </a:solidFill>
                <a:effectLst>
                  <a:outerShdw blurRad="38100" dist="38100" dir="2700000" algn="tl">
                    <a:srgbClr val="000000"/>
                  </a:outerShdw>
                </a:effectLst>
                <a:latin typeface="Tahoma" pitchFamily="34" charset="0"/>
              </a:rPr>
              <a:t>FY07	$1,262,092.00</a:t>
            </a:r>
          </a:p>
          <a:p>
            <a:pPr lvl="1">
              <a:defRPr/>
            </a:pPr>
            <a:r>
              <a:rPr lang="en-US" sz="2000" dirty="0">
                <a:solidFill>
                  <a:srgbClr val="002060"/>
                </a:solidFill>
                <a:effectLst>
                  <a:outerShdw blurRad="38100" dist="38100" dir="2700000" algn="tl">
                    <a:srgbClr val="000000"/>
                  </a:outerShdw>
                </a:effectLst>
                <a:latin typeface="Tahoma" pitchFamily="34" charset="0"/>
              </a:rPr>
              <a:t>FY08	$1,245,604.00</a:t>
            </a:r>
          </a:p>
          <a:p>
            <a:pPr lvl="1">
              <a:defRPr/>
            </a:pPr>
            <a:r>
              <a:rPr lang="en-US" sz="2000" dirty="0">
                <a:solidFill>
                  <a:srgbClr val="002060"/>
                </a:solidFill>
                <a:effectLst>
                  <a:outerShdw blurRad="38100" dist="38100" dir="2700000" algn="tl">
                    <a:srgbClr val="000000"/>
                  </a:outerShdw>
                </a:effectLst>
                <a:latin typeface="Tahoma" pitchFamily="34" charset="0"/>
              </a:rPr>
              <a:t>FY09	$1,187,280.00</a:t>
            </a:r>
          </a:p>
          <a:p>
            <a:pPr lvl="1">
              <a:defRPr/>
            </a:pPr>
            <a:r>
              <a:rPr lang="en-US" sz="2000" dirty="0">
                <a:solidFill>
                  <a:srgbClr val="002060"/>
                </a:solidFill>
                <a:effectLst>
                  <a:outerShdw blurRad="38100" dist="38100" dir="2700000" algn="tl">
                    <a:srgbClr val="000000"/>
                  </a:outerShdw>
                </a:effectLst>
                <a:latin typeface="Tahoma" pitchFamily="34" charset="0"/>
              </a:rPr>
              <a:t>FY10 </a:t>
            </a:r>
            <a:r>
              <a:rPr lang="en-US" sz="2000" dirty="0" err="1">
                <a:solidFill>
                  <a:srgbClr val="002060"/>
                </a:solidFill>
                <a:effectLst>
                  <a:outerShdw blurRad="38100" dist="38100" dir="2700000" algn="tl">
                    <a:srgbClr val="000000"/>
                  </a:outerShdw>
                </a:effectLst>
                <a:latin typeface="Tahoma" pitchFamily="34" charset="0"/>
              </a:rPr>
              <a:t>Stim</a:t>
            </a:r>
            <a:r>
              <a:rPr lang="en-US" sz="2000" dirty="0">
                <a:solidFill>
                  <a:srgbClr val="002060"/>
                </a:solidFill>
                <a:effectLst>
                  <a:outerShdw blurRad="38100" dist="38100" dir="2700000" algn="tl">
                    <a:srgbClr val="000000"/>
                  </a:outerShdw>
                </a:effectLst>
                <a:latin typeface="Tahoma" pitchFamily="34" charset="0"/>
              </a:rPr>
              <a:t>	$1,618,216.00</a:t>
            </a:r>
          </a:p>
          <a:p>
            <a:pPr lvl="1">
              <a:defRPr/>
            </a:pPr>
            <a:r>
              <a:rPr lang="en-US" sz="2000" dirty="0">
                <a:solidFill>
                  <a:srgbClr val="002060"/>
                </a:solidFill>
                <a:effectLst>
                  <a:outerShdw blurRad="38100" dist="38100" dir="2700000" algn="tl">
                    <a:srgbClr val="000000"/>
                  </a:outerShdw>
                </a:effectLst>
                <a:latin typeface="Tahoma" pitchFamily="34" charset="0"/>
              </a:rPr>
              <a:t>FY10 	$1,494,986.00</a:t>
            </a:r>
          </a:p>
          <a:p>
            <a:pPr lvl="1">
              <a:defRPr/>
            </a:pPr>
            <a:r>
              <a:rPr lang="en-US" sz="2000" dirty="0">
                <a:solidFill>
                  <a:srgbClr val="002060"/>
                </a:solidFill>
                <a:effectLst>
                  <a:outerShdw blurRad="38100" dist="38100" dir="2700000" algn="tl">
                    <a:srgbClr val="000000"/>
                  </a:outerShdw>
                </a:effectLst>
                <a:latin typeface="Tahoma" pitchFamily="34" charset="0"/>
              </a:rPr>
              <a:t>FY 11	$1,364,296.00</a:t>
            </a:r>
          </a:p>
          <a:p>
            <a:pPr lvl="1">
              <a:defRPr/>
            </a:pPr>
            <a:r>
              <a:rPr lang="en-US" sz="2000" dirty="0">
                <a:solidFill>
                  <a:srgbClr val="002060"/>
                </a:solidFill>
                <a:effectLst>
                  <a:outerShdw blurRad="38100" dist="38100" dir="2700000" algn="tl">
                    <a:srgbClr val="000000"/>
                  </a:outerShdw>
                </a:effectLst>
                <a:latin typeface="Tahoma" pitchFamily="34" charset="0"/>
              </a:rPr>
              <a:t>FY 12	$1,402,919.00</a:t>
            </a:r>
          </a:p>
          <a:p>
            <a:pPr lvl="1">
              <a:defRPr/>
            </a:pPr>
            <a:r>
              <a:rPr lang="en-US" sz="2000" dirty="0">
                <a:solidFill>
                  <a:srgbClr val="002060"/>
                </a:solidFill>
                <a:effectLst>
                  <a:outerShdw blurRad="38100" dist="38100" dir="2700000" algn="tl">
                    <a:srgbClr val="000000"/>
                  </a:outerShdw>
                </a:effectLst>
                <a:latin typeface="Tahoma" pitchFamily="34" charset="0"/>
              </a:rPr>
              <a:t>FY 13	$1,330,033.00</a:t>
            </a:r>
          </a:p>
          <a:p>
            <a:pPr lvl="1">
              <a:defRPr/>
            </a:pPr>
            <a:r>
              <a:rPr lang="en-US" sz="2000" dirty="0">
                <a:solidFill>
                  <a:srgbClr val="002060"/>
                </a:solidFill>
                <a:effectLst>
                  <a:outerShdw blurRad="38100" dist="38100" dir="2700000" algn="tl">
                    <a:srgbClr val="000000"/>
                  </a:outerShdw>
                </a:effectLst>
                <a:latin typeface="Tahoma" pitchFamily="34" charset="0"/>
              </a:rPr>
              <a:t>FY 14	$1,372,486.00</a:t>
            </a:r>
          </a:p>
          <a:p>
            <a:pPr lvl="1">
              <a:defRPr/>
            </a:pPr>
            <a:r>
              <a:rPr lang="en-US" sz="2000" dirty="0">
                <a:solidFill>
                  <a:srgbClr val="002060"/>
                </a:solidFill>
                <a:effectLst>
                  <a:outerShdw blurRad="38100" dist="38100" dir="2700000" algn="tl">
                    <a:srgbClr val="000000"/>
                  </a:outerShdw>
                </a:effectLst>
                <a:latin typeface="Tahoma" pitchFamily="34" charset="0"/>
              </a:rPr>
              <a:t>FY 15	$1,422,929.00</a:t>
            </a:r>
          </a:p>
          <a:p>
            <a:pPr lvl="1">
              <a:defRPr/>
            </a:pPr>
            <a:r>
              <a:rPr lang="en-US" sz="2000" dirty="0">
                <a:solidFill>
                  <a:srgbClr val="002060"/>
                </a:solidFill>
                <a:effectLst>
                  <a:outerShdw blurRad="38100" dist="38100" dir="2700000" algn="tl">
                    <a:srgbClr val="000000"/>
                  </a:outerShdw>
                </a:effectLst>
                <a:latin typeface="Tahoma" pitchFamily="34" charset="0"/>
              </a:rPr>
              <a:t>FY 16	$1,416,334.00</a:t>
            </a:r>
          </a:p>
          <a:p>
            <a:pPr lvl="1">
              <a:defRPr/>
            </a:pPr>
            <a:r>
              <a:rPr lang="en-US" sz="2000" dirty="0">
                <a:solidFill>
                  <a:srgbClr val="002060"/>
                </a:solidFill>
                <a:effectLst>
                  <a:outerShdw blurRad="38100" dist="38100" dir="2700000" algn="tl">
                    <a:srgbClr val="000000"/>
                  </a:outerShdw>
                </a:effectLst>
                <a:latin typeface="Tahoma" pitchFamily="34" charset="0"/>
              </a:rPr>
              <a:t>FY 17	$1,519,858.00</a:t>
            </a:r>
          </a:p>
          <a:p>
            <a:pPr lvl="1">
              <a:defRPr/>
            </a:pPr>
            <a:r>
              <a:rPr lang="en-US" sz="2000" dirty="0">
                <a:solidFill>
                  <a:srgbClr val="002060"/>
                </a:solidFill>
                <a:effectLst>
                  <a:outerShdw blurRad="38100" dist="38100" dir="2700000" algn="tl">
                    <a:srgbClr val="000000"/>
                  </a:outerShdw>
                </a:effectLst>
                <a:latin typeface="Tahoma" pitchFamily="34" charset="0"/>
              </a:rPr>
              <a:t>FY  18        $1,701,414.00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467600" cy="666750"/>
          </a:xfrm>
        </p:spPr>
        <p:txBody>
          <a:bodyPr/>
          <a:lstStyle/>
          <a:p>
            <a:r>
              <a:rPr lang="en-US" dirty="0"/>
              <a:t>Funding</a:t>
            </a:r>
          </a:p>
        </p:txBody>
      </p:sp>
      <p:sp>
        <p:nvSpPr>
          <p:cNvPr id="3" name="Content Placeholder 2"/>
          <p:cNvSpPr>
            <a:spLocks noGrp="1"/>
          </p:cNvSpPr>
          <p:nvPr>
            <p:ph sz="quarter" idx="1"/>
          </p:nvPr>
        </p:nvSpPr>
        <p:spPr>
          <a:xfrm>
            <a:off x="914400" y="1085850"/>
            <a:ext cx="7010400" cy="5079572"/>
          </a:xfrm>
        </p:spPr>
        <p:txBody>
          <a:bodyPr>
            <a:normAutofit/>
          </a:bodyPr>
          <a:lstStyle/>
          <a:p>
            <a:r>
              <a:rPr lang="en-US" dirty="0"/>
              <a:t>Title I-A Set-Asides</a:t>
            </a:r>
          </a:p>
          <a:p>
            <a:pPr lvl="1">
              <a:buFont typeface="Wingdings" pitchFamily="2" charset="2"/>
              <a:buChar char="§"/>
            </a:pPr>
            <a:r>
              <a:rPr lang="en-US" b="1" i="0" dirty="0"/>
              <a:t>LEAs are required to set aside .5% (half of a percent) of their Title I allocations, or $100, whichever is greater, to meet the needs of HCY.</a:t>
            </a:r>
          </a:p>
          <a:p>
            <a:pPr>
              <a:lnSpc>
                <a:spcPct val="80000"/>
              </a:lnSpc>
              <a:buNone/>
              <a:defRPr/>
            </a:pPr>
            <a:r>
              <a:rPr lang="en-US" sz="2200" i="1" dirty="0">
                <a:solidFill>
                  <a:srgbClr val="FF6600"/>
                </a:solidFill>
              </a:rPr>
              <a:t>A local educational agency shall reserve such funds as are necessary under this part to provide services comparable to those provided to children in schools funded under this part to serve homeless children who do not attend participating schools, including providing educationally related support services to children in shelters and other locations where children may live; [1113(c )(3)(A)]</a:t>
            </a:r>
          </a:p>
          <a:p>
            <a:pPr>
              <a:lnSpc>
                <a:spcPct val="80000"/>
              </a:lnSpc>
              <a:buNone/>
              <a:defRPr/>
            </a:pPr>
            <a:endParaRPr lang="en-US" sz="2200" i="1" dirty="0">
              <a:solidFill>
                <a:srgbClr val="FF6600"/>
              </a:solidFill>
            </a:endParaRPr>
          </a:p>
          <a:p>
            <a:pPr lvl="1">
              <a:buNone/>
            </a:pPr>
            <a:r>
              <a:rPr lang="en-US" dirty="0">
                <a:solidFill>
                  <a:srgbClr val="C00000"/>
                </a:solidFill>
                <a:hlinkClick r:id="rId3"/>
              </a:rPr>
              <a:t>https://cms.azed.gov/home/GetDocumentFile?id=58011f89aadebe02fc0379f1</a:t>
            </a:r>
            <a:r>
              <a:rPr lang="en-US" dirty="0">
                <a:solidFill>
                  <a:srgbClr val="C00000"/>
                </a:solidFill>
              </a:rPr>
              <a:t> </a:t>
            </a:r>
            <a:endParaRPr lang="en-US" dirty="0">
              <a:solidFill>
                <a:srgbClr val="C0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
            <a:ext cx="7467600" cy="590550"/>
          </a:xfrm>
        </p:spPr>
        <p:txBody>
          <a:bodyPr/>
          <a:lstStyle/>
          <a:p>
            <a:r>
              <a:rPr lang="en-US" dirty="0"/>
              <a:t>Contact Information</a:t>
            </a:r>
          </a:p>
        </p:txBody>
      </p:sp>
      <p:sp>
        <p:nvSpPr>
          <p:cNvPr id="5" name="Rectangle 3"/>
          <p:cNvSpPr>
            <a:spLocks noGrp="1" noRot="1" noChangeArrowheads="1"/>
          </p:cNvSpPr>
          <p:nvPr>
            <p:ph sz="quarter" idx="1"/>
          </p:nvPr>
        </p:nvSpPr>
        <p:spPr>
          <a:xfrm>
            <a:off x="758190" y="1043940"/>
            <a:ext cx="7467600" cy="5234940"/>
          </a:xfrm>
        </p:spPr>
        <p:txBody>
          <a:bodyPr>
            <a:normAutofit fontScale="70000" lnSpcReduction="20000"/>
          </a:bodyPr>
          <a:lstStyle/>
          <a:p>
            <a:pPr algn="ctr" eaLnBrk="1" hangingPunct="1">
              <a:lnSpc>
                <a:spcPct val="90000"/>
              </a:lnSpc>
              <a:buFont typeface="Wingdings" pitchFamily="2" charset="2"/>
              <a:buNone/>
            </a:pPr>
            <a:endParaRPr lang="en-US" altLang="en-US" b="1" dirty="0"/>
          </a:p>
          <a:p>
            <a:pPr algn="ctr" eaLnBrk="1" hangingPunct="1">
              <a:lnSpc>
                <a:spcPct val="90000"/>
              </a:lnSpc>
              <a:buFont typeface="Wingdings" pitchFamily="2" charset="2"/>
              <a:buNone/>
            </a:pPr>
            <a:r>
              <a:rPr lang="en-US" altLang="en-US" sz="2400" b="1" dirty="0"/>
              <a:t>Alexis Clermont, M. Ed</a:t>
            </a:r>
          </a:p>
          <a:p>
            <a:pPr algn="ctr" eaLnBrk="1" hangingPunct="1">
              <a:lnSpc>
                <a:spcPct val="90000"/>
              </a:lnSpc>
              <a:buFont typeface="Wingdings" pitchFamily="2" charset="2"/>
              <a:buNone/>
            </a:pPr>
            <a:r>
              <a:rPr lang="en-US" altLang="en-US" sz="2400" dirty="0"/>
              <a:t>State Coordinator for Homeless Education</a:t>
            </a:r>
          </a:p>
          <a:p>
            <a:pPr algn="ctr" eaLnBrk="1" hangingPunct="1">
              <a:lnSpc>
                <a:spcPct val="90000"/>
              </a:lnSpc>
              <a:buFont typeface="Wingdings" pitchFamily="2" charset="2"/>
              <a:buNone/>
            </a:pPr>
            <a:r>
              <a:rPr lang="en-US" altLang="en-US" sz="2400" dirty="0"/>
              <a:t>	1535 W. Jefferson Bin #2</a:t>
            </a:r>
          </a:p>
          <a:p>
            <a:pPr algn="ctr" eaLnBrk="1" hangingPunct="1">
              <a:lnSpc>
                <a:spcPct val="90000"/>
              </a:lnSpc>
              <a:buFont typeface="Wingdings" pitchFamily="2" charset="2"/>
              <a:buNone/>
            </a:pPr>
            <a:r>
              <a:rPr lang="en-US" altLang="en-US" sz="2400" dirty="0"/>
              <a:t>Phoenix, AZ  85007</a:t>
            </a:r>
          </a:p>
          <a:p>
            <a:pPr algn="ctr" eaLnBrk="1" hangingPunct="1">
              <a:lnSpc>
                <a:spcPct val="90000"/>
              </a:lnSpc>
              <a:buFont typeface="Wingdings" pitchFamily="2" charset="2"/>
              <a:buNone/>
            </a:pPr>
            <a:r>
              <a:rPr lang="en-US" altLang="en-US" sz="2400" dirty="0"/>
              <a:t>(602) 542-4963</a:t>
            </a:r>
          </a:p>
          <a:p>
            <a:pPr algn="ctr" eaLnBrk="1" hangingPunct="1">
              <a:lnSpc>
                <a:spcPct val="90000"/>
              </a:lnSpc>
              <a:buFont typeface="Wingdings" pitchFamily="2" charset="2"/>
              <a:buNone/>
            </a:pPr>
            <a:r>
              <a:rPr lang="en-US" altLang="en-US" sz="2400" dirty="0"/>
              <a:t>Fax: 602-542-5175</a:t>
            </a:r>
          </a:p>
          <a:p>
            <a:pPr algn="ctr" eaLnBrk="1" hangingPunct="1">
              <a:lnSpc>
                <a:spcPct val="90000"/>
              </a:lnSpc>
              <a:buFont typeface="Wingdings" pitchFamily="2" charset="2"/>
              <a:buNone/>
            </a:pPr>
            <a:r>
              <a:rPr lang="en-US" altLang="en-US" sz="2400" dirty="0"/>
              <a:t>	</a:t>
            </a:r>
            <a:r>
              <a:rPr lang="en-US" altLang="en-US" sz="2400" dirty="0">
                <a:hlinkClick r:id="rId3"/>
              </a:rPr>
              <a:t>alexis.clermont@azed.gov</a:t>
            </a:r>
            <a:r>
              <a:rPr lang="en-US" altLang="en-US" sz="2400" dirty="0"/>
              <a:t> </a:t>
            </a:r>
          </a:p>
          <a:p>
            <a:pPr algn="ctr" eaLnBrk="1" hangingPunct="1">
              <a:lnSpc>
                <a:spcPct val="90000"/>
              </a:lnSpc>
              <a:buFont typeface="Wingdings" pitchFamily="2" charset="2"/>
              <a:buNone/>
            </a:pPr>
            <a:endParaRPr lang="en-US" altLang="en-US" dirty="0"/>
          </a:p>
          <a:p>
            <a:pPr algn="ctr" eaLnBrk="1" hangingPunct="1">
              <a:lnSpc>
                <a:spcPct val="90000"/>
              </a:lnSpc>
              <a:buFont typeface="Wingdings" pitchFamily="2" charset="2"/>
              <a:buNone/>
            </a:pPr>
            <a:r>
              <a:rPr lang="en-US" altLang="en-US" sz="2400" b="1" dirty="0"/>
              <a:t>Joanne McCoy</a:t>
            </a:r>
          </a:p>
          <a:p>
            <a:pPr algn="ctr" eaLnBrk="1" hangingPunct="1">
              <a:lnSpc>
                <a:spcPct val="90000"/>
              </a:lnSpc>
              <a:buFont typeface="Wingdings" pitchFamily="2" charset="2"/>
              <a:buNone/>
            </a:pPr>
            <a:r>
              <a:rPr lang="en-US" altLang="en-US" dirty="0"/>
              <a:t>Homeless Administrative Support</a:t>
            </a:r>
          </a:p>
          <a:p>
            <a:pPr algn="ctr" eaLnBrk="1" hangingPunct="1">
              <a:lnSpc>
                <a:spcPct val="90000"/>
              </a:lnSpc>
              <a:buFont typeface="Wingdings" pitchFamily="2" charset="2"/>
              <a:buNone/>
            </a:pPr>
            <a:r>
              <a:rPr lang="en-US" altLang="en-US" dirty="0"/>
              <a:t>(602) 364-1971</a:t>
            </a:r>
          </a:p>
          <a:p>
            <a:pPr algn="ctr" eaLnBrk="1" hangingPunct="1">
              <a:lnSpc>
                <a:spcPct val="90000"/>
              </a:lnSpc>
              <a:buFont typeface="Wingdings" pitchFamily="2" charset="2"/>
              <a:buNone/>
            </a:pPr>
            <a:r>
              <a:rPr lang="en-US" altLang="en-US" sz="2400" dirty="0">
                <a:hlinkClick r:id="rId4"/>
              </a:rPr>
              <a:t>Joanne.mccoy@azed.gov</a:t>
            </a:r>
            <a:r>
              <a:rPr lang="en-US" altLang="en-US" sz="2400" dirty="0"/>
              <a:t> </a:t>
            </a:r>
          </a:p>
          <a:p>
            <a:pPr algn="ctr" eaLnBrk="1" hangingPunct="1">
              <a:lnSpc>
                <a:spcPct val="90000"/>
              </a:lnSpc>
              <a:buFont typeface="Wingdings" pitchFamily="2" charset="2"/>
              <a:buNone/>
            </a:pPr>
            <a:endParaRPr lang="en-US" altLang="en-US" b="1" dirty="0"/>
          </a:p>
          <a:p>
            <a:pPr algn="ctr" eaLnBrk="1" hangingPunct="1">
              <a:lnSpc>
                <a:spcPct val="90000"/>
              </a:lnSpc>
              <a:buFont typeface="Wingdings" pitchFamily="2" charset="2"/>
              <a:buNone/>
            </a:pPr>
            <a:r>
              <a:rPr lang="en-US" altLang="en-US" b="1" dirty="0"/>
              <a:t>Homeless Inbox</a:t>
            </a:r>
          </a:p>
          <a:p>
            <a:pPr algn="ctr" eaLnBrk="1" hangingPunct="1">
              <a:lnSpc>
                <a:spcPct val="90000"/>
              </a:lnSpc>
              <a:buFont typeface="Wingdings" pitchFamily="2" charset="2"/>
              <a:buNone/>
            </a:pPr>
            <a:r>
              <a:rPr lang="en-US" altLang="en-US" sz="2400" dirty="0">
                <a:hlinkClick r:id="rId5"/>
              </a:rPr>
              <a:t>homeless@azed.gov</a:t>
            </a:r>
            <a:r>
              <a:rPr lang="en-US" altLang="en-US" sz="2400" dirty="0"/>
              <a:t> </a:t>
            </a:r>
          </a:p>
          <a:p>
            <a:pPr eaLnBrk="1" hangingPunct="1">
              <a:lnSpc>
                <a:spcPct val="90000"/>
              </a:lnSpc>
              <a:buFont typeface="Wingdings" pitchFamily="2" charset="2"/>
              <a:buNone/>
            </a:pPr>
            <a:endParaRPr lang="en-US" altLang="en-US" dirty="0"/>
          </a:p>
          <a:p>
            <a:pPr algn="ctr" eaLnBrk="1" hangingPunct="1">
              <a:lnSpc>
                <a:spcPct val="90000"/>
              </a:lnSpc>
              <a:buFont typeface="Wingdings" pitchFamily="2" charset="2"/>
              <a:buNone/>
            </a:pPr>
            <a:endParaRPr lang="en-US" altLang="en-US" sz="1000" dirty="0"/>
          </a:p>
          <a:p>
            <a:pPr algn="ctr" eaLnBrk="1" hangingPunct="1">
              <a:lnSpc>
                <a:spcPct val="90000"/>
              </a:lnSpc>
              <a:buFont typeface="Wingdings" pitchFamily="2" charset="2"/>
              <a:buNone/>
            </a:pPr>
            <a:r>
              <a:rPr lang="en-US" altLang="en-US" sz="2400" b="1" dirty="0"/>
              <a:t>Arizona Department of Education Website:</a:t>
            </a:r>
          </a:p>
          <a:p>
            <a:pPr algn="ctr" eaLnBrk="1" hangingPunct="1">
              <a:lnSpc>
                <a:spcPct val="90000"/>
              </a:lnSpc>
              <a:buFont typeface="Wingdings" pitchFamily="2" charset="2"/>
              <a:buNone/>
            </a:pPr>
            <a:r>
              <a:rPr lang="en-US" altLang="en-US" sz="2400" dirty="0"/>
              <a:t>	</a:t>
            </a:r>
            <a:r>
              <a:rPr lang="en-US" altLang="en-US" sz="2400" dirty="0">
                <a:hlinkClick r:id="rId6"/>
              </a:rPr>
              <a:t>https://www.azed.gov/homeless/</a:t>
            </a:r>
            <a:r>
              <a:rPr lang="en-US" altLang="en-US" sz="2400" dirty="0"/>
              <a:t> </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342900" y="152400"/>
            <a:ext cx="7467600" cy="819150"/>
          </a:xfrm>
        </p:spPr>
        <p:txBody>
          <a:bodyPr/>
          <a:lstStyle/>
          <a:p>
            <a:r>
              <a:rPr lang="en-US" dirty="0"/>
              <a:t>Policies &amp; Procedures</a:t>
            </a:r>
          </a:p>
        </p:txBody>
      </p:sp>
      <p:sp>
        <p:nvSpPr>
          <p:cNvPr id="7176" name="Rectangle 8"/>
          <p:cNvSpPr>
            <a:spLocks noGrp="1" noChangeArrowheads="1"/>
          </p:cNvSpPr>
          <p:nvPr>
            <p:ph sz="quarter" idx="1"/>
          </p:nvPr>
        </p:nvSpPr>
        <p:spPr>
          <a:xfrm>
            <a:off x="1009650" y="1362947"/>
            <a:ext cx="6858000" cy="4572000"/>
          </a:xfrm>
        </p:spPr>
        <p:txBody>
          <a:bodyPr>
            <a:normAutofit lnSpcReduction="10000"/>
          </a:bodyPr>
          <a:lstStyle/>
          <a:p>
            <a:pPr>
              <a:lnSpc>
                <a:spcPct val="90000"/>
              </a:lnSpc>
              <a:buNone/>
            </a:pPr>
            <a:r>
              <a:rPr lang="en-US" i="1" dirty="0">
                <a:solidFill>
                  <a:srgbClr val="FF6600"/>
                </a:solidFill>
              </a:rPr>
              <a:t>SEAs and LEAs must develop, review and revise their policies to remove barriers to the enrollment and retention of children and youth in homeless situations, </a:t>
            </a:r>
            <a:r>
              <a:rPr lang="en-US" i="1" dirty="0">
                <a:solidFill>
                  <a:srgbClr val="0070C0"/>
                </a:solidFill>
              </a:rPr>
              <a:t>including barriers to enrollment and retention due to outstanding fees or fines, or absences</a:t>
            </a:r>
            <a:r>
              <a:rPr lang="en-US" i="1" dirty="0">
                <a:solidFill>
                  <a:srgbClr val="FF6600"/>
                </a:solidFill>
              </a:rPr>
              <a:t>. [722(g)(1)(I)]</a:t>
            </a:r>
          </a:p>
          <a:p>
            <a:pPr>
              <a:lnSpc>
                <a:spcPct val="90000"/>
              </a:lnSpc>
            </a:pPr>
            <a:r>
              <a:rPr lang="en-US" dirty="0"/>
              <a:t>Immediate enrollment of homeless students, regardless of missing documentation.</a:t>
            </a:r>
          </a:p>
          <a:p>
            <a:pPr>
              <a:lnSpc>
                <a:spcPct val="90000"/>
              </a:lnSpc>
            </a:pPr>
            <a:r>
              <a:rPr lang="en-US" dirty="0"/>
              <a:t>Transportation is provided to &amp; from the “school of origin.” </a:t>
            </a:r>
          </a:p>
          <a:p>
            <a:pPr>
              <a:lnSpc>
                <a:spcPct val="90000"/>
              </a:lnSpc>
            </a:pPr>
            <a:r>
              <a:rPr lang="en-US" dirty="0"/>
              <a:t>Homeless children and youths are not stigmatized or segregated on the basis of their status as homeless.</a:t>
            </a:r>
          </a:p>
          <a:p>
            <a:pPr>
              <a:lnSpc>
                <a:spcPct val="90000"/>
              </a:lnSpc>
            </a:pPr>
            <a:endParaRPr lang="en-US"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7963" y="185738"/>
            <a:ext cx="7467600" cy="788194"/>
          </a:xfrm>
        </p:spPr>
        <p:txBody>
          <a:bodyPr/>
          <a:lstStyle/>
          <a:p>
            <a:r>
              <a:rPr lang="en-US" dirty="0"/>
              <a:t>Policies &amp; Procedures</a:t>
            </a:r>
          </a:p>
        </p:txBody>
      </p:sp>
      <p:sp>
        <p:nvSpPr>
          <p:cNvPr id="69635" name="Rectangle 3"/>
          <p:cNvSpPr>
            <a:spLocks noGrp="1" noChangeArrowheads="1"/>
          </p:cNvSpPr>
          <p:nvPr>
            <p:ph sz="quarter" idx="1"/>
          </p:nvPr>
        </p:nvSpPr>
        <p:spPr>
          <a:xfrm>
            <a:off x="609600" y="1352550"/>
            <a:ext cx="7467600" cy="4610100"/>
          </a:xfrm>
          <a:noFill/>
        </p:spPr>
        <p:txBody>
          <a:bodyPr>
            <a:normAutofit lnSpcReduction="10000"/>
          </a:bodyPr>
          <a:lstStyle/>
          <a:p>
            <a:pPr>
              <a:lnSpc>
                <a:spcPct val="90000"/>
              </a:lnSpc>
              <a:buNone/>
            </a:pPr>
            <a:r>
              <a:rPr lang="en-US" i="1" dirty="0">
                <a:solidFill>
                  <a:srgbClr val="FF6600"/>
                </a:solidFill>
              </a:rPr>
              <a:t>States are prohibited from segregating homeless students in separate schools, separate programs within schools, or separate settings within schools. [722(e)(3)(A)]</a:t>
            </a:r>
          </a:p>
          <a:p>
            <a:pPr>
              <a:lnSpc>
                <a:spcPct val="90000"/>
              </a:lnSpc>
              <a:buNone/>
            </a:pPr>
            <a:r>
              <a:rPr lang="en-US" i="1" dirty="0">
                <a:solidFill>
                  <a:srgbClr val="FF6600"/>
                </a:solidFill>
              </a:rPr>
              <a:t>Local educational agencies will designate an appropriate staff person, </a:t>
            </a:r>
            <a:r>
              <a:rPr lang="en-US" i="1" dirty="0">
                <a:solidFill>
                  <a:srgbClr val="0070C0"/>
                </a:solidFill>
              </a:rPr>
              <a:t>able to carry out the duties described in (6)(A)</a:t>
            </a:r>
            <a:r>
              <a:rPr lang="en-US" i="1" dirty="0">
                <a:solidFill>
                  <a:srgbClr val="FF6600"/>
                </a:solidFill>
              </a:rPr>
              <a:t>, who may also be a coordinator for other Federal programs, as a local educational agency liaison for homeless children and youths, [722(g)(1)(J)(ii)]</a:t>
            </a:r>
          </a:p>
          <a:p>
            <a:pPr>
              <a:lnSpc>
                <a:spcPct val="80000"/>
              </a:lnSpc>
            </a:pPr>
            <a:endParaRPr lang="en-US" i="1" dirty="0">
              <a:solidFill>
                <a:srgbClr val="FF6600"/>
              </a:solidFill>
              <a:cs typeface="Arial" pitchFamily="34" charset="0"/>
            </a:endParaRPr>
          </a:p>
          <a:p>
            <a:pPr marL="0" indent="0" algn="r">
              <a:lnSpc>
                <a:spcPct val="80000"/>
              </a:lnSpc>
              <a:buNone/>
            </a:pPr>
            <a:endParaRPr lang="en-US" sz="1800" dirty="0">
              <a:cs typeface="Arial" pitchFamily="34" charset="0"/>
            </a:endParaRPr>
          </a:p>
          <a:p>
            <a:pPr marL="0" indent="0" algn="r">
              <a:lnSpc>
                <a:spcPct val="80000"/>
              </a:lnSpc>
              <a:buNone/>
            </a:pPr>
            <a:r>
              <a:rPr lang="en-US" sz="1800" dirty="0">
                <a:cs typeface="Arial" pitchFamily="34" charset="0"/>
              </a:rPr>
              <a:t>Refer to “Liaison Duties” handout for additional information. </a:t>
            </a:r>
            <a:r>
              <a:rPr lang="en-US" altLang="en-US" sz="1800" dirty="0">
                <a:hlinkClick r:id="rId3"/>
              </a:rPr>
              <a:t>https://cms.azed.gov/home/GetDocumentFile?id=5818d01baadebe0d5c1efaa3</a:t>
            </a:r>
            <a:r>
              <a:rPr lang="en-US" altLang="en-US" sz="1800" dirty="0"/>
              <a:t>  </a:t>
            </a:r>
            <a:endParaRPr lang="en-US" sz="1800" dirty="0">
              <a:cs typeface="Arial" pitchFamily="34" charset="0"/>
            </a:endParaRPr>
          </a:p>
        </p:txBody>
      </p:sp>
      <p:sp>
        <p:nvSpPr>
          <p:cNvPr id="69636" name="Text Box 4"/>
          <p:cNvSpPr txBox="1">
            <a:spLocks noChangeArrowheads="1"/>
          </p:cNvSpPr>
          <p:nvPr/>
        </p:nvSpPr>
        <p:spPr bwMode="auto">
          <a:xfrm>
            <a:off x="6605588" y="223838"/>
            <a:ext cx="2139950" cy="366712"/>
          </a:xfrm>
          <a:prstGeom prst="rect">
            <a:avLst/>
          </a:prstGeom>
          <a:noFill/>
          <a:ln w="9525">
            <a:noFill/>
            <a:miter lim="800000"/>
            <a:headEnd/>
            <a:tailEnd/>
          </a:ln>
          <a:effectLst/>
        </p:spPr>
        <p:txBody>
          <a:bodyPr>
            <a:spAutoFit/>
          </a:bodyPr>
          <a:lstStyle/>
          <a:p>
            <a:pPr eaLnBrk="0" hangingPunct="0">
              <a:lnSpc>
                <a:spcPct val="100000"/>
              </a:lnSpc>
              <a:spcBef>
                <a:spcPct val="0"/>
              </a:spcBef>
            </a:pPr>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7467600" cy="1143000"/>
          </a:xfrm>
        </p:spPr>
        <p:txBody>
          <a:bodyPr/>
          <a:lstStyle/>
          <a:p>
            <a:r>
              <a:rPr lang="en-US" dirty="0"/>
              <a:t>Identification</a:t>
            </a:r>
          </a:p>
        </p:txBody>
      </p:sp>
      <p:sp>
        <p:nvSpPr>
          <p:cNvPr id="3" name="Content Placeholder 2"/>
          <p:cNvSpPr>
            <a:spLocks noGrp="1"/>
          </p:cNvSpPr>
          <p:nvPr>
            <p:ph sz="quarter" idx="1"/>
          </p:nvPr>
        </p:nvSpPr>
        <p:spPr>
          <a:xfrm>
            <a:off x="647700" y="1543050"/>
            <a:ext cx="7467600" cy="2343150"/>
          </a:xfrm>
        </p:spPr>
        <p:txBody>
          <a:bodyPr>
            <a:normAutofit fontScale="92500" lnSpcReduction="10000"/>
          </a:bodyPr>
          <a:lstStyle/>
          <a:p>
            <a:pPr>
              <a:lnSpc>
                <a:spcPct val="90000"/>
              </a:lnSpc>
              <a:buNone/>
              <a:defRPr/>
            </a:pPr>
            <a:r>
              <a:rPr lang="en-US" i="1" dirty="0">
                <a:solidFill>
                  <a:srgbClr val="FF6600"/>
                </a:solidFill>
              </a:rPr>
              <a:t>Each local education agency liaison for homeless children and youths shall ensure that …</a:t>
            </a:r>
          </a:p>
          <a:p>
            <a:pPr>
              <a:lnSpc>
                <a:spcPct val="90000"/>
              </a:lnSpc>
              <a:buNone/>
              <a:defRPr/>
            </a:pPr>
            <a:endParaRPr lang="en-US" i="1" dirty="0">
              <a:solidFill>
                <a:srgbClr val="FF6600"/>
              </a:solidFill>
            </a:endParaRPr>
          </a:p>
          <a:p>
            <a:pPr>
              <a:lnSpc>
                <a:spcPct val="90000"/>
              </a:lnSpc>
              <a:buNone/>
              <a:defRPr/>
            </a:pPr>
            <a:r>
              <a:rPr lang="en-US" i="1" dirty="0">
                <a:solidFill>
                  <a:srgbClr val="FF6600"/>
                </a:solidFill>
              </a:rPr>
              <a:t>(</a:t>
            </a:r>
            <a:r>
              <a:rPr lang="en-US" i="1" dirty="0" err="1">
                <a:solidFill>
                  <a:srgbClr val="FF6600"/>
                </a:solidFill>
              </a:rPr>
              <a:t>i</a:t>
            </a:r>
            <a:r>
              <a:rPr lang="en-US" i="1" dirty="0">
                <a:solidFill>
                  <a:srgbClr val="FF6600"/>
                </a:solidFill>
              </a:rPr>
              <a:t>) homeless children and youths are identified by school personnel </a:t>
            </a:r>
            <a:r>
              <a:rPr lang="en-US" i="1" dirty="0">
                <a:solidFill>
                  <a:srgbClr val="0070C0"/>
                </a:solidFill>
              </a:rPr>
              <a:t>through outreach </a:t>
            </a:r>
            <a:r>
              <a:rPr lang="en-US" i="1" dirty="0">
                <a:solidFill>
                  <a:srgbClr val="FF6600"/>
                </a:solidFill>
              </a:rPr>
              <a:t>and </a:t>
            </a:r>
            <a:r>
              <a:rPr lang="en-US" i="1" strike="sngStrike" dirty="0">
                <a:solidFill>
                  <a:srgbClr val="FF6600"/>
                </a:solidFill>
              </a:rPr>
              <a:t>through</a:t>
            </a:r>
            <a:r>
              <a:rPr lang="en-US" i="1" dirty="0">
                <a:solidFill>
                  <a:srgbClr val="FF6600"/>
                </a:solidFill>
              </a:rPr>
              <a:t> coordination activities with other entities and agencies… [722(g)(6)(A)(</a:t>
            </a:r>
            <a:r>
              <a:rPr lang="en-US" i="1" dirty="0" err="1">
                <a:solidFill>
                  <a:srgbClr val="FF6600"/>
                </a:solidFill>
              </a:rPr>
              <a:t>i</a:t>
            </a:r>
            <a:r>
              <a:rPr lang="en-US" i="1" dirty="0">
                <a:solidFill>
                  <a:srgbClr val="FF6600"/>
                </a:solidFill>
              </a:rPr>
              <a:t>)]</a:t>
            </a:r>
          </a:p>
          <a:p>
            <a:endParaRPr lang="en-US"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7467600" cy="712788"/>
          </a:xfrm>
        </p:spPr>
        <p:txBody>
          <a:bodyPr/>
          <a:lstStyle/>
          <a:p>
            <a:r>
              <a:rPr lang="en-US" dirty="0"/>
              <a:t>Identification</a:t>
            </a:r>
          </a:p>
        </p:txBody>
      </p:sp>
      <p:sp>
        <p:nvSpPr>
          <p:cNvPr id="3" name="Content Placeholder 2"/>
          <p:cNvSpPr>
            <a:spLocks noGrp="1"/>
          </p:cNvSpPr>
          <p:nvPr>
            <p:ph sz="quarter" idx="1"/>
          </p:nvPr>
        </p:nvSpPr>
        <p:spPr>
          <a:xfrm>
            <a:off x="647700" y="1295400"/>
            <a:ext cx="7467600" cy="4873752"/>
          </a:xfrm>
        </p:spPr>
        <p:txBody>
          <a:bodyPr/>
          <a:lstStyle/>
          <a:p>
            <a:pPr>
              <a:lnSpc>
                <a:spcPct val="90000"/>
              </a:lnSpc>
              <a:buNone/>
              <a:defRPr/>
            </a:pPr>
            <a:r>
              <a:rPr lang="en-US" i="1" dirty="0">
                <a:solidFill>
                  <a:srgbClr val="FF6600"/>
                </a:solidFill>
              </a:rPr>
              <a:t>The term ‘homeless children and youth’ (A)means individuals who lack a </a:t>
            </a:r>
            <a:r>
              <a:rPr lang="en-US" b="1" i="1" dirty="0">
                <a:solidFill>
                  <a:srgbClr val="FF6600"/>
                </a:solidFill>
              </a:rPr>
              <a:t>fixed</a:t>
            </a:r>
            <a:r>
              <a:rPr lang="en-US" i="1" dirty="0">
                <a:solidFill>
                  <a:srgbClr val="FF6600"/>
                </a:solidFill>
              </a:rPr>
              <a:t>, </a:t>
            </a:r>
            <a:r>
              <a:rPr lang="en-US" b="1" i="1" dirty="0">
                <a:solidFill>
                  <a:srgbClr val="FF6600"/>
                </a:solidFill>
              </a:rPr>
              <a:t>regular</a:t>
            </a:r>
            <a:r>
              <a:rPr lang="en-US" i="1" dirty="0">
                <a:solidFill>
                  <a:srgbClr val="FF6600"/>
                </a:solidFill>
              </a:rPr>
              <a:t>, and </a:t>
            </a:r>
            <a:r>
              <a:rPr lang="en-US" b="1" i="1" dirty="0">
                <a:solidFill>
                  <a:srgbClr val="FF6600"/>
                </a:solidFill>
              </a:rPr>
              <a:t>adequate</a:t>
            </a:r>
            <a:r>
              <a:rPr lang="en-US" i="1" dirty="0">
                <a:solidFill>
                  <a:srgbClr val="FF6600"/>
                </a:solidFill>
              </a:rPr>
              <a:t> nighttime residence. [725(2)(A)]</a:t>
            </a:r>
          </a:p>
          <a:p>
            <a:pPr>
              <a:lnSpc>
                <a:spcPct val="90000"/>
              </a:lnSpc>
              <a:buNone/>
              <a:defRPr/>
            </a:pPr>
            <a:endParaRPr lang="en-US" i="1" dirty="0">
              <a:solidFill>
                <a:srgbClr val="FF9900"/>
              </a:solidFill>
            </a:endParaRPr>
          </a:p>
          <a:p>
            <a:pPr lvl="1">
              <a:lnSpc>
                <a:spcPct val="90000"/>
              </a:lnSpc>
              <a:buFont typeface="Wingdings" pitchFamily="2" charset="2"/>
              <a:buChar char="§"/>
              <a:defRPr/>
            </a:pPr>
            <a:r>
              <a:rPr lang="en-US" sz="2000" i="0" u="sng" dirty="0"/>
              <a:t>Fixed </a:t>
            </a:r>
            <a:r>
              <a:rPr lang="en-US" sz="2000" i="0" dirty="0"/>
              <a:t>– one that is stationary, permanent, and not subject to change</a:t>
            </a:r>
          </a:p>
          <a:p>
            <a:pPr lvl="1">
              <a:lnSpc>
                <a:spcPct val="90000"/>
              </a:lnSpc>
              <a:buFont typeface="Wingdings" pitchFamily="2" charset="2"/>
              <a:buChar char="§"/>
              <a:defRPr/>
            </a:pPr>
            <a:endParaRPr lang="en-US" sz="2000" i="0" dirty="0"/>
          </a:p>
          <a:p>
            <a:pPr lvl="1">
              <a:lnSpc>
                <a:spcPct val="90000"/>
              </a:lnSpc>
              <a:buFont typeface="Wingdings" pitchFamily="2" charset="2"/>
              <a:buChar char="§"/>
              <a:defRPr/>
            </a:pPr>
            <a:r>
              <a:rPr lang="en-US" sz="2000" i="0" u="sng" dirty="0"/>
              <a:t>Regular</a:t>
            </a:r>
            <a:r>
              <a:rPr lang="en-US" sz="2000" i="0" dirty="0"/>
              <a:t> – one which is used on a regular (i.e. nightly) basis</a:t>
            </a:r>
          </a:p>
          <a:p>
            <a:pPr lvl="1">
              <a:lnSpc>
                <a:spcPct val="90000"/>
              </a:lnSpc>
              <a:buFont typeface="Wingdings" pitchFamily="2" charset="2"/>
              <a:buChar char="§"/>
              <a:defRPr/>
            </a:pPr>
            <a:endParaRPr lang="en-US" sz="2000" i="0" dirty="0"/>
          </a:p>
          <a:p>
            <a:pPr lvl="1">
              <a:lnSpc>
                <a:spcPct val="90000"/>
              </a:lnSpc>
              <a:buFont typeface="Wingdings" pitchFamily="2" charset="2"/>
              <a:buChar char="§"/>
              <a:defRPr/>
            </a:pPr>
            <a:r>
              <a:rPr lang="en-US" sz="2000" i="0" u="sng" dirty="0"/>
              <a:t>Adequate</a:t>
            </a:r>
            <a:r>
              <a:rPr lang="en-US" sz="2000" i="0" dirty="0"/>
              <a:t> – one that is sufficient for meeting both the physical and psychological needs typically met in home environments. </a:t>
            </a:r>
          </a:p>
          <a:p>
            <a:pPr marL="0" indent="0">
              <a:buNone/>
            </a:pPr>
            <a:endParaRPr lang="en-US"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38150"/>
            <a:ext cx="7467600" cy="598488"/>
          </a:xfrm>
        </p:spPr>
        <p:txBody>
          <a:bodyPr/>
          <a:lstStyle/>
          <a:p>
            <a:r>
              <a:rPr lang="en-US" dirty="0"/>
              <a:t>Identification</a:t>
            </a:r>
          </a:p>
        </p:txBody>
      </p:sp>
      <p:sp>
        <p:nvSpPr>
          <p:cNvPr id="3" name="Content Placeholder 2"/>
          <p:cNvSpPr>
            <a:spLocks noGrp="1"/>
          </p:cNvSpPr>
          <p:nvPr>
            <p:ph sz="quarter" idx="1"/>
          </p:nvPr>
        </p:nvSpPr>
        <p:spPr>
          <a:xfrm>
            <a:off x="819150" y="1409700"/>
            <a:ext cx="7467600" cy="4873752"/>
          </a:xfrm>
        </p:spPr>
        <p:txBody>
          <a:bodyPr/>
          <a:lstStyle/>
          <a:p>
            <a:endParaRPr lang="en-US" dirty="0"/>
          </a:p>
          <a:p>
            <a:r>
              <a:rPr lang="en-US" dirty="0"/>
              <a:t>Housing is (1) </a:t>
            </a:r>
            <a:r>
              <a:rPr lang="en-US" b="1" dirty="0"/>
              <a:t>temporary</a:t>
            </a:r>
            <a:r>
              <a:rPr lang="en-US" dirty="0"/>
              <a:t> and (2) due to </a:t>
            </a:r>
            <a:r>
              <a:rPr lang="en-US" b="1" dirty="0"/>
              <a:t>hardship</a:t>
            </a:r>
          </a:p>
          <a:p>
            <a:pPr lvl="1">
              <a:buNone/>
            </a:pPr>
            <a:r>
              <a:rPr lang="en-US" i="0" dirty="0"/>
              <a:t>				</a:t>
            </a:r>
            <a:r>
              <a:rPr lang="en-US" b="1" i="0" dirty="0"/>
              <a:t>OR</a:t>
            </a:r>
          </a:p>
          <a:p>
            <a:r>
              <a:rPr lang="en-US" dirty="0"/>
              <a:t>Housing is substandard or considered inadequate within the context</a:t>
            </a:r>
          </a:p>
          <a:p>
            <a:pPr lvl="1">
              <a:buNone/>
            </a:pPr>
            <a:r>
              <a:rPr lang="en-US" i="0" dirty="0"/>
              <a:t>				</a:t>
            </a:r>
            <a:r>
              <a:rPr lang="en-US" b="1" i="0" dirty="0"/>
              <a:t>OR</a:t>
            </a:r>
          </a:p>
          <a:p>
            <a:r>
              <a:rPr lang="en-US" dirty="0"/>
              <a:t>Unaccompanied Youth</a:t>
            </a:r>
          </a:p>
          <a:p>
            <a:pPr lvl="1">
              <a:buNone/>
            </a:pPr>
            <a:endParaRPr lang="en-US" i="0"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7467600" cy="1143000"/>
          </a:xfrm>
        </p:spPr>
        <p:txBody>
          <a:bodyPr/>
          <a:lstStyle/>
          <a:p>
            <a:r>
              <a:rPr lang="en-US" dirty="0"/>
              <a:t>Identification</a:t>
            </a:r>
          </a:p>
        </p:txBody>
      </p:sp>
      <p:sp>
        <p:nvSpPr>
          <p:cNvPr id="3" name="Content Placeholder 2"/>
          <p:cNvSpPr>
            <a:spLocks noGrp="1"/>
          </p:cNvSpPr>
          <p:nvPr>
            <p:ph sz="quarter" idx="1"/>
          </p:nvPr>
        </p:nvSpPr>
        <p:spPr>
          <a:xfrm>
            <a:off x="781050" y="1162050"/>
            <a:ext cx="7219950" cy="4719770"/>
          </a:xfrm>
        </p:spPr>
        <p:txBody>
          <a:bodyPr>
            <a:normAutofit fontScale="92500" lnSpcReduction="20000"/>
          </a:bodyPr>
          <a:lstStyle/>
          <a:p>
            <a:pPr marL="381000" indent="-381000">
              <a:lnSpc>
                <a:spcPct val="80000"/>
              </a:lnSpc>
              <a:buNone/>
              <a:defRPr/>
            </a:pPr>
            <a:endParaRPr lang="en-US" sz="2800" i="1" dirty="0">
              <a:solidFill>
                <a:srgbClr val="FF6600"/>
              </a:solidFill>
            </a:endParaRPr>
          </a:p>
          <a:p>
            <a:pPr marL="381000" indent="-381000">
              <a:lnSpc>
                <a:spcPct val="80000"/>
              </a:lnSpc>
              <a:buNone/>
              <a:defRPr/>
            </a:pPr>
            <a:r>
              <a:rPr lang="en-US" sz="2800" i="1" dirty="0">
                <a:solidFill>
                  <a:srgbClr val="FF6600"/>
                </a:solidFill>
              </a:rPr>
              <a:t>The term ‘homeless children and youth’  </a:t>
            </a:r>
          </a:p>
          <a:p>
            <a:pPr marL="800100" lvl="1" indent="-342900">
              <a:lnSpc>
                <a:spcPct val="80000"/>
              </a:lnSpc>
              <a:buNone/>
              <a:defRPr/>
            </a:pPr>
            <a:r>
              <a:rPr lang="en-US" sz="2800" dirty="0">
                <a:solidFill>
                  <a:srgbClr val="FF6600"/>
                </a:solidFill>
                <a:ea typeface="+mn-ea"/>
                <a:cs typeface="+mn-cs"/>
              </a:rPr>
              <a:t>(A) Includes – </a:t>
            </a:r>
          </a:p>
          <a:p>
            <a:pPr marL="571500" indent="-571500">
              <a:lnSpc>
                <a:spcPct val="80000"/>
              </a:lnSpc>
              <a:buAutoNum type="romanLcParenBoth"/>
              <a:defRPr/>
            </a:pPr>
            <a:r>
              <a:rPr lang="en-US" sz="2800" i="1" dirty="0">
                <a:solidFill>
                  <a:srgbClr val="FF6600"/>
                </a:solidFill>
              </a:rPr>
              <a:t>Children and youth who are sharing the housing of other persons due to loss of housing, economic hardship, or similar reason; are living in motels, hotels, trailer parks, or camp grounds due to lack of alternative adequate accommodations; are living in emergency or transitional shelters; are abandoned in hospitals; or </a:t>
            </a:r>
            <a:r>
              <a:rPr lang="en-US" sz="2800" i="1" strike="sngStrike" dirty="0">
                <a:solidFill>
                  <a:srgbClr val="00B050"/>
                </a:solidFill>
              </a:rPr>
              <a:t>are awaiting foster care placement.</a:t>
            </a:r>
          </a:p>
          <a:p>
            <a:pPr marL="0" indent="0">
              <a:lnSpc>
                <a:spcPct val="80000"/>
              </a:lnSpc>
              <a:buNone/>
              <a:defRPr/>
            </a:pPr>
            <a:endParaRPr lang="en-US" sz="2800" i="1" strike="sngStrike" dirty="0">
              <a:solidFill>
                <a:srgbClr val="00B050"/>
              </a:solidFill>
            </a:endParaRPr>
          </a:p>
          <a:p>
            <a:pPr marL="0" indent="0" algn="r">
              <a:lnSpc>
                <a:spcPct val="80000"/>
              </a:lnSpc>
              <a:buNone/>
              <a:defRPr/>
            </a:pPr>
            <a:endParaRPr lang="en-US" sz="1800" dirty="0"/>
          </a:p>
          <a:p>
            <a:pPr marL="0" indent="0">
              <a:lnSpc>
                <a:spcPct val="80000"/>
              </a:lnSpc>
              <a:buNone/>
              <a:defRPr/>
            </a:pPr>
            <a:endParaRPr lang="en-US" sz="1800" dirty="0"/>
          </a:p>
          <a:p>
            <a:pPr marL="0" indent="0">
              <a:lnSpc>
                <a:spcPct val="80000"/>
              </a:lnSpc>
              <a:buNone/>
              <a:defRPr/>
            </a:pPr>
            <a:r>
              <a:rPr lang="en-US" sz="1800" dirty="0"/>
              <a:t>The deletion of “or are awaiting foster care placement” goes into effect on December 10, 2016 </a:t>
            </a:r>
            <a:endParaRPr lang="en-US" sz="1800" i="1" strike="sngStrike" dirty="0">
              <a:solidFill>
                <a:srgbClr val="FF6600"/>
              </a:solidFill>
            </a:endParaRPr>
          </a:p>
          <a:p>
            <a:pPr>
              <a:buNone/>
            </a:pPr>
            <a:endParaRPr lang="en-US" dirty="0"/>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1045&quot;&gt;&lt;object type=&quot;3&quot; unique_id=&quot;11046&quot;&gt;&lt;property id=&quot;20148&quot; value=&quot;5&quot;/&gt;&lt;property id=&quot;20300&quot; value=&quot;Slide 1 - &amp;quot;McKinney-Vento Homeless Education Program&amp;quot;&quot;/&gt;&lt;property id=&quot;20307&quot; value=&quot;256&quot;/&gt;&lt;/object&gt;&lt;object type=&quot;3&quot; unique_id=&quot;11048&quot;&gt;&lt;property id=&quot;20148&quot; value=&quot;5&quot;/&gt;&lt;property id=&quot;20300&quot; value=&quot;Slide 2 - &amp;quot;McKinney-Vento Homeless Assistance Act&amp;quot;&quot;/&gt;&lt;property id=&quot;20307&quot; value=&quot;257&quot;/&gt;&lt;/object&gt;&lt;object type=&quot;3&quot; unique_id=&quot;11049&quot;&gt;&lt;property id=&quot;20148&quot; value=&quot;5&quot;/&gt;&lt;property id=&quot;20300&quot; value=&quot;Slide 3 - &amp;quot;Today’s Topics&amp;quot;&quot;/&gt;&lt;property id=&quot;20307&quot; value=&quot;259&quot;/&gt;&lt;/object&gt;&lt;object type=&quot;3&quot; unique_id=&quot;11050&quot;&gt;&lt;property id=&quot;20148&quot; value=&quot;5&quot;/&gt;&lt;property id=&quot;20300&quot; value=&quot;Slide 9 - &amp;quot;Policies &amp;amp; Procedures&amp;quot;&quot;/&gt;&lt;property id=&quot;20307&quot; value=&quot;258&quot;/&gt;&lt;/object&gt;&lt;object type=&quot;3&quot; unique_id=&quot;11051&quot;&gt;&lt;property id=&quot;20148&quot; value=&quot;5&quot;/&gt;&lt;property id=&quot;20300&quot; value=&quot;Slide 10 - &amp;quot;Policies &amp;amp; Procedures&amp;quot;&quot;/&gt;&lt;property id=&quot;20307&quot; value=&quot;261&quot;/&gt;&lt;/object&gt;&lt;object type=&quot;3&quot; unique_id=&quot;11052&quot;&gt;&lt;property id=&quot;20148&quot; value=&quot;5&quot;/&gt;&lt;property id=&quot;20300&quot; value=&quot;Slide 11 - &amp;quot;Policies &amp;amp; Procedures&amp;quot;&quot;/&gt;&lt;property id=&quot;20307&quot; value=&quot;265&quot;/&gt;&lt;/object&gt;&lt;object type=&quot;3&quot; unique_id=&quot;11053&quot;&gt;&lt;property id=&quot;20148&quot; value=&quot;5&quot;/&gt;&lt;property id=&quot;20300&quot; value=&quot;Slide 12 - &amp;quot;Policies &amp;amp; Procedures&amp;quot;&quot;/&gt;&lt;property id=&quot;20307&quot; value=&quot;260&quot;/&gt;&lt;/object&gt;&lt;object type=&quot;3&quot; unique_id=&quot;11054&quot;&gt;&lt;property id=&quot;20148&quot; value=&quot;5&quot;/&gt;&lt;property id=&quot;20300&quot; value=&quot;Slide 13&quot;/&gt;&lt;property id=&quot;20307&quot; value=&quot;288&quot;/&gt;&lt;/object&gt;&lt;object type=&quot;3&quot; unique_id=&quot;11055&quot;&gt;&lt;property id=&quot;20148&quot; value=&quot;5&quot;/&gt;&lt;property id=&quot;20300&quot; value=&quot;Slide 14 - &amp;quot;Identification&amp;quot;&quot;/&gt;&lt;property id=&quot;20307&quot; value=&quot;266&quot;/&gt;&lt;/object&gt;&lt;object type=&quot;3&quot; unique_id=&quot;11056&quot;&gt;&lt;property id=&quot;20148&quot; value=&quot;5&quot;/&gt;&lt;property id=&quot;20300&quot; value=&quot;Slide 15 - &amp;quot;Identification&amp;quot;&quot;/&gt;&lt;property id=&quot;20307&quot; value=&quot;267&quot;/&gt;&lt;/object&gt;&lt;object type=&quot;3&quot; unique_id=&quot;11057&quot;&gt;&lt;property id=&quot;20148&quot; value=&quot;5&quot;/&gt;&lt;property id=&quot;20300&quot; value=&quot;Slide 16 - &amp;quot;Identification&amp;quot;&quot;/&gt;&lt;property id=&quot;20307&quot; value=&quot;268&quot;/&gt;&lt;/object&gt;&lt;object type=&quot;3&quot; unique_id=&quot;11058&quot;&gt;&lt;property id=&quot;20148&quot; value=&quot;5&quot;/&gt;&lt;property id=&quot;20300&quot; value=&quot;Slide 17 - &amp;quot;Identification&amp;quot;&quot;/&gt;&lt;property id=&quot;20307&quot; value=&quot;269&quot;/&gt;&lt;/object&gt;&lt;object type=&quot;3&quot; unique_id=&quot;11059&quot;&gt;&lt;property id=&quot;20148&quot; value=&quot;5&quot;/&gt;&lt;property id=&quot;20300&quot; value=&quot;Slide 19 - &amp;quot;Identification&amp;quot;&quot;/&gt;&lt;property id=&quot;20307&quot; value=&quot;271&quot;/&gt;&lt;/object&gt;&lt;object type=&quot;3&quot; unique_id=&quot;11060&quot;&gt;&lt;property id=&quot;20148&quot; value=&quot;5&quot;/&gt;&lt;property id=&quot;20300&quot; value=&quot;Slide 20 - &amp;quot;Identification&amp;quot;&quot;/&gt;&lt;property id=&quot;20307&quot; value=&quot;270&quot;/&gt;&lt;/object&gt;&lt;object type=&quot;3&quot; unique_id=&quot;11061&quot;&gt;&lt;property id=&quot;20148&quot; value=&quot;5&quot;/&gt;&lt;property id=&quot;20300&quot; value=&quot;Slide 21 - &amp;quot;Identification Strategies&amp;quot;&quot;/&gt;&lt;property id=&quot;20307&quot; value=&quot;272&quot;/&gt;&lt;/object&gt;&lt;object type=&quot;3&quot; unique_id=&quot;11062&quot;&gt;&lt;property id=&quot;20148&quot; value=&quot;5&quot;/&gt;&lt;property id=&quot;20300&quot; value=&quot;Slide 22 - &amp;quot;Identification&amp;quot;&quot;/&gt;&lt;property id=&quot;20307&quot; value=&quot;273&quot;/&gt;&lt;/object&gt;&lt;object type=&quot;3&quot; unique_id=&quot;11063&quot;&gt;&lt;property id=&quot;20148&quot; value=&quot;5&quot;/&gt;&lt;property id=&quot;20300&quot; value=&quot;Slide 23&quot;/&gt;&lt;property id=&quot;20307&quot; value=&quot;332&quot;/&gt;&lt;/object&gt;&lt;object type=&quot;3&quot; unique_id=&quot;11064&quot;&gt;&lt;property id=&quot;20148&quot; value=&quot;5&quot;/&gt;&lt;property id=&quot;20300&quot; value=&quot;Slide 24 - &amp;quot;Identification&amp;quot;&quot;/&gt;&lt;property id=&quot;20307&quot; value=&quot;324&quot;/&gt;&lt;/object&gt;&lt;object type=&quot;3&quot; unique_id=&quot;11065&quot;&gt;&lt;property id=&quot;20148&quot; value=&quot;5&quot;/&gt;&lt;property id=&quot;20300&quot; value=&quot;Slide 25&quot;/&gt;&lt;property id=&quot;20307&quot; value=&quot;275&quot;/&gt;&lt;/object&gt;&lt;object type=&quot;3&quot; unique_id=&quot;11066&quot;&gt;&lt;property id=&quot;20148&quot; value=&quot;5&quot;/&gt;&lt;property id=&quot;20300&quot; value=&quot;Slide 26&quot;/&gt;&lt;property id=&quot;20307&quot; value=&quot;276&quot;/&gt;&lt;/object&gt;&lt;object type=&quot;3&quot; unique_id=&quot;11067&quot;&gt;&lt;property id=&quot;20148&quot; value=&quot;5&quot;/&gt;&lt;property id=&quot;20300&quot; value=&quot;Slide 27 - &amp;quot;Enrollment&amp;quot;&quot;/&gt;&lt;property id=&quot;20307&quot; value=&quot;287&quot;/&gt;&lt;/object&gt;&lt;object type=&quot;3&quot; unique_id=&quot;11068&quot;&gt;&lt;property id=&quot;20148&quot; value=&quot;5&quot;/&gt;&lt;property id=&quot;20300&quot; value=&quot;Slide 28 - &amp;quot;Enrollment&amp;quot;&quot;/&gt;&lt;property id=&quot;20307&quot; value=&quot;286&quot;/&gt;&lt;/object&gt;&lt;object type=&quot;3&quot; unique_id=&quot;11069&quot;&gt;&lt;property id=&quot;20148&quot; value=&quot;5&quot;/&gt;&lt;property id=&quot;20300&quot; value=&quot;Slide 30 - &amp;quot;Enrollment&amp;quot;&quot;/&gt;&lt;property id=&quot;20307&quot; value=&quot;289&quot;/&gt;&lt;/object&gt;&lt;object type=&quot;3&quot; unique_id=&quot;11070&quot;&gt;&lt;property id=&quot;20148&quot; value=&quot;5&quot;/&gt;&lt;property id=&quot;20300&quot; value=&quot;Slide 31 - &amp;quot;Enrollment&amp;quot;&quot;/&gt;&lt;property id=&quot;20307&quot; value=&quot;285&quot;/&gt;&lt;/object&gt;&lt;object type=&quot;3&quot; unique_id=&quot;11071&quot;&gt;&lt;property id=&quot;20148&quot; value=&quot;5&quot;/&gt;&lt;property id=&quot;20300&quot; value=&quot;Slide 32 - &amp;quot;Enrollment&amp;quot;&quot;/&gt;&lt;property id=&quot;20307&quot; value=&quot;284&quot;/&gt;&lt;/object&gt;&lt;object type=&quot;3&quot; unique_id=&quot;11072&quot;&gt;&lt;property id=&quot;20148&quot; value=&quot;5&quot;/&gt;&lt;property id=&quot;20300&quot; value=&quot;Slide 33 - &amp;quot;Enrollment School Selection&amp;quot;&quot;/&gt;&lt;property id=&quot;20307&quot; value=&quot;283&quot;/&gt;&lt;/object&gt;&lt;object type=&quot;3&quot; unique_id=&quot;11073&quot;&gt;&lt;property id=&quot;20148&quot; value=&quot;5&quot;/&gt;&lt;property id=&quot;20300&quot; value=&quot;Slide 34 - &amp;quot;Enrollment&amp;quot;&quot;/&gt;&lt;property id=&quot;20307&quot; value=&quot;282&quot;/&gt;&lt;/object&gt;&lt;object type=&quot;3&quot; unique_id=&quot;11074&quot;&gt;&lt;property id=&quot;20148&quot; value=&quot;5&quot;/&gt;&lt;property id=&quot;20300&quot; value=&quot;Slide 35&quot;/&gt;&lt;property id=&quot;20307&quot; value=&quot;280&quot;/&gt;&lt;/object&gt;&lt;object type=&quot;3&quot; unique_id=&quot;11075&quot;&gt;&lt;property id=&quot;20148&quot; value=&quot;5&quot;/&gt;&lt;property id=&quot;20300&quot; value=&quot;Slide 36 - &amp;quot;Enrollment &amp;quot;&quot;/&gt;&lt;property id=&quot;20307&quot; value=&quot;279&quot;/&gt;&lt;/object&gt;&lt;object type=&quot;3&quot; unique_id=&quot;11076&quot;&gt;&lt;property id=&quot;20148&quot; value=&quot;5&quot;/&gt;&lt;property id=&quot;20300&quot; value=&quot;Slide 37 - &amp;quot;Enrollment&amp;quot;&quot;/&gt;&lt;property id=&quot;20307&quot; value=&quot;278&quot;/&gt;&lt;/object&gt;&lt;object type=&quot;3&quot; unique_id=&quot;11077&quot;&gt;&lt;property id=&quot;20148&quot; value=&quot;5&quot;/&gt;&lt;property id=&quot;20300&quot; value=&quot;Slide 38&quot;/&gt;&lt;property id=&quot;20307&quot; value=&quot;277&quot;/&gt;&lt;/object&gt;&lt;object type=&quot;3&quot; unique_id=&quot;11078&quot;&gt;&lt;property id=&quot;20148&quot; value=&quot;5&quot;/&gt;&lt;property id=&quot;20300&quot; value=&quot;Slide 40&quot;/&gt;&lt;property id=&quot;20307&quot; value=&quot;290&quot;/&gt;&lt;/object&gt;&lt;object type=&quot;3&quot; unique_id=&quot;11079&quot;&gt;&lt;property id=&quot;20148&quot; value=&quot;5&quot;/&gt;&lt;property id=&quot;20300&quot; value=&quot;Slide 41 - &amp;quot;Educational Services&amp;quot;&quot;/&gt;&lt;property id=&quot;20307&quot; value=&quot;291&quot;/&gt;&lt;/object&gt;&lt;object type=&quot;3&quot; unique_id=&quot;11080&quot;&gt;&lt;property id=&quot;20148&quot; value=&quot;5&quot;/&gt;&lt;property id=&quot;20300&quot; value=&quot;Slide 42 - &amp;quot;Educational Services&amp;quot;&quot;/&gt;&lt;property id=&quot;20307&quot; value=&quot;292&quot;/&gt;&lt;/object&gt;&lt;object type=&quot;3&quot; unique_id=&quot;11081&quot;&gt;&lt;property id=&quot;20148&quot; value=&quot;5&quot;/&gt;&lt;property id=&quot;20300&quot; value=&quot;Slide 43 - &amp;quot;Educational Services&amp;quot;&quot;/&gt;&lt;property id=&quot;20307&quot; value=&quot;293&quot;/&gt;&lt;/object&gt;&lt;object type=&quot;3&quot; unique_id=&quot;11082&quot;&gt;&lt;property id=&quot;20148&quot; value=&quot;5&quot;/&gt;&lt;property id=&quot;20300&quot; value=&quot;Slide 44 - &amp;quot;Statewide Services&amp;quot;&quot;/&gt;&lt;property id=&quot;20307&quot; value=&quot;294&quot;/&gt;&lt;/object&gt;&lt;object type=&quot;3&quot; unique_id=&quot;11083&quot;&gt;&lt;property id=&quot;20148&quot; value=&quot;5&quot;/&gt;&lt;property id=&quot;20300&quot; value=&quot;Slide 45&quot;/&gt;&lt;property id=&quot;20307&quot; value=&quot;296&quot;/&gt;&lt;/object&gt;&lt;object type=&quot;3&quot; unique_id=&quot;11084&quot;&gt;&lt;property id=&quot;20148&quot; value=&quot;5&quot;/&gt;&lt;property id=&quot;20300&quot; value=&quot;Slide 46&quot;/&gt;&lt;property id=&quot;20307&quot; value=&quot;302&quot;/&gt;&lt;/object&gt;&lt;object type=&quot;3&quot; unique_id=&quot;11085&quot;&gt;&lt;property id=&quot;20148&quot; value=&quot;5&quot;/&gt;&lt;property id=&quot;20300&quot; value=&quot;Slide 47 - &amp;quot;Public Notice&amp;quot;&quot;/&gt;&lt;property id=&quot;20307&quot; value=&quot;297&quot;/&gt;&lt;/object&gt;&lt;object type=&quot;3&quot; unique_id=&quot;11086&quot;&gt;&lt;property id=&quot;20148&quot; value=&quot;5&quot;/&gt;&lt;property id=&quot;20300&quot; value=&quot;Slide 48 - &amp;quot;Public Notice&amp;quot;&quot;/&gt;&lt;property id=&quot;20307&quot; value=&quot;298&quot;/&gt;&lt;/object&gt;&lt;object type=&quot;3&quot; unique_id=&quot;11087&quot;&gt;&lt;property id=&quot;20148&quot; value=&quot;5&quot;/&gt;&lt;property id=&quot;20300&quot; value=&quot;Slide 49 - &amp;quot;Public Notice&amp;quot;&quot;/&gt;&lt;property id=&quot;20307&quot; value=&quot;299&quot;/&gt;&lt;/object&gt;&lt;object type=&quot;3&quot; unique_id=&quot;11088&quot;&gt;&lt;property id=&quot;20148&quot; value=&quot;5&quot;/&gt;&lt;property id=&quot;20300&quot; value=&quot;Slide 50&quot;/&gt;&lt;property id=&quot;20307&quot; value=&quot;304&quot;/&gt;&lt;/object&gt;&lt;object type=&quot;3&quot; unique_id=&quot;11089&quot;&gt;&lt;property id=&quot;20148&quot; value=&quot;5&quot;/&gt;&lt;property id=&quot;20300&quot; value=&quot;Slide 51&quot;/&gt;&lt;property id=&quot;20307&quot; value=&quot;303&quot;/&gt;&lt;/object&gt;&lt;object type=&quot;3&quot; unique_id=&quot;11090&quot;&gt;&lt;property id=&quot;20148&quot; value=&quot;5&quot;/&gt;&lt;property id=&quot;20300&quot; value=&quot;Slide 52 - &amp;quot;Transportation&amp;quot;&quot;/&gt;&lt;property id=&quot;20307&quot; value=&quot;301&quot;/&gt;&lt;/object&gt;&lt;object type=&quot;3&quot; unique_id=&quot;11091&quot;&gt;&lt;property id=&quot;20148&quot; value=&quot;5&quot;/&gt;&lt;property id=&quot;20300&quot; value=&quot;Slide 53 - &amp;quot;Transportation&amp;quot;&quot;/&gt;&lt;property id=&quot;20307&quot; value=&quot;300&quot;/&gt;&lt;/object&gt;&lt;object type=&quot;3&quot; unique_id=&quot;11092&quot;&gt;&lt;property id=&quot;20148&quot; value=&quot;5&quot;/&gt;&lt;property id=&quot;20300&quot; value=&quot;Slide 54 - &amp;quot;Transportation&amp;quot;&quot;/&gt;&lt;property id=&quot;20307&quot; value=&quot;305&quot;/&gt;&lt;/object&gt;&lt;object type=&quot;3&quot; unique_id=&quot;11093&quot;&gt;&lt;property id=&quot;20148&quot; value=&quot;5&quot;/&gt;&lt;property id=&quot;20300&quot; value=&quot;Slide 55 - &amp;quot;Transportation&amp;quot;&quot;/&gt;&lt;property id=&quot;20307&quot; value=&quot;306&quot;/&gt;&lt;/object&gt;&lt;object type=&quot;3&quot; unique_id=&quot;11094&quot;&gt;&lt;property id=&quot;20148&quot; value=&quot;5&quot;/&gt;&lt;property id=&quot;20300&quot; value=&quot;Slide 56&quot;/&gt;&lt;property id=&quot;20307&quot; value=&quot;309&quot;/&gt;&lt;/object&gt;&lt;object type=&quot;3&quot; unique_id=&quot;11095&quot;&gt;&lt;property id=&quot;20148&quot; value=&quot;5&quot;/&gt;&lt;property id=&quot;20300&quot; value=&quot;Slide 57&quot;/&gt;&lt;property id=&quot;20307&quot; value=&quot;310&quot;/&gt;&lt;/object&gt;&lt;object type=&quot;3&quot; unique_id=&quot;11096&quot;&gt;&lt;property id=&quot;20148&quot; value=&quot;5&quot;/&gt;&lt;property id=&quot;20300&quot; value=&quot;Slide 58 - &amp;quot;Accountability&amp;quot;&quot;/&gt;&lt;property id=&quot;20307&quot; value=&quot;308&quot;/&gt;&lt;/object&gt;&lt;object type=&quot;3&quot; unique_id=&quot;11097&quot;&gt;&lt;property id=&quot;20148&quot; value=&quot;5&quot;/&gt;&lt;property id=&quot;20300&quot; value=&quot;Slide 59 - &amp;quot;Accountability&amp;quot;&quot;/&gt;&lt;property id=&quot;20307&quot; value=&quot;312&quot;/&gt;&lt;/object&gt;&lt;object type=&quot;3&quot; unique_id=&quot;11098&quot;&gt;&lt;property id=&quot;20148&quot; value=&quot;5&quot;/&gt;&lt;property id=&quot;20300&quot; value=&quot;Slide 60&quot;/&gt;&lt;property id=&quot;20307&quot; value=&quot;313&quot;/&gt;&lt;/object&gt;&lt;object type=&quot;3&quot; unique_id=&quot;11099&quot;&gt;&lt;property id=&quot;20148&quot; value=&quot;5&quot;/&gt;&lt;property id=&quot;20300&quot; value=&quot;Slide 61&quot;/&gt;&lt;property id=&quot;20307&quot; value=&quot;314&quot;/&gt;&lt;/object&gt;&lt;object type=&quot;3&quot; unique_id=&quot;11100&quot;&gt;&lt;property id=&quot;20148&quot; value=&quot;5&quot;/&gt;&lt;property id=&quot;20300&quot; value=&quot;Slide 62 - &amp;quot;Funding&amp;quot;&quot;/&gt;&lt;property id=&quot;20307&quot; value=&quot;316&quot;/&gt;&lt;/object&gt;&lt;object type=&quot;3&quot; unique_id=&quot;11101&quot;&gt;&lt;property id=&quot;20148&quot; value=&quot;5&quot;/&gt;&lt;property id=&quot;20300&quot; value=&quot;Slide 63 - &amp;quot;Funding&amp;quot;&quot;/&gt;&lt;property id=&quot;20307&quot; value=&quot;317&quot;/&gt;&lt;/object&gt;&lt;object type=&quot;3&quot; unique_id=&quot;11103&quot;&gt;&lt;property id=&quot;20148&quot; value=&quot;5&quot;/&gt;&lt;property id=&quot;20300&quot; value=&quot;Slide 64&quot;/&gt;&lt;property id=&quot;20307&quot; value=&quot;318&quot;/&gt;&lt;/object&gt;&lt;object type=&quot;3&quot; unique_id=&quot;11104&quot;&gt;&lt;property id=&quot;20148&quot; value=&quot;5&quot;/&gt;&lt;property id=&quot;20300&quot; value=&quot;Slide 65 - &amp;quot;Contact Information&amp;quot;&quot;/&gt;&lt;property id=&quot;20307&quot; value=&quot;321&quot;/&gt;&lt;/object&gt;&lt;object type=&quot;3&quot; unique_id=&quot;12122&quot;&gt;&lt;property id=&quot;20148&quot; value=&quot;5&quot;/&gt;&lt;property id=&quot;20300&quot; value=&quot;Slide 18 - &amp;quot;Awaiting Foster Care Placement&amp;quot;&quot;/&gt;&lt;property id=&quot;20307&quot; value=&quot;333&quot;/&gt;&lt;/object&gt;&lt;object type=&quot;3&quot; unique_id=&quot;12123&quot;&gt;&lt;property id=&quot;20148&quot; value=&quot;5&quot;/&gt;&lt;property id=&quot;20300&quot; value=&quot;Slide 29 - &amp;quot;Arizona Residency Guideline&amp;quot;&quot;/&gt;&lt;property id=&quot;20307&quot; value=&quot;334&quot;/&gt;&lt;/object&gt;&lt;object type=&quot;3&quot; unique_id=&quot;12124&quot;&gt;&lt;property id=&quot;20148&quot; value=&quot;5&quot;/&gt;&lt;property id=&quot;20300&quot; value=&quot;Slide 39&quot;/&gt;&lt;property id=&quot;20307&quot; value=&quot;336&quot;/&gt;&lt;/object&gt;&lt;object type=&quot;3&quot; unique_id=&quot;12688&quot;&gt;&lt;property id=&quot;20148&quot; value=&quot;5&quot;/&gt;&lt;property id=&quot;20300&quot; value=&quot;Slide 4 - &amp;quot;True or False?&amp;quot;&quot;/&gt;&lt;property id=&quot;20307&quot; value=&quot;337&quot;/&gt;&lt;/object&gt;&lt;object type=&quot;3&quot; unique_id=&quot;12689&quot;&gt;&lt;property id=&quot;20148&quot; value=&quot;5&quot;/&gt;&lt;property id=&quot;20300&quot; value=&quot;Slide 5 - &amp;quot;True or False?&amp;quot;&quot;/&gt;&lt;property id=&quot;20307&quot; value=&quot;338&quot;/&gt;&lt;/object&gt;&lt;object type=&quot;3&quot; unique_id=&quot;12690&quot;&gt;&lt;property id=&quot;20148&quot; value=&quot;5&quot;/&gt;&lt;property id=&quot;20300&quot; value=&quot;Slide 6 - &amp;quot;True or False?&amp;quot;&quot;/&gt;&lt;property id=&quot;20307&quot; value=&quot;339&quot;/&gt;&lt;/object&gt;&lt;object type=&quot;3&quot; unique_id=&quot;12691&quot;&gt;&lt;property id=&quot;20148&quot; value=&quot;5&quot;/&gt;&lt;property id=&quot;20300&quot; value=&quot;Slide 7 - &amp;quot;True or False?&amp;quot;&quot;/&gt;&lt;property id=&quot;20307&quot; value=&quot;340&quot;/&gt;&lt;/object&gt;&lt;object type=&quot;3&quot; unique_id=&quot;12692&quot;&gt;&lt;property id=&quot;20148&quot; value=&quot;5&quot;/&gt;&lt;property id=&quot;20300&quot; value=&quot;Slide 8 - &amp;quot;True or False?&amp;quot;&quot;/&gt;&lt;property id=&quot;20307&quot; value=&quot;341&quot;/&gt;&lt;/object&gt;&lt;/object&gt;&lt;object type=&quot;8&quot; unique_id=&quot;11165&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11886</TotalTime>
  <Words>2983</Words>
  <Application>Microsoft Office PowerPoint</Application>
  <PresentationFormat>On-screen Show (4:3)</PresentationFormat>
  <Paragraphs>357</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Century Schoolbook</vt:lpstr>
      <vt:lpstr>ＭＳ Ｐ明朝</vt:lpstr>
      <vt:lpstr>Tahoma</vt:lpstr>
      <vt:lpstr>Times New Roman</vt:lpstr>
      <vt:lpstr>Verdana</vt:lpstr>
      <vt:lpstr>Wingdings</vt:lpstr>
      <vt:lpstr>Wingdings 2</vt:lpstr>
      <vt:lpstr>Oriel</vt:lpstr>
      <vt:lpstr>McKinney-Vento Homeless Education Program</vt:lpstr>
      <vt:lpstr>McKinney-Vento Homeless Assistance Act</vt:lpstr>
      <vt:lpstr>ESSA Timeline </vt:lpstr>
      <vt:lpstr>Policies &amp; Procedures</vt:lpstr>
      <vt:lpstr>Policies &amp; Procedures</vt:lpstr>
      <vt:lpstr>Identification</vt:lpstr>
      <vt:lpstr>Identification</vt:lpstr>
      <vt:lpstr>Identification</vt:lpstr>
      <vt:lpstr>Identification</vt:lpstr>
      <vt:lpstr>Identification</vt:lpstr>
      <vt:lpstr>Identification</vt:lpstr>
      <vt:lpstr>Identification Strategies</vt:lpstr>
      <vt:lpstr>Identification</vt:lpstr>
      <vt:lpstr>Identification</vt:lpstr>
      <vt:lpstr>Enrollment</vt:lpstr>
      <vt:lpstr>Enrollment</vt:lpstr>
      <vt:lpstr>Enrollment</vt:lpstr>
      <vt:lpstr>Enrollment</vt:lpstr>
      <vt:lpstr>Enrollment</vt:lpstr>
      <vt:lpstr>Enrollment</vt:lpstr>
      <vt:lpstr>Enrollment</vt:lpstr>
      <vt:lpstr>Enrollment </vt:lpstr>
      <vt:lpstr>Enrollment</vt:lpstr>
      <vt:lpstr>Educational Services</vt:lpstr>
      <vt:lpstr>Educational Services</vt:lpstr>
      <vt:lpstr>Educational Services</vt:lpstr>
      <vt:lpstr>Statewide Services</vt:lpstr>
      <vt:lpstr>Public Notice</vt:lpstr>
      <vt:lpstr>Public Notice</vt:lpstr>
      <vt:lpstr>Public Notice</vt:lpstr>
      <vt:lpstr>Transportation</vt:lpstr>
      <vt:lpstr>Transportation</vt:lpstr>
      <vt:lpstr>Transportation</vt:lpstr>
      <vt:lpstr>Transportation</vt:lpstr>
      <vt:lpstr>Accountability</vt:lpstr>
      <vt:lpstr>Accountability</vt:lpstr>
      <vt:lpstr>Funding</vt:lpstr>
      <vt:lpstr>Funding</vt:lpstr>
      <vt:lpstr>Contact Information</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Homeless Education Program</dc:title>
  <dc:creator>Migali, Frank</dc:creator>
  <cp:lastModifiedBy>Clermont, Alexis</cp:lastModifiedBy>
  <cp:revision>249</cp:revision>
  <cp:lastPrinted>2017-08-17T15:10:17Z</cp:lastPrinted>
  <dcterms:created xsi:type="dcterms:W3CDTF">2009-03-19T20:06:54Z</dcterms:created>
  <dcterms:modified xsi:type="dcterms:W3CDTF">2017-09-05T18:01:42Z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