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59"/>
  </p:notesMasterIdLst>
  <p:sldIdLst>
    <p:sldId id="268" r:id="rId2"/>
    <p:sldId id="366" r:id="rId3"/>
    <p:sldId id="287" r:id="rId4"/>
    <p:sldId id="329" r:id="rId5"/>
    <p:sldId id="381" r:id="rId6"/>
    <p:sldId id="313" r:id="rId7"/>
    <p:sldId id="357" r:id="rId8"/>
    <p:sldId id="382" r:id="rId9"/>
    <p:sldId id="276" r:id="rId10"/>
    <p:sldId id="383" r:id="rId11"/>
    <p:sldId id="316" r:id="rId12"/>
    <p:sldId id="264" r:id="rId13"/>
    <p:sldId id="384" r:id="rId14"/>
    <p:sldId id="399" r:id="rId15"/>
    <p:sldId id="394" r:id="rId16"/>
    <p:sldId id="385" r:id="rId17"/>
    <p:sldId id="310" r:id="rId18"/>
    <p:sldId id="311" r:id="rId19"/>
    <p:sldId id="273" r:id="rId20"/>
    <p:sldId id="288" r:id="rId21"/>
    <p:sldId id="387" r:id="rId22"/>
    <p:sldId id="388" r:id="rId23"/>
    <p:sldId id="295" r:id="rId24"/>
    <p:sldId id="405" r:id="rId25"/>
    <p:sldId id="390" r:id="rId26"/>
    <p:sldId id="406" r:id="rId27"/>
    <p:sldId id="284" r:id="rId28"/>
    <p:sldId id="257" r:id="rId29"/>
    <p:sldId id="413" r:id="rId30"/>
    <p:sldId id="259" r:id="rId31"/>
    <p:sldId id="260" r:id="rId32"/>
    <p:sldId id="307" r:id="rId33"/>
    <p:sldId id="261" r:id="rId34"/>
    <p:sldId id="392" r:id="rId35"/>
    <p:sldId id="317" r:id="rId36"/>
    <p:sldId id="315" r:id="rId37"/>
    <p:sldId id="304" r:id="rId38"/>
    <p:sldId id="314" r:id="rId39"/>
    <p:sldId id="393" r:id="rId40"/>
    <p:sldId id="286" r:id="rId41"/>
    <p:sldId id="318" r:id="rId42"/>
    <p:sldId id="319" r:id="rId43"/>
    <p:sldId id="407" r:id="rId44"/>
    <p:sldId id="266" r:id="rId45"/>
    <p:sldId id="404" r:id="rId46"/>
    <p:sldId id="391" r:id="rId47"/>
    <p:sldId id="408" r:id="rId48"/>
    <p:sldId id="401" r:id="rId49"/>
    <p:sldId id="409" r:id="rId50"/>
    <p:sldId id="396" r:id="rId51"/>
    <p:sldId id="412" r:id="rId52"/>
    <p:sldId id="410" r:id="rId53"/>
    <p:sldId id="372" r:id="rId54"/>
    <p:sldId id="411" r:id="rId55"/>
    <p:sldId id="312" r:id="rId56"/>
    <p:sldId id="402" r:id="rId57"/>
    <p:sldId id="395"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uz, Heather" initials="CH" lastIdx="3" clrIdx="0">
    <p:extLst>
      <p:ext uri="{19B8F6BF-5375-455C-9EA6-DF929625EA0E}">
        <p15:presenceInfo xmlns:p15="http://schemas.microsoft.com/office/powerpoint/2012/main" userId="S-1-5-21-1871644240-2858738320-1929807923-115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69484" autoAdjust="0"/>
  </p:normalViewPr>
  <p:slideViewPr>
    <p:cSldViewPr snapToGrid="0">
      <p:cViewPr varScale="1">
        <p:scale>
          <a:sx n="50" d="100"/>
          <a:sy n="50" d="100"/>
        </p:scale>
        <p:origin x="1392" y="54"/>
      </p:cViewPr>
      <p:guideLst/>
    </p:cSldViewPr>
  </p:slideViewPr>
  <p:notesTextViewPr>
    <p:cViewPr>
      <p:scale>
        <a:sx n="3" d="2"/>
        <a:sy n="3" d="2"/>
      </p:scale>
      <p:origin x="0" y="0"/>
    </p:cViewPr>
  </p:notesTextViewPr>
  <p:sorterViewPr>
    <p:cViewPr>
      <p:scale>
        <a:sx n="100" d="100"/>
        <a:sy n="100" d="100"/>
      </p:scale>
      <p:origin x="0" y="-2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C0914-E007-4FB3-8076-CD872381E421}" type="doc">
      <dgm:prSet loTypeId="urn:microsoft.com/office/officeart/2005/8/layout/default" loCatId="Inbox" qsTypeId="urn:microsoft.com/office/officeart/2005/8/quickstyle/simple4" qsCatId="simple" csTypeId="urn:microsoft.com/office/officeart/2005/8/colors/accent1_2" csCatId="accent1" phldr="1"/>
      <dgm:spPr/>
      <dgm:t>
        <a:bodyPr/>
        <a:lstStyle/>
        <a:p>
          <a:endParaRPr lang="en-US"/>
        </a:p>
      </dgm:t>
    </dgm:pt>
    <dgm:pt modelId="{EF45F914-0987-40D7-BDE9-7300A45256D7}">
      <dgm:prSet custT="1"/>
      <dgm:spPr/>
      <dgm:t>
        <a:bodyPr/>
        <a:lstStyle/>
        <a:p>
          <a:r>
            <a:rPr lang="en-US" sz="3600" dirty="0"/>
            <a:t>Action Plan Creation</a:t>
          </a:r>
        </a:p>
      </dgm:t>
    </dgm:pt>
    <dgm:pt modelId="{951E2EF5-767D-4933-A0BD-35D715DA4A25}" type="parTrans" cxnId="{2E2F8611-7366-4ABE-A9DB-5A76118F1BCB}">
      <dgm:prSet/>
      <dgm:spPr/>
      <dgm:t>
        <a:bodyPr/>
        <a:lstStyle/>
        <a:p>
          <a:endParaRPr lang="en-US"/>
        </a:p>
      </dgm:t>
    </dgm:pt>
    <dgm:pt modelId="{41C85C91-945F-4C1B-84D0-329CB7660729}" type="sibTrans" cxnId="{2E2F8611-7366-4ABE-A9DB-5A76118F1BCB}">
      <dgm:prSet/>
      <dgm:spPr/>
      <dgm:t>
        <a:bodyPr/>
        <a:lstStyle/>
        <a:p>
          <a:endParaRPr lang="en-US"/>
        </a:p>
      </dgm:t>
    </dgm:pt>
    <dgm:pt modelId="{DB941007-14FA-4CB8-AFCF-08B11E40CC10}">
      <dgm:prSet custT="1"/>
      <dgm:spPr/>
      <dgm:t>
        <a:bodyPr/>
        <a:lstStyle/>
        <a:p>
          <a:r>
            <a:rPr lang="en-US" sz="3600" dirty="0"/>
            <a:t>Professional Learning</a:t>
          </a:r>
        </a:p>
      </dgm:t>
    </dgm:pt>
    <dgm:pt modelId="{7A5CFDA1-F361-4A49-A231-46669D891A16}" type="parTrans" cxnId="{CA283103-3FAF-483D-8694-F7648BB5D7C8}">
      <dgm:prSet/>
      <dgm:spPr/>
      <dgm:t>
        <a:bodyPr/>
        <a:lstStyle/>
        <a:p>
          <a:endParaRPr lang="en-US"/>
        </a:p>
      </dgm:t>
    </dgm:pt>
    <dgm:pt modelId="{9D587EC5-D4AA-4A5E-9C86-C0FA5B63A486}" type="sibTrans" cxnId="{CA283103-3FAF-483D-8694-F7648BB5D7C8}">
      <dgm:prSet/>
      <dgm:spPr/>
      <dgm:t>
        <a:bodyPr/>
        <a:lstStyle/>
        <a:p>
          <a:endParaRPr lang="en-US"/>
        </a:p>
      </dgm:t>
    </dgm:pt>
    <dgm:pt modelId="{DE90063F-86C8-4053-B496-2B9594330367}">
      <dgm:prSet custT="1"/>
      <dgm:spPr/>
      <dgm:t>
        <a:bodyPr/>
        <a:lstStyle/>
        <a:p>
          <a:r>
            <a:rPr lang="en-US" sz="3600" dirty="0"/>
            <a:t>Data Analysis</a:t>
          </a:r>
        </a:p>
      </dgm:t>
    </dgm:pt>
    <dgm:pt modelId="{34BF955C-B9BA-411E-A97C-3FA89F53A4AC}" type="parTrans" cxnId="{C5DC4BC4-774F-432B-B4DB-C37EDFE5C0F2}">
      <dgm:prSet/>
      <dgm:spPr/>
      <dgm:t>
        <a:bodyPr/>
        <a:lstStyle/>
        <a:p>
          <a:endParaRPr lang="en-US"/>
        </a:p>
      </dgm:t>
    </dgm:pt>
    <dgm:pt modelId="{067914F3-E8DA-456B-991D-F80A5D04AD6F}" type="sibTrans" cxnId="{C5DC4BC4-774F-432B-B4DB-C37EDFE5C0F2}">
      <dgm:prSet/>
      <dgm:spPr/>
      <dgm:t>
        <a:bodyPr/>
        <a:lstStyle/>
        <a:p>
          <a:endParaRPr lang="en-US"/>
        </a:p>
      </dgm:t>
    </dgm:pt>
    <dgm:pt modelId="{F1786CA6-89CD-4DAE-B886-DD4D9F2E118C}">
      <dgm:prSet custT="1"/>
      <dgm:spPr/>
      <dgm:t>
        <a:bodyPr/>
        <a:lstStyle/>
        <a:p>
          <a:r>
            <a:rPr lang="en-US" sz="3400" dirty="0"/>
            <a:t>Facilitates Communication</a:t>
          </a:r>
        </a:p>
      </dgm:t>
    </dgm:pt>
    <dgm:pt modelId="{253278EB-06C0-476F-A637-F1DC9985D111}" type="parTrans" cxnId="{7DBA81E6-5A36-4200-A53E-6E8C84707D56}">
      <dgm:prSet/>
      <dgm:spPr/>
      <dgm:t>
        <a:bodyPr/>
        <a:lstStyle/>
        <a:p>
          <a:endParaRPr lang="en-US"/>
        </a:p>
      </dgm:t>
    </dgm:pt>
    <dgm:pt modelId="{A2810B83-3DDB-4BCE-B73D-CB69B3458124}" type="sibTrans" cxnId="{7DBA81E6-5A36-4200-A53E-6E8C84707D56}">
      <dgm:prSet/>
      <dgm:spPr/>
      <dgm:t>
        <a:bodyPr/>
        <a:lstStyle/>
        <a:p>
          <a:endParaRPr lang="en-US"/>
        </a:p>
      </dgm:t>
    </dgm:pt>
    <dgm:pt modelId="{957EE2C7-837D-4D1A-B951-69F02B19B960}">
      <dgm:prSet custT="1"/>
      <dgm:spPr/>
      <dgm:t>
        <a:bodyPr/>
        <a:lstStyle/>
        <a:p>
          <a:r>
            <a:rPr lang="en-US" sz="3600" dirty="0"/>
            <a:t>Reflection</a:t>
          </a:r>
        </a:p>
      </dgm:t>
    </dgm:pt>
    <dgm:pt modelId="{68EEE745-883C-4C80-B68C-3D06725026E4}" type="parTrans" cxnId="{6C741E6B-93F4-4620-A7D3-E6C2192898D7}">
      <dgm:prSet/>
      <dgm:spPr/>
      <dgm:t>
        <a:bodyPr/>
        <a:lstStyle/>
        <a:p>
          <a:endParaRPr lang="en-US"/>
        </a:p>
      </dgm:t>
    </dgm:pt>
    <dgm:pt modelId="{11BF9045-02DA-4C02-8592-B4F2B640C55D}" type="sibTrans" cxnId="{6C741E6B-93F4-4620-A7D3-E6C2192898D7}">
      <dgm:prSet/>
      <dgm:spPr/>
      <dgm:t>
        <a:bodyPr/>
        <a:lstStyle/>
        <a:p>
          <a:endParaRPr lang="en-US"/>
        </a:p>
      </dgm:t>
    </dgm:pt>
    <dgm:pt modelId="{D75D150F-C830-469C-A8EC-4626DF55EDBF}" type="pres">
      <dgm:prSet presAssocID="{2A1C0914-E007-4FB3-8076-CD872381E421}" presName="diagram" presStyleCnt="0">
        <dgm:presLayoutVars>
          <dgm:dir/>
          <dgm:resizeHandles val="exact"/>
        </dgm:presLayoutVars>
      </dgm:prSet>
      <dgm:spPr/>
    </dgm:pt>
    <dgm:pt modelId="{13D8D599-7A8B-46C5-9082-C6A0196877E8}" type="pres">
      <dgm:prSet presAssocID="{EF45F914-0987-40D7-BDE9-7300A45256D7}" presName="node" presStyleLbl="node1" presStyleIdx="0" presStyleCnt="5">
        <dgm:presLayoutVars>
          <dgm:bulletEnabled val="1"/>
        </dgm:presLayoutVars>
      </dgm:prSet>
      <dgm:spPr/>
    </dgm:pt>
    <dgm:pt modelId="{A974A2D2-55F4-481E-AEE4-73F1D1EC4248}" type="pres">
      <dgm:prSet presAssocID="{41C85C91-945F-4C1B-84D0-329CB7660729}" presName="sibTrans" presStyleCnt="0"/>
      <dgm:spPr/>
    </dgm:pt>
    <dgm:pt modelId="{46F4573C-DCAE-4DED-9B8B-64B5803E804F}" type="pres">
      <dgm:prSet presAssocID="{DB941007-14FA-4CB8-AFCF-08B11E40CC10}" presName="node" presStyleLbl="node1" presStyleIdx="1" presStyleCnt="5">
        <dgm:presLayoutVars>
          <dgm:bulletEnabled val="1"/>
        </dgm:presLayoutVars>
      </dgm:prSet>
      <dgm:spPr/>
    </dgm:pt>
    <dgm:pt modelId="{18DCFF07-E710-40ED-BAB1-AE4BD97FB492}" type="pres">
      <dgm:prSet presAssocID="{9D587EC5-D4AA-4A5E-9C86-C0FA5B63A486}" presName="sibTrans" presStyleCnt="0"/>
      <dgm:spPr/>
    </dgm:pt>
    <dgm:pt modelId="{AF00FA9C-5F80-4402-AD95-AFB85F541F6C}" type="pres">
      <dgm:prSet presAssocID="{DE90063F-86C8-4053-B496-2B9594330367}" presName="node" presStyleLbl="node1" presStyleIdx="2" presStyleCnt="5">
        <dgm:presLayoutVars>
          <dgm:bulletEnabled val="1"/>
        </dgm:presLayoutVars>
      </dgm:prSet>
      <dgm:spPr/>
    </dgm:pt>
    <dgm:pt modelId="{AB0C78C2-A092-4A0C-A314-CA1E193344AE}" type="pres">
      <dgm:prSet presAssocID="{067914F3-E8DA-456B-991D-F80A5D04AD6F}" presName="sibTrans" presStyleCnt="0"/>
      <dgm:spPr/>
    </dgm:pt>
    <dgm:pt modelId="{7ABA8B1F-301E-415B-BED1-A0E2C175CB76}" type="pres">
      <dgm:prSet presAssocID="{F1786CA6-89CD-4DAE-B886-DD4D9F2E118C}" presName="node" presStyleLbl="node1" presStyleIdx="3" presStyleCnt="5">
        <dgm:presLayoutVars>
          <dgm:bulletEnabled val="1"/>
        </dgm:presLayoutVars>
      </dgm:prSet>
      <dgm:spPr/>
    </dgm:pt>
    <dgm:pt modelId="{31F4909C-2A74-4AB3-9F9F-3437C569A3E0}" type="pres">
      <dgm:prSet presAssocID="{A2810B83-3DDB-4BCE-B73D-CB69B3458124}" presName="sibTrans" presStyleCnt="0"/>
      <dgm:spPr/>
    </dgm:pt>
    <dgm:pt modelId="{86A9CB4D-44D6-4014-98EB-100ED4089958}" type="pres">
      <dgm:prSet presAssocID="{957EE2C7-837D-4D1A-B951-69F02B19B960}" presName="node" presStyleLbl="node1" presStyleIdx="4" presStyleCnt="5">
        <dgm:presLayoutVars>
          <dgm:bulletEnabled val="1"/>
        </dgm:presLayoutVars>
      </dgm:prSet>
      <dgm:spPr/>
    </dgm:pt>
  </dgm:ptLst>
  <dgm:cxnLst>
    <dgm:cxn modelId="{CA283103-3FAF-483D-8694-F7648BB5D7C8}" srcId="{2A1C0914-E007-4FB3-8076-CD872381E421}" destId="{DB941007-14FA-4CB8-AFCF-08B11E40CC10}" srcOrd="1" destOrd="0" parTransId="{7A5CFDA1-F361-4A49-A231-46669D891A16}" sibTransId="{9D587EC5-D4AA-4A5E-9C86-C0FA5B63A486}"/>
    <dgm:cxn modelId="{AA34D50B-6CC8-4646-8C96-362DF86B9607}" type="presOf" srcId="{2A1C0914-E007-4FB3-8076-CD872381E421}" destId="{D75D150F-C830-469C-A8EC-4626DF55EDBF}" srcOrd="0" destOrd="0" presId="urn:microsoft.com/office/officeart/2005/8/layout/default"/>
    <dgm:cxn modelId="{2E2F8611-7366-4ABE-A9DB-5A76118F1BCB}" srcId="{2A1C0914-E007-4FB3-8076-CD872381E421}" destId="{EF45F914-0987-40D7-BDE9-7300A45256D7}" srcOrd="0" destOrd="0" parTransId="{951E2EF5-767D-4933-A0BD-35D715DA4A25}" sibTransId="{41C85C91-945F-4C1B-84D0-329CB7660729}"/>
    <dgm:cxn modelId="{96519B24-B785-4958-B52B-4C8E3AD462B0}" type="presOf" srcId="{F1786CA6-89CD-4DAE-B886-DD4D9F2E118C}" destId="{7ABA8B1F-301E-415B-BED1-A0E2C175CB76}" srcOrd="0" destOrd="0" presId="urn:microsoft.com/office/officeart/2005/8/layout/default"/>
    <dgm:cxn modelId="{6C741E6B-93F4-4620-A7D3-E6C2192898D7}" srcId="{2A1C0914-E007-4FB3-8076-CD872381E421}" destId="{957EE2C7-837D-4D1A-B951-69F02B19B960}" srcOrd="4" destOrd="0" parTransId="{68EEE745-883C-4C80-B68C-3D06725026E4}" sibTransId="{11BF9045-02DA-4C02-8592-B4F2B640C55D}"/>
    <dgm:cxn modelId="{A631C64C-A506-4A0E-AD36-0092E50FBA6D}" type="presOf" srcId="{EF45F914-0987-40D7-BDE9-7300A45256D7}" destId="{13D8D599-7A8B-46C5-9082-C6A0196877E8}" srcOrd="0" destOrd="0" presId="urn:microsoft.com/office/officeart/2005/8/layout/default"/>
    <dgm:cxn modelId="{C5DC4BC4-774F-432B-B4DB-C37EDFE5C0F2}" srcId="{2A1C0914-E007-4FB3-8076-CD872381E421}" destId="{DE90063F-86C8-4053-B496-2B9594330367}" srcOrd="2" destOrd="0" parTransId="{34BF955C-B9BA-411E-A97C-3FA89F53A4AC}" sibTransId="{067914F3-E8DA-456B-991D-F80A5D04AD6F}"/>
    <dgm:cxn modelId="{139706CD-9472-48A1-8CFC-7DDD2422868E}" type="presOf" srcId="{DE90063F-86C8-4053-B496-2B9594330367}" destId="{AF00FA9C-5F80-4402-AD95-AFB85F541F6C}" srcOrd="0" destOrd="0" presId="urn:microsoft.com/office/officeart/2005/8/layout/default"/>
    <dgm:cxn modelId="{B33CA0CF-0A77-41CC-AECB-21EC6E222D80}" type="presOf" srcId="{957EE2C7-837D-4D1A-B951-69F02B19B960}" destId="{86A9CB4D-44D6-4014-98EB-100ED4089958}" srcOrd="0" destOrd="0" presId="urn:microsoft.com/office/officeart/2005/8/layout/default"/>
    <dgm:cxn modelId="{7DBA81E6-5A36-4200-A53E-6E8C84707D56}" srcId="{2A1C0914-E007-4FB3-8076-CD872381E421}" destId="{F1786CA6-89CD-4DAE-B886-DD4D9F2E118C}" srcOrd="3" destOrd="0" parTransId="{253278EB-06C0-476F-A637-F1DC9985D111}" sibTransId="{A2810B83-3DDB-4BCE-B73D-CB69B3458124}"/>
    <dgm:cxn modelId="{DBB040F0-5994-429A-885A-0F0686E87321}" type="presOf" srcId="{DB941007-14FA-4CB8-AFCF-08B11E40CC10}" destId="{46F4573C-DCAE-4DED-9B8B-64B5803E804F}" srcOrd="0" destOrd="0" presId="urn:microsoft.com/office/officeart/2005/8/layout/default"/>
    <dgm:cxn modelId="{A81AC6C7-7B69-4171-8F49-28C30DE2E310}" type="presParOf" srcId="{D75D150F-C830-469C-A8EC-4626DF55EDBF}" destId="{13D8D599-7A8B-46C5-9082-C6A0196877E8}" srcOrd="0" destOrd="0" presId="urn:microsoft.com/office/officeart/2005/8/layout/default"/>
    <dgm:cxn modelId="{E1D161A7-4212-4A18-8AED-E421E5BBF6DB}" type="presParOf" srcId="{D75D150F-C830-469C-A8EC-4626DF55EDBF}" destId="{A974A2D2-55F4-481E-AEE4-73F1D1EC4248}" srcOrd="1" destOrd="0" presId="urn:microsoft.com/office/officeart/2005/8/layout/default"/>
    <dgm:cxn modelId="{A9C71BFC-3B23-4A43-9E46-6B68EC4CFBA0}" type="presParOf" srcId="{D75D150F-C830-469C-A8EC-4626DF55EDBF}" destId="{46F4573C-DCAE-4DED-9B8B-64B5803E804F}" srcOrd="2" destOrd="0" presId="urn:microsoft.com/office/officeart/2005/8/layout/default"/>
    <dgm:cxn modelId="{ACBE98E7-EF66-480C-9330-65C82E8E22A8}" type="presParOf" srcId="{D75D150F-C830-469C-A8EC-4626DF55EDBF}" destId="{18DCFF07-E710-40ED-BAB1-AE4BD97FB492}" srcOrd="3" destOrd="0" presId="urn:microsoft.com/office/officeart/2005/8/layout/default"/>
    <dgm:cxn modelId="{26D5B9EA-6AFF-407A-9C0A-17DA567BFDC4}" type="presParOf" srcId="{D75D150F-C830-469C-A8EC-4626DF55EDBF}" destId="{AF00FA9C-5F80-4402-AD95-AFB85F541F6C}" srcOrd="4" destOrd="0" presId="urn:microsoft.com/office/officeart/2005/8/layout/default"/>
    <dgm:cxn modelId="{989CC4F1-FBD8-4D72-99DA-8EBBD0DD7899}" type="presParOf" srcId="{D75D150F-C830-469C-A8EC-4626DF55EDBF}" destId="{AB0C78C2-A092-4A0C-A314-CA1E193344AE}" srcOrd="5" destOrd="0" presId="urn:microsoft.com/office/officeart/2005/8/layout/default"/>
    <dgm:cxn modelId="{D7864E76-F77B-4D0C-BD54-68F8B1EA6756}" type="presParOf" srcId="{D75D150F-C830-469C-A8EC-4626DF55EDBF}" destId="{7ABA8B1F-301E-415B-BED1-A0E2C175CB76}" srcOrd="6" destOrd="0" presId="urn:microsoft.com/office/officeart/2005/8/layout/default"/>
    <dgm:cxn modelId="{294FCF18-DF04-4692-8826-67C7DFECA455}" type="presParOf" srcId="{D75D150F-C830-469C-A8EC-4626DF55EDBF}" destId="{31F4909C-2A74-4AB3-9F9F-3437C569A3E0}" srcOrd="7" destOrd="0" presId="urn:microsoft.com/office/officeart/2005/8/layout/default"/>
    <dgm:cxn modelId="{E3C83079-82B8-48A5-9BA5-D2C7DEEAC16E}" type="presParOf" srcId="{D75D150F-C830-469C-A8EC-4626DF55EDBF}" destId="{86A9CB4D-44D6-4014-98EB-100ED408995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FFECCF-F8B3-4860-80BE-A14C3FF84683}" type="doc">
      <dgm:prSet loTypeId="urn:microsoft.com/office/officeart/2005/8/layout/radial1" loCatId="relationship" qsTypeId="urn:microsoft.com/office/officeart/2005/8/quickstyle/3d3" qsCatId="3D" csTypeId="urn:microsoft.com/office/officeart/2005/8/colors/colorful1" csCatId="colorful" phldr="1"/>
      <dgm:spPr/>
      <dgm:t>
        <a:bodyPr/>
        <a:lstStyle/>
        <a:p>
          <a:endParaRPr lang="en-US"/>
        </a:p>
      </dgm:t>
    </dgm:pt>
    <dgm:pt modelId="{109955A6-221A-4342-9178-F434E20FEFD6}">
      <dgm:prSet phldrT="[Text]" custT="1"/>
      <dgm:spPr/>
      <dgm:t>
        <a:bodyPr/>
        <a:lstStyle/>
        <a:p>
          <a:r>
            <a:rPr lang="en-US" sz="2400" dirty="0"/>
            <a:t>CNA</a:t>
          </a:r>
        </a:p>
      </dgm:t>
    </dgm:pt>
    <dgm:pt modelId="{71A983C1-3840-4F31-AE00-3D5F2386D833}" type="parTrans" cxnId="{6F88E57B-5EAC-41DE-8597-B7024759CCBB}">
      <dgm:prSet/>
      <dgm:spPr/>
      <dgm:t>
        <a:bodyPr/>
        <a:lstStyle/>
        <a:p>
          <a:endParaRPr lang="en-US"/>
        </a:p>
      </dgm:t>
    </dgm:pt>
    <dgm:pt modelId="{8A468AC9-4658-4A20-A9D1-17CF7AB39F6E}" type="sibTrans" cxnId="{6F88E57B-5EAC-41DE-8597-B7024759CCBB}">
      <dgm:prSet/>
      <dgm:spPr/>
      <dgm:t>
        <a:bodyPr/>
        <a:lstStyle/>
        <a:p>
          <a:endParaRPr lang="en-US"/>
        </a:p>
      </dgm:t>
    </dgm:pt>
    <dgm:pt modelId="{829A2447-3DE2-4814-876D-999C89FAD93D}">
      <dgm:prSet phldrT="[Text]" custT="1"/>
      <dgm:spPr/>
      <dgm:t>
        <a:bodyPr/>
        <a:lstStyle/>
        <a:p>
          <a:pPr algn="ctr"/>
          <a:r>
            <a:rPr lang="en-US" sz="2000" b="1" dirty="0"/>
            <a:t>Effective Leadership</a:t>
          </a:r>
        </a:p>
      </dgm:t>
    </dgm:pt>
    <dgm:pt modelId="{F460122C-62D8-4638-9694-24D279FA56FA}" type="parTrans" cxnId="{BA6FD619-41D1-47C6-B5FF-9DFABF61CAC3}">
      <dgm:prSet/>
      <dgm:spPr/>
      <dgm:t>
        <a:bodyPr/>
        <a:lstStyle/>
        <a:p>
          <a:endParaRPr lang="en-US" dirty="0"/>
        </a:p>
      </dgm:t>
    </dgm:pt>
    <dgm:pt modelId="{D2DE28F4-1498-4B93-A51D-6031F8FA722B}" type="sibTrans" cxnId="{BA6FD619-41D1-47C6-B5FF-9DFABF61CAC3}">
      <dgm:prSet/>
      <dgm:spPr/>
      <dgm:t>
        <a:bodyPr/>
        <a:lstStyle/>
        <a:p>
          <a:endParaRPr lang="en-US"/>
        </a:p>
      </dgm:t>
    </dgm:pt>
    <dgm:pt modelId="{F79C45AA-B64F-484E-BBF8-F74A9A75DE66}">
      <dgm:prSet phldrT="[Text]" custT="1"/>
      <dgm:spPr/>
      <dgm:t>
        <a:bodyPr/>
        <a:lstStyle/>
        <a:p>
          <a:pPr algn="ctr"/>
          <a:r>
            <a:rPr lang="en-US" sz="2000" b="1" dirty="0"/>
            <a:t>Effective Teachers and Instruction</a:t>
          </a:r>
        </a:p>
      </dgm:t>
    </dgm:pt>
    <dgm:pt modelId="{2256237A-6B11-401A-964F-A49FAE8AB03D}" type="parTrans" cxnId="{BC9808F2-D722-4E30-B370-A168B24A07FF}">
      <dgm:prSet/>
      <dgm:spPr/>
      <dgm:t>
        <a:bodyPr/>
        <a:lstStyle/>
        <a:p>
          <a:endParaRPr lang="en-US" dirty="0"/>
        </a:p>
      </dgm:t>
    </dgm:pt>
    <dgm:pt modelId="{8A1DD927-E54F-4E32-BC1D-CAC2D93BF542}" type="sibTrans" cxnId="{BC9808F2-D722-4E30-B370-A168B24A07FF}">
      <dgm:prSet/>
      <dgm:spPr/>
      <dgm:t>
        <a:bodyPr/>
        <a:lstStyle/>
        <a:p>
          <a:endParaRPr lang="en-US"/>
        </a:p>
      </dgm:t>
    </dgm:pt>
    <dgm:pt modelId="{9F582150-DA61-4D85-9E71-C32BE02903C2}">
      <dgm:prSet phldrT="[Text]" custT="1"/>
      <dgm:spPr/>
      <dgm:t>
        <a:bodyPr/>
        <a:lstStyle/>
        <a:p>
          <a:pPr algn="ctr"/>
          <a:r>
            <a:rPr lang="en-US" sz="2000" b="1" dirty="0"/>
            <a:t>Effective Organization of Time</a:t>
          </a:r>
        </a:p>
      </dgm:t>
    </dgm:pt>
    <dgm:pt modelId="{5AF0A325-33C2-4E00-9EC6-487726C14C73}" type="parTrans" cxnId="{0D13F85D-DC79-4435-AEF3-5178A28613D1}">
      <dgm:prSet/>
      <dgm:spPr/>
      <dgm:t>
        <a:bodyPr/>
        <a:lstStyle/>
        <a:p>
          <a:endParaRPr lang="en-US" dirty="0"/>
        </a:p>
      </dgm:t>
    </dgm:pt>
    <dgm:pt modelId="{D115851A-8612-4663-AB19-FCE18584675D}" type="sibTrans" cxnId="{0D13F85D-DC79-4435-AEF3-5178A28613D1}">
      <dgm:prSet/>
      <dgm:spPr/>
      <dgm:t>
        <a:bodyPr/>
        <a:lstStyle/>
        <a:p>
          <a:endParaRPr lang="en-US"/>
        </a:p>
      </dgm:t>
    </dgm:pt>
    <dgm:pt modelId="{3429C4CA-B304-482E-8A24-D16A21629A72}">
      <dgm:prSet phldrT="[Text]" custT="1"/>
      <dgm:spPr>
        <a:solidFill>
          <a:srgbClr val="C937AD"/>
        </a:solidFill>
      </dgm:spPr>
      <dgm:t>
        <a:bodyPr/>
        <a:lstStyle/>
        <a:p>
          <a:pPr algn="ctr"/>
          <a:r>
            <a:rPr lang="en-US" sz="2000" b="1" dirty="0"/>
            <a:t>Effective Curriculum</a:t>
          </a:r>
        </a:p>
      </dgm:t>
    </dgm:pt>
    <dgm:pt modelId="{A603BFE7-AAC5-49C7-9DDC-376AC1117245}" type="parTrans" cxnId="{203879B7-7B02-4260-973A-31F9A518C7A3}">
      <dgm:prSet/>
      <dgm:spPr/>
      <dgm:t>
        <a:bodyPr/>
        <a:lstStyle/>
        <a:p>
          <a:endParaRPr lang="en-US" dirty="0"/>
        </a:p>
      </dgm:t>
    </dgm:pt>
    <dgm:pt modelId="{DE050A69-996D-4175-ADB4-90ECBBE71496}" type="sibTrans" cxnId="{203879B7-7B02-4260-973A-31F9A518C7A3}">
      <dgm:prSet/>
      <dgm:spPr/>
      <dgm:t>
        <a:bodyPr/>
        <a:lstStyle/>
        <a:p>
          <a:endParaRPr lang="en-US"/>
        </a:p>
      </dgm:t>
    </dgm:pt>
    <dgm:pt modelId="{89745047-831F-4822-BB5A-B66750E97C58}">
      <dgm:prSet phldrT="[Text]" custT="1"/>
      <dgm:spPr>
        <a:solidFill>
          <a:schemeClr val="accent6"/>
        </a:solidFill>
      </dgm:spPr>
      <dgm:t>
        <a:bodyPr/>
        <a:lstStyle/>
        <a:p>
          <a:pPr algn="ctr"/>
          <a:r>
            <a:rPr lang="en-US" sz="2000" b="1" dirty="0"/>
            <a:t>Family and Community Engagement</a:t>
          </a:r>
        </a:p>
      </dgm:t>
    </dgm:pt>
    <dgm:pt modelId="{D420F1C3-AC6A-4860-97EB-46CD3A39B929}" type="parTrans" cxnId="{D37821A4-6B47-434D-BDC9-B3EDD8EA424B}">
      <dgm:prSet/>
      <dgm:spPr/>
      <dgm:t>
        <a:bodyPr/>
        <a:lstStyle/>
        <a:p>
          <a:endParaRPr lang="en-US" dirty="0"/>
        </a:p>
      </dgm:t>
    </dgm:pt>
    <dgm:pt modelId="{2071DBBA-5F56-44B1-A8C1-FCD8E03EFEDD}" type="sibTrans" cxnId="{D37821A4-6B47-434D-BDC9-B3EDD8EA424B}">
      <dgm:prSet/>
      <dgm:spPr/>
      <dgm:t>
        <a:bodyPr/>
        <a:lstStyle/>
        <a:p>
          <a:endParaRPr lang="en-US"/>
        </a:p>
      </dgm:t>
    </dgm:pt>
    <dgm:pt modelId="{810EF7CD-0BF5-4B66-A7DF-A51CCA9D9A6F}">
      <dgm:prSet phldrT="[Text]" custT="1"/>
      <dgm:spPr>
        <a:solidFill>
          <a:srgbClr val="0BDBE5"/>
        </a:solidFill>
      </dgm:spPr>
      <dgm:t>
        <a:bodyPr/>
        <a:lstStyle/>
        <a:p>
          <a:pPr algn="ctr"/>
          <a:r>
            <a:rPr lang="en-US" sz="2000" b="1" dirty="0"/>
            <a:t>Conditions, Climate and Culture</a:t>
          </a:r>
        </a:p>
      </dgm:t>
    </dgm:pt>
    <dgm:pt modelId="{9FEC6ECC-639C-4184-8E9A-43FD95586EFE}" type="parTrans" cxnId="{1532040F-A07C-48AF-9E64-E645D01A6B86}">
      <dgm:prSet/>
      <dgm:spPr/>
      <dgm:t>
        <a:bodyPr/>
        <a:lstStyle/>
        <a:p>
          <a:endParaRPr lang="en-US" dirty="0"/>
        </a:p>
      </dgm:t>
    </dgm:pt>
    <dgm:pt modelId="{EB11D2ED-A880-4B1B-8D8C-BC3CD393440B}" type="sibTrans" cxnId="{1532040F-A07C-48AF-9E64-E645D01A6B86}">
      <dgm:prSet/>
      <dgm:spPr/>
      <dgm:t>
        <a:bodyPr/>
        <a:lstStyle/>
        <a:p>
          <a:endParaRPr lang="en-US"/>
        </a:p>
      </dgm:t>
    </dgm:pt>
    <dgm:pt modelId="{84BAA7B7-D0E2-47B8-80C0-D1E561849CD1}" type="pres">
      <dgm:prSet presAssocID="{75FFECCF-F8B3-4860-80BE-A14C3FF84683}" presName="cycle" presStyleCnt="0">
        <dgm:presLayoutVars>
          <dgm:chMax val="1"/>
          <dgm:dir/>
          <dgm:animLvl val="ctr"/>
          <dgm:resizeHandles val="exact"/>
        </dgm:presLayoutVars>
      </dgm:prSet>
      <dgm:spPr/>
    </dgm:pt>
    <dgm:pt modelId="{8494FC66-F18C-4402-AD91-49C32CA25802}" type="pres">
      <dgm:prSet presAssocID="{109955A6-221A-4342-9178-F434E20FEFD6}" presName="centerShape" presStyleLbl="node0" presStyleIdx="0" presStyleCnt="1" custLinFactNeighborY="519"/>
      <dgm:spPr/>
    </dgm:pt>
    <dgm:pt modelId="{57FF953A-E121-4A83-A1A3-EAAA4F093D32}" type="pres">
      <dgm:prSet presAssocID="{F460122C-62D8-4638-9694-24D279FA56FA}" presName="Name9" presStyleLbl="parChTrans1D2" presStyleIdx="0" presStyleCnt="6"/>
      <dgm:spPr/>
    </dgm:pt>
    <dgm:pt modelId="{9A2228F9-719F-428E-82B5-E108F98C4740}" type="pres">
      <dgm:prSet presAssocID="{F460122C-62D8-4638-9694-24D279FA56FA}" presName="connTx" presStyleLbl="parChTrans1D2" presStyleIdx="0" presStyleCnt="6"/>
      <dgm:spPr/>
    </dgm:pt>
    <dgm:pt modelId="{CF9634F0-4868-49B7-8EA1-B9EE9AE66A82}" type="pres">
      <dgm:prSet presAssocID="{829A2447-3DE2-4814-876D-999C89FAD93D}" presName="node" presStyleLbl="node1" presStyleIdx="0" presStyleCnt="6" custScaleX="112982" custScaleY="117895" custRadScaleRad="101093" custRadScaleInc="1528">
        <dgm:presLayoutVars>
          <dgm:bulletEnabled val="1"/>
        </dgm:presLayoutVars>
      </dgm:prSet>
      <dgm:spPr/>
    </dgm:pt>
    <dgm:pt modelId="{0D4A8D94-AAAA-4751-96A6-07F0108420D5}" type="pres">
      <dgm:prSet presAssocID="{2256237A-6B11-401A-964F-A49FAE8AB03D}" presName="Name9" presStyleLbl="parChTrans1D2" presStyleIdx="1" presStyleCnt="6"/>
      <dgm:spPr/>
    </dgm:pt>
    <dgm:pt modelId="{67663B27-7701-4D74-BAE8-E2FF7807AD8E}" type="pres">
      <dgm:prSet presAssocID="{2256237A-6B11-401A-964F-A49FAE8AB03D}" presName="connTx" presStyleLbl="parChTrans1D2" presStyleIdx="1" presStyleCnt="6"/>
      <dgm:spPr/>
    </dgm:pt>
    <dgm:pt modelId="{B1AF2DA7-2742-4E5F-8A67-C9555F11CEEB}" type="pres">
      <dgm:prSet presAssocID="{F79C45AA-B64F-484E-BBF8-F74A9A75DE66}" presName="node" presStyleLbl="node1" presStyleIdx="1" presStyleCnt="6" custScaleX="112982" custScaleY="117895" custRadScaleRad="100264" custRadScaleInc="291">
        <dgm:presLayoutVars>
          <dgm:bulletEnabled val="1"/>
        </dgm:presLayoutVars>
      </dgm:prSet>
      <dgm:spPr/>
    </dgm:pt>
    <dgm:pt modelId="{E3258123-F3E7-45EC-AA4C-5C4EFADA15F9}" type="pres">
      <dgm:prSet presAssocID="{5AF0A325-33C2-4E00-9EC6-487726C14C73}" presName="Name9" presStyleLbl="parChTrans1D2" presStyleIdx="2" presStyleCnt="6"/>
      <dgm:spPr/>
    </dgm:pt>
    <dgm:pt modelId="{95C84DEC-4B71-4E0B-AA8F-1963E1133E43}" type="pres">
      <dgm:prSet presAssocID="{5AF0A325-33C2-4E00-9EC6-487726C14C73}" presName="connTx" presStyleLbl="parChTrans1D2" presStyleIdx="2" presStyleCnt="6"/>
      <dgm:spPr/>
    </dgm:pt>
    <dgm:pt modelId="{5859A1FE-F3BC-4961-A9FE-25C7FA27214D}" type="pres">
      <dgm:prSet presAssocID="{9F582150-DA61-4D85-9E71-C32BE02903C2}" presName="node" presStyleLbl="node1" presStyleIdx="2" presStyleCnt="6" custScaleX="112982" custScaleY="117895">
        <dgm:presLayoutVars>
          <dgm:bulletEnabled val="1"/>
        </dgm:presLayoutVars>
      </dgm:prSet>
      <dgm:spPr/>
    </dgm:pt>
    <dgm:pt modelId="{09D72C7E-F403-413B-8C0A-B16BD3D0EDB8}" type="pres">
      <dgm:prSet presAssocID="{A603BFE7-AAC5-49C7-9DDC-376AC1117245}" presName="Name9" presStyleLbl="parChTrans1D2" presStyleIdx="3" presStyleCnt="6"/>
      <dgm:spPr/>
    </dgm:pt>
    <dgm:pt modelId="{C2073E20-EBFD-478D-A28F-7543B3ED8B86}" type="pres">
      <dgm:prSet presAssocID="{A603BFE7-AAC5-49C7-9DDC-376AC1117245}" presName="connTx" presStyleLbl="parChTrans1D2" presStyleIdx="3" presStyleCnt="6"/>
      <dgm:spPr/>
    </dgm:pt>
    <dgm:pt modelId="{3D0BDF1C-138D-42B3-8EB6-11D3B1086A5F}" type="pres">
      <dgm:prSet presAssocID="{3429C4CA-B304-482E-8A24-D16A21629A72}" presName="node" presStyleLbl="node1" presStyleIdx="3" presStyleCnt="6" custScaleX="112982" custScaleY="111113" custRadScaleRad="95525" custRadScaleInc="-5380">
        <dgm:presLayoutVars>
          <dgm:bulletEnabled val="1"/>
        </dgm:presLayoutVars>
      </dgm:prSet>
      <dgm:spPr/>
    </dgm:pt>
    <dgm:pt modelId="{D18A2946-65D0-47A2-8A36-8E6CD0FE9F0A}" type="pres">
      <dgm:prSet presAssocID="{9FEC6ECC-639C-4184-8E9A-43FD95586EFE}" presName="Name9" presStyleLbl="parChTrans1D2" presStyleIdx="4" presStyleCnt="6"/>
      <dgm:spPr/>
    </dgm:pt>
    <dgm:pt modelId="{2F709707-B162-4981-A2A2-D805FB7D6B87}" type="pres">
      <dgm:prSet presAssocID="{9FEC6ECC-639C-4184-8E9A-43FD95586EFE}" presName="connTx" presStyleLbl="parChTrans1D2" presStyleIdx="4" presStyleCnt="6"/>
      <dgm:spPr/>
    </dgm:pt>
    <dgm:pt modelId="{794FA9CB-BBED-49C0-80C1-201E39900A05}" type="pres">
      <dgm:prSet presAssocID="{810EF7CD-0BF5-4B66-A7DF-A51CCA9D9A6F}" presName="node" presStyleLbl="node1" presStyleIdx="4" presStyleCnt="6" custScaleX="112982" custScaleY="117895" custRadScaleRad="98756" custRadScaleInc="1043">
        <dgm:presLayoutVars>
          <dgm:bulletEnabled val="1"/>
        </dgm:presLayoutVars>
      </dgm:prSet>
      <dgm:spPr/>
    </dgm:pt>
    <dgm:pt modelId="{96065EAB-88CD-48A4-9B17-F2DA8F2A252A}" type="pres">
      <dgm:prSet presAssocID="{D420F1C3-AC6A-4860-97EB-46CD3A39B929}" presName="Name9" presStyleLbl="parChTrans1D2" presStyleIdx="5" presStyleCnt="6"/>
      <dgm:spPr/>
    </dgm:pt>
    <dgm:pt modelId="{899F1EDE-6DEC-4F03-83D5-79EF7800162F}" type="pres">
      <dgm:prSet presAssocID="{D420F1C3-AC6A-4860-97EB-46CD3A39B929}" presName="connTx" presStyleLbl="parChTrans1D2" presStyleIdx="5" presStyleCnt="6"/>
      <dgm:spPr/>
    </dgm:pt>
    <dgm:pt modelId="{383209F4-4EDF-4327-B9D6-1F4B587262CA}" type="pres">
      <dgm:prSet presAssocID="{89745047-831F-4822-BB5A-B66750E97C58}" presName="node" presStyleLbl="node1" presStyleIdx="5" presStyleCnt="6" custScaleX="112982" custScaleY="117895" custRadScaleRad="99854" custRadScaleInc="2578">
        <dgm:presLayoutVars>
          <dgm:bulletEnabled val="1"/>
        </dgm:presLayoutVars>
      </dgm:prSet>
      <dgm:spPr/>
    </dgm:pt>
  </dgm:ptLst>
  <dgm:cxnLst>
    <dgm:cxn modelId="{7A5F3601-5F9F-4437-93B4-2AAE2B781DC0}" type="presOf" srcId="{5AF0A325-33C2-4E00-9EC6-487726C14C73}" destId="{E3258123-F3E7-45EC-AA4C-5C4EFADA15F9}" srcOrd="0" destOrd="0" presId="urn:microsoft.com/office/officeart/2005/8/layout/radial1"/>
    <dgm:cxn modelId="{9FDF8501-7271-459D-9499-D0DEB7273223}" type="presOf" srcId="{F460122C-62D8-4638-9694-24D279FA56FA}" destId="{57FF953A-E121-4A83-A1A3-EAAA4F093D32}" srcOrd="0" destOrd="0" presId="urn:microsoft.com/office/officeart/2005/8/layout/radial1"/>
    <dgm:cxn modelId="{1532040F-A07C-48AF-9E64-E645D01A6B86}" srcId="{109955A6-221A-4342-9178-F434E20FEFD6}" destId="{810EF7CD-0BF5-4B66-A7DF-A51CCA9D9A6F}" srcOrd="4" destOrd="0" parTransId="{9FEC6ECC-639C-4184-8E9A-43FD95586EFE}" sibTransId="{EB11D2ED-A880-4B1B-8D8C-BC3CD393440B}"/>
    <dgm:cxn modelId="{3F11D215-6768-4B96-9835-A4585B442011}" type="presOf" srcId="{2256237A-6B11-401A-964F-A49FAE8AB03D}" destId="{0D4A8D94-AAAA-4751-96A6-07F0108420D5}" srcOrd="0" destOrd="0" presId="urn:microsoft.com/office/officeart/2005/8/layout/radial1"/>
    <dgm:cxn modelId="{6A77A618-C73C-4398-9A4F-646FA6384290}" type="presOf" srcId="{75FFECCF-F8B3-4860-80BE-A14C3FF84683}" destId="{84BAA7B7-D0E2-47B8-80C0-D1E561849CD1}" srcOrd="0" destOrd="0" presId="urn:microsoft.com/office/officeart/2005/8/layout/radial1"/>
    <dgm:cxn modelId="{BA6FD619-41D1-47C6-B5FF-9DFABF61CAC3}" srcId="{109955A6-221A-4342-9178-F434E20FEFD6}" destId="{829A2447-3DE2-4814-876D-999C89FAD93D}" srcOrd="0" destOrd="0" parTransId="{F460122C-62D8-4638-9694-24D279FA56FA}" sibTransId="{D2DE28F4-1498-4B93-A51D-6031F8FA722B}"/>
    <dgm:cxn modelId="{8EFD6621-F80E-4C6B-B366-8E657A427F79}" type="presOf" srcId="{829A2447-3DE2-4814-876D-999C89FAD93D}" destId="{CF9634F0-4868-49B7-8EA1-B9EE9AE66A82}" srcOrd="0" destOrd="0" presId="urn:microsoft.com/office/officeart/2005/8/layout/radial1"/>
    <dgm:cxn modelId="{17293724-C57A-445B-A22F-2B617341B2CB}" type="presOf" srcId="{F460122C-62D8-4638-9694-24D279FA56FA}" destId="{9A2228F9-719F-428E-82B5-E108F98C4740}" srcOrd="1" destOrd="0" presId="urn:microsoft.com/office/officeart/2005/8/layout/radial1"/>
    <dgm:cxn modelId="{75243F28-D267-4316-9027-CE8761356298}" type="presOf" srcId="{9FEC6ECC-639C-4184-8E9A-43FD95586EFE}" destId="{D18A2946-65D0-47A2-8A36-8E6CD0FE9F0A}" srcOrd="0" destOrd="0" presId="urn:microsoft.com/office/officeart/2005/8/layout/radial1"/>
    <dgm:cxn modelId="{0D13F85D-DC79-4435-AEF3-5178A28613D1}" srcId="{109955A6-221A-4342-9178-F434E20FEFD6}" destId="{9F582150-DA61-4D85-9E71-C32BE02903C2}" srcOrd="2" destOrd="0" parTransId="{5AF0A325-33C2-4E00-9EC6-487726C14C73}" sibTransId="{D115851A-8612-4663-AB19-FCE18584675D}"/>
    <dgm:cxn modelId="{67B4F843-9ED6-4220-8C73-5E3887DC1C34}" type="presOf" srcId="{A603BFE7-AAC5-49C7-9DDC-376AC1117245}" destId="{C2073E20-EBFD-478D-A28F-7543B3ED8B86}" srcOrd="1" destOrd="0" presId="urn:microsoft.com/office/officeart/2005/8/layout/radial1"/>
    <dgm:cxn modelId="{BEE73C67-BB9D-45E8-B50F-CF0624C68233}" type="presOf" srcId="{89745047-831F-4822-BB5A-B66750E97C58}" destId="{383209F4-4EDF-4327-B9D6-1F4B587262CA}" srcOrd="0" destOrd="0" presId="urn:microsoft.com/office/officeart/2005/8/layout/radial1"/>
    <dgm:cxn modelId="{F2FD6269-C121-4757-8A94-ED72D7C49C00}" type="presOf" srcId="{3429C4CA-B304-482E-8A24-D16A21629A72}" destId="{3D0BDF1C-138D-42B3-8EB6-11D3B1086A5F}" srcOrd="0" destOrd="0" presId="urn:microsoft.com/office/officeart/2005/8/layout/radial1"/>
    <dgm:cxn modelId="{6F88E57B-5EAC-41DE-8597-B7024759CCBB}" srcId="{75FFECCF-F8B3-4860-80BE-A14C3FF84683}" destId="{109955A6-221A-4342-9178-F434E20FEFD6}" srcOrd="0" destOrd="0" parTransId="{71A983C1-3840-4F31-AE00-3D5F2386D833}" sibTransId="{8A468AC9-4658-4A20-A9D1-17CF7AB39F6E}"/>
    <dgm:cxn modelId="{72F50785-0030-4143-950C-F212FA4B51A5}" type="presOf" srcId="{5AF0A325-33C2-4E00-9EC6-487726C14C73}" destId="{95C84DEC-4B71-4E0B-AA8F-1963E1133E43}" srcOrd="1" destOrd="0" presId="urn:microsoft.com/office/officeart/2005/8/layout/radial1"/>
    <dgm:cxn modelId="{D37821A4-6B47-434D-BDC9-B3EDD8EA424B}" srcId="{109955A6-221A-4342-9178-F434E20FEFD6}" destId="{89745047-831F-4822-BB5A-B66750E97C58}" srcOrd="5" destOrd="0" parTransId="{D420F1C3-AC6A-4860-97EB-46CD3A39B929}" sibTransId="{2071DBBA-5F56-44B1-A8C1-FCD8E03EFEDD}"/>
    <dgm:cxn modelId="{203879B7-7B02-4260-973A-31F9A518C7A3}" srcId="{109955A6-221A-4342-9178-F434E20FEFD6}" destId="{3429C4CA-B304-482E-8A24-D16A21629A72}" srcOrd="3" destOrd="0" parTransId="{A603BFE7-AAC5-49C7-9DDC-376AC1117245}" sibTransId="{DE050A69-996D-4175-ADB4-90ECBBE71496}"/>
    <dgm:cxn modelId="{BA00D1C8-EBBC-4FD0-85F1-6378976D18D7}" type="presOf" srcId="{A603BFE7-AAC5-49C7-9DDC-376AC1117245}" destId="{09D72C7E-F403-413B-8C0A-B16BD3D0EDB8}" srcOrd="0" destOrd="0" presId="urn:microsoft.com/office/officeart/2005/8/layout/radial1"/>
    <dgm:cxn modelId="{819E4FCE-43EF-4E14-95FB-1A7FCAF88EF7}" type="presOf" srcId="{9F582150-DA61-4D85-9E71-C32BE02903C2}" destId="{5859A1FE-F3BC-4961-A9FE-25C7FA27214D}" srcOrd="0" destOrd="0" presId="urn:microsoft.com/office/officeart/2005/8/layout/radial1"/>
    <dgm:cxn modelId="{3BA229D3-DF77-4F61-BBC3-B1F9A55211DF}" type="presOf" srcId="{810EF7CD-0BF5-4B66-A7DF-A51CCA9D9A6F}" destId="{794FA9CB-BBED-49C0-80C1-201E39900A05}" srcOrd="0" destOrd="0" presId="urn:microsoft.com/office/officeart/2005/8/layout/radial1"/>
    <dgm:cxn modelId="{0D0661D6-E715-4162-BF37-9AF49015ED77}" type="presOf" srcId="{109955A6-221A-4342-9178-F434E20FEFD6}" destId="{8494FC66-F18C-4402-AD91-49C32CA25802}" srcOrd="0" destOrd="0" presId="urn:microsoft.com/office/officeart/2005/8/layout/radial1"/>
    <dgm:cxn modelId="{3C4A55D7-05AF-4422-8C89-89059535585B}" type="presOf" srcId="{D420F1C3-AC6A-4860-97EB-46CD3A39B929}" destId="{899F1EDE-6DEC-4F03-83D5-79EF7800162F}" srcOrd="1" destOrd="0" presId="urn:microsoft.com/office/officeart/2005/8/layout/radial1"/>
    <dgm:cxn modelId="{82F542E9-13DD-4DBC-8BC3-87268DFB711A}" type="presOf" srcId="{F79C45AA-B64F-484E-BBF8-F74A9A75DE66}" destId="{B1AF2DA7-2742-4E5F-8A67-C9555F11CEEB}" srcOrd="0" destOrd="0" presId="urn:microsoft.com/office/officeart/2005/8/layout/radial1"/>
    <dgm:cxn modelId="{D99881F1-1851-47AB-A31F-4C4829AA911F}" type="presOf" srcId="{2256237A-6B11-401A-964F-A49FAE8AB03D}" destId="{67663B27-7701-4D74-BAE8-E2FF7807AD8E}" srcOrd="1" destOrd="0" presId="urn:microsoft.com/office/officeart/2005/8/layout/radial1"/>
    <dgm:cxn modelId="{BC9808F2-D722-4E30-B370-A168B24A07FF}" srcId="{109955A6-221A-4342-9178-F434E20FEFD6}" destId="{F79C45AA-B64F-484E-BBF8-F74A9A75DE66}" srcOrd="1" destOrd="0" parTransId="{2256237A-6B11-401A-964F-A49FAE8AB03D}" sibTransId="{8A1DD927-E54F-4E32-BC1D-CAC2D93BF542}"/>
    <dgm:cxn modelId="{D18FD6F7-E476-4FBD-9472-85F387931055}" type="presOf" srcId="{D420F1C3-AC6A-4860-97EB-46CD3A39B929}" destId="{96065EAB-88CD-48A4-9B17-F2DA8F2A252A}" srcOrd="0" destOrd="0" presId="urn:microsoft.com/office/officeart/2005/8/layout/radial1"/>
    <dgm:cxn modelId="{FBFDDAF7-FA54-48B6-A8A1-9E36AF05227D}" type="presOf" srcId="{9FEC6ECC-639C-4184-8E9A-43FD95586EFE}" destId="{2F709707-B162-4981-A2A2-D805FB7D6B87}" srcOrd="1" destOrd="0" presId="urn:microsoft.com/office/officeart/2005/8/layout/radial1"/>
    <dgm:cxn modelId="{03ACE06A-998D-4E6A-A01D-D3CB87577103}" type="presParOf" srcId="{84BAA7B7-D0E2-47B8-80C0-D1E561849CD1}" destId="{8494FC66-F18C-4402-AD91-49C32CA25802}" srcOrd="0" destOrd="0" presId="urn:microsoft.com/office/officeart/2005/8/layout/radial1"/>
    <dgm:cxn modelId="{D6B4DAAB-8FEC-41F5-A974-12C723ACD0CE}" type="presParOf" srcId="{84BAA7B7-D0E2-47B8-80C0-D1E561849CD1}" destId="{57FF953A-E121-4A83-A1A3-EAAA4F093D32}" srcOrd="1" destOrd="0" presId="urn:microsoft.com/office/officeart/2005/8/layout/radial1"/>
    <dgm:cxn modelId="{0D919BC1-E3ED-47E2-97A6-4CBA40FB34B9}" type="presParOf" srcId="{57FF953A-E121-4A83-A1A3-EAAA4F093D32}" destId="{9A2228F9-719F-428E-82B5-E108F98C4740}" srcOrd="0" destOrd="0" presId="urn:microsoft.com/office/officeart/2005/8/layout/radial1"/>
    <dgm:cxn modelId="{E3577680-EAD4-400A-BA7B-B3915B62E63C}" type="presParOf" srcId="{84BAA7B7-D0E2-47B8-80C0-D1E561849CD1}" destId="{CF9634F0-4868-49B7-8EA1-B9EE9AE66A82}" srcOrd="2" destOrd="0" presId="urn:microsoft.com/office/officeart/2005/8/layout/radial1"/>
    <dgm:cxn modelId="{B7E75DE1-5466-4C8B-9A64-F265F0B97FAF}" type="presParOf" srcId="{84BAA7B7-D0E2-47B8-80C0-D1E561849CD1}" destId="{0D4A8D94-AAAA-4751-96A6-07F0108420D5}" srcOrd="3" destOrd="0" presId="urn:microsoft.com/office/officeart/2005/8/layout/radial1"/>
    <dgm:cxn modelId="{51BC3CE7-201B-4F1E-88D3-683C1EFCA003}" type="presParOf" srcId="{0D4A8D94-AAAA-4751-96A6-07F0108420D5}" destId="{67663B27-7701-4D74-BAE8-E2FF7807AD8E}" srcOrd="0" destOrd="0" presId="urn:microsoft.com/office/officeart/2005/8/layout/radial1"/>
    <dgm:cxn modelId="{93030BAC-AC9B-49B6-80EA-AD46B6A9692B}" type="presParOf" srcId="{84BAA7B7-D0E2-47B8-80C0-D1E561849CD1}" destId="{B1AF2DA7-2742-4E5F-8A67-C9555F11CEEB}" srcOrd="4" destOrd="0" presId="urn:microsoft.com/office/officeart/2005/8/layout/radial1"/>
    <dgm:cxn modelId="{DDC2D907-05CA-467B-A9BC-38CDA9B07BCB}" type="presParOf" srcId="{84BAA7B7-D0E2-47B8-80C0-D1E561849CD1}" destId="{E3258123-F3E7-45EC-AA4C-5C4EFADA15F9}" srcOrd="5" destOrd="0" presId="urn:microsoft.com/office/officeart/2005/8/layout/radial1"/>
    <dgm:cxn modelId="{6305DEE0-702E-431F-87F8-2EA26E1E5F2B}" type="presParOf" srcId="{E3258123-F3E7-45EC-AA4C-5C4EFADA15F9}" destId="{95C84DEC-4B71-4E0B-AA8F-1963E1133E43}" srcOrd="0" destOrd="0" presId="urn:microsoft.com/office/officeart/2005/8/layout/radial1"/>
    <dgm:cxn modelId="{ECF9EBCD-9A63-4C0A-9015-B19080882C77}" type="presParOf" srcId="{84BAA7B7-D0E2-47B8-80C0-D1E561849CD1}" destId="{5859A1FE-F3BC-4961-A9FE-25C7FA27214D}" srcOrd="6" destOrd="0" presId="urn:microsoft.com/office/officeart/2005/8/layout/radial1"/>
    <dgm:cxn modelId="{8531ABC7-4376-40D8-B26F-08F57339ED61}" type="presParOf" srcId="{84BAA7B7-D0E2-47B8-80C0-D1E561849CD1}" destId="{09D72C7E-F403-413B-8C0A-B16BD3D0EDB8}" srcOrd="7" destOrd="0" presId="urn:microsoft.com/office/officeart/2005/8/layout/radial1"/>
    <dgm:cxn modelId="{4BBC1C0B-BE40-49E2-A29A-E650F7C85643}" type="presParOf" srcId="{09D72C7E-F403-413B-8C0A-B16BD3D0EDB8}" destId="{C2073E20-EBFD-478D-A28F-7543B3ED8B86}" srcOrd="0" destOrd="0" presId="urn:microsoft.com/office/officeart/2005/8/layout/radial1"/>
    <dgm:cxn modelId="{1F579967-D9CE-4859-8765-12F12E207A29}" type="presParOf" srcId="{84BAA7B7-D0E2-47B8-80C0-D1E561849CD1}" destId="{3D0BDF1C-138D-42B3-8EB6-11D3B1086A5F}" srcOrd="8" destOrd="0" presId="urn:microsoft.com/office/officeart/2005/8/layout/radial1"/>
    <dgm:cxn modelId="{0D3E18C9-7BCC-44DF-9041-1D173CE63554}" type="presParOf" srcId="{84BAA7B7-D0E2-47B8-80C0-D1E561849CD1}" destId="{D18A2946-65D0-47A2-8A36-8E6CD0FE9F0A}" srcOrd="9" destOrd="0" presId="urn:microsoft.com/office/officeart/2005/8/layout/radial1"/>
    <dgm:cxn modelId="{D32FCF04-036D-4C08-89A1-551EB6CEC742}" type="presParOf" srcId="{D18A2946-65D0-47A2-8A36-8E6CD0FE9F0A}" destId="{2F709707-B162-4981-A2A2-D805FB7D6B87}" srcOrd="0" destOrd="0" presId="urn:microsoft.com/office/officeart/2005/8/layout/radial1"/>
    <dgm:cxn modelId="{CC550DCB-56D6-4652-A2D5-6B61064300D8}" type="presParOf" srcId="{84BAA7B7-D0E2-47B8-80C0-D1E561849CD1}" destId="{794FA9CB-BBED-49C0-80C1-201E39900A05}" srcOrd="10" destOrd="0" presId="urn:microsoft.com/office/officeart/2005/8/layout/radial1"/>
    <dgm:cxn modelId="{A3F84894-C4D3-4FD9-AE5E-E4DF1AC1F50C}" type="presParOf" srcId="{84BAA7B7-D0E2-47B8-80C0-D1E561849CD1}" destId="{96065EAB-88CD-48A4-9B17-F2DA8F2A252A}" srcOrd="11" destOrd="0" presId="urn:microsoft.com/office/officeart/2005/8/layout/radial1"/>
    <dgm:cxn modelId="{41CDE47D-18C1-46FA-BDE8-5EC229A468F7}" type="presParOf" srcId="{96065EAB-88CD-48A4-9B17-F2DA8F2A252A}" destId="{899F1EDE-6DEC-4F03-83D5-79EF7800162F}" srcOrd="0" destOrd="0" presId="urn:microsoft.com/office/officeart/2005/8/layout/radial1"/>
    <dgm:cxn modelId="{C425B227-B39F-4BD8-B929-301E279437A9}" type="presParOf" srcId="{84BAA7B7-D0E2-47B8-80C0-D1E561849CD1}" destId="{383209F4-4EDF-4327-B9D6-1F4B587262CA}"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0B0651-97B1-4900-879E-97E531A985B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CF85561A-4D0D-401E-8042-7A16B5C81E5A}">
      <dgm:prSet phldrT="[Text]"/>
      <dgm:spPr>
        <a:solidFill>
          <a:srgbClr val="0BDBE5">
            <a:alpha val="50000"/>
          </a:srgbClr>
        </a:solidFill>
      </dgm:spPr>
      <dgm:t>
        <a:bodyPr/>
        <a:lstStyle/>
        <a:p>
          <a:r>
            <a:rPr lang="en-US" dirty="0"/>
            <a:t>Principle 5  Conditions, Climate and Culture</a:t>
          </a:r>
        </a:p>
      </dgm:t>
    </dgm:pt>
    <dgm:pt modelId="{8A4307C6-66CC-47BC-A533-B0C48D9490BD}" type="parTrans" cxnId="{38208CE9-A021-4575-87A4-C753117AC6B2}">
      <dgm:prSet/>
      <dgm:spPr/>
      <dgm:t>
        <a:bodyPr/>
        <a:lstStyle/>
        <a:p>
          <a:endParaRPr lang="en-US"/>
        </a:p>
      </dgm:t>
    </dgm:pt>
    <dgm:pt modelId="{5014F65F-678F-4913-98BD-53630390782F}" type="sibTrans" cxnId="{38208CE9-A021-4575-87A4-C753117AC6B2}">
      <dgm:prSet/>
      <dgm:spPr/>
      <dgm:t>
        <a:bodyPr/>
        <a:lstStyle/>
        <a:p>
          <a:endParaRPr lang="en-US"/>
        </a:p>
      </dgm:t>
    </dgm:pt>
    <dgm:pt modelId="{293E306D-F089-4390-BDC0-954FDEF57027}">
      <dgm:prSet phldrT="[Text]"/>
      <dgm:spPr/>
      <dgm:t>
        <a:bodyPr/>
        <a:lstStyle/>
        <a:p>
          <a:r>
            <a:rPr lang="en-US" dirty="0"/>
            <a:t>Elements</a:t>
          </a:r>
        </a:p>
      </dgm:t>
    </dgm:pt>
    <dgm:pt modelId="{332F0799-7860-4A95-B16E-87395A307CCF}" type="parTrans" cxnId="{641FEE72-8490-49EE-9126-05DB6FD3624A}">
      <dgm:prSet/>
      <dgm:spPr/>
      <dgm:t>
        <a:bodyPr/>
        <a:lstStyle/>
        <a:p>
          <a:endParaRPr lang="en-US"/>
        </a:p>
      </dgm:t>
    </dgm:pt>
    <dgm:pt modelId="{38173F92-C296-4C09-B072-89E4141D12B4}" type="sibTrans" cxnId="{641FEE72-8490-49EE-9126-05DB6FD3624A}">
      <dgm:prSet/>
      <dgm:spPr/>
      <dgm:t>
        <a:bodyPr/>
        <a:lstStyle/>
        <a:p>
          <a:endParaRPr lang="en-US"/>
        </a:p>
      </dgm:t>
    </dgm:pt>
    <dgm:pt modelId="{29936892-D86A-40A2-90B6-9B6DFCAF45B1}">
      <dgm:prSet phldrT="[Text]"/>
      <dgm:spPr/>
      <dgm:t>
        <a:bodyPr/>
        <a:lstStyle/>
        <a:p>
          <a:r>
            <a:rPr lang="en-US" dirty="0"/>
            <a:t>Rating</a:t>
          </a:r>
        </a:p>
      </dgm:t>
    </dgm:pt>
    <dgm:pt modelId="{70DDBB9B-497F-489B-85B9-94E6B201387C}" type="parTrans" cxnId="{1C307AA0-A2F3-4855-A92C-CEFF218B1323}">
      <dgm:prSet/>
      <dgm:spPr/>
      <dgm:t>
        <a:bodyPr/>
        <a:lstStyle/>
        <a:p>
          <a:endParaRPr lang="en-US"/>
        </a:p>
      </dgm:t>
    </dgm:pt>
    <dgm:pt modelId="{CBA87C25-20FC-48F9-9CCD-9FFD6083D896}" type="sibTrans" cxnId="{1C307AA0-A2F3-4855-A92C-CEFF218B1323}">
      <dgm:prSet/>
      <dgm:spPr/>
      <dgm:t>
        <a:bodyPr/>
        <a:lstStyle/>
        <a:p>
          <a:endParaRPr lang="en-US"/>
        </a:p>
      </dgm:t>
    </dgm:pt>
    <dgm:pt modelId="{D113E532-2375-4A67-AE8F-F4725E1C0853}">
      <dgm:prSet phldrT="[Text]"/>
      <dgm:spPr/>
      <dgm:t>
        <a:bodyPr/>
        <a:lstStyle/>
        <a:p>
          <a:r>
            <a:rPr lang="en-US" dirty="0"/>
            <a:t>Evidence</a:t>
          </a:r>
        </a:p>
      </dgm:t>
    </dgm:pt>
    <dgm:pt modelId="{83F53AC4-4BC8-4968-8A06-366F375C265C}" type="parTrans" cxnId="{19374C49-2EA5-4D0F-8425-D9A0B8B61AD5}">
      <dgm:prSet/>
      <dgm:spPr/>
      <dgm:t>
        <a:bodyPr/>
        <a:lstStyle/>
        <a:p>
          <a:endParaRPr lang="en-US"/>
        </a:p>
      </dgm:t>
    </dgm:pt>
    <dgm:pt modelId="{455EBFDF-0FB6-4C5B-8D69-FC1BA3EAD6ED}" type="sibTrans" cxnId="{19374C49-2EA5-4D0F-8425-D9A0B8B61AD5}">
      <dgm:prSet/>
      <dgm:spPr/>
      <dgm:t>
        <a:bodyPr/>
        <a:lstStyle/>
        <a:p>
          <a:endParaRPr lang="en-US"/>
        </a:p>
      </dgm:t>
    </dgm:pt>
    <dgm:pt modelId="{2D5F4C64-6501-42F8-B8A1-4A0330D07ED6}">
      <dgm:prSet phldrT="[Text]"/>
      <dgm:spPr/>
      <dgm:t>
        <a:bodyPr/>
        <a:lstStyle/>
        <a:p>
          <a:r>
            <a:rPr lang="en-US" dirty="0"/>
            <a:t>Indicator</a:t>
          </a:r>
        </a:p>
        <a:p>
          <a:r>
            <a:rPr lang="en-US" dirty="0"/>
            <a:t>(5.1, 5.2, 5.3, 5.4, 5.5)</a:t>
          </a:r>
        </a:p>
      </dgm:t>
    </dgm:pt>
    <dgm:pt modelId="{C473A709-8CAF-40DB-A844-FFDC735EFB7B}" type="parTrans" cxnId="{8B194B62-C414-42F4-9F0C-01B9C50D5975}">
      <dgm:prSet/>
      <dgm:spPr/>
      <dgm:t>
        <a:bodyPr/>
        <a:lstStyle/>
        <a:p>
          <a:endParaRPr lang="en-US"/>
        </a:p>
      </dgm:t>
    </dgm:pt>
    <dgm:pt modelId="{CB0554A3-022D-4036-B0A4-E6B8CD249412}" type="sibTrans" cxnId="{8B194B62-C414-42F4-9F0C-01B9C50D5975}">
      <dgm:prSet/>
      <dgm:spPr/>
      <dgm:t>
        <a:bodyPr/>
        <a:lstStyle/>
        <a:p>
          <a:endParaRPr lang="en-US"/>
        </a:p>
      </dgm:t>
    </dgm:pt>
    <dgm:pt modelId="{C995136F-BF5F-4EDA-A04D-24C6DB5DBDA5}">
      <dgm:prSet phldrT="[Text]"/>
      <dgm:spPr>
        <a:solidFill>
          <a:srgbClr val="0BDBE5">
            <a:alpha val="50000"/>
          </a:srgbClr>
        </a:solidFill>
      </dgm:spPr>
      <dgm:t>
        <a:bodyPr/>
        <a:lstStyle/>
        <a:p>
          <a:r>
            <a:rPr lang="en-US" dirty="0"/>
            <a:t>Definition</a:t>
          </a:r>
        </a:p>
      </dgm:t>
    </dgm:pt>
    <dgm:pt modelId="{1911F9CC-2103-494C-AB10-9F35A4FAD1F9}" type="parTrans" cxnId="{DA3F76FC-0643-46EA-8C63-F9E3DE9F6F59}">
      <dgm:prSet/>
      <dgm:spPr/>
      <dgm:t>
        <a:bodyPr/>
        <a:lstStyle/>
        <a:p>
          <a:endParaRPr lang="en-US"/>
        </a:p>
      </dgm:t>
    </dgm:pt>
    <dgm:pt modelId="{F2B023A6-CFAE-4D4A-99E0-2D893D55779B}" type="sibTrans" cxnId="{DA3F76FC-0643-46EA-8C63-F9E3DE9F6F59}">
      <dgm:prSet/>
      <dgm:spPr/>
      <dgm:t>
        <a:bodyPr/>
        <a:lstStyle/>
        <a:p>
          <a:endParaRPr lang="en-US"/>
        </a:p>
      </dgm:t>
    </dgm:pt>
    <dgm:pt modelId="{A45CC30F-89F6-4E35-A5BD-CA4955132D1B}" type="pres">
      <dgm:prSet presAssocID="{F00B0651-97B1-4900-879E-97E531A985BD}" presName="Name0" presStyleCnt="0">
        <dgm:presLayoutVars>
          <dgm:dir/>
          <dgm:resizeHandles val="exact"/>
        </dgm:presLayoutVars>
      </dgm:prSet>
      <dgm:spPr/>
    </dgm:pt>
    <dgm:pt modelId="{AFD286C5-22A6-45E3-837D-8255BEB1B70E}" type="pres">
      <dgm:prSet presAssocID="{CF85561A-4D0D-401E-8042-7A16B5C81E5A}" presName="Name5" presStyleLbl="vennNode1" presStyleIdx="0" presStyleCnt="4">
        <dgm:presLayoutVars>
          <dgm:bulletEnabled val="1"/>
        </dgm:presLayoutVars>
      </dgm:prSet>
      <dgm:spPr/>
    </dgm:pt>
    <dgm:pt modelId="{B919AF09-661F-4100-8EDA-2DE6858074C0}" type="pres">
      <dgm:prSet presAssocID="{5014F65F-678F-4913-98BD-53630390782F}" presName="space" presStyleCnt="0"/>
      <dgm:spPr/>
    </dgm:pt>
    <dgm:pt modelId="{672D665A-B8BE-4C1C-9796-F3EFA1318BEF}" type="pres">
      <dgm:prSet presAssocID="{C995136F-BF5F-4EDA-A04D-24C6DB5DBDA5}" presName="Name5" presStyleLbl="vennNode1" presStyleIdx="1" presStyleCnt="4">
        <dgm:presLayoutVars>
          <dgm:bulletEnabled val="1"/>
        </dgm:presLayoutVars>
      </dgm:prSet>
      <dgm:spPr/>
    </dgm:pt>
    <dgm:pt modelId="{FB459EF8-4C3C-473D-97AC-7A4E8A9B576A}" type="pres">
      <dgm:prSet presAssocID="{F2B023A6-CFAE-4D4A-99E0-2D893D55779B}" presName="space" presStyleCnt="0"/>
      <dgm:spPr/>
    </dgm:pt>
    <dgm:pt modelId="{C4D7121C-99A7-4F71-A7EC-3A0D3C93BBB8}" type="pres">
      <dgm:prSet presAssocID="{2D5F4C64-6501-42F8-B8A1-4A0330D07ED6}" presName="Name5" presStyleLbl="vennNode1" presStyleIdx="2" presStyleCnt="4">
        <dgm:presLayoutVars>
          <dgm:bulletEnabled val="1"/>
        </dgm:presLayoutVars>
      </dgm:prSet>
      <dgm:spPr/>
    </dgm:pt>
    <dgm:pt modelId="{1C4C6247-42C7-49BA-82BC-86DB661A2A69}" type="pres">
      <dgm:prSet presAssocID="{CB0554A3-022D-4036-B0A4-E6B8CD249412}" presName="space" presStyleCnt="0"/>
      <dgm:spPr/>
    </dgm:pt>
    <dgm:pt modelId="{88D46862-DAA3-460B-8307-3F5528B66504}" type="pres">
      <dgm:prSet presAssocID="{293E306D-F089-4390-BDC0-954FDEF57027}" presName="Name5" presStyleLbl="vennNode1" presStyleIdx="3" presStyleCnt="4">
        <dgm:presLayoutVars>
          <dgm:bulletEnabled val="1"/>
        </dgm:presLayoutVars>
      </dgm:prSet>
      <dgm:spPr/>
    </dgm:pt>
  </dgm:ptLst>
  <dgm:cxnLst>
    <dgm:cxn modelId="{82CAEF21-685B-45FB-9891-9A4E38F97E1B}" type="presOf" srcId="{F00B0651-97B1-4900-879E-97E531A985BD}" destId="{A45CC30F-89F6-4E35-A5BD-CA4955132D1B}" srcOrd="0" destOrd="0" presId="urn:microsoft.com/office/officeart/2005/8/layout/venn3"/>
    <dgm:cxn modelId="{8B194B62-C414-42F4-9F0C-01B9C50D5975}" srcId="{F00B0651-97B1-4900-879E-97E531A985BD}" destId="{2D5F4C64-6501-42F8-B8A1-4A0330D07ED6}" srcOrd="2" destOrd="0" parTransId="{C473A709-8CAF-40DB-A844-FFDC735EFB7B}" sibTransId="{CB0554A3-022D-4036-B0A4-E6B8CD249412}"/>
    <dgm:cxn modelId="{19374C49-2EA5-4D0F-8425-D9A0B8B61AD5}" srcId="{293E306D-F089-4390-BDC0-954FDEF57027}" destId="{D113E532-2375-4A67-AE8F-F4725E1C0853}" srcOrd="1" destOrd="0" parTransId="{83F53AC4-4BC8-4968-8A06-366F375C265C}" sibTransId="{455EBFDF-0FB6-4C5B-8D69-FC1BA3EAD6ED}"/>
    <dgm:cxn modelId="{A1B07C69-21B8-42E1-8A6F-0BC756234CC6}" type="presOf" srcId="{2D5F4C64-6501-42F8-B8A1-4A0330D07ED6}" destId="{C4D7121C-99A7-4F71-A7EC-3A0D3C93BBB8}" srcOrd="0" destOrd="0" presId="urn:microsoft.com/office/officeart/2005/8/layout/venn3"/>
    <dgm:cxn modelId="{641FEE72-8490-49EE-9126-05DB6FD3624A}" srcId="{F00B0651-97B1-4900-879E-97E531A985BD}" destId="{293E306D-F089-4390-BDC0-954FDEF57027}" srcOrd="3" destOrd="0" parTransId="{332F0799-7860-4A95-B16E-87395A307CCF}" sibTransId="{38173F92-C296-4C09-B072-89E4141D12B4}"/>
    <dgm:cxn modelId="{9AB90B91-CD6A-4FF8-815C-F1C3FDEDC1AB}" type="presOf" srcId="{CF85561A-4D0D-401E-8042-7A16B5C81E5A}" destId="{AFD286C5-22A6-45E3-837D-8255BEB1B70E}" srcOrd="0" destOrd="0" presId="urn:microsoft.com/office/officeart/2005/8/layout/venn3"/>
    <dgm:cxn modelId="{34FE369B-31C9-4DD5-A4C0-E7B7B2A2222C}" type="presOf" srcId="{29936892-D86A-40A2-90B6-9B6DFCAF45B1}" destId="{88D46862-DAA3-460B-8307-3F5528B66504}" srcOrd="0" destOrd="1" presId="urn:microsoft.com/office/officeart/2005/8/layout/venn3"/>
    <dgm:cxn modelId="{1C307AA0-A2F3-4855-A92C-CEFF218B1323}" srcId="{293E306D-F089-4390-BDC0-954FDEF57027}" destId="{29936892-D86A-40A2-90B6-9B6DFCAF45B1}" srcOrd="0" destOrd="0" parTransId="{70DDBB9B-497F-489B-85B9-94E6B201387C}" sibTransId="{CBA87C25-20FC-48F9-9CCD-9FFD6083D896}"/>
    <dgm:cxn modelId="{3FB650C0-3229-4815-ABB1-B8206542180B}" type="presOf" srcId="{D113E532-2375-4A67-AE8F-F4725E1C0853}" destId="{88D46862-DAA3-460B-8307-3F5528B66504}" srcOrd="0" destOrd="2" presId="urn:microsoft.com/office/officeart/2005/8/layout/venn3"/>
    <dgm:cxn modelId="{231D22CA-4967-41BC-A57D-CF9FA46307FD}" type="presOf" srcId="{293E306D-F089-4390-BDC0-954FDEF57027}" destId="{88D46862-DAA3-460B-8307-3F5528B66504}" srcOrd="0" destOrd="0" presId="urn:microsoft.com/office/officeart/2005/8/layout/venn3"/>
    <dgm:cxn modelId="{19BC24DE-C30E-47F1-A7C0-2F2151E75005}" type="presOf" srcId="{C995136F-BF5F-4EDA-A04D-24C6DB5DBDA5}" destId="{672D665A-B8BE-4C1C-9796-F3EFA1318BEF}" srcOrd="0" destOrd="0" presId="urn:microsoft.com/office/officeart/2005/8/layout/venn3"/>
    <dgm:cxn modelId="{38208CE9-A021-4575-87A4-C753117AC6B2}" srcId="{F00B0651-97B1-4900-879E-97E531A985BD}" destId="{CF85561A-4D0D-401E-8042-7A16B5C81E5A}" srcOrd="0" destOrd="0" parTransId="{8A4307C6-66CC-47BC-A533-B0C48D9490BD}" sibTransId="{5014F65F-678F-4913-98BD-53630390782F}"/>
    <dgm:cxn modelId="{DA3F76FC-0643-46EA-8C63-F9E3DE9F6F59}" srcId="{F00B0651-97B1-4900-879E-97E531A985BD}" destId="{C995136F-BF5F-4EDA-A04D-24C6DB5DBDA5}" srcOrd="1" destOrd="0" parTransId="{1911F9CC-2103-494C-AB10-9F35A4FAD1F9}" sibTransId="{F2B023A6-CFAE-4D4A-99E0-2D893D55779B}"/>
    <dgm:cxn modelId="{79BD1001-7E99-4287-8FD0-A57A7C9DC3AC}" type="presParOf" srcId="{A45CC30F-89F6-4E35-A5BD-CA4955132D1B}" destId="{AFD286C5-22A6-45E3-837D-8255BEB1B70E}" srcOrd="0" destOrd="0" presId="urn:microsoft.com/office/officeart/2005/8/layout/venn3"/>
    <dgm:cxn modelId="{12EB0BEF-10F9-4389-ACF6-DDAB84DB1204}" type="presParOf" srcId="{A45CC30F-89F6-4E35-A5BD-CA4955132D1B}" destId="{B919AF09-661F-4100-8EDA-2DE6858074C0}" srcOrd="1" destOrd="0" presId="urn:microsoft.com/office/officeart/2005/8/layout/venn3"/>
    <dgm:cxn modelId="{68C78D47-19DE-4746-960D-25F9FC716EAA}" type="presParOf" srcId="{A45CC30F-89F6-4E35-A5BD-CA4955132D1B}" destId="{672D665A-B8BE-4C1C-9796-F3EFA1318BEF}" srcOrd="2" destOrd="0" presId="urn:microsoft.com/office/officeart/2005/8/layout/venn3"/>
    <dgm:cxn modelId="{31895A04-7C86-40DB-AB9D-3C7CBA4A19F8}" type="presParOf" srcId="{A45CC30F-89F6-4E35-A5BD-CA4955132D1B}" destId="{FB459EF8-4C3C-473D-97AC-7A4E8A9B576A}" srcOrd="3" destOrd="0" presId="urn:microsoft.com/office/officeart/2005/8/layout/venn3"/>
    <dgm:cxn modelId="{1FB9021B-A5DF-403C-B728-DC7C5BE3282E}" type="presParOf" srcId="{A45CC30F-89F6-4E35-A5BD-CA4955132D1B}" destId="{C4D7121C-99A7-4F71-A7EC-3A0D3C93BBB8}" srcOrd="4" destOrd="0" presId="urn:microsoft.com/office/officeart/2005/8/layout/venn3"/>
    <dgm:cxn modelId="{55759D98-79AC-4ABA-9A67-DEDCBD63E89B}" type="presParOf" srcId="{A45CC30F-89F6-4E35-A5BD-CA4955132D1B}" destId="{1C4C6247-42C7-49BA-82BC-86DB661A2A69}" srcOrd="5" destOrd="0" presId="urn:microsoft.com/office/officeart/2005/8/layout/venn3"/>
    <dgm:cxn modelId="{70956C48-0F64-44DE-83AF-1F1CD60E06E4}" type="presParOf" srcId="{A45CC30F-89F6-4E35-A5BD-CA4955132D1B}" destId="{88D46862-DAA3-460B-8307-3F5528B66504}"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D9D8C-8EC9-45F3-96FA-3C6BC8C2D329}" type="doc">
      <dgm:prSet loTypeId="urn:microsoft.com/office/officeart/2005/8/layout/equation1" loCatId="process" qsTypeId="urn:microsoft.com/office/officeart/2005/8/quickstyle/simple1" qsCatId="simple" csTypeId="urn:microsoft.com/office/officeart/2005/8/colors/colorful4" csCatId="colorful" phldr="1"/>
      <dgm:spPr/>
    </dgm:pt>
    <dgm:pt modelId="{C55A7561-06EF-4005-8EE6-9E07F8544689}">
      <dgm:prSet phldrT="[Text]" custT="1"/>
      <dgm:spPr/>
      <dgm:t>
        <a:bodyPr/>
        <a:lstStyle/>
        <a:p>
          <a:r>
            <a:rPr lang="en-US" sz="2400" dirty="0"/>
            <a:t>Problem</a:t>
          </a:r>
          <a:r>
            <a:rPr lang="en-US" sz="2200" dirty="0"/>
            <a:t>	</a:t>
          </a:r>
        </a:p>
      </dgm:t>
    </dgm:pt>
    <dgm:pt modelId="{11F492C1-274C-402A-AB86-F657869D5AFE}" type="parTrans" cxnId="{57BE4501-3417-4F28-86FB-40409F3F915A}">
      <dgm:prSet/>
      <dgm:spPr/>
      <dgm:t>
        <a:bodyPr/>
        <a:lstStyle/>
        <a:p>
          <a:endParaRPr lang="en-US"/>
        </a:p>
      </dgm:t>
    </dgm:pt>
    <dgm:pt modelId="{F7BE2074-D4C8-47E7-8266-AF12C68B4EEE}" type="sibTrans" cxnId="{57BE4501-3417-4F28-86FB-40409F3F915A}">
      <dgm:prSet/>
      <dgm:spPr/>
      <dgm:t>
        <a:bodyPr/>
        <a:lstStyle/>
        <a:p>
          <a:endParaRPr lang="en-US"/>
        </a:p>
      </dgm:t>
    </dgm:pt>
    <dgm:pt modelId="{5E64E1F0-AD8F-4663-941D-08F67E0E6562}">
      <dgm:prSet phldrT="[Text]" custT="1"/>
      <dgm:spPr/>
      <dgm:t>
        <a:bodyPr/>
        <a:lstStyle/>
        <a:p>
          <a:r>
            <a:rPr lang="en-US" sz="2400" dirty="0"/>
            <a:t>Action Needed</a:t>
          </a:r>
        </a:p>
      </dgm:t>
    </dgm:pt>
    <dgm:pt modelId="{DF45EB93-C87B-4841-9193-DC654507512D}" type="parTrans" cxnId="{EB48D1D8-C559-428F-939B-46604417C018}">
      <dgm:prSet/>
      <dgm:spPr/>
      <dgm:t>
        <a:bodyPr/>
        <a:lstStyle/>
        <a:p>
          <a:endParaRPr lang="en-US"/>
        </a:p>
      </dgm:t>
    </dgm:pt>
    <dgm:pt modelId="{5756CE77-E335-4AB9-80C3-D32CB2AED6EE}" type="sibTrans" cxnId="{EB48D1D8-C559-428F-939B-46604417C018}">
      <dgm:prSet/>
      <dgm:spPr/>
      <dgm:t>
        <a:bodyPr/>
        <a:lstStyle/>
        <a:p>
          <a:endParaRPr lang="en-US"/>
        </a:p>
      </dgm:t>
    </dgm:pt>
    <dgm:pt modelId="{DAEC5084-5BDD-4617-BF36-46C2AD82F343}">
      <dgm:prSet phldrT="[Text]" custT="1"/>
      <dgm:spPr/>
      <dgm:t>
        <a:bodyPr/>
        <a:lstStyle/>
        <a:p>
          <a:r>
            <a:rPr lang="en-US" sz="2400" dirty="0"/>
            <a:t>Need Statement</a:t>
          </a:r>
        </a:p>
      </dgm:t>
    </dgm:pt>
    <dgm:pt modelId="{07D33F57-CCE3-45E9-B62D-A56FB356B741}" type="parTrans" cxnId="{E78085C5-76D6-4BA8-916C-ADC8595117B6}">
      <dgm:prSet/>
      <dgm:spPr/>
      <dgm:t>
        <a:bodyPr/>
        <a:lstStyle/>
        <a:p>
          <a:endParaRPr lang="en-US"/>
        </a:p>
      </dgm:t>
    </dgm:pt>
    <dgm:pt modelId="{B071E101-B773-4DCD-B17A-874CFE0D0781}" type="sibTrans" cxnId="{E78085C5-76D6-4BA8-916C-ADC8595117B6}">
      <dgm:prSet/>
      <dgm:spPr/>
      <dgm:t>
        <a:bodyPr/>
        <a:lstStyle/>
        <a:p>
          <a:endParaRPr lang="en-US"/>
        </a:p>
      </dgm:t>
    </dgm:pt>
    <dgm:pt modelId="{408CDE40-F849-41C0-8EF3-8804E7A34721}" type="pres">
      <dgm:prSet presAssocID="{692D9D8C-8EC9-45F3-96FA-3C6BC8C2D329}" presName="linearFlow" presStyleCnt="0">
        <dgm:presLayoutVars>
          <dgm:dir/>
          <dgm:resizeHandles val="exact"/>
        </dgm:presLayoutVars>
      </dgm:prSet>
      <dgm:spPr/>
    </dgm:pt>
    <dgm:pt modelId="{B40F14AC-5F6E-4042-BF57-91C0906406EF}" type="pres">
      <dgm:prSet presAssocID="{C55A7561-06EF-4005-8EE6-9E07F8544689}" presName="node" presStyleLbl="node1" presStyleIdx="0" presStyleCnt="3">
        <dgm:presLayoutVars>
          <dgm:bulletEnabled val="1"/>
        </dgm:presLayoutVars>
      </dgm:prSet>
      <dgm:spPr/>
    </dgm:pt>
    <dgm:pt modelId="{CC915AFA-3D70-4F9F-8D55-B80318DA2CB1}" type="pres">
      <dgm:prSet presAssocID="{F7BE2074-D4C8-47E7-8266-AF12C68B4EEE}" presName="spacerL" presStyleCnt="0"/>
      <dgm:spPr/>
    </dgm:pt>
    <dgm:pt modelId="{EC657DA1-29CA-46BA-829F-B097C9F5B766}" type="pres">
      <dgm:prSet presAssocID="{F7BE2074-D4C8-47E7-8266-AF12C68B4EEE}" presName="sibTrans" presStyleLbl="sibTrans2D1" presStyleIdx="0" presStyleCnt="2"/>
      <dgm:spPr/>
    </dgm:pt>
    <dgm:pt modelId="{A9AE40D6-DE53-4D0A-AAE0-E82B42087EDB}" type="pres">
      <dgm:prSet presAssocID="{F7BE2074-D4C8-47E7-8266-AF12C68B4EEE}" presName="spacerR" presStyleCnt="0"/>
      <dgm:spPr/>
    </dgm:pt>
    <dgm:pt modelId="{56E14CFF-CE02-4AE2-8575-319BB8BD096A}" type="pres">
      <dgm:prSet presAssocID="{5E64E1F0-AD8F-4663-941D-08F67E0E6562}" presName="node" presStyleLbl="node1" presStyleIdx="1" presStyleCnt="3">
        <dgm:presLayoutVars>
          <dgm:bulletEnabled val="1"/>
        </dgm:presLayoutVars>
      </dgm:prSet>
      <dgm:spPr/>
    </dgm:pt>
    <dgm:pt modelId="{03B737EC-80F1-43AE-B9A3-407CB5CE23E6}" type="pres">
      <dgm:prSet presAssocID="{5756CE77-E335-4AB9-80C3-D32CB2AED6EE}" presName="spacerL" presStyleCnt="0"/>
      <dgm:spPr/>
    </dgm:pt>
    <dgm:pt modelId="{FD494823-C6D6-46B5-B52B-2E90B0D43AFE}" type="pres">
      <dgm:prSet presAssocID="{5756CE77-E335-4AB9-80C3-D32CB2AED6EE}" presName="sibTrans" presStyleLbl="sibTrans2D1" presStyleIdx="1" presStyleCnt="2"/>
      <dgm:spPr/>
    </dgm:pt>
    <dgm:pt modelId="{9F04F678-5264-4E73-912F-8A75518483EE}" type="pres">
      <dgm:prSet presAssocID="{5756CE77-E335-4AB9-80C3-D32CB2AED6EE}" presName="spacerR" presStyleCnt="0"/>
      <dgm:spPr/>
    </dgm:pt>
    <dgm:pt modelId="{F773A2CF-F098-43E9-A7C3-F4BA3116D298}" type="pres">
      <dgm:prSet presAssocID="{DAEC5084-5BDD-4617-BF36-46C2AD82F343}" presName="node" presStyleLbl="node1" presStyleIdx="2" presStyleCnt="3" custScaleX="111726" custScaleY="102166">
        <dgm:presLayoutVars>
          <dgm:bulletEnabled val="1"/>
        </dgm:presLayoutVars>
      </dgm:prSet>
      <dgm:spPr/>
    </dgm:pt>
  </dgm:ptLst>
  <dgm:cxnLst>
    <dgm:cxn modelId="{57BE4501-3417-4F28-86FB-40409F3F915A}" srcId="{692D9D8C-8EC9-45F3-96FA-3C6BC8C2D329}" destId="{C55A7561-06EF-4005-8EE6-9E07F8544689}" srcOrd="0" destOrd="0" parTransId="{11F492C1-274C-402A-AB86-F657869D5AFE}" sibTransId="{F7BE2074-D4C8-47E7-8266-AF12C68B4EEE}"/>
    <dgm:cxn modelId="{13BDF60D-8681-4220-A7E5-38EBF4B316D2}" type="presOf" srcId="{5756CE77-E335-4AB9-80C3-D32CB2AED6EE}" destId="{FD494823-C6D6-46B5-B52B-2E90B0D43AFE}" srcOrd="0" destOrd="0" presId="urn:microsoft.com/office/officeart/2005/8/layout/equation1"/>
    <dgm:cxn modelId="{39505E66-407E-43E3-8308-D264124DCAEC}" type="presOf" srcId="{DAEC5084-5BDD-4617-BF36-46C2AD82F343}" destId="{F773A2CF-F098-43E9-A7C3-F4BA3116D298}" srcOrd="0" destOrd="0" presId="urn:microsoft.com/office/officeart/2005/8/layout/equation1"/>
    <dgm:cxn modelId="{0CD3D7AD-C323-4503-B48A-CD9211637724}" type="presOf" srcId="{692D9D8C-8EC9-45F3-96FA-3C6BC8C2D329}" destId="{408CDE40-F849-41C0-8EF3-8804E7A34721}" srcOrd="0" destOrd="0" presId="urn:microsoft.com/office/officeart/2005/8/layout/equation1"/>
    <dgm:cxn modelId="{E78085C5-76D6-4BA8-916C-ADC8595117B6}" srcId="{692D9D8C-8EC9-45F3-96FA-3C6BC8C2D329}" destId="{DAEC5084-5BDD-4617-BF36-46C2AD82F343}" srcOrd="2" destOrd="0" parTransId="{07D33F57-CCE3-45E9-B62D-A56FB356B741}" sibTransId="{B071E101-B773-4DCD-B17A-874CFE0D0781}"/>
    <dgm:cxn modelId="{63CB8EC9-04C7-4DC1-9E17-BA978E58D0E4}" type="presOf" srcId="{C55A7561-06EF-4005-8EE6-9E07F8544689}" destId="{B40F14AC-5F6E-4042-BF57-91C0906406EF}" srcOrd="0" destOrd="0" presId="urn:microsoft.com/office/officeart/2005/8/layout/equation1"/>
    <dgm:cxn modelId="{EB48D1D8-C559-428F-939B-46604417C018}" srcId="{692D9D8C-8EC9-45F3-96FA-3C6BC8C2D329}" destId="{5E64E1F0-AD8F-4663-941D-08F67E0E6562}" srcOrd="1" destOrd="0" parTransId="{DF45EB93-C87B-4841-9193-DC654507512D}" sibTransId="{5756CE77-E335-4AB9-80C3-D32CB2AED6EE}"/>
    <dgm:cxn modelId="{F6C79CDE-C854-449E-91F9-527FA49A6E44}" type="presOf" srcId="{F7BE2074-D4C8-47E7-8266-AF12C68B4EEE}" destId="{EC657DA1-29CA-46BA-829F-B097C9F5B766}" srcOrd="0" destOrd="0" presId="urn:microsoft.com/office/officeart/2005/8/layout/equation1"/>
    <dgm:cxn modelId="{5B5EE5F3-356D-419B-9BAE-E131D5C5F48D}" type="presOf" srcId="{5E64E1F0-AD8F-4663-941D-08F67E0E6562}" destId="{56E14CFF-CE02-4AE2-8575-319BB8BD096A}" srcOrd="0" destOrd="0" presId="urn:microsoft.com/office/officeart/2005/8/layout/equation1"/>
    <dgm:cxn modelId="{8721A045-F898-4BF3-8B9D-55B4C6851D8F}" type="presParOf" srcId="{408CDE40-F849-41C0-8EF3-8804E7A34721}" destId="{B40F14AC-5F6E-4042-BF57-91C0906406EF}" srcOrd="0" destOrd="0" presId="urn:microsoft.com/office/officeart/2005/8/layout/equation1"/>
    <dgm:cxn modelId="{B8C58B14-DDCE-4BA0-8C07-808C00124705}" type="presParOf" srcId="{408CDE40-F849-41C0-8EF3-8804E7A34721}" destId="{CC915AFA-3D70-4F9F-8D55-B80318DA2CB1}" srcOrd="1" destOrd="0" presId="urn:microsoft.com/office/officeart/2005/8/layout/equation1"/>
    <dgm:cxn modelId="{382E47D1-A13C-442B-9266-3382DBE8804A}" type="presParOf" srcId="{408CDE40-F849-41C0-8EF3-8804E7A34721}" destId="{EC657DA1-29CA-46BA-829F-B097C9F5B766}" srcOrd="2" destOrd="0" presId="urn:microsoft.com/office/officeart/2005/8/layout/equation1"/>
    <dgm:cxn modelId="{C1B08E47-6A4A-4E94-8CA3-D2EEC77BF3B8}" type="presParOf" srcId="{408CDE40-F849-41C0-8EF3-8804E7A34721}" destId="{A9AE40D6-DE53-4D0A-AAE0-E82B42087EDB}" srcOrd="3" destOrd="0" presId="urn:microsoft.com/office/officeart/2005/8/layout/equation1"/>
    <dgm:cxn modelId="{49286B6E-50CC-4C77-90CA-BB9D1952F0C6}" type="presParOf" srcId="{408CDE40-F849-41C0-8EF3-8804E7A34721}" destId="{56E14CFF-CE02-4AE2-8575-319BB8BD096A}" srcOrd="4" destOrd="0" presId="urn:microsoft.com/office/officeart/2005/8/layout/equation1"/>
    <dgm:cxn modelId="{449D508B-F04C-418C-AF81-73CB73D72D0B}" type="presParOf" srcId="{408CDE40-F849-41C0-8EF3-8804E7A34721}" destId="{03B737EC-80F1-43AE-B9A3-407CB5CE23E6}" srcOrd="5" destOrd="0" presId="urn:microsoft.com/office/officeart/2005/8/layout/equation1"/>
    <dgm:cxn modelId="{51EE840E-1FED-4EE2-8CC0-155AB63D5DA8}" type="presParOf" srcId="{408CDE40-F849-41C0-8EF3-8804E7A34721}" destId="{FD494823-C6D6-46B5-B52B-2E90B0D43AFE}" srcOrd="6" destOrd="0" presId="urn:microsoft.com/office/officeart/2005/8/layout/equation1"/>
    <dgm:cxn modelId="{34F1EEF7-9B8D-4F26-8CE9-16E681063789}" type="presParOf" srcId="{408CDE40-F849-41C0-8EF3-8804E7A34721}" destId="{9F04F678-5264-4E73-912F-8A75518483EE}" srcOrd="7" destOrd="0" presId="urn:microsoft.com/office/officeart/2005/8/layout/equation1"/>
    <dgm:cxn modelId="{F9A05619-747A-4412-922F-06D5B622AC35}" type="presParOf" srcId="{408CDE40-F849-41C0-8EF3-8804E7A34721}" destId="{F773A2CF-F098-43E9-A7C3-F4BA3116D298}"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2D9D8C-8EC9-45F3-96FA-3C6BC8C2D329}" type="doc">
      <dgm:prSet loTypeId="urn:microsoft.com/office/officeart/2005/8/layout/equation1" loCatId="process" qsTypeId="urn:microsoft.com/office/officeart/2005/8/quickstyle/simple1" qsCatId="simple" csTypeId="urn:microsoft.com/office/officeart/2005/8/colors/colorful4" csCatId="colorful" phldr="1"/>
      <dgm:spPr/>
    </dgm:pt>
    <dgm:pt modelId="{C55A7561-06EF-4005-8EE6-9E07F8544689}">
      <dgm:prSet phldrT="[Text]" custT="1"/>
      <dgm:spPr/>
      <dgm:t>
        <a:bodyPr/>
        <a:lstStyle/>
        <a:p>
          <a:r>
            <a:rPr lang="en-US" sz="2200" dirty="0"/>
            <a:t>Teachers are not effectively differentiating instruction</a:t>
          </a:r>
        </a:p>
      </dgm:t>
    </dgm:pt>
    <dgm:pt modelId="{11F492C1-274C-402A-AB86-F657869D5AFE}" type="parTrans" cxnId="{57BE4501-3417-4F28-86FB-40409F3F915A}">
      <dgm:prSet/>
      <dgm:spPr/>
      <dgm:t>
        <a:bodyPr/>
        <a:lstStyle/>
        <a:p>
          <a:endParaRPr lang="en-US"/>
        </a:p>
      </dgm:t>
    </dgm:pt>
    <dgm:pt modelId="{F7BE2074-D4C8-47E7-8266-AF12C68B4EEE}" type="sibTrans" cxnId="{57BE4501-3417-4F28-86FB-40409F3F915A}">
      <dgm:prSet/>
      <dgm:spPr/>
      <dgm:t>
        <a:bodyPr/>
        <a:lstStyle/>
        <a:p>
          <a:endParaRPr lang="en-US"/>
        </a:p>
      </dgm:t>
    </dgm:pt>
    <dgm:pt modelId="{5E64E1F0-AD8F-4663-941D-08F67E0E6562}">
      <dgm:prSet phldrT="[Text]" custT="1"/>
      <dgm:spPr/>
      <dgm:t>
        <a:bodyPr/>
        <a:lstStyle/>
        <a:p>
          <a:r>
            <a:rPr lang="en-US" sz="2000" dirty="0"/>
            <a:t>Design instruction and assessment that differentiates</a:t>
          </a:r>
        </a:p>
      </dgm:t>
    </dgm:pt>
    <dgm:pt modelId="{DF45EB93-C87B-4841-9193-DC654507512D}" type="parTrans" cxnId="{EB48D1D8-C559-428F-939B-46604417C018}">
      <dgm:prSet/>
      <dgm:spPr/>
      <dgm:t>
        <a:bodyPr/>
        <a:lstStyle/>
        <a:p>
          <a:endParaRPr lang="en-US"/>
        </a:p>
      </dgm:t>
    </dgm:pt>
    <dgm:pt modelId="{5756CE77-E335-4AB9-80C3-D32CB2AED6EE}" type="sibTrans" cxnId="{EB48D1D8-C559-428F-939B-46604417C018}">
      <dgm:prSet/>
      <dgm:spPr/>
      <dgm:t>
        <a:bodyPr/>
        <a:lstStyle/>
        <a:p>
          <a:endParaRPr lang="en-US"/>
        </a:p>
      </dgm:t>
    </dgm:pt>
    <dgm:pt modelId="{DAEC5084-5BDD-4617-BF36-46C2AD82F343}">
      <dgm:prSet phldrT="[Text]" custT="1"/>
      <dgm:spPr/>
      <dgm:t>
        <a:bodyPr/>
        <a:lstStyle/>
        <a:p>
          <a:r>
            <a:rPr lang="en-US" sz="2000" dirty="0"/>
            <a:t>Teachers need to plan for instruction to differentiate effectively.</a:t>
          </a:r>
        </a:p>
      </dgm:t>
    </dgm:pt>
    <dgm:pt modelId="{07D33F57-CCE3-45E9-B62D-A56FB356B741}" type="parTrans" cxnId="{E78085C5-76D6-4BA8-916C-ADC8595117B6}">
      <dgm:prSet/>
      <dgm:spPr/>
      <dgm:t>
        <a:bodyPr/>
        <a:lstStyle/>
        <a:p>
          <a:endParaRPr lang="en-US"/>
        </a:p>
      </dgm:t>
    </dgm:pt>
    <dgm:pt modelId="{B071E101-B773-4DCD-B17A-874CFE0D0781}" type="sibTrans" cxnId="{E78085C5-76D6-4BA8-916C-ADC8595117B6}">
      <dgm:prSet/>
      <dgm:spPr/>
      <dgm:t>
        <a:bodyPr/>
        <a:lstStyle/>
        <a:p>
          <a:endParaRPr lang="en-US"/>
        </a:p>
      </dgm:t>
    </dgm:pt>
    <dgm:pt modelId="{408CDE40-F849-41C0-8EF3-8804E7A34721}" type="pres">
      <dgm:prSet presAssocID="{692D9D8C-8EC9-45F3-96FA-3C6BC8C2D329}" presName="linearFlow" presStyleCnt="0">
        <dgm:presLayoutVars>
          <dgm:dir/>
          <dgm:resizeHandles val="exact"/>
        </dgm:presLayoutVars>
      </dgm:prSet>
      <dgm:spPr/>
    </dgm:pt>
    <dgm:pt modelId="{B40F14AC-5F6E-4042-BF57-91C0906406EF}" type="pres">
      <dgm:prSet presAssocID="{C55A7561-06EF-4005-8EE6-9E07F8544689}" presName="node" presStyleLbl="node1" presStyleIdx="0" presStyleCnt="3" custScaleX="110565" custScaleY="111720">
        <dgm:presLayoutVars>
          <dgm:bulletEnabled val="1"/>
        </dgm:presLayoutVars>
      </dgm:prSet>
      <dgm:spPr/>
    </dgm:pt>
    <dgm:pt modelId="{CC915AFA-3D70-4F9F-8D55-B80318DA2CB1}" type="pres">
      <dgm:prSet presAssocID="{F7BE2074-D4C8-47E7-8266-AF12C68B4EEE}" presName="spacerL" presStyleCnt="0"/>
      <dgm:spPr/>
    </dgm:pt>
    <dgm:pt modelId="{EC657DA1-29CA-46BA-829F-B097C9F5B766}" type="pres">
      <dgm:prSet presAssocID="{F7BE2074-D4C8-47E7-8266-AF12C68B4EEE}" presName="sibTrans" presStyleLbl="sibTrans2D1" presStyleIdx="0" presStyleCnt="2"/>
      <dgm:spPr/>
    </dgm:pt>
    <dgm:pt modelId="{A9AE40D6-DE53-4D0A-AAE0-E82B42087EDB}" type="pres">
      <dgm:prSet presAssocID="{F7BE2074-D4C8-47E7-8266-AF12C68B4EEE}" presName="spacerR" presStyleCnt="0"/>
      <dgm:spPr/>
    </dgm:pt>
    <dgm:pt modelId="{56E14CFF-CE02-4AE2-8575-319BB8BD096A}" type="pres">
      <dgm:prSet presAssocID="{5E64E1F0-AD8F-4663-941D-08F67E0E6562}" presName="node" presStyleLbl="node1" presStyleIdx="1" presStyleCnt="3">
        <dgm:presLayoutVars>
          <dgm:bulletEnabled val="1"/>
        </dgm:presLayoutVars>
      </dgm:prSet>
      <dgm:spPr/>
    </dgm:pt>
    <dgm:pt modelId="{03B737EC-80F1-43AE-B9A3-407CB5CE23E6}" type="pres">
      <dgm:prSet presAssocID="{5756CE77-E335-4AB9-80C3-D32CB2AED6EE}" presName="spacerL" presStyleCnt="0"/>
      <dgm:spPr/>
    </dgm:pt>
    <dgm:pt modelId="{FD494823-C6D6-46B5-B52B-2E90B0D43AFE}" type="pres">
      <dgm:prSet presAssocID="{5756CE77-E335-4AB9-80C3-D32CB2AED6EE}" presName="sibTrans" presStyleLbl="sibTrans2D1" presStyleIdx="1" presStyleCnt="2"/>
      <dgm:spPr/>
    </dgm:pt>
    <dgm:pt modelId="{9F04F678-5264-4E73-912F-8A75518483EE}" type="pres">
      <dgm:prSet presAssocID="{5756CE77-E335-4AB9-80C3-D32CB2AED6EE}" presName="spacerR" presStyleCnt="0"/>
      <dgm:spPr/>
    </dgm:pt>
    <dgm:pt modelId="{F773A2CF-F098-43E9-A7C3-F4BA3116D298}" type="pres">
      <dgm:prSet presAssocID="{DAEC5084-5BDD-4617-BF36-46C2AD82F343}" presName="node" presStyleLbl="node1" presStyleIdx="2" presStyleCnt="3">
        <dgm:presLayoutVars>
          <dgm:bulletEnabled val="1"/>
        </dgm:presLayoutVars>
      </dgm:prSet>
      <dgm:spPr/>
    </dgm:pt>
  </dgm:ptLst>
  <dgm:cxnLst>
    <dgm:cxn modelId="{57BE4501-3417-4F28-86FB-40409F3F915A}" srcId="{692D9D8C-8EC9-45F3-96FA-3C6BC8C2D329}" destId="{C55A7561-06EF-4005-8EE6-9E07F8544689}" srcOrd="0" destOrd="0" parTransId="{11F492C1-274C-402A-AB86-F657869D5AFE}" sibTransId="{F7BE2074-D4C8-47E7-8266-AF12C68B4EEE}"/>
    <dgm:cxn modelId="{13BDF60D-8681-4220-A7E5-38EBF4B316D2}" type="presOf" srcId="{5756CE77-E335-4AB9-80C3-D32CB2AED6EE}" destId="{FD494823-C6D6-46B5-B52B-2E90B0D43AFE}" srcOrd="0" destOrd="0" presId="urn:microsoft.com/office/officeart/2005/8/layout/equation1"/>
    <dgm:cxn modelId="{39505E66-407E-43E3-8308-D264124DCAEC}" type="presOf" srcId="{DAEC5084-5BDD-4617-BF36-46C2AD82F343}" destId="{F773A2CF-F098-43E9-A7C3-F4BA3116D298}" srcOrd="0" destOrd="0" presId="urn:microsoft.com/office/officeart/2005/8/layout/equation1"/>
    <dgm:cxn modelId="{0CD3D7AD-C323-4503-B48A-CD9211637724}" type="presOf" srcId="{692D9D8C-8EC9-45F3-96FA-3C6BC8C2D329}" destId="{408CDE40-F849-41C0-8EF3-8804E7A34721}" srcOrd="0" destOrd="0" presId="urn:microsoft.com/office/officeart/2005/8/layout/equation1"/>
    <dgm:cxn modelId="{E78085C5-76D6-4BA8-916C-ADC8595117B6}" srcId="{692D9D8C-8EC9-45F3-96FA-3C6BC8C2D329}" destId="{DAEC5084-5BDD-4617-BF36-46C2AD82F343}" srcOrd="2" destOrd="0" parTransId="{07D33F57-CCE3-45E9-B62D-A56FB356B741}" sibTransId="{B071E101-B773-4DCD-B17A-874CFE0D0781}"/>
    <dgm:cxn modelId="{63CB8EC9-04C7-4DC1-9E17-BA978E58D0E4}" type="presOf" srcId="{C55A7561-06EF-4005-8EE6-9E07F8544689}" destId="{B40F14AC-5F6E-4042-BF57-91C0906406EF}" srcOrd="0" destOrd="0" presId="urn:microsoft.com/office/officeart/2005/8/layout/equation1"/>
    <dgm:cxn modelId="{EB48D1D8-C559-428F-939B-46604417C018}" srcId="{692D9D8C-8EC9-45F3-96FA-3C6BC8C2D329}" destId="{5E64E1F0-AD8F-4663-941D-08F67E0E6562}" srcOrd="1" destOrd="0" parTransId="{DF45EB93-C87B-4841-9193-DC654507512D}" sibTransId="{5756CE77-E335-4AB9-80C3-D32CB2AED6EE}"/>
    <dgm:cxn modelId="{F6C79CDE-C854-449E-91F9-527FA49A6E44}" type="presOf" srcId="{F7BE2074-D4C8-47E7-8266-AF12C68B4EEE}" destId="{EC657DA1-29CA-46BA-829F-B097C9F5B766}" srcOrd="0" destOrd="0" presId="urn:microsoft.com/office/officeart/2005/8/layout/equation1"/>
    <dgm:cxn modelId="{5B5EE5F3-356D-419B-9BAE-E131D5C5F48D}" type="presOf" srcId="{5E64E1F0-AD8F-4663-941D-08F67E0E6562}" destId="{56E14CFF-CE02-4AE2-8575-319BB8BD096A}" srcOrd="0" destOrd="0" presId="urn:microsoft.com/office/officeart/2005/8/layout/equation1"/>
    <dgm:cxn modelId="{8721A045-F898-4BF3-8B9D-55B4C6851D8F}" type="presParOf" srcId="{408CDE40-F849-41C0-8EF3-8804E7A34721}" destId="{B40F14AC-5F6E-4042-BF57-91C0906406EF}" srcOrd="0" destOrd="0" presId="urn:microsoft.com/office/officeart/2005/8/layout/equation1"/>
    <dgm:cxn modelId="{B8C58B14-DDCE-4BA0-8C07-808C00124705}" type="presParOf" srcId="{408CDE40-F849-41C0-8EF3-8804E7A34721}" destId="{CC915AFA-3D70-4F9F-8D55-B80318DA2CB1}" srcOrd="1" destOrd="0" presId="urn:microsoft.com/office/officeart/2005/8/layout/equation1"/>
    <dgm:cxn modelId="{382E47D1-A13C-442B-9266-3382DBE8804A}" type="presParOf" srcId="{408CDE40-F849-41C0-8EF3-8804E7A34721}" destId="{EC657DA1-29CA-46BA-829F-B097C9F5B766}" srcOrd="2" destOrd="0" presId="urn:microsoft.com/office/officeart/2005/8/layout/equation1"/>
    <dgm:cxn modelId="{C1B08E47-6A4A-4E94-8CA3-D2EEC77BF3B8}" type="presParOf" srcId="{408CDE40-F849-41C0-8EF3-8804E7A34721}" destId="{A9AE40D6-DE53-4D0A-AAE0-E82B42087EDB}" srcOrd="3" destOrd="0" presId="urn:microsoft.com/office/officeart/2005/8/layout/equation1"/>
    <dgm:cxn modelId="{49286B6E-50CC-4C77-90CA-BB9D1952F0C6}" type="presParOf" srcId="{408CDE40-F849-41C0-8EF3-8804E7A34721}" destId="{56E14CFF-CE02-4AE2-8575-319BB8BD096A}" srcOrd="4" destOrd="0" presId="urn:microsoft.com/office/officeart/2005/8/layout/equation1"/>
    <dgm:cxn modelId="{449D508B-F04C-418C-AF81-73CB73D72D0B}" type="presParOf" srcId="{408CDE40-F849-41C0-8EF3-8804E7A34721}" destId="{03B737EC-80F1-43AE-B9A3-407CB5CE23E6}" srcOrd="5" destOrd="0" presId="urn:microsoft.com/office/officeart/2005/8/layout/equation1"/>
    <dgm:cxn modelId="{51EE840E-1FED-4EE2-8CC0-155AB63D5DA8}" type="presParOf" srcId="{408CDE40-F849-41C0-8EF3-8804E7A34721}" destId="{FD494823-C6D6-46B5-B52B-2E90B0D43AFE}" srcOrd="6" destOrd="0" presId="urn:microsoft.com/office/officeart/2005/8/layout/equation1"/>
    <dgm:cxn modelId="{34F1EEF7-9B8D-4F26-8CE9-16E681063789}" type="presParOf" srcId="{408CDE40-F849-41C0-8EF3-8804E7A34721}" destId="{9F04F678-5264-4E73-912F-8A75518483EE}" srcOrd="7" destOrd="0" presId="urn:microsoft.com/office/officeart/2005/8/layout/equation1"/>
    <dgm:cxn modelId="{F9A05619-747A-4412-922F-06D5B622AC35}" type="presParOf" srcId="{408CDE40-F849-41C0-8EF3-8804E7A34721}" destId="{F773A2CF-F098-43E9-A7C3-F4BA3116D298}"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8EE591-7B3B-4DD9-829B-38C7F439253E}"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36BE03E4-44A3-4C15-A428-FD78ED52912D}">
      <dgm:prSet phldrT="[Text]"/>
      <dgm:spPr/>
      <dgm:t>
        <a:bodyPr/>
        <a:lstStyle/>
        <a:p>
          <a:r>
            <a:rPr lang="en-US" dirty="0"/>
            <a:t>Why do teachers have low expectations for student achievement?</a:t>
          </a:r>
        </a:p>
      </dgm:t>
    </dgm:pt>
    <dgm:pt modelId="{87C0E38C-246E-46AF-9F0B-07C350A992A8}" type="parTrans" cxnId="{0AC2D9D4-78EB-44EE-BFEC-B040B3C5ABB2}">
      <dgm:prSet/>
      <dgm:spPr/>
      <dgm:t>
        <a:bodyPr/>
        <a:lstStyle/>
        <a:p>
          <a:endParaRPr lang="en-US"/>
        </a:p>
      </dgm:t>
    </dgm:pt>
    <dgm:pt modelId="{F58A6AA1-42B7-4F05-ACAD-B3B6F289FF4E}" type="sibTrans" cxnId="{0AC2D9D4-78EB-44EE-BFEC-B040B3C5ABB2}">
      <dgm:prSet/>
      <dgm:spPr/>
      <dgm:t>
        <a:bodyPr/>
        <a:lstStyle/>
        <a:p>
          <a:endParaRPr lang="en-US"/>
        </a:p>
      </dgm:t>
    </dgm:pt>
    <dgm:pt modelId="{3C92D87B-8779-41AF-8A83-8EF59C17C2FB}">
      <dgm:prSet phldrT="[Text]"/>
      <dgm:spPr/>
      <dgm:t>
        <a:bodyPr/>
        <a:lstStyle/>
        <a:p>
          <a:r>
            <a:rPr lang="en-US" dirty="0"/>
            <a:t>They don’t understand the students’ needs.</a:t>
          </a:r>
        </a:p>
      </dgm:t>
    </dgm:pt>
    <dgm:pt modelId="{AA68A730-143C-4800-933C-5E8455981D3B}" type="parTrans" cxnId="{1722FD74-3DF4-46EE-A759-61404065C175}">
      <dgm:prSet/>
      <dgm:spPr/>
      <dgm:t>
        <a:bodyPr/>
        <a:lstStyle/>
        <a:p>
          <a:endParaRPr lang="en-US"/>
        </a:p>
      </dgm:t>
    </dgm:pt>
    <dgm:pt modelId="{98E6A177-4484-4DC6-9603-D7438CE98294}" type="sibTrans" cxnId="{1722FD74-3DF4-46EE-A759-61404065C175}">
      <dgm:prSet/>
      <dgm:spPr/>
      <dgm:t>
        <a:bodyPr/>
        <a:lstStyle/>
        <a:p>
          <a:endParaRPr lang="en-US"/>
        </a:p>
      </dgm:t>
    </dgm:pt>
    <dgm:pt modelId="{4D47FA09-3C3E-46C2-9957-A8503C244897}">
      <dgm:prSet phldrT="[Text]"/>
      <dgm:spPr/>
      <dgm:t>
        <a:bodyPr/>
        <a:lstStyle/>
        <a:p>
          <a:r>
            <a:rPr lang="en-US" dirty="0"/>
            <a:t>They don’t take time to build relationships with students.</a:t>
          </a:r>
        </a:p>
      </dgm:t>
    </dgm:pt>
    <dgm:pt modelId="{3F769242-0628-4B67-8943-CFCD8C42E48E}" type="parTrans" cxnId="{1BA62A68-7578-49CC-B5B2-85578D9CC543}">
      <dgm:prSet/>
      <dgm:spPr/>
      <dgm:t>
        <a:bodyPr/>
        <a:lstStyle/>
        <a:p>
          <a:endParaRPr lang="en-US"/>
        </a:p>
      </dgm:t>
    </dgm:pt>
    <dgm:pt modelId="{FA991C8B-9BA8-4485-86F0-0925B75E1C87}" type="sibTrans" cxnId="{1BA62A68-7578-49CC-B5B2-85578D9CC543}">
      <dgm:prSet/>
      <dgm:spPr/>
      <dgm:t>
        <a:bodyPr/>
        <a:lstStyle/>
        <a:p>
          <a:endParaRPr lang="en-US"/>
        </a:p>
      </dgm:t>
    </dgm:pt>
    <dgm:pt modelId="{90D2BE1D-EE2E-44DA-BF7B-0B8A1FD4B4B7}">
      <dgm:prSet phldrT="[Text]"/>
      <dgm:spPr/>
      <dgm:t>
        <a:bodyPr/>
        <a:lstStyle/>
        <a:p>
          <a:r>
            <a:rPr lang="en-US" dirty="0"/>
            <a:t>They don’t know how to build a relationship.</a:t>
          </a:r>
        </a:p>
      </dgm:t>
    </dgm:pt>
    <dgm:pt modelId="{F2965017-DB7C-4DA1-A693-FC3D4047B890}" type="parTrans" cxnId="{0760DA91-3BCF-4DC6-BDD9-30923EBC6EC4}">
      <dgm:prSet/>
      <dgm:spPr/>
      <dgm:t>
        <a:bodyPr/>
        <a:lstStyle/>
        <a:p>
          <a:endParaRPr lang="en-US"/>
        </a:p>
      </dgm:t>
    </dgm:pt>
    <dgm:pt modelId="{F8B23E70-5C1A-4F56-AF34-673FCBE35738}" type="sibTrans" cxnId="{0760DA91-3BCF-4DC6-BDD9-30923EBC6EC4}">
      <dgm:prSet/>
      <dgm:spPr/>
      <dgm:t>
        <a:bodyPr/>
        <a:lstStyle/>
        <a:p>
          <a:endParaRPr lang="en-US"/>
        </a:p>
      </dgm:t>
    </dgm:pt>
    <dgm:pt modelId="{02C14C7E-136B-4931-91DC-E4147FBD608A}">
      <dgm:prSet phldrT="[Text]"/>
      <dgm:spPr/>
      <dgm:t>
        <a:bodyPr/>
        <a:lstStyle/>
        <a:p>
          <a:r>
            <a:rPr lang="en-US" dirty="0"/>
            <a:t>They don’t have strategies to build relationships with students.</a:t>
          </a:r>
        </a:p>
      </dgm:t>
    </dgm:pt>
    <dgm:pt modelId="{E0CEA04E-1122-47D2-BABA-A1EDAD0428C7}" type="parTrans" cxnId="{E5B035B1-4A17-4A11-9CB6-9E7909730586}">
      <dgm:prSet/>
      <dgm:spPr/>
      <dgm:t>
        <a:bodyPr/>
        <a:lstStyle/>
        <a:p>
          <a:endParaRPr lang="en-US"/>
        </a:p>
      </dgm:t>
    </dgm:pt>
    <dgm:pt modelId="{9A3A8E94-7B4A-485F-BDCC-4BB1AE9BA176}" type="sibTrans" cxnId="{E5B035B1-4A17-4A11-9CB6-9E7909730586}">
      <dgm:prSet/>
      <dgm:spPr/>
      <dgm:t>
        <a:bodyPr/>
        <a:lstStyle/>
        <a:p>
          <a:endParaRPr lang="en-US"/>
        </a:p>
      </dgm:t>
    </dgm:pt>
    <dgm:pt modelId="{BBB33083-6328-4DE3-872F-26F1AF7553CC}" type="pres">
      <dgm:prSet presAssocID="{938EE591-7B3B-4DD9-829B-38C7F439253E}" presName="rootnode" presStyleCnt="0">
        <dgm:presLayoutVars>
          <dgm:chMax/>
          <dgm:chPref/>
          <dgm:dir/>
          <dgm:animLvl val="lvl"/>
        </dgm:presLayoutVars>
      </dgm:prSet>
      <dgm:spPr/>
    </dgm:pt>
    <dgm:pt modelId="{FA1245E9-5505-4103-8FD1-C5C3C92D0903}" type="pres">
      <dgm:prSet presAssocID="{36BE03E4-44A3-4C15-A428-FD78ED52912D}" presName="composite" presStyleCnt="0"/>
      <dgm:spPr/>
    </dgm:pt>
    <dgm:pt modelId="{FDBA7D32-A04E-4B07-94C4-46A218DFCB1C}" type="pres">
      <dgm:prSet presAssocID="{36BE03E4-44A3-4C15-A428-FD78ED52912D}" presName="bentUpArrow1" presStyleLbl="alignImgPlace1" presStyleIdx="0" presStyleCnt="4" custLinFactNeighborX="-45122" custLinFactNeighborY="1771"/>
      <dgm:spPr/>
    </dgm:pt>
    <dgm:pt modelId="{F970FA61-80CF-4224-A04F-F3B98FCEA096}" type="pres">
      <dgm:prSet presAssocID="{36BE03E4-44A3-4C15-A428-FD78ED52912D}" presName="ParentText" presStyleLbl="node1" presStyleIdx="0" presStyleCnt="5" custScaleX="228652">
        <dgm:presLayoutVars>
          <dgm:chMax val="1"/>
          <dgm:chPref val="1"/>
          <dgm:bulletEnabled val="1"/>
        </dgm:presLayoutVars>
      </dgm:prSet>
      <dgm:spPr/>
    </dgm:pt>
    <dgm:pt modelId="{D9FEF5F9-0DCF-417E-8BB8-A2BC689F56C4}" type="pres">
      <dgm:prSet presAssocID="{36BE03E4-44A3-4C15-A428-FD78ED52912D}" presName="ChildText" presStyleLbl="revTx" presStyleIdx="0" presStyleCnt="4">
        <dgm:presLayoutVars>
          <dgm:chMax val="0"/>
          <dgm:chPref val="0"/>
          <dgm:bulletEnabled val="1"/>
        </dgm:presLayoutVars>
      </dgm:prSet>
      <dgm:spPr/>
    </dgm:pt>
    <dgm:pt modelId="{1140C869-BCA5-45F1-A58E-299D34DFEA2F}" type="pres">
      <dgm:prSet presAssocID="{F58A6AA1-42B7-4F05-ACAD-B3B6F289FF4E}" presName="sibTrans" presStyleCnt="0"/>
      <dgm:spPr/>
    </dgm:pt>
    <dgm:pt modelId="{8D69B6B5-CEB7-4E4D-8FC6-7AE98EFD7C42}" type="pres">
      <dgm:prSet presAssocID="{3C92D87B-8779-41AF-8A83-8EF59C17C2FB}" presName="composite" presStyleCnt="0"/>
      <dgm:spPr/>
    </dgm:pt>
    <dgm:pt modelId="{9F9DF86E-5348-4FB0-9F20-1E43C75E9399}" type="pres">
      <dgm:prSet presAssocID="{3C92D87B-8779-41AF-8A83-8EF59C17C2FB}" presName="bentUpArrow1" presStyleLbl="alignImgPlace1" presStyleIdx="1" presStyleCnt="4" custLinFactNeighborX="-45900" custLinFactNeighborY="-5314"/>
      <dgm:spPr/>
    </dgm:pt>
    <dgm:pt modelId="{CF86FE8B-D3C1-40F6-9A04-2414A9883704}" type="pres">
      <dgm:prSet presAssocID="{3C92D87B-8779-41AF-8A83-8EF59C17C2FB}" presName="ParentText" presStyleLbl="node1" presStyleIdx="1" presStyleCnt="5" custScaleX="228652">
        <dgm:presLayoutVars>
          <dgm:chMax val="1"/>
          <dgm:chPref val="1"/>
          <dgm:bulletEnabled val="1"/>
        </dgm:presLayoutVars>
      </dgm:prSet>
      <dgm:spPr/>
    </dgm:pt>
    <dgm:pt modelId="{A75CECF9-FB82-4FE9-88F2-C1C3DB147EF4}" type="pres">
      <dgm:prSet presAssocID="{3C92D87B-8779-41AF-8A83-8EF59C17C2FB}" presName="ChildText" presStyleLbl="revTx" presStyleIdx="1" presStyleCnt="4">
        <dgm:presLayoutVars>
          <dgm:chMax val="0"/>
          <dgm:chPref val="0"/>
          <dgm:bulletEnabled val="1"/>
        </dgm:presLayoutVars>
      </dgm:prSet>
      <dgm:spPr/>
    </dgm:pt>
    <dgm:pt modelId="{53371248-0DF5-433E-8B49-5ABD9EBF4F93}" type="pres">
      <dgm:prSet presAssocID="{98E6A177-4484-4DC6-9603-D7438CE98294}" presName="sibTrans" presStyleCnt="0"/>
      <dgm:spPr/>
    </dgm:pt>
    <dgm:pt modelId="{B103F2D3-9F73-4FB5-A80A-F2C190712866}" type="pres">
      <dgm:prSet presAssocID="{4D47FA09-3C3E-46C2-9957-A8503C244897}" presName="composite" presStyleCnt="0"/>
      <dgm:spPr/>
    </dgm:pt>
    <dgm:pt modelId="{CA65E6BF-C0EA-4DA8-955F-9CBD4BC653A2}" type="pres">
      <dgm:prSet presAssocID="{4D47FA09-3C3E-46C2-9957-A8503C244897}" presName="bentUpArrow1" presStyleLbl="alignImgPlace1" presStyleIdx="2" presStyleCnt="4" custLinFactNeighborX="-48233" custLinFactNeighborY="0"/>
      <dgm:spPr/>
    </dgm:pt>
    <dgm:pt modelId="{EE7742A8-3A68-4B3E-AD0A-26CC8390F7FD}" type="pres">
      <dgm:prSet presAssocID="{4D47FA09-3C3E-46C2-9957-A8503C244897}" presName="ParentText" presStyleLbl="node1" presStyleIdx="2" presStyleCnt="5" custScaleX="228652">
        <dgm:presLayoutVars>
          <dgm:chMax val="1"/>
          <dgm:chPref val="1"/>
          <dgm:bulletEnabled val="1"/>
        </dgm:presLayoutVars>
      </dgm:prSet>
      <dgm:spPr/>
    </dgm:pt>
    <dgm:pt modelId="{123FFB5E-5EED-46FB-97F7-642893BEB85C}" type="pres">
      <dgm:prSet presAssocID="{4D47FA09-3C3E-46C2-9957-A8503C244897}" presName="ChildText" presStyleLbl="revTx" presStyleIdx="2" presStyleCnt="4">
        <dgm:presLayoutVars>
          <dgm:chMax val="0"/>
          <dgm:chPref val="0"/>
          <dgm:bulletEnabled val="1"/>
        </dgm:presLayoutVars>
      </dgm:prSet>
      <dgm:spPr/>
    </dgm:pt>
    <dgm:pt modelId="{C65C5090-5CAC-4CEE-9ECC-A9BE6D85111B}" type="pres">
      <dgm:prSet presAssocID="{FA991C8B-9BA8-4485-86F0-0925B75E1C87}" presName="sibTrans" presStyleCnt="0"/>
      <dgm:spPr/>
    </dgm:pt>
    <dgm:pt modelId="{B3EB2E27-6443-4696-AA36-ECCC6ADE9A5E}" type="pres">
      <dgm:prSet presAssocID="{90D2BE1D-EE2E-44DA-BF7B-0B8A1FD4B4B7}" presName="composite" presStyleCnt="0"/>
      <dgm:spPr/>
    </dgm:pt>
    <dgm:pt modelId="{C83A1480-D05B-4F57-96C4-34C525EFD592}" type="pres">
      <dgm:prSet presAssocID="{90D2BE1D-EE2E-44DA-BF7B-0B8A1FD4B4B7}" presName="bentUpArrow1" presStyleLbl="alignImgPlace1" presStyleIdx="3" presStyleCnt="4" custLinFactNeighborX="-46678" custLinFactNeighborY="886"/>
      <dgm:spPr/>
    </dgm:pt>
    <dgm:pt modelId="{6FBB47E6-E0AC-450B-8CFC-9825CF4F3131}" type="pres">
      <dgm:prSet presAssocID="{90D2BE1D-EE2E-44DA-BF7B-0B8A1FD4B4B7}" presName="ParentText" presStyleLbl="node1" presStyleIdx="3" presStyleCnt="5" custScaleX="228652">
        <dgm:presLayoutVars>
          <dgm:chMax val="1"/>
          <dgm:chPref val="1"/>
          <dgm:bulletEnabled val="1"/>
        </dgm:presLayoutVars>
      </dgm:prSet>
      <dgm:spPr/>
    </dgm:pt>
    <dgm:pt modelId="{1DC78432-7E8A-4323-BBAD-77C287D0F316}" type="pres">
      <dgm:prSet presAssocID="{90D2BE1D-EE2E-44DA-BF7B-0B8A1FD4B4B7}" presName="ChildText" presStyleLbl="revTx" presStyleIdx="3" presStyleCnt="4">
        <dgm:presLayoutVars>
          <dgm:chMax val="0"/>
          <dgm:chPref val="0"/>
          <dgm:bulletEnabled val="1"/>
        </dgm:presLayoutVars>
      </dgm:prSet>
      <dgm:spPr/>
    </dgm:pt>
    <dgm:pt modelId="{7CA92A9A-5A50-4ACD-9F91-E91CFDF464B5}" type="pres">
      <dgm:prSet presAssocID="{F8B23E70-5C1A-4F56-AF34-673FCBE35738}" presName="sibTrans" presStyleCnt="0"/>
      <dgm:spPr/>
    </dgm:pt>
    <dgm:pt modelId="{44D71F39-DDE6-4E50-A58D-E5070CC06A14}" type="pres">
      <dgm:prSet presAssocID="{02C14C7E-136B-4931-91DC-E4147FBD608A}" presName="composite" presStyleCnt="0"/>
      <dgm:spPr/>
    </dgm:pt>
    <dgm:pt modelId="{14F95966-A529-4AF2-9025-50B5FBA0E95F}" type="pres">
      <dgm:prSet presAssocID="{02C14C7E-136B-4931-91DC-E4147FBD608A}" presName="ParentText" presStyleLbl="node1" presStyleIdx="4" presStyleCnt="5" custScaleX="228652">
        <dgm:presLayoutVars>
          <dgm:chMax val="1"/>
          <dgm:chPref val="1"/>
          <dgm:bulletEnabled val="1"/>
        </dgm:presLayoutVars>
      </dgm:prSet>
      <dgm:spPr/>
    </dgm:pt>
  </dgm:ptLst>
  <dgm:cxnLst>
    <dgm:cxn modelId="{FF02EC0D-ED4F-4F3F-A187-A6BA0E95FB70}" type="presOf" srcId="{90D2BE1D-EE2E-44DA-BF7B-0B8A1FD4B4B7}" destId="{6FBB47E6-E0AC-450B-8CFC-9825CF4F3131}" srcOrd="0" destOrd="0" presId="urn:microsoft.com/office/officeart/2005/8/layout/StepDownProcess"/>
    <dgm:cxn modelId="{5ED38047-10D0-4808-BE11-EF5631FD7357}" type="presOf" srcId="{4D47FA09-3C3E-46C2-9957-A8503C244897}" destId="{EE7742A8-3A68-4B3E-AD0A-26CC8390F7FD}" srcOrd="0" destOrd="0" presId="urn:microsoft.com/office/officeart/2005/8/layout/StepDownProcess"/>
    <dgm:cxn modelId="{1BA62A68-7578-49CC-B5B2-85578D9CC543}" srcId="{938EE591-7B3B-4DD9-829B-38C7F439253E}" destId="{4D47FA09-3C3E-46C2-9957-A8503C244897}" srcOrd="2" destOrd="0" parTransId="{3F769242-0628-4B67-8943-CFCD8C42E48E}" sibTransId="{FA991C8B-9BA8-4485-86F0-0925B75E1C87}"/>
    <dgm:cxn modelId="{1722FD74-3DF4-46EE-A759-61404065C175}" srcId="{938EE591-7B3B-4DD9-829B-38C7F439253E}" destId="{3C92D87B-8779-41AF-8A83-8EF59C17C2FB}" srcOrd="1" destOrd="0" parTransId="{AA68A730-143C-4800-933C-5E8455981D3B}" sibTransId="{98E6A177-4484-4DC6-9603-D7438CE98294}"/>
    <dgm:cxn modelId="{0760DA91-3BCF-4DC6-BDD9-30923EBC6EC4}" srcId="{938EE591-7B3B-4DD9-829B-38C7F439253E}" destId="{90D2BE1D-EE2E-44DA-BF7B-0B8A1FD4B4B7}" srcOrd="3" destOrd="0" parTransId="{F2965017-DB7C-4DA1-A693-FC3D4047B890}" sibTransId="{F8B23E70-5C1A-4F56-AF34-673FCBE35738}"/>
    <dgm:cxn modelId="{E5B035B1-4A17-4A11-9CB6-9E7909730586}" srcId="{938EE591-7B3B-4DD9-829B-38C7F439253E}" destId="{02C14C7E-136B-4931-91DC-E4147FBD608A}" srcOrd="4" destOrd="0" parTransId="{E0CEA04E-1122-47D2-BABA-A1EDAD0428C7}" sibTransId="{9A3A8E94-7B4A-485F-BDCC-4BB1AE9BA176}"/>
    <dgm:cxn modelId="{0AC2D9D4-78EB-44EE-BFEC-B040B3C5ABB2}" srcId="{938EE591-7B3B-4DD9-829B-38C7F439253E}" destId="{36BE03E4-44A3-4C15-A428-FD78ED52912D}" srcOrd="0" destOrd="0" parTransId="{87C0E38C-246E-46AF-9F0B-07C350A992A8}" sibTransId="{F58A6AA1-42B7-4F05-ACAD-B3B6F289FF4E}"/>
    <dgm:cxn modelId="{534B7ED6-35CA-463E-BC93-106925C59D4A}" type="presOf" srcId="{3C92D87B-8779-41AF-8A83-8EF59C17C2FB}" destId="{CF86FE8B-D3C1-40F6-9A04-2414A9883704}" srcOrd="0" destOrd="0" presId="urn:microsoft.com/office/officeart/2005/8/layout/StepDownProcess"/>
    <dgm:cxn modelId="{794F0FEB-6045-4BCB-ACC7-B717863F9005}" type="presOf" srcId="{36BE03E4-44A3-4C15-A428-FD78ED52912D}" destId="{F970FA61-80CF-4224-A04F-F3B98FCEA096}" srcOrd="0" destOrd="0" presId="urn:microsoft.com/office/officeart/2005/8/layout/StepDownProcess"/>
    <dgm:cxn modelId="{97F81DEF-E616-4CAB-9D05-3ED756F4B582}" type="presOf" srcId="{938EE591-7B3B-4DD9-829B-38C7F439253E}" destId="{BBB33083-6328-4DE3-872F-26F1AF7553CC}" srcOrd="0" destOrd="0" presId="urn:microsoft.com/office/officeart/2005/8/layout/StepDownProcess"/>
    <dgm:cxn modelId="{D249DDF6-B5F8-4C43-A7BF-0A92783F1919}" type="presOf" srcId="{02C14C7E-136B-4931-91DC-E4147FBD608A}" destId="{14F95966-A529-4AF2-9025-50B5FBA0E95F}" srcOrd="0" destOrd="0" presId="urn:microsoft.com/office/officeart/2005/8/layout/StepDownProcess"/>
    <dgm:cxn modelId="{446BB42D-014A-4C54-A23C-A6DCDAB42406}" type="presParOf" srcId="{BBB33083-6328-4DE3-872F-26F1AF7553CC}" destId="{FA1245E9-5505-4103-8FD1-C5C3C92D0903}" srcOrd="0" destOrd="0" presId="urn:microsoft.com/office/officeart/2005/8/layout/StepDownProcess"/>
    <dgm:cxn modelId="{A1A326AF-4E60-4703-993F-BEB3308EA451}" type="presParOf" srcId="{FA1245E9-5505-4103-8FD1-C5C3C92D0903}" destId="{FDBA7D32-A04E-4B07-94C4-46A218DFCB1C}" srcOrd="0" destOrd="0" presId="urn:microsoft.com/office/officeart/2005/8/layout/StepDownProcess"/>
    <dgm:cxn modelId="{6E9324FF-61AE-4C96-B220-DF4B7FCA40DE}" type="presParOf" srcId="{FA1245E9-5505-4103-8FD1-C5C3C92D0903}" destId="{F970FA61-80CF-4224-A04F-F3B98FCEA096}" srcOrd="1" destOrd="0" presId="urn:microsoft.com/office/officeart/2005/8/layout/StepDownProcess"/>
    <dgm:cxn modelId="{985D3831-CBE5-4D14-91B3-FCA294ABBC67}" type="presParOf" srcId="{FA1245E9-5505-4103-8FD1-C5C3C92D0903}" destId="{D9FEF5F9-0DCF-417E-8BB8-A2BC689F56C4}" srcOrd="2" destOrd="0" presId="urn:microsoft.com/office/officeart/2005/8/layout/StepDownProcess"/>
    <dgm:cxn modelId="{502CDA25-3101-45FB-9913-D982BF14E30A}" type="presParOf" srcId="{BBB33083-6328-4DE3-872F-26F1AF7553CC}" destId="{1140C869-BCA5-45F1-A58E-299D34DFEA2F}" srcOrd="1" destOrd="0" presId="urn:microsoft.com/office/officeart/2005/8/layout/StepDownProcess"/>
    <dgm:cxn modelId="{EB73BF2F-7D86-4096-8C0D-5CB812870A26}" type="presParOf" srcId="{BBB33083-6328-4DE3-872F-26F1AF7553CC}" destId="{8D69B6B5-CEB7-4E4D-8FC6-7AE98EFD7C42}" srcOrd="2" destOrd="0" presId="urn:microsoft.com/office/officeart/2005/8/layout/StepDownProcess"/>
    <dgm:cxn modelId="{A13727B6-BB3E-4680-B8D2-1D5AEE5A9A76}" type="presParOf" srcId="{8D69B6B5-CEB7-4E4D-8FC6-7AE98EFD7C42}" destId="{9F9DF86E-5348-4FB0-9F20-1E43C75E9399}" srcOrd="0" destOrd="0" presId="urn:microsoft.com/office/officeart/2005/8/layout/StepDownProcess"/>
    <dgm:cxn modelId="{58DAC2CB-2771-4028-946F-4120CD01D45E}" type="presParOf" srcId="{8D69B6B5-CEB7-4E4D-8FC6-7AE98EFD7C42}" destId="{CF86FE8B-D3C1-40F6-9A04-2414A9883704}" srcOrd="1" destOrd="0" presId="urn:microsoft.com/office/officeart/2005/8/layout/StepDownProcess"/>
    <dgm:cxn modelId="{95534A76-8DD8-4E91-BDD1-AA21D9833886}" type="presParOf" srcId="{8D69B6B5-CEB7-4E4D-8FC6-7AE98EFD7C42}" destId="{A75CECF9-FB82-4FE9-88F2-C1C3DB147EF4}" srcOrd="2" destOrd="0" presId="urn:microsoft.com/office/officeart/2005/8/layout/StepDownProcess"/>
    <dgm:cxn modelId="{7E5959F0-4CD9-485C-A78D-3A39796D4C90}" type="presParOf" srcId="{BBB33083-6328-4DE3-872F-26F1AF7553CC}" destId="{53371248-0DF5-433E-8B49-5ABD9EBF4F93}" srcOrd="3" destOrd="0" presId="urn:microsoft.com/office/officeart/2005/8/layout/StepDownProcess"/>
    <dgm:cxn modelId="{BF74CE6F-628B-4CF1-956A-8A5DF0C2844F}" type="presParOf" srcId="{BBB33083-6328-4DE3-872F-26F1AF7553CC}" destId="{B103F2D3-9F73-4FB5-A80A-F2C190712866}" srcOrd="4" destOrd="0" presId="urn:microsoft.com/office/officeart/2005/8/layout/StepDownProcess"/>
    <dgm:cxn modelId="{A19B0D7F-7366-42C6-AE1E-E74168CA361E}" type="presParOf" srcId="{B103F2D3-9F73-4FB5-A80A-F2C190712866}" destId="{CA65E6BF-C0EA-4DA8-955F-9CBD4BC653A2}" srcOrd="0" destOrd="0" presId="urn:microsoft.com/office/officeart/2005/8/layout/StepDownProcess"/>
    <dgm:cxn modelId="{30782909-1EF8-4743-A6B2-F263E0DDB219}" type="presParOf" srcId="{B103F2D3-9F73-4FB5-A80A-F2C190712866}" destId="{EE7742A8-3A68-4B3E-AD0A-26CC8390F7FD}" srcOrd="1" destOrd="0" presId="urn:microsoft.com/office/officeart/2005/8/layout/StepDownProcess"/>
    <dgm:cxn modelId="{E646EF86-FAC6-414C-8726-790CAEADDBA0}" type="presParOf" srcId="{B103F2D3-9F73-4FB5-A80A-F2C190712866}" destId="{123FFB5E-5EED-46FB-97F7-642893BEB85C}" srcOrd="2" destOrd="0" presId="urn:microsoft.com/office/officeart/2005/8/layout/StepDownProcess"/>
    <dgm:cxn modelId="{E1B87286-CA41-4725-8C7A-03DC4C94FD8A}" type="presParOf" srcId="{BBB33083-6328-4DE3-872F-26F1AF7553CC}" destId="{C65C5090-5CAC-4CEE-9ECC-A9BE6D85111B}" srcOrd="5" destOrd="0" presId="urn:microsoft.com/office/officeart/2005/8/layout/StepDownProcess"/>
    <dgm:cxn modelId="{B77B8BE6-B75B-48C3-B5D2-7CF347C2DA37}" type="presParOf" srcId="{BBB33083-6328-4DE3-872F-26F1AF7553CC}" destId="{B3EB2E27-6443-4696-AA36-ECCC6ADE9A5E}" srcOrd="6" destOrd="0" presId="urn:microsoft.com/office/officeart/2005/8/layout/StepDownProcess"/>
    <dgm:cxn modelId="{D4A3A4B1-D093-4750-B220-9A1AEEC46098}" type="presParOf" srcId="{B3EB2E27-6443-4696-AA36-ECCC6ADE9A5E}" destId="{C83A1480-D05B-4F57-96C4-34C525EFD592}" srcOrd="0" destOrd="0" presId="urn:microsoft.com/office/officeart/2005/8/layout/StepDownProcess"/>
    <dgm:cxn modelId="{D0EF8804-AEF0-45FC-9D03-B945F37B9938}" type="presParOf" srcId="{B3EB2E27-6443-4696-AA36-ECCC6ADE9A5E}" destId="{6FBB47E6-E0AC-450B-8CFC-9825CF4F3131}" srcOrd="1" destOrd="0" presId="urn:microsoft.com/office/officeart/2005/8/layout/StepDownProcess"/>
    <dgm:cxn modelId="{EBBD925A-135D-45C3-8B7F-CD8D81BB5EBD}" type="presParOf" srcId="{B3EB2E27-6443-4696-AA36-ECCC6ADE9A5E}" destId="{1DC78432-7E8A-4323-BBAD-77C287D0F316}" srcOrd="2" destOrd="0" presId="urn:microsoft.com/office/officeart/2005/8/layout/StepDownProcess"/>
    <dgm:cxn modelId="{16ABE25F-8373-4788-A62D-399E1F691AF3}" type="presParOf" srcId="{BBB33083-6328-4DE3-872F-26F1AF7553CC}" destId="{7CA92A9A-5A50-4ACD-9F91-E91CFDF464B5}" srcOrd="7" destOrd="0" presId="urn:microsoft.com/office/officeart/2005/8/layout/StepDownProcess"/>
    <dgm:cxn modelId="{90C62A30-DA9F-4279-B82C-7EFBBF1EA8D9}" type="presParOf" srcId="{BBB33083-6328-4DE3-872F-26F1AF7553CC}" destId="{44D71F39-DDE6-4E50-A58D-E5070CC06A14}" srcOrd="8" destOrd="0" presId="urn:microsoft.com/office/officeart/2005/8/layout/StepDownProcess"/>
    <dgm:cxn modelId="{1AB48940-8175-4460-A252-04366C39DBB3}" type="presParOf" srcId="{44D71F39-DDE6-4E50-A58D-E5070CC06A14}" destId="{14F95966-A529-4AF2-9025-50B5FBA0E95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A2CBEE-1754-4C93-ACB1-C122064B5F99}" type="doc">
      <dgm:prSet loTypeId="urn:microsoft.com/office/officeart/2005/8/layout/equation1" loCatId="process" qsTypeId="urn:microsoft.com/office/officeart/2005/8/quickstyle/simple1" qsCatId="simple" csTypeId="urn:microsoft.com/office/officeart/2005/8/colors/colorful5" csCatId="colorful" phldr="1"/>
      <dgm:spPr/>
    </dgm:pt>
    <dgm:pt modelId="{E544FD72-4F3B-4B0C-B858-7A6CE24C8F2D}">
      <dgm:prSet phldrT="[Text]" custT="1"/>
      <dgm:spPr/>
      <dgm:t>
        <a:bodyPr/>
        <a:lstStyle/>
        <a:p>
          <a:r>
            <a:rPr lang="en-US" sz="2400" dirty="0"/>
            <a:t>Need Statement </a:t>
          </a:r>
        </a:p>
      </dgm:t>
    </dgm:pt>
    <dgm:pt modelId="{12FC7674-E364-430B-B110-2DBD37E650FB}" type="parTrans" cxnId="{2E5C41D4-80C7-4EA1-BCE4-A758287182BA}">
      <dgm:prSet/>
      <dgm:spPr/>
      <dgm:t>
        <a:bodyPr/>
        <a:lstStyle/>
        <a:p>
          <a:endParaRPr lang="en-US"/>
        </a:p>
      </dgm:t>
    </dgm:pt>
    <dgm:pt modelId="{9775C635-94DD-49D3-B030-026057B7DBA8}" type="sibTrans" cxnId="{2E5C41D4-80C7-4EA1-BCE4-A758287182BA}">
      <dgm:prSet/>
      <dgm:spPr/>
      <dgm:t>
        <a:bodyPr/>
        <a:lstStyle/>
        <a:p>
          <a:endParaRPr lang="en-US"/>
        </a:p>
      </dgm:t>
    </dgm:pt>
    <dgm:pt modelId="{5515CF80-4DC6-48AC-BC0C-A802E33D2030}">
      <dgm:prSet phldrT="[Text]" custT="1"/>
      <dgm:spPr/>
      <dgm:t>
        <a:bodyPr/>
        <a:lstStyle/>
        <a:p>
          <a:r>
            <a:rPr lang="en-US" sz="2400" dirty="0"/>
            <a:t>Connects to Primary need</a:t>
          </a:r>
        </a:p>
      </dgm:t>
    </dgm:pt>
    <dgm:pt modelId="{A5E025F6-1E33-4A59-950F-E156364C7FAA}" type="parTrans" cxnId="{6D14AD9E-79E6-46B6-B52E-733D155A53E1}">
      <dgm:prSet/>
      <dgm:spPr/>
      <dgm:t>
        <a:bodyPr/>
        <a:lstStyle/>
        <a:p>
          <a:endParaRPr lang="en-US"/>
        </a:p>
      </dgm:t>
    </dgm:pt>
    <dgm:pt modelId="{A674AB37-6885-4A61-B033-D79BAE336B72}" type="sibTrans" cxnId="{6D14AD9E-79E6-46B6-B52E-733D155A53E1}">
      <dgm:prSet/>
      <dgm:spPr/>
      <dgm:t>
        <a:bodyPr/>
        <a:lstStyle/>
        <a:p>
          <a:endParaRPr lang="en-US"/>
        </a:p>
      </dgm:t>
    </dgm:pt>
    <dgm:pt modelId="{287935C8-700E-4810-8515-558F20BC4E9B}">
      <dgm:prSet phldrT="[Text]" custT="1"/>
      <dgm:spPr/>
      <dgm:t>
        <a:bodyPr/>
        <a:lstStyle/>
        <a:p>
          <a:r>
            <a:rPr lang="en-US" sz="2400" dirty="0"/>
            <a:t>Desired Outcome</a:t>
          </a:r>
        </a:p>
      </dgm:t>
    </dgm:pt>
    <dgm:pt modelId="{237A4E49-B72D-41CE-97A0-0B802CD6518F}" type="parTrans" cxnId="{89F003D3-CEEE-4832-8386-3B0F2258EFD1}">
      <dgm:prSet/>
      <dgm:spPr/>
      <dgm:t>
        <a:bodyPr/>
        <a:lstStyle/>
        <a:p>
          <a:endParaRPr lang="en-US"/>
        </a:p>
      </dgm:t>
    </dgm:pt>
    <dgm:pt modelId="{D1CF631A-3407-44F2-8556-6D84372401C1}" type="sibTrans" cxnId="{89F003D3-CEEE-4832-8386-3B0F2258EFD1}">
      <dgm:prSet/>
      <dgm:spPr/>
      <dgm:t>
        <a:bodyPr/>
        <a:lstStyle/>
        <a:p>
          <a:endParaRPr lang="en-US"/>
        </a:p>
      </dgm:t>
    </dgm:pt>
    <dgm:pt modelId="{D2F56948-6775-4A7F-8081-C7ABFD645190}">
      <dgm:prSet phldrT="[Text]" custT="1"/>
      <dgm:spPr/>
      <dgm:t>
        <a:bodyPr/>
        <a:lstStyle/>
        <a:p>
          <a:r>
            <a:rPr lang="en-US" sz="2400" dirty="0"/>
            <a:t>Impact on Student Outcomes</a:t>
          </a:r>
        </a:p>
      </dgm:t>
    </dgm:pt>
    <dgm:pt modelId="{9286A0BE-4E97-42F3-9C5C-09D5F6EA1FC4}" type="parTrans" cxnId="{1897E4A1-251C-4653-AF00-56D8C1BC028C}">
      <dgm:prSet/>
      <dgm:spPr/>
      <dgm:t>
        <a:bodyPr/>
        <a:lstStyle/>
        <a:p>
          <a:endParaRPr lang="en-US"/>
        </a:p>
      </dgm:t>
    </dgm:pt>
    <dgm:pt modelId="{7A83A328-BBED-4923-8246-F20EFD4881A7}" type="sibTrans" cxnId="{1897E4A1-251C-4653-AF00-56D8C1BC028C}">
      <dgm:prSet/>
      <dgm:spPr/>
      <dgm:t>
        <a:bodyPr/>
        <a:lstStyle/>
        <a:p>
          <a:endParaRPr lang="en-US"/>
        </a:p>
      </dgm:t>
    </dgm:pt>
    <dgm:pt modelId="{46415A6C-3FA3-4B7D-A5AF-B0819AA5D67E}" type="pres">
      <dgm:prSet presAssocID="{83A2CBEE-1754-4C93-ACB1-C122064B5F99}" presName="linearFlow" presStyleCnt="0">
        <dgm:presLayoutVars>
          <dgm:dir/>
          <dgm:resizeHandles val="exact"/>
        </dgm:presLayoutVars>
      </dgm:prSet>
      <dgm:spPr/>
    </dgm:pt>
    <dgm:pt modelId="{803B6889-D401-4B05-99AB-BE83051736AE}" type="pres">
      <dgm:prSet presAssocID="{E544FD72-4F3B-4B0C-B858-7A6CE24C8F2D}" presName="node" presStyleLbl="node1" presStyleIdx="0" presStyleCnt="4" custScaleX="124226" custScaleY="109703">
        <dgm:presLayoutVars>
          <dgm:bulletEnabled val="1"/>
        </dgm:presLayoutVars>
      </dgm:prSet>
      <dgm:spPr/>
    </dgm:pt>
    <dgm:pt modelId="{8F38DB93-4618-4703-B2F9-893F5EF6A766}" type="pres">
      <dgm:prSet presAssocID="{9775C635-94DD-49D3-B030-026057B7DBA8}" presName="spacerL" presStyleCnt="0"/>
      <dgm:spPr/>
    </dgm:pt>
    <dgm:pt modelId="{54F160E0-2CAD-4A5B-A062-F3816C9E34A6}" type="pres">
      <dgm:prSet presAssocID="{9775C635-94DD-49D3-B030-026057B7DBA8}" presName="sibTrans" presStyleLbl="sibTrans2D1" presStyleIdx="0" presStyleCnt="3"/>
      <dgm:spPr/>
    </dgm:pt>
    <dgm:pt modelId="{B0F44550-5478-4E2B-B629-16FE53809730}" type="pres">
      <dgm:prSet presAssocID="{9775C635-94DD-49D3-B030-026057B7DBA8}" presName="spacerR" presStyleCnt="0"/>
      <dgm:spPr/>
    </dgm:pt>
    <dgm:pt modelId="{3757BA3C-882E-49EB-B440-D371CC086BC3}" type="pres">
      <dgm:prSet presAssocID="{5515CF80-4DC6-48AC-BC0C-A802E33D2030}" presName="node" presStyleLbl="node1" presStyleIdx="1" presStyleCnt="4" custScaleX="118354" custScaleY="111431">
        <dgm:presLayoutVars>
          <dgm:bulletEnabled val="1"/>
        </dgm:presLayoutVars>
      </dgm:prSet>
      <dgm:spPr/>
    </dgm:pt>
    <dgm:pt modelId="{AEEE0E1F-FA95-4DD9-A997-16E2D87FD8AC}" type="pres">
      <dgm:prSet presAssocID="{A674AB37-6885-4A61-B033-D79BAE336B72}" presName="spacerL" presStyleCnt="0"/>
      <dgm:spPr/>
    </dgm:pt>
    <dgm:pt modelId="{71CE9342-8A7C-427F-A63F-A6B624634A26}" type="pres">
      <dgm:prSet presAssocID="{A674AB37-6885-4A61-B033-D79BAE336B72}" presName="sibTrans" presStyleLbl="sibTrans2D1" presStyleIdx="1" presStyleCnt="3"/>
      <dgm:spPr/>
    </dgm:pt>
    <dgm:pt modelId="{EC7EDB4E-6FBA-4EC6-8DD2-CF32B7EF2E5A}" type="pres">
      <dgm:prSet presAssocID="{A674AB37-6885-4A61-B033-D79BAE336B72}" presName="spacerR" presStyleCnt="0"/>
      <dgm:spPr/>
    </dgm:pt>
    <dgm:pt modelId="{BB1CC526-C48C-447D-9806-A82157096EA3}" type="pres">
      <dgm:prSet presAssocID="{D2F56948-6775-4A7F-8081-C7ABFD645190}" presName="node" presStyleLbl="node1" presStyleIdx="2" presStyleCnt="4" custScaleX="121068" custScaleY="114984">
        <dgm:presLayoutVars>
          <dgm:bulletEnabled val="1"/>
        </dgm:presLayoutVars>
      </dgm:prSet>
      <dgm:spPr/>
    </dgm:pt>
    <dgm:pt modelId="{31E1737D-9DC9-4DBB-A3C7-A53CCFA52BD8}" type="pres">
      <dgm:prSet presAssocID="{7A83A328-BBED-4923-8246-F20EFD4881A7}" presName="spacerL" presStyleCnt="0"/>
      <dgm:spPr/>
    </dgm:pt>
    <dgm:pt modelId="{04E40B9C-1DDF-40DD-A9BF-B712F9059618}" type="pres">
      <dgm:prSet presAssocID="{7A83A328-BBED-4923-8246-F20EFD4881A7}" presName="sibTrans" presStyleLbl="sibTrans2D1" presStyleIdx="2" presStyleCnt="3"/>
      <dgm:spPr/>
    </dgm:pt>
    <dgm:pt modelId="{5DBF90F8-3852-4971-9FD9-BF3988B05AE6}" type="pres">
      <dgm:prSet presAssocID="{7A83A328-BBED-4923-8246-F20EFD4881A7}" presName="spacerR" presStyleCnt="0"/>
      <dgm:spPr/>
    </dgm:pt>
    <dgm:pt modelId="{383B0453-0FDE-4A86-A4C7-C1F1393D0BAD}" type="pres">
      <dgm:prSet presAssocID="{287935C8-700E-4810-8515-558F20BC4E9B}" presName="node" presStyleLbl="node1" presStyleIdx="3" presStyleCnt="4" custScaleX="114420" custScaleY="120469">
        <dgm:presLayoutVars>
          <dgm:bulletEnabled val="1"/>
        </dgm:presLayoutVars>
      </dgm:prSet>
      <dgm:spPr/>
    </dgm:pt>
  </dgm:ptLst>
  <dgm:cxnLst>
    <dgm:cxn modelId="{63456C23-E203-4058-9A94-38AC6F32C17F}" type="presOf" srcId="{7A83A328-BBED-4923-8246-F20EFD4881A7}" destId="{04E40B9C-1DDF-40DD-A9BF-B712F9059618}" srcOrd="0" destOrd="0" presId="urn:microsoft.com/office/officeart/2005/8/layout/equation1"/>
    <dgm:cxn modelId="{E7CE942D-3164-4BBC-8678-03D1CC2A7C9C}" type="presOf" srcId="{A674AB37-6885-4A61-B033-D79BAE336B72}" destId="{71CE9342-8A7C-427F-A63F-A6B624634A26}" srcOrd="0" destOrd="0" presId="urn:microsoft.com/office/officeart/2005/8/layout/equation1"/>
    <dgm:cxn modelId="{EF689839-10D2-4F37-A382-572F6481E6DD}" type="presOf" srcId="{9775C635-94DD-49D3-B030-026057B7DBA8}" destId="{54F160E0-2CAD-4A5B-A062-F3816C9E34A6}" srcOrd="0" destOrd="0" presId="urn:microsoft.com/office/officeart/2005/8/layout/equation1"/>
    <dgm:cxn modelId="{70A34274-2BB4-4B08-8769-C3A8B0DC05D6}" type="presOf" srcId="{83A2CBEE-1754-4C93-ACB1-C122064B5F99}" destId="{46415A6C-3FA3-4B7D-A5AF-B0819AA5D67E}" srcOrd="0" destOrd="0" presId="urn:microsoft.com/office/officeart/2005/8/layout/equation1"/>
    <dgm:cxn modelId="{CCE47874-9474-4271-9E3C-FC302FB0C65C}" type="presOf" srcId="{E544FD72-4F3B-4B0C-B858-7A6CE24C8F2D}" destId="{803B6889-D401-4B05-99AB-BE83051736AE}" srcOrd="0" destOrd="0" presId="urn:microsoft.com/office/officeart/2005/8/layout/equation1"/>
    <dgm:cxn modelId="{F7E9D377-79DC-4AFA-94E5-832C41B74BDD}" type="presOf" srcId="{5515CF80-4DC6-48AC-BC0C-A802E33D2030}" destId="{3757BA3C-882E-49EB-B440-D371CC086BC3}" srcOrd="0" destOrd="0" presId="urn:microsoft.com/office/officeart/2005/8/layout/equation1"/>
    <dgm:cxn modelId="{EF194C97-B4CC-47FC-82CD-97EC12277E5E}" type="presOf" srcId="{D2F56948-6775-4A7F-8081-C7ABFD645190}" destId="{BB1CC526-C48C-447D-9806-A82157096EA3}" srcOrd="0" destOrd="0" presId="urn:microsoft.com/office/officeart/2005/8/layout/equation1"/>
    <dgm:cxn modelId="{6D14AD9E-79E6-46B6-B52E-733D155A53E1}" srcId="{83A2CBEE-1754-4C93-ACB1-C122064B5F99}" destId="{5515CF80-4DC6-48AC-BC0C-A802E33D2030}" srcOrd="1" destOrd="0" parTransId="{A5E025F6-1E33-4A59-950F-E156364C7FAA}" sibTransId="{A674AB37-6885-4A61-B033-D79BAE336B72}"/>
    <dgm:cxn modelId="{1897E4A1-251C-4653-AF00-56D8C1BC028C}" srcId="{83A2CBEE-1754-4C93-ACB1-C122064B5F99}" destId="{D2F56948-6775-4A7F-8081-C7ABFD645190}" srcOrd="2" destOrd="0" parTransId="{9286A0BE-4E97-42F3-9C5C-09D5F6EA1FC4}" sibTransId="{7A83A328-BBED-4923-8246-F20EFD4881A7}"/>
    <dgm:cxn modelId="{89F003D3-CEEE-4832-8386-3B0F2258EFD1}" srcId="{83A2CBEE-1754-4C93-ACB1-C122064B5F99}" destId="{287935C8-700E-4810-8515-558F20BC4E9B}" srcOrd="3" destOrd="0" parTransId="{237A4E49-B72D-41CE-97A0-0B802CD6518F}" sibTransId="{D1CF631A-3407-44F2-8556-6D84372401C1}"/>
    <dgm:cxn modelId="{2E5C41D4-80C7-4EA1-BCE4-A758287182BA}" srcId="{83A2CBEE-1754-4C93-ACB1-C122064B5F99}" destId="{E544FD72-4F3B-4B0C-B858-7A6CE24C8F2D}" srcOrd="0" destOrd="0" parTransId="{12FC7674-E364-430B-B110-2DBD37E650FB}" sibTransId="{9775C635-94DD-49D3-B030-026057B7DBA8}"/>
    <dgm:cxn modelId="{5016D9DB-BEA2-44B0-B89D-45AC1BAD527D}" type="presOf" srcId="{287935C8-700E-4810-8515-558F20BC4E9B}" destId="{383B0453-0FDE-4A86-A4C7-C1F1393D0BAD}" srcOrd="0" destOrd="0" presId="urn:microsoft.com/office/officeart/2005/8/layout/equation1"/>
    <dgm:cxn modelId="{AA085162-BF69-497C-B65E-C70DFDF729CB}" type="presParOf" srcId="{46415A6C-3FA3-4B7D-A5AF-B0819AA5D67E}" destId="{803B6889-D401-4B05-99AB-BE83051736AE}" srcOrd="0" destOrd="0" presId="urn:microsoft.com/office/officeart/2005/8/layout/equation1"/>
    <dgm:cxn modelId="{BB2D5E43-96CD-4A5D-B51D-0BF56AD57018}" type="presParOf" srcId="{46415A6C-3FA3-4B7D-A5AF-B0819AA5D67E}" destId="{8F38DB93-4618-4703-B2F9-893F5EF6A766}" srcOrd="1" destOrd="0" presId="urn:microsoft.com/office/officeart/2005/8/layout/equation1"/>
    <dgm:cxn modelId="{C5AA072A-FC01-49D8-AB66-4D995BFCDC6F}" type="presParOf" srcId="{46415A6C-3FA3-4B7D-A5AF-B0819AA5D67E}" destId="{54F160E0-2CAD-4A5B-A062-F3816C9E34A6}" srcOrd="2" destOrd="0" presId="urn:microsoft.com/office/officeart/2005/8/layout/equation1"/>
    <dgm:cxn modelId="{751AE387-F059-4398-AF54-525A65998626}" type="presParOf" srcId="{46415A6C-3FA3-4B7D-A5AF-B0819AA5D67E}" destId="{B0F44550-5478-4E2B-B629-16FE53809730}" srcOrd="3" destOrd="0" presId="urn:microsoft.com/office/officeart/2005/8/layout/equation1"/>
    <dgm:cxn modelId="{E85E33E4-5B0B-45FE-ABA2-EDED05351A4E}" type="presParOf" srcId="{46415A6C-3FA3-4B7D-A5AF-B0819AA5D67E}" destId="{3757BA3C-882E-49EB-B440-D371CC086BC3}" srcOrd="4" destOrd="0" presId="urn:microsoft.com/office/officeart/2005/8/layout/equation1"/>
    <dgm:cxn modelId="{6DE8C38A-114E-459E-9C89-B93BC6D0D645}" type="presParOf" srcId="{46415A6C-3FA3-4B7D-A5AF-B0819AA5D67E}" destId="{AEEE0E1F-FA95-4DD9-A997-16E2D87FD8AC}" srcOrd="5" destOrd="0" presId="urn:microsoft.com/office/officeart/2005/8/layout/equation1"/>
    <dgm:cxn modelId="{A04701E0-C805-4D68-B398-8D2DD43E2CB7}" type="presParOf" srcId="{46415A6C-3FA3-4B7D-A5AF-B0819AA5D67E}" destId="{71CE9342-8A7C-427F-A63F-A6B624634A26}" srcOrd="6" destOrd="0" presId="urn:microsoft.com/office/officeart/2005/8/layout/equation1"/>
    <dgm:cxn modelId="{CE56D566-4FB7-4A24-AEB5-5746001A0CB2}" type="presParOf" srcId="{46415A6C-3FA3-4B7D-A5AF-B0819AA5D67E}" destId="{EC7EDB4E-6FBA-4EC6-8DD2-CF32B7EF2E5A}" srcOrd="7" destOrd="0" presId="urn:microsoft.com/office/officeart/2005/8/layout/equation1"/>
    <dgm:cxn modelId="{D9D8D204-D956-4D1F-B9EB-2504098AA172}" type="presParOf" srcId="{46415A6C-3FA3-4B7D-A5AF-B0819AA5D67E}" destId="{BB1CC526-C48C-447D-9806-A82157096EA3}" srcOrd="8" destOrd="0" presId="urn:microsoft.com/office/officeart/2005/8/layout/equation1"/>
    <dgm:cxn modelId="{889C2FBB-3212-4209-952D-299A7D6715F4}" type="presParOf" srcId="{46415A6C-3FA3-4B7D-A5AF-B0819AA5D67E}" destId="{31E1737D-9DC9-4DBB-A3C7-A53CCFA52BD8}" srcOrd="9" destOrd="0" presId="urn:microsoft.com/office/officeart/2005/8/layout/equation1"/>
    <dgm:cxn modelId="{10B8266B-FF18-4040-8B82-EFF4B8B8B1E4}" type="presParOf" srcId="{46415A6C-3FA3-4B7D-A5AF-B0819AA5D67E}" destId="{04E40B9C-1DDF-40DD-A9BF-B712F9059618}" srcOrd="10" destOrd="0" presId="urn:microsoft.com/office/officeart/2005/8/layout/equation1"/>
    <dgm:cxn modelId="{401348B9-13BA-42E0-82C2-9440B029CD0C}" type="presParOf" srcId="{46415A6C-3FA3-4B7D-A5AF-B0819AA5D67E}" destId="{5DBF90F8-3852-4971-9FD9-BF3988B05AE6}" srcOrd="11" destOrd="0" presId="urn:microsoft.com/office/officeart/2005/8/layout/equation1"/>
    <dgm:cxn modelId="{38B0D776-4BAD-44FC-9F10-5A532E8B87FF}" type="presParOf" srcId="{46415A6C-3FA3-4B7D-A5AF-B0819AA5D67E}" destId="{383B0453-0FDE-4A86-A4C7-C1F1393D0BAD}"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A2CBEE-1754-4C93-ACB1-C122064B5F99}" type="doc">
      <dgm:prSet loTypeId="urn:microsoft.com/office/officeart/2005/8/layout/equation1" loCatId="process" qsTypeId="urn:microsoft.com/office/officeart/2005/8/quickstyle/simple1" qsCatId="simple" csTypeId="urn:microsoft.com/office/officeart/2005/8/colors/colorful5" csCatId="colorful" phldr="1"/>
      <dgm:spPr/>
    </dgm:pt>
    <dgm:pt modelId="{E544FD72-4F3B-4B0C-B858-7A6CE24C8F2D}">
      <dgm:prSet phldrT="[Text]" custT="1"/>
      <dgm:spPr/>
      <dgm:t>
        <a:bodyPr/>
        <a:lstStyle/>
        <a:p>
          <a:r>
            <a:rPr lang="en-US" sz="1800" dirty="0"/>
            <a:t>Teachers need to plan for instruction to differentiate effectively.</a:t>
          </a:r>
        </a:p>
      </dgm:t>
    </dgm:pt>
    <dgm:pt modelId="{12FC7674-E364-430B-B110-2DBD37E650FB}" type="parTrans" cxnId="{2E5C41D4-80C7-4EA1-BCE4-A758287182BA}">
      <dgm:prSet/>
      <dgm:spPr/>
      <dgm:t>
        <a:bodyPr/>
        <a:lstStyle/>
        <a:p>
          <a:endParaRPr lang="en-US"/>
        </a:p>
      </dgm:t>
    </dgm:pt>
    <dgm:pt modelId="{9775C635-94DD-49D3-B030-026057B7DBA8}" type="sibTrans" cxnId="{2E5C41D4-80C7-4EA1-BCE4-A758287182BA}">
      <dgm:prSet/>
      <dgm:spPr/>
      <dgm:t>
        <a:bodyPr/>
        <a:lstStyle/>
        <a:p>
          <a:endParaRPr lang="en-US"/>
        </a:p>
      </dgm:t>
    </dgm:pt>
    <dgm:pt modelId="{5515CF80-4DC6-48AC-BC0C-A802E33D2030}">
      <dgm:prSet phldrT="[Text]" custT="1"/>
      <dgm:spPr/>
      <dgm:t>
        <a:bodyPr/>
        <a:lstStyle/>
        <a:p>
          <a:r>
            <a:rPr lang="en-US" sz="1800" dirty="0"/>
            <a:t>In order to provide rigorous instruction (2.4, 4.5)</a:t>
          </a:r>
        </a:p>
      </dgm:t>
    </dgm:pt>
    <dgm:pt modelId="{A5E025F6-1E33-4A59-950F-E156364C7FAA}" type="parTrans" cxnId="{6D14AD9E-79E6-46B6-B52E-733D155A53E1}">
      <dgm:prSet/>
      <dgm:spPr/>
      <dgm:t>
        <a:bodyPr/>
        <a:lstStyle/>
        <a:p>
          <a:endParaRPr lang="en-US"/>
        </a:p>
      </dgm:t>
    </dgm:pt>
    <dgm:pt modelId="{A674AB37-6885-4A61-B033-D79BAE336B72}" type="sibTrans" cxnId="{6D14AD9E-79E6-46B6-B52E-733D155A53E1}">
      <dgm:prSet/>
      <dgm:spPr/>
      <dgm:t>
        <a:bodyPr/>
        <a:lstStyle/>
        <a:p>
          <a:endParaRPr lang="en-US"/>
        </a:p>
      </dgm:t>
    </dgm:pt>
    <dgm:pt modelId="{287935C8-700E-4810-8515-558F20BC4E9B}">
      <dgm:prSet phldrT="[Text]" custT="1"/>
      <dgm:spPr/>
      <dgm:t>
        <a:bodyPr/>
        <a:lstStyle/>
        <a:p>
          <a:r>
            <a:rPr lang="en-US" sz="1800" dirty="0"/>
            <a:t>Teachers will create lesson plans for differentiated instruction in order to provide rigorous instruction to increase student proficiency.</a:t>
          </a:r>
        </a:p>
      </dgm:t>
    </dgm:pt>
    <dgm:pt modelId="{237A4E49-B72D-41CE-97A0-0B802CD6518F}" type="parTrans" cxnId="{89F003D3-CEEE-4832-8386-3B0F2258EFD1}">
      <dgm:prSet/>
      <dgm:spPr/>
      <dgm:t>
        <a:bodyPr/>
        <a:lstStyle/>
        <a:p>
          <a:endParaRPr lang="en-US"/>
        </a:p>
      </dgm:t>
    </dgm:pt>
    <dgm:pt modelId="{D1CF631A-3407-44F2-8556-6D84372401C1}" type="sibTrans" cxnId="{89F003D3-CEEE-4832-8386-3B0F2258EFD1}">
      <dgm:prSet/>
      <dgm:spPr/>
      <dgm:t>
        <a:bodyPr/>
        <a:lstStyle/>
        <a:p>
          <a:endParaRPr lang="en-US"/>
        </a:p>
      </dgm:t>
    </dgm:pt>
    <dgm:pt modelId="{695FFDF5-6B4B-4A0F-96B2-7484CCAB72BC}">
      <dgm:prSet phldrT="[Text]" custT="1"/>
      <dgm:spPr/>
      <dgm:t>
        <a:bodyPr/>
        <a:lstStyle/>
        <a:p>
          <a:r>
            <a:rPr lang="en-US" sz="2000" dirty="0"/>
            <a:t>Increase student proficiency</a:t>
          </a:r>
        </a:p>
      </dgm:t>
    </dgm:pt>
    <dgm:pt modelId="{1E17E91B-E3CE-4FFE-B21E-C85E6A47B230}" type="parTrans" cxnId="{51BC4034-7B7F-48A1-9D76-B617EF6261A5}">
      <dgm:prSet/>
      <dgm:spPr/>
      <dgm:t>
        <a:bodyPr/>
        <a:lstStyle/>
        <a:p>
          <a:endParaRPr lang="en-US"/>
        </a:p>
      </dgm:t>
    </dgm:pt>
    <dgm:pt modelId="{F3415A88-2619-42B5-A7E8-482E39448F9E}" type="sibTrans" cxnId="{51BC4034-7B7F-48A1-9D76-B617EF6261A5}">
      <dgm:prSet/>
      <dgm:spPr/>
      <dgm:t>
        <a:bodyPr/>
        <a:lstStyle/>
        <a:p>
          <a:endParaRPr lang="en-US"/>
        </a:p>
      </dgm:t>
    </dgm:pt>
    <dgm:pt modelId="{46415A6C-3FA3-4B7D-A5AF-B0819AA5D67E}" type="pres">
      <dgm:prSet presAssocID="{83A2CBEE-1754-4C93-ACB1-C122064B5F99}" presName="linearFlow" presStyleCnt="0">
        <dgm:presLayoutVars>
          <dgm:dir/>
          <dgm:resizeHandles val="exact"/>
        </dgm:presLayoutVars>
      </dgm:prSet>
      <dgm:spPr/>
    </dgm:pt>
    <dgm:pt modelId="{803B6889-D401-4B05-99AB-BE83051736AE}" type="pres">
      <dgm:prSet presAssocID="{E544FD72-4F3B-4B0C-B858-7A6CE24C8F2D}" presName="node" presStyleLbl="node1" presStyleIdx="0" presStyleCnt="4" custScaleX="155448" custScaleY="149221">
        <dgm:presLayoutVars>
          <dgm:bulletEnabled val="1"/>
        </dgm:presLayoutVars>
      </dgm:prSet>
      <dgm:spPr/>
    </dgm:pt>
    <dgm:pt modelId="{8F38DB93-4618-4703-B2F9-893F5EF6A766}" type="pres">
      <dgm:prSet presAssocID="{9775C635-94DD-49D3-B030-026057B7DBA8}" presName="spacerL" presStyleCnt="0"/>
      <dgm:spPr/>
    </dgm:pt>
    <dgm:pt modelId="{54F160E0-2CAD-4A5B-A062-F3816C9E34A6}" type="pres">
      <dgm:prSet presAssocID="{9775C635-94DD-49D3-B030-026057B7DBA8}" presName="sibTrans" presStyleLbl="sibTrans2D1" presStyleIdx="0" presStyleCnt="3"/>
      <dgm:spPr/>
    </dgm:pt>
    <dgm:pt modelId="{B0F44550-5478-4E2B-B629-16FE53809730}" type="pres">
      <dgm:prSet presAssocID="{9775C635-94DD-49D3-B030-026057B7DBA8}" presName="spacerR" presStyleCnt="0"/>
      <dgm:spPr/>
    </dgm:pt>
    <dgm:pt modelId="{3757BA3C-882E-49EB-B440-D371CC086BC3}" type="pres">
      <dgm:prSet presAssocID="{5515CF80-4DC6-48AC-BC0C-A802E33D2030}" presName="node" presStyleLbl="node1" presStyleIdx="1" presStyleCnt="4" custScaleX="138378" custScaleY="138716">
        <dgm:presLayoutVars>
          <dgm:bulletEnabled val="1"/>
        </dgm:presLayoutVars>
      </dgm:prSet>
      <dgm:spPr/>
    </dgm:pt>
    <dgm:pt modelId="{AEEE0E1F-FA95-4DD9-A997-16E2D87FD8AC}" type="pres">
      <dgm:prSet presAssocID="{A674AB37-6885-4A61-B033-D79BAE336B72}" presName="spacerL" presStyleCnt="0"/>
      <dgm:spPr/>
    </dgm:pt>
    <dgm:pt modelId="{71CE9342-8A7C-427F-A63F-A6B624634A26}" type="pres">
      <dgm:prSet presAssocID="{A674AB37-6885-4A61-B033-D79BAE336B72}" presName="sibTrans" presStyleLbl="sibTrans2D1" presStyleIdx="1" presStyleCnt="3"/>
      <dgm:spPr/>
    </dgm:pt>
    <dgm:pt modelId="{EC7EDB4E-6FBA-4EC6-8DD2-CF32B7EF2E5A}" type="pres">
      <dgm:prSet presAssocID="{A674AB37-6885-4A61-B033-D79BAE336B72}" presName="spacerR" presStyleCnt="0"/>
      <dgm:spPr/>
    </dgm:pt>
    <dgm:pt modelId="{48DAC135-DE79-4B77-8E1A-AD65D1C72D4E}" type="pres">
      <dgm:prSet presAssocID="{695FFDF5-6B4B-4A0F-96B2-7484CCAB72BC}" presName="node" presStyleLbl="node1" presStyleIdx="2" presStyleCnt="4" custScaleX="129977" custScaleY="132773" custLinFactNeighborX="-17090" custLinFactNeighborY="0">
        <dgm:presLayoutVars>
          <dgm:bulletEnabled val="1"/>
        </dgm:presLayoutVars>
      </dgm:prSet>
      <dgm:spPr/>
    </dgm:pt>
    <dgm:pt modelId="{1ABE64CD-EB50-458F-AC4A-14DB8E2EAA19}" type="pres">
      <dgm:prSet presAssocID="{F3415A88-2619-42B5-A7E8-482E39448F9E}" presName="spacerL" presStyleCnt="0"/>
      <dgm:spPr/>
    </dgm:pt>
    <dgm:pt modelId="{C9717738-0908-4740-8A26-C8F048EF07C2}" type="pres">
      <dgm:prSet presAssocID="{F3415A88-2619-42B5-A7E8-482E39448F9E}" presName="sibTrans" presStyleLbl="sibTrans2D1" presStyleIdx="2" presStyleCnt="3"/>
      <dgm:spPr/>
    </dgm:pt>
    <dgm:pt modelId="{364B71EB-A7BD-437D-B720-14EEE91E6B97}" type="pres">
      <dgm:prSet presAssocID="{F3415A88-2619-42B5-A7E8-482E39448F9E}" presName="spacerR" presStyleCnt="0"/>
      <dgm:spPr/>
    </dgm:pt>
    <dgm:pt modelId="{383B0453-0FDE-4A86-A4C7-C1F1393D0BAD}" type="pres">
      <dgm:prSet presAssocID="{287935C8-700E-4810-8515-558F20BC4E9B}" presName="node" presStyleLbl="node1" presStyleIdx="3" presStyleCnt="4" custScaleX="197127" custScaleY="179263">
        <dgm:presLayoutVars>
          <dgm:bulletEnabled val="1"/>
        </dgm:presLayoutVars>
      </dgm:prSet>
      <dgm:spPr/>
    </dgm:pt>
  </dgm:ptLst>
  <dgm:cxnLst>
    <dgm:cxn modelId="{B886BD2B-7B1D-4068-A0E0-AB979A837096}" type="presOf" srcId="{F3415A88-2619-42B5-A7E8-482E39448F9E}" destId="{C9717738-0908-4740-8A26-C8F048EF07C2}" srcOrd="0" destOrd="0" presId="urn:microsoft.com/office/officeart/2005/8/layout/equation1"/>
    <dgm:cxn modelId="{E7CE942D-3164-4BBC-8678-03D1CC2A7C9C}" type="presOf" srcId="{A674AB37-6885-4A61-B033-D79BAE336B72}" destId="{71CE9342-8A7C-427F-A63F-A6B624634A26}" srcOrd="0" destOrd="0" presId="urn:microsoft.com/office/officeart/2005/8/layout/equation1"/>
    <dgm:cxn modelId="{51BC4034-7B7F-48A1-9D76-B617EF6261A5}" srcId="{83A2CBEE-1754-4C93-ACB1-C122064B5F99}" destId="{695FFDF5-6B4B-4A0F-96B2-7484CCAB72BC}" srcOrd="2" destOrd="0" parTransId="{1E17E91B-E3CE-4FFE-B21E-C85E6A47B230}" sibTransId="{F3415A88-2619-42B5-A7E8-482E39448F9E}"/>
    <dgm:cxn modelId="{EF689839-10D2-4F37-A382-572F6481E6DD}" type="presOf" srcId="{9775C635-94DD-49D3-B030-026057B7DBA8}" destId="{54F160E0-2CAD-4A5B-A062-F3816C9E34A6}" srcOrd="0" destOrd="0" presId="urn:microsoft.com/office/officeart/2005/8/layout/equation1"/>
    <dgm:cxn modelId="{70A34274-2BB4-4B08-8769-C3A8B0DC05D6}" type="presOf" srcId="{83A2CBEE-1754-4C93-ACB1-C122064B5F99}" destId="{46415A6C-3FA3-4B7D-A5AF-B0819AA5D67E}" srcOrd="0" destOrd="0" presId="urn:microsoft.com/office/officeart/2005/8/layout/equation1"/>
    <dgm:cxn modelId="{CCE47874-9474-4271-9E3C-FC302FB0C65C}" type="presOf" srcId="{E544FD72-4F3B-4B0C-B858-7A6CE24C8F2D}" destId="{803B6889-D401-4B05-99AB-BE83051736AE}" srcOrd="0" destOrd="0" presId="urn:microsoft.com/office/officeart/2005/8/layout/equation1"/>
    <dgm:cxn modelId="{F7E9D377-79DC-4AFA-94E5-832C41B74BDD}" type="presOf" srcId="{5515CF80-4DC6-48AC-BC0C-A802E33D2030}" destId="{3757BA3C-882E-49EB-B440-D371CC086BC3}" srcOrd="0" destOrd="0" presId="urn:microsoft.com/office/officeart/2005/8/layout/equation1"/>
    <dgm:cxn modelId="{6D14AD9E-79E6-46B6-B52E-733D155A53E1}" srcId="{83A2CBEE-1754-4C93-ACB1-C122064B5F99}" destId="{5515CF80-4DC6-48AC-BC0C-A802E33D2030}" srcOrd="1" destOrd="0" parTransId="{A5E025F6-1E33-4A59-950F-E156364C7FAA}" sibTransId="{A674AB37-6885-4A61-B033-D79BAE336B72}"/>
    <dgm:cxn modelId="{7DFDE6C6-49AC-4867-A7F1-2A1D32A6FEBE}" type="presOf" srcId="{695FFDF5-6B4B-4A0F-96B2-7484CCAB72BC}" destId="{48DAC135-DE79-4B77-8E1A-AD65D1C72D4E}" srcOrd="0" destOrd="0" presId="urn:microsoft.com/office/officeart/2005/8/layout/equation1"/>
    <dgm:cxn modelId="{89F003D3-CEEE-4832-8386-3B0F2258EFD1}" srcId="{83A2CBEE-1754-4C93-ACB1-C122064B5F99}" destId="{287935C8-700E-4810-8515-558F20BC4E9B}" srcOrd="3" destOrd="0" parTransId="{237A4E49-B72D-41CE-97A0-0B802CD6518F}" sibTransId="{D1CF631A-3407-44F2-8556-6D84372401C1}"/>
    <dgm:cxn modelId="{2E5C41D4-80C7-4EA1-BCE4-A758287182BA}" srcId="{83A2CBEE-1754-4C93-ACB1-C122064B5F99}" destId="{E544FD72-4F3B-4B0C-B858-7A6CE24C8F2D}" srcOrd="0" destOrd="0" parTransId="{12FC7674-E364-430B-B110-2DBD37E650FB}" sibTransId="{9775C635-94DD-49D3-B030-026057B7DBA8}"/>
    <dgm:cxn modelId="{5016D9DB-BEA2-44B0-B89D-45AC1BAD527D}" type="presOf" srcId="{287935C8-700E-4810-8515-558F20BC4E9B}" destId="{383B0453-0FDE-4A86-A4C7-C1F1393D0BAD}" srcOrd="0" destOrd="0" presId="urn:microsoft.com/office/officeart/2005/8/layout/equation1"/>
    <dgm:cxn modelId="{AA085162-BF69-497C-B65E-C70DFDF729CB}" type="presParOf" srcId="{46415A6C-3FA3-4B7D-A5AF-B0819AA5D67E}" destId="{803B6889-D401-4B05-99AB-BE83051736AE}" srcOrd="0" destOrd="0" presId="urn:microsoft.com/office/officeart/2005/8/layout/equation1"/>
    <dgm:cxn modelId="{BB2D5E43-96CD-4A5D-B51D-0BF56AD57018}" type="presParOf" srcId="{46415A6C-3FA3-4B7D-A5AF-B0819AA5D67E}" destId="{8F38DB93-4618-4703-B2F9-893F5EF6A766}" srcOrd="1" destOrd="0" presId="urn:microsoft.com/office/officeart/2005/8/layout/equation1"/>
    <dgm:cxn modelId="{C5AA072A-FC01-49D8-AB66-4D995BFCDC6F}" type="presParOf" srcId="{46415A6C-3FA3-4B7D-A5AF-B0819AA5D67E}" destId="{54F160E0-2CAD-4A5B-A062-F3816C9E34A6}" srcOrd="2" destOrd="0" presId="urn:microsoft.com/office/officeart/2005/8/layout/equation1"/>
    <dgm:cxn modelId="{751AE387-F059-4398-AF54-525A65998626}" type="presParOf" srcId="{46415A6C-3FA3-4B7D-A5AF-B0819AA5D67E}" destId="{B0F44550-5478-4E2B-B629-16FE53809730}" srcOrd="3" destOrd="0" presId="urn:microsoft.com/office/officeart/2005/8/layout/equation1"/>
    <dgm:cxn modelId="{E85E33E4-5B0B-45FE-ABA2-EDED05351A4E}" type="presParOf" srcId="{46415A6C-3FA3-4B7D-A5AF-B0819AA5D67E}" destId="{3757BA3C-882E-49EB-B440-D371CC086BC3}" srcOrd="4" destOrd="0" presId="urn:microsoft.com/office/officeart/2005/8/layout/equation1"/>
    <dgm:cxn modelId="{6DE8C38A-114E-459E-9C89-B93BC6D0D645}" type="presParOf" srcId="{46415A6C-3FA3-4B7D-A5AF-B0819AA5D67E}" destId="{AEEE0E1F-FA95-4DD9-A997-16E2D87FD8AC}" srcOrd="5" destOrd="0" presId="urn:microsoft.com/office/officeart/2005/8/layout/equation1"/>
    <dgm:cxn modelId="{A04701E0-C805-4D68-B398-8D2DD43E2CB7}" type="presParOf" srcId="{46415A6C-3FA3-4B7D-A5AF-B0819AA5D67E}" destId="{71CE9342-8A7C-427F-A63F-A6B624634A26}" srcOrd="6" destOrd="0" presId="urn:microsoft.com/office/officeart/2005/8/layout/equation1"/>
    <dgm:cxn modelId="{CE56D566-4FB7-4A24-AEB5-5746001A0CB2}" type="presParOf" srcId="{46415A6C-3FA3-4B7D-A5AF-B0819AA5D67E}" destId="{EC7EDB4E-6FBA-4EC6-8DD2-CF32B7EF2E5A}" srcOrd="7" destOrd="0" presId="urn:microsoft.com/office/officeart/2005/8/layout/equation1"/>
    <dgm:cxn modelId="{A120AB6E-7A97-4258-BE3F-9EC646DD07A5}" type="presParOf" srcId="{46415A6C-3FA3-4B7D-A5AF-B0819AA5D67E}" destId="{48DAC135-DE79-4B77-8E1A-AD65D1C72D4E}" srcOrd="8" destOrd="0" presId="urn:microsoft.com/office/officeart/2005/8/layout/equation1"/>
    <dgm:cxn modelId="{4C45C257-BB7D-4725-B1A6-326BB90F9B4F}" type="presParOf" srcId="{46415A6C-3FA3-4B7D-A5AF-B0819AA5D67E}" destId="{1ABE64CD-EB50-458F-AC4A-14DB8E2EAA19}" srcOrd="9" destOrd="0" presId="urn:microsoft.com/office/officeart/2005/8/layout/equation1"/>
    <dgm:cxn modelId="{EE70ABE2-E1CA-4129-9F49-3F28BC3241A1}" type="presParOf" srcId="{46415A6C-3FA3-4B7D-A5AF-B0819AA5D67E}" destId="{C9717738-0908-4740-8A26-C8F048EF07C2}" srcOrd="10" destOrd="0" presId="urn:microsoft.com/office/officeart/2005/8/layout/equation1"/>
    <dgm:cxn modelId="{0BB7CFFA-0C25-453E-8750-EF34EA3595F4}" type="presParOf" srcId="{46415A6C-3FA3-4B7D-A5AF-B0819AA5D67E}" destId="{364B71EB-A7BD-437D-B720-14EEE91E6B97}" srcOrd="11" destOrd="0" presId="urn:microsoft.com/office/officeart/2005/8/layout/equation1"/>
    <dgm:cxn modelId="{38B0D776-4BAD-44FC-9F10-5A532E8B87FF}" type="presParOf" srcId="{46415A6C-3FA3-4B7D-A5AF-B0819AA5D67E}" destId="{383B0453-0FDE-4A86-A4C7-C1F1393D0BAD}" srcOrd="12"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8D599-7A8B-46C5-9082-C6A0196877E8}">
      <dsp:nvSpPr>
        <dsp:cNvPr id="0" name=""/>
        <dsp:cNvSpPr/>
      </dsp:nvSpPr>
      <dsp:spPr>
        <a:xfrm>
          <a:off x="238244" y="1292"/>
          <a:ext cx="3137222" cy="18823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Action Plan Creation</a:t>
          </a:r>
        </a:p>
      </dsp:txBody>
      <dsp:txXfrm>
        <a:off x="238244" y="1292"/>
        <a:ext cx="3137222" cy="1882333"/>
      </dsp:txXfrm>
    </dsp:sp>
    <dsp:sp modelId="{46F4573C-DCAE-4DED-9B8B-64B5803E804F}">
      <dsp:nvSpPr>
        <dsp:cNvPr id="0" name=""/>
        <dsp:cNvSpPr/>
      </dsp:nvSpPr>
      <dsp:spPr>
        <a:xfrm>
          <a:off x="3689188" y="1292"/>
          <a:ext cx="3137222" cy="18823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Professional Learning</a:t>
          </a:r>
        </a:p>
      </dsp:txBody>
      <dsp:txXfrm>
        <a:off x="3689188" y="1292"/>
        <a:ext cx="3137222" cy="1882333"/>
      </dsp:txXfrm>
    </dsp:sp>
    <dsp:sp modelId="{AF00FA9C-5F80-4402-AD95-AFB85F541F6C}">
      <dsp:nvSpPr>
        <dsp:cNvPr id="0" name=""/>
        <dsp:cNvSpPr/>
      </dsp:nvSpPr>
      <dsp:spPr>
        <a:xfrm>
          <a:off x="7140133" y="1292"/>
          <a:ext cx="3137222" cy="18823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Data Analysis</a:t>
          </a:r>
        </a:p>
      </dsp:txBody>
      <dsp:txXfrm>
        <a:off x="7140133" y="1292"/>
        <a:ext cx="3137222" cy="1882333"/>
      </dsp:txXfrm>
    </dsp:sp>
    <dsp:sp modelId="{7ABA8B1F-301E-415B-BED1-A0E2C175CB76}">
      <dsp:nvSpPr>
        <dsp:cNvPr id="0" name=""/>
        <dsp:cNvSpPr/>
      </dsp:nvSpPr>
      <dsp:spPr>
        <a:xfrm>
          <a:off x="1963716" y="2197348"/>
          <a:ext cx="3137222" cy="18823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Facilitates Communication</a:t>
          </a:r>
        </a:p>
      </dsp:txBody>
      <dsp:txXfrm>
        <a:off x="1963716" y="2197348"/>
        <a:ext cx="3137222" cy="1882333"/>
      </dsp:txXfrm>
    </dsp:sp>
    <dsp:sp modelId="{86A9CB4D-44D6-4014-98EB-100ED4089958}">
      <dsp:nvSpPr>
        <dsp:cNvPr id="0" name=""/>
        <dsp:cNvSpPr/>
      </dsp:nvSpPr>
      <dsp:spPr>
        <a:xfrm>
          <a:off x="5414661" y="2197348"/>
          <a:ext cx="3137222" cy="18823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Reflection</a:t>
          </a:r>
        </a:p>
      </dsp:txBody>
      <dsp:txXfrm>
        <a:off x="5414661" y="2197348"/>
        <a:ext cx="3137222" cy="1882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4FC66-F18C-4402-AD91-49C32CA25802}">
      <dsp:nvSpPr>
        <dsp:cNvPr id="0" name=""/>
        <dsp:cNvSpPr/>
      </dsp:nvSpPr>
      <dsp:spPr>
        <a:xfrm>
          <a:off x="3509442" y="2428911"/>
          <a:ext cx="1803740" cy="180374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CNA</a:t>
          </a:r>
        </a:p>
      </dsp:txBody>
      <dsp:txXfrm>
        <a:off x="3773594" y="2693063"/>
        <a:ext cx="1275436" cy="1275436"/>
      </dsp:txXfrm>
    </dsp:sp>
    <dsp:sp modelId="{57FF953A-E121-4A83-A1A3-EAAA4F093D32}">
      <dsp:nvSpPr>
        <dsp:cNvPr id="0" name=""/>
        <dsp:cNvSpPr/>
      </dsp:nvSpPr>
      <dsp:spPr>
        <a:xfrm rot="16227518">
          <a:off x="4215919" y="2206300"/>
          <a:ext cx="408493" cy="36800"/>
        </a:xfrm>
        <a:custGeom>
          <a:avLst/>
          <a:gdLst/>
          <a:ahLst/>
          <a:cxnLst/>
          <a:rect l="0" t="0" r="0" b="0"/>
          <a:pathLst>
            <a:path>
              <a:moveTo>
                <a:pt x="0" y="18400"/>
              </a:moveTo>
              <a:lnTo>
                <a:pt x="408493" y="18400"/>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09954" y="2214487"/>
        <a:ext cx="20424" cy="20424"/>
      </dsp:txXfrm>
    </dsp:sp>
    <dsp:sp modelId="{CF9634F0-4868-49B7-8EA1-B9EE9AE66A82}">
      <dsp:nvSpPr>
        <dsp:cNvPr id="0" name=""/>
        <dsp:cNvSpPr/>
      </dsp:nvSpPr>
      <dsp:spPr>
        <a:xfrm>
          <a:off x="3411361" y="-106022"/>
          <a:ext cx="2037902" cy="2126519"/>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Effective Leadership</a:t>
          </a:r>
        </a:p>
      </dsp:txBody>
      <dsp:txXfrm>
        <a:off x="3709805" y="205399"/>
        <a:ext cx="1441014" cy="1503677"/>
      </dsp:txXfrm>
    </dsp:sp>
    <dsp:sp modelId="{0D4A8D94-AAAA-4751-96A6-07F0108420D5}">
      <dsp:nvSpPr>
        <dsp:cNvPr id="0" name=""/>
        <dsp:cNvSpPr/>
      </dsp:nvSpPr>
      <dsp:spPr>
        <a:xfrm rot="19774548">
          <a:off x="5158979" y="2745291"/>
          <a:ext cx="435962" cy="36800"/>
        </a:xfrm>
        <a:custGeom>
          <a:avLst/>
          <a:gdLst/>
          <a:ahLst/>
          <a:cxnLst/>
          <a:rect l="0" t="0" r="0" b="0"/>
          <a:pathLst>
            <a:path>
              <a:moveTo>
                <a:pt x="0" y="18400"/>
              </a:moveTo>
              <a:lnTo>
                <a:pt x="435962" y="18400"/>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66061" y="2752792"/>
        <a:ext cx="21798" cy="21798"/>
      </dsp:txXfrm>
    </dsp:sp>
    <dsp:sp modelId="{B1AF2DA7-2742-4E5F-8A67-C9555F11CEEB}">
      <dsp:nvSpPr>
        <dsp:cNvPr id="0" name=""/>
        <dsp:cNvSpPr/>
      </dsp:nvSpPr>
      <dsp:spPr>
        <a:xfrm>
          <a:off x="5433956" y="1068565"/>
          <a:ext cx="2037902" cy="2126519"/>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Effective Teachers and Instruction</a:t>
          </a:r>
        </a:p>
      </dsp:txBody>
      <dsp:txXfrm>
        <a:off x="5732400" y="1379986"/>
        <a:ext cx="1441014" cy="1503677"/>
      </dsp:txXfrm>
    </dsp:sp>
    <dsp:sp modelId="{E3258123-F3E7-45EC-AA4C-5C4EFADA15F9}">
      <dsp:nvSpPr>
        <dsp:cNvPr id="0" name=""/>
        <dsp:cNvSpPr/>
      </dsp:nvSpPr>
      <dsp:spPr>
        <a:xfrm rot="1768937">
          <a:off x="5170109" y="3856153"/>
          <a:ext cx="406019" cy="36800"/>
        </a:xfrm>
        <a:custGeom>
          <a:avLst/>
          <a:gdLst/>
          <a:ahLst/>
          <a:cxnLst/>
          <a:rect l="0" t="0" r="0" b="0"/>
          <a:pathLst>
            <a:path>
              <a:moveTo>
                <a:pt x="0" y="18400"/>
              </a:moveTo>
              <a:lnTo>
                <a:pt x="406019" y="18400"/>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62968" y="3864402"/>
        <a:ext cx="20300" cy="20300"/>
      </dsp:txXfrm>
    </dsp:sp>
    <dsp:sp modelId="{5859A1FE-F3BC-4961-A9FE-25C7FA27214D}">
      <dsp:nvSpPr>
        <dsp:cNvPr id="0" name=""/>
        <dsp:cNvSpPr/>
      </dsp:nvSpPr>
      <dsp:spPr>
        <a:xfrm>
          <a:off x="5426793" y="3417717"/>
          <a:ext cx="2037902" cy="2126519"/>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Effective Organization of Time</a:t>
          </a:r>
        </a:p>
      </dsp:txBody>
      <dsp:txXfrm>
        <a:off x="5725237" y="3729138"/>
        <a:ext cx="1441014" cy="1503677"/>
      </dsp:txXfrm>
    </dsp:sp>
    <dsp:sp modelId="{09D72C7E-F403-413B-8C0A-B16BD3D0EDB8}">
      <dsp:nvSpPr>
        <dsp:cNvPr id="0" name=""/>
        <dsp:cNvSpPr/>
      </dsp:nvSpPr>
      <dsp:spPr>
        <a:xfrm rot="5302096">
          <a:off x="4283646" y="4371663"/>
          <a:ext cx="315682" cy="36800"/>
        </a:xfrm>
        <a:custGeom>
          <a:avLst/>
          <a:gdLst/>
          <a:ahLst/>
          <a:cxnLst/>
          <a:rect l="0" t="0" r="0" b="0"/>
          <a:pathLst>
            <a:path>
              <a:moveTo>
                <a:pt x="0" y="18400"/>
              </a:moveTo>
              <a:lnTo>
                <a:pt x="315682" y="18400"/>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433595" y="4382171"/>
        <a:ext cx="15784" cy="15784"/>
      </dsp:txXfrm>
    </dsp:sp>
    <dsp:sp modelId="{3D0BDF1C-138D-42B3-8EB6-11D3B1086A5F}">
      <dsp:nvSpPr>
        <dsp:cNvPr id="0" name=""/>
        <dsp:cNvSpPr/>
      </dsp:nvSpPr>
      <dsp:spPr>
        <a:xfrm>
          <a:off x="3455566" y="4547447"/>
          <a:ext cx="2037902" cy="2004190"/>
        </a:xfrm>
        <a:prstGeom prst="ellipse">
          <a:avLst/>
        </a:prstGeom>
        <a:solidFill>
          <a:srgbClr val="C937A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Effective Curriculum</a:t>
          </a:r>
        </a:p>
      </dsp:txBody>
      <dsp:txXfrm>
        <a:off x="3754010" y="4840954"/>
        <a:ext cx="1441014" cy="1417176"/>
      </dsp:txXfrm>
    </dsp:sp>
    <dsp:sp modelId="{D18A2946-65D0-47A2-8A36-8E6CD0FE9F0A}">
      <dsp:nvSpPr>
        <dsp:cNvPr id="0" name=""/>
        <dsp:cNvSpPr/>
      </dsp:nvSpPr>
      <dsp:spPr>
        <a:xfrm rot="9050328">
          <a:off x="3270533" y="3843713"/>
          <a:ext cx="377118" cy="36800"/>
        </a:xfrm>
        <a:custGeom>
          <a:avLst/>
          <a:gdLst/>
          <a:ahLst/>
          <a:cxnLst/>
          <a:rect l="0" t="0" r="0" b="0"/>
          <a:pathLst>
            <a:path>
              <a:moveTo>
                <a:pt x="0" y="18400"/>
              </a:moveTo>
              <a:lnTo>
                <a:pt x="377118" y="18400"/>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449664" y="3852685"/>
        <a:ext cx="18855" cy="18855"/>
      </dsp:txXfrm>
    </dsp:sp>
    <dsp:sp modelId="{794FA9CB-BBED-49C0-80C1-201E39900A05}">
      <dsp:nvSpPr>
        <dsp:cNvPr id="0" name=""/>
        <dsp:cNvSpPr/>
      </dsp:nvSpPr>
      <dsp:spPr>
        <a:xfrm>
          <a:off x="1376932" y="3392116"/>
          <a:ext cx="2037902" cy="2126519"/>
        </a:xfrm>
        <a:prstGeom prst="ellipse">
          <a:avLst/>
        </a:prstGeom>
        <a:solidFill>
          <a:srgbClr val="0BDBE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Conditions, Climate and Culture</a:t>
          </a:r>
        </a:p>
      </dsp:txBody>
      <dsp:txXfrm>
        <a:off x="1675376" y="3703537"/>
        <a:ext cx="1441014" cy="1503677"/>
      </dsp:txXfrm>
    </dsp:sp>
    <dsp:sp modelId="{96065EAB-88CD-48A4-9B17-F2DA8F2A252A}">
      <dsp:nvSpPr>
        <dsp:cNvPr id="0" name=""/>
        <dsp:cNvSpPr/>
      </dsp:nvSpPr>
      <dsp:spPr>
        <a:xfrm rot="12676945">
          <a:off x="3245450" y="2733456"/>
          <a:ext cx="426079" cy="36800"/>
        </a:xfrm>
        <a:custGeom>
          <a:avLst/>
          <a:gdLst/>
          <a:ahLst/>
          <a:cxnLst/>
          <a:rect l="0" t="0" r="0" b="0"/>
          <a:pathLst>
            <a:path>
              <a:moveTo>
                <a:pt x="0" y="18400"/>
              </a:moveTo>
              <a:lnTo>
                <a:pt x="426079" y="18400"/>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447838" y="2741205"/>
        <a:ext cx="21303" cy="21303"/>
      </dsp:txXfrm>
    </dsp:sp>
    <dsp:sp modelId="{383209F4-4EDF-4327-B9D6-1F4B587262CA}">
      <dsp:nvSpPr>
        <dsp:cNvPr id="0" name=""/>
        <dsp:cNvSpPr/>
      </dsp:nvSpPr>
      <dsp:spPr>
        <a:xfrm>
          <a:off x="1376915" y="1042958"/>
          <a:ext cx="2037902" cy="2126519"/>
        </a:xfrm>
        <a:prstGeom prst="ellipse">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Family and Community Engagement</a:t>
          </a:r>
        </a:p>
      </dsp:txBody>
      <dsp:txXfrm>
        <a:off x="1675359" y="1354379"/>
        <a:ext cx="1441014" cy="1503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286C5-22A6-45E3-837D-8255BEB1B70E}">
      <dsp:nvSpPr>
        <dsp:cNvPr id="0" name=""/>
        <dsp:cNvSpPr/>
      </dsp:nvSpPr>
      <dsp:spPr>
        <a:xfrm>
          <a:off x="3080" y="630163"/>
          <a:ext cx="3091011" cy="3091011"/>
        </a:xfrm>
        <a:prstGeom prst="ellipse">
          <a:avLst/>
        </a:prstGeom>
        <a:solidFill>
          <a:srgbClr val="0BDBE5">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8100" rIns="170109"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Principle 5  Conditions, Climate and Culture</a:t>
          </a:r>
        </a:p>
      </dsp:txBody>
      <dsp:txXfrm>
        <a:off x="455748" y="1082831"/>
        <a:ext cx="2185675" cy="2185675"/>
      </dsp:txXfrm>
    </dsp:sp>
    <dsp:sp modelId="{672D665A-B8BE-4C1C-9796-F3EFA1318BEF}">
      <dsp:nvSpPr>
        <dsp:cNvPr id="0" name=""/>
        <dsp:cNvSpPr/>
      </dsp:nvSpPr>
      <dsp:spPr>
        <a:xfrm>
          <a:off x="2475889" y="630163"/>
          <a:ext cx="3091011" cy="3091011"/>
        </a:xfrm>
        <a:prstGeom prst="ellipse">
          <a:avLst/>
        </a:prstGeom>
        <a:solidFill>
          <a:srgbClr val="0BDBE5">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8100" rIns="170109" bIns="38100" numCol="1" spcCol="1270" anchor="ctr" anchorCtr="0">
          <a:noAutofit/>
        </a:bodyPr>
        <a:lstStyle/>
        <a:p>
          <a:pPr marL="0" lvl="0" indent="0" algn="ctr" defTabSz="1333500">
            <a:lnSpc>
              <a:spcPct val="90000"/>
            </a:lnSpc>
            <a:spcBef>
              <a:spcPct val="0"/>
            </a:spcBef>
            <a:spcAft>
              <a:spcPct val="35000"/>
            </a:spcAft>
            <a:buNone/>
          </a:pPr>
          <a:r>
            <a:rPr lang="en-US" sz="3000" kern="1200" dirty="0"/>
            <a:t>Definition</a:t>
          </a:r>
        </a:p>
      </dsp:txBody>
      <dsp:txXfrm>
        <a:off x="2928557" y="1082831"/>
        <a:ext cx="2185675" cy="2185675"/>
      </dsp:txXfrm>
    </dsp:sp>
    <dsp:sp modelId="{C4D7121C-99A7-4F71-A7EC-3A0D3C93BBB8}">
      <dsp:nvSpPr>
        <dsp:cNvPr id="0" name=""/>
        <dsp:cNvSpPr/>
      </dsp:nvSpPr>
      <dsp:spPr>
        <a:xfrm>
          <a:off x="4948698" y="630163"/>
          <a:ext cx="3091011" cy="30910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8100" rIns="170109" bIns="38100" numCol="1" spcCol="1270" anchor="ctr" anchorCtr="0">
          <a:noAutofit/>
        </a:bodyPr>
        <a:lstStyle/>
        <a:p>
          <a:pPr marL="0" lvl="0" indent="0" algn="ctr" defTabSz="1333500">
            <a:lnSpc>
              <a:spcPct val="90000"/>
            </a:lnSpc>
            <a:spcBef>
              <a:spcPct val="0"/>
            </a:spcBef>
            <a:spcAft>
              <a:spcPct val="35000"/>
            </a:spcAft>
            <a:buNone/>
          </a:pPr>
          <a:r>
            <a:rPr lang="en-US" sz="3000" kern="1200" dirty="0"/>
            <a:t>Indicator</a:t>
          </a:r>
        </a:p>
        <a:p>
          <a:pPr marL="0" lvl="0" indent="0" algn="ctr" defTabSz="1333500">
            <a:lnSpc>
              <a:spcPct val="90000"/>
            </a:lnSpc>
            <a:spcBef>
              <a:spcPct val="0"/>
            </a:spcBef>
            <a:spcAft>
              <a:spcPct val="35000"/>
            </a:spcAft>
            <a:buNone/>
          </a:pPr>
          <a:r>
            <a:rPr lang="en-US" sz="3000" kern="1200" dirty="0"/>
            <a:t>(5.1, 5.2, 5.3, 5.4, 5.5)</a:t>
          </a:r>
        </a:p>
      </dsp:txBody>
      <dsp:txXfrm>
        <a:off x="5401366" y="1082831"/>
        <a:ext cx="2185675" cy="2185675"/>
      </dsp:txXfrm>
    </dsp:sp>
    <dsp:sp modelId="{88D46862-DAA3-460B-8307-3F5528B66504}">
      <dsp:nvSpPr>
        <dsp:cNvPr id="0" name=""/>
        <dsp:cNvSpPr/>
      </dsp:nvSpPr>
      <dsp:spPr>
        <a:xfrm>
          <a:off x="7421507" y="630163"/>
          <a:ext cx="3091011" cy="30910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8100" rIns="170109" bIns="38100" numCol="1" spcCol="1270" anchor="ctr" anchorCtr="1">
          <a:noAutofit/>
        </a:bodyPr>
        <a:lstStyle/>
        <a:p>
          <a:pPr marL="0" lvl="0" indent="0" algn="l" defTabSz="1333500">
            <a:lnSpc>
              <a:spcPct val="90000"/>
            </a:lnSpc>
            <a:spcBef>
              <a:spcPct val="0"/>
            </a:spcBef>
            <a:spcAft>
              <a:spcPct val="35000"/>
            </a:spcAft>
            <a:buNone/>
          </a:pPr>
          <a:r>
            <a:rPr lang="en-US" sz="3000" kern="1200" dirty="0"/>
            <a:t>Elements</a:t>
          </a:r>
        </a:p>
        <a:p>
          <a:pPr marL="228600" lvl="1" indent="-228600" algn="l" defTabSz="1022350">
            <a:lnSpc>
              <a:spcPct val="90000"/>
            </a:lnSpc>
            <a:spcBef>
              <a:spcPct val="0"/>
            </a:spcBef>
            <a:spcAft>
              <a:spcPct val="15000"/>
            </a:spcAft>
            <a:buChar char="•"/>
          </a:pPr>
          <a:r>
            <a:rPr lang="en-US" sz="2300" kern="1200" dirty="0"/>
            <a:t>Rating</a:t>
          </a:r>
        </a:p>
        <a:p>
          <a:pPr marL="228600" lvl="1" indent="-228600" algn="l" defTabSz="1022350">
            <a:lnSpc>
              <a:spcPct val="90000"/>
            </a:lnSpc>
            <a:spcBef>
              <a:spcPct val="0"/>
            </a:spcBef>
            <a:spcAft>
              <a:spcPct val="15000"/>
            </a:spcAft>
            <a:buChar char="•"/>
          </a:pPr>
          <a:r>
            <a:rPr lang="en-US" sz="2300" kern="1200" dirty="0"/>
            <a:t>Evidence</a:t>
          </a:r>
        </a:p>
      </dsp:txBody>
      <dsp:txXfrm>
        <a:off x="7874175" y="1082831"/>
        <a:ext cx="2185675" cy="2185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14AC-5F6E-4042-BF57-91C0906406EF}">
      <dsp:nvSpPr>
        <dsp:cNvPr id="0" name=""/>
        <dsp:cNvSpPr/>
      </dsp:nvSpPr>
      <dsp:spPr>
        <a:xfrm>
          <a:off x="165" y="705801"/>
          <a:ext cx="1766093" cy="176609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Problem</a:t>
          </a:r>
          <a:r>
            <a:rPr lang="en-US" sz="2200" kern="1200" dirty="0"/>
            <a:t>	</a:t>
          </a:r>
        </a:p>
      </dsp:txBody>
      <dsp:txXfrm>
        <a:off x="258803" y="964439"/>
        <a:ext cx="1248817" cy="1248817"/>
      </dsp:txXfrm>
    </dsp:sp>
    <dsp:sp modelId="{EC657DA1-29CA-46BA-829F-B097C9F5B766}">
      <dsp:nvSpPr>
        <dsp:cNvPr id="0" name=""/>
        <dsp:cNvSpPr/>
      </dsp:nvSpPr>
      <dsp:spPr>
        <a:xfrm>
          <a:off x="1909665" y="1076681"/>
          <a:ext cx="1024334" cy="1024334"/>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45440" y="1468386"/>
        <a:ext cx="752784" cy="240924"/>
      </dsp:txXfrm>
    </dsp:sp>
    <dsp:sp modelId="{56E14CFF-CE02-4AE2-8575-319BB8BD096A}">
      <dsp:nvSpPr>
        <dsp:cNvPr id="0" name=""/>
        <dsp:cNvSpPr/>
      </dsp:nvSpPr>
      <dsp:spPr>
        <a:xfrm>
          <a:off x="3077407" y="705801"/>
          <a:ext cx="1766093" cy="1766093"/>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Action Needed</a:t>
          </a:r>
        </a:p>
      </dsp:txBody>
      <dsp:txXfrm>
        <a:off x="3336045" y="964439"/>
        <a:ext cx="1248817" cy="1248817"/>
      </dsp:txXfrm>
    </dsp:sp>
    <dsp:sp modelId="{FD494823-C6D6-46B5-B52B-2E90B0D43AFE}">
      <dsp:nvSpPr>
        <dsp:cNvPr id="0" name=""/>
        <dsp:cNvSpPr/>
      </dsp:nvSpPr>
      <dsp:spPr>
        <a:xfrm>
          <a:off x="4986907" y="1076681"/>
          <a:ext cx="1024334" cy="1024334"/>
        </a:xfrm>
        <a:prstGeom prst="mathEqual">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5122682" y="1287694"/>
        <a:ext cx="752784" cy="602308"/>
      </dsp:txXfrm>
    </dsp:sp>
    <dsp:sp modelId="{F773A2CF-F098-43E9-A7C3-F4BA3116D298}">
      <dsp:nvSpPr>
        <dsp:cNvPr id="0" name=""/>
        <dsp:cNvSpPr/>
      </dsp:nvSpPr>
      <dsp:spPr>
        <a:xfrm>
          <a:off x="6154648" y="686674"/>
          <a:ext cx="1973185" cy="1804347"/>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Need Statement</a:t>
          </a:r>
        </a:p>
      </dsp:txBody>
      <dsp:txXfrm>
        <a:off x="6443614" y="950915"/>
        <a:ext cx="1395253" cy="1275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14AC-5F6E-4042-BF57-91C0906406EF}">
      <dsp:nvSpPr>
        <dsp:cNvPr id="0" name=""/>
        <dsp:cNvSpPr/>
      </dsp:nvSpPr>
      <dsp:spPr>
        <a:xfrm>
          <a:off x="1590" y="420620"/>
          <a:ext cx="2378913" cy="240376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Teachers are not effectively differentiating instruction</a:t>
          </a:r>
        </a:p>
      </dsp:txBody>
      <dsp:txXfrm>
        <a:off x="349974" y="772643"/>
        <a:ext cx="1682145" cy="1699718"/>
      </dsp:txXfrm>
    </dsp:sp>
    <dsp:sp modelId="{EC657DA1-29CA-46BA-829F-B097C9F5B766}">
      <dsp:nvSpPr>
        <dsp:cNvPr id="0" name=""/>
        <dsp:cNvSpPr/>
      </dsp:nvSpPr>
      <dsp:spPr>
        <a:xfrm>
          <a:off x="2555213" y="998539"/>
          <a:ext cx="1247926" cy="1247926"/>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720626" y="1475746"/>
        <a:ext cx="917100" cy="293512"/>
      </dsp:txXfrm>
    </dsp:sp>
    <dsp:sp modelId="{56E14CFF-CE02-4AE2-8575-319BB8BD096A}">
      <dsp:nvSpPr>
        <dsp:cNvPr id="0" name=""/>
        <dsp:cNvSpPr/>
      </dsp:nvSpPr>
      <dsp:spPr>
        <a:xfrm>
          <a:off x="3977849" y="546703"/>
          <a:ext cx="2151597" cy="2151597"/>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Design instruction and assessment that differentiates</a:t>
          </a:r>
        </a:p>
      </dsp:txBody>
      <dsp:txXfrm>
        <a:off x="4292943" y="861797"/>
        <a:ext cx="1521409" cy="1521409"/>
      </dsp:txXfrm>
    </dsp:sp>
    <dsp:sp modelId="{FD494823-C6D6-46B5-B52B-2E90B0D43AFE}">
      <dsp:nvSpPr>
        <dsp:cNvPr id="0" name=""/>
        <dsp:cNvSpPr/>
      </dsp:nvSpPr>
      <dsp:spPr>
        <a:xfrm>
          <a:off x="6304157" y="998539"/>
          <a:ext cx="1247926" cy="1247926"/>
        </a:xfrm>
        <a:prstGeom prst="mathEqual">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311400">
            <a:lnSpc>
              <a:spcPct val="90000"/>
            </a:lnSpc>
            <a:spcBef>
              <a:spcPct val="0"/>
            </a:spcBef>
            <a:spcAft>
              <a:spcPct val="35000"/>
            </a:spcAft>
            <a:buNone/>
          </a:pPr>
          <a:endParaRPr lang="en-US" sz="5200" kern="1200"/>
        </a:p>
      </dsp:txBody>
      <dsp:txXfrm>
        <a:off x="6469570" y="1255612"/>
        <a:ext cx="917100" cy="733780"/>
      </dsp:txXfrm>
    </dsp:sp>
    <dsp:sp modelId="{F773A2CF-F098-43E9-A7C3-F4BA3116D298}">
      <dsp:nvSpPr>
        <dsp:cNvPr id="0" name=""/>
        <dsp:cNvSpPr/>
      </dsp:nvSpPr>
      <dsp:spPr>
        <a:xfrm>
          <a:off x="7726793" y="546703"/>
          <a:ext cx="2151597" cy="2151597"/>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Teachers need to plan for instruction to differentiate effectively.</a:t>
          </a:r>
        </a:p>
      </dsp:txBody>
      <dsp:txXfrm>
        <a:off x="8041887" y="861797"/>
        <a:ext cx="1521409" cy="1521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A7D32-A04E-4B07-94C4-46A218DFCB1C}">
      <dsp:nvSpPr>
        <dsp:cNvPr id="0" name=""/>
        <dsp:cNvSpPr/>
      </dsp:nvSpPr>
      <dsp:spPr>
        <a:xfrm rot="5400000">
          <a:off x="1098376" y="1136410"/>
          <a:ext cx="973989" cy="110885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0FA61-80CF-4224-A04F-F3B98FCEA096}">
      <dsp:nvSpPr>
        <dsp:cNvPr id="0" name=""/>
        <dsp:cNvSpPr/>
      </dsp:nvSpPr>
      <dsp:spPr>
        <a:xfrm>
          <a:off x="285959" y="39474"/>
          <a:ext cx="3749035" cy="1147684"/>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Why do teachers have low expectations for student achievement?</a:t>
          </a:r>
        </a:p>
      </dsp:txBody>
      <dsp:txXfrm>
        <a:off x="341994" y="95509"/>
        <a:ext cx="3636965" cy="1035614"/>
      </dsp:txXfrm>
    </dsp:sp>
    <dsp:sp modelId="{D9FEF5F9-0DCF-417E-8BB8-A2BC689F56C4}">
      <dsp:nvSpPr>
        <dsp:cNvPr id="0" name=""/>
        <dsp:cNvSpPr/>
      </dsp:nvSpPr>
      <dsp:spPr>
        <a:xfrm>
          <a:off x="2980289" y="148932"/>
          <a:ext cx="1192507" cy="927609"/>
        </a:xfrm>
        <a:prstGeom prst="rect">
          <a:avLst/>
        </a:prstGeom>
        <a:noFill/>
        <a:ln>
          <a:noFill/>
        </a:ln>
        <a:effectLst/>
      </dsp:spPr>
      <dsp:style>
        <a:lnRef idx="0">
          <a:scrgbClr r="0" g="0" b="0"/>
        </a:lnRef>
        <a:fillRef idx="0">
          <a:scrgbClr r="0" g="0" b="0"/>
        </a:fillRef>
        <a:effectRef idx="0">
          <a:scrgbClr r="0" g="0" b="0"/>
        </a:effectRef>
        <a:fontRef idx="minor"/>
      </dsp:style>
    </dsp:sp>
    <dsp:sp modelId="{9F9DF86E-5348-4FB0-9F20-1E43C75E9399}">
      <dsp:nvSpPr>
        <dsp:cNvPr id="0" name=""/>
        <dsp:cNvSpPr/>
      </dsp:nvSpPr>
      <dsp:spPr>
        <a:xfrm rot="5400000">
          <a:off x="2955431" y="2356632"/>
          <a:ext cx="973989" cy="1108852"/>
        </a:xfrm>
        <a:prstGeom prst="bentUpArrow">
          <a:avLst>
            <a:gd name="adj1" fmla="val 32840"/>
            <a:gd name="adj2" fmla="val 25000"/>
            <a:gd name="adj3" fmla="val 35780"/>
          </a:avLst>
        </a:prstGeom>
        <a:solidFill>
          <a:schemeClr val="accent1">
            <a:tint val="50000"/>
            <a:hueOff val="-4239688"/>
            <a:satOff val="11358"/>
            <a:lumOff val="41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86FE8B-D3C1-40F6-9A04-2414A9883704}">
      <dsp:nvSpPr>
        <dsp:cNvPr id="0" name=""/>
        <dsp:cNvSpPr/>
      </dsp:nvSpPr>
      <dsp:spPr>
        <a:xfrm>
          <a:off x="2151641" y="1328702"/>
          <a:ext cx="3749035" cy="1147684"/>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They don’t understand the students’ needs.</a:t>
          </a:r>
        </a:p>
      </dsp:txBody>
      <dsp:txXfrm>
        <a:off x="2207676" y="1384737"/>
        <a:ext cx="3636965" cy="1035614"/>
      </dsp:txXfrm>
    </dsp:sp>
    <dsp:sp modelId="{A75CECF9-FB82-4FE9-88F2-C1C3DB147EF4}">
      <dsp:nvSpPr>
        <dsp:cNvPr id="0" name=""/>
        <dsp:cNvSpPr/>
      </dsp:nvSpPr>
      <dsp:spPr>
        <a:xfrm>
          <a:off x="4845972" y="1438160"/>
          <a:ext cx="1192507" cy="927609"/>
        </a:xfrm>
        <a:prstGeom prst="rect">
          <a:avLst/>
        </a:prstGeom>
        <a:noFill/>
        <a:ln>
          <a:noFill/>
        </a:ln>
        <a:effectLst/>
      </dsp:spPr>
      <dsp:style>
        <a:lnRef idx="0">
          <a:scrgbClr r="0" g="0" b="0"/>
        </a:lnRef>
        <a:fillRef idx="0">
          <a:scrgbClr r="0" g="0" b="0"/>
        </a:fillRef>
        <a:effectRef idx="0">
          <a:scrgbClr r="0" g="0" b="0"/>
        </a:effectRef>
        <a:fontRef idx="minor"/>
      </dsp:style>
    </dsp:sp>
    <dsp:sp modelId="{CA65E6BF-C0EA-4DA8-955F-9CBD4BC653A2}">
      <dsp:nvSpPr>
        <dsp:cNvPr id="0" name=""/>
        <dsp:cNvSpPr/>
      </dsp:nvSpPr>
      <dsp:spPr>
        <a:xfrm rot="5400000">
          <a:off x="4795244" y="3697618"/>
          <a:ext cx="973989" cy="1108852"/>
        </a:xfrm>
        <a:prstGeom prst="bentUpArrow">
          <a:avLst>
            <a:gd name="adj1" fmla="val 32840"/>
            <a:gd name="adj2" fmla="val 25000"/>
            <a:gd name="adj3" fmla="val 35780"/>
          </a:avLst>
        </a:prstGeom>
        <a:solidFill>
          <a:schemeClr val="accent1">
            <a:tint val="50000"/>
            <a:hueOff val="-8479376"/>
            <a:satOff val="22717"/>
            <a:lumOff val="82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7742A8-3A68-4B3E-AD0A-26CC8390F7FD}">
      <dsp:nvSpPr>
        <dsp:cNvPr id="0" name=""/>
        <dsp:cNvSpPr/>
      </dsp:nvSpPr>
      <dsp:spPr>
        <a:xfrm>
          <a:off x="4017323" y="2617931"/>
          <a:ext cx="3749035" cy="1147684"/>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They don’t take time to build relationships with students.</a:t>
          </a:r>
        </a:p>
      </dsp:txBody>
      <dsp:txXfrm>
        <a:off x="4073358" y="2673966"/>
        <a:ext cx="3636965" cy="1035614"/>
      </dsp:txXfrm>
    </dsp:sp>
    <dsp:sp modelId="{123FFB5E-5EED-46FB-97F7-642893BEB85C}">
      <dsp:nvSpPr>
        <dsp:cNvPr id="0" name=""/>
        <dsp:cNvSpPr/>
      </dsp:nvSpPr>
      <dsp:spPr>
        <a:xfrm>
          <a:off x="6711654" y="2727389"/>
          <a:ext cx="1192507" cy="927609"/>
        </a:xfrm>
        <a:prstGeom prst="rect">
          <a:avLst/>
        </a:prstGeom>
        <a:noFill/>
        <a:ln>
          <a:noFill/>
        </a:ln>
        <a:effectLst/>
      </dsp:spPr>
      <dsp:style>
        <a:lnRef idx="0">
          <a:scrgbClr r="0" g="0" b="0"/>
        </a:lnRef>
        <a:fillRef idx="0">
          <a:scrgbClr r="0" g="0" b="0"/>
        </a:fillRef>
        <a:effectRef idx="0">
          <a:scrgbClr r="0" g="0" b="0"/>
        </a:effectRef>
        <a:fontRef idx="minor"/>
      </dsp:style>
    </dsp:sp>
    <dsp:sp modelId="{C83A1480-D05B-4F57-96C4-34C525EFD592}">
      <dsp:nvSpPr>
        <dsp:cNvPr id="0" name=""/>
        <dsp:cNvSpPr/>
      </dsp:nvSpPr>
      <dsp:spPr>
        <a:xfrm rot="5400000">
          <a:off x="6678168" y="4995476"/>
          <a:ext cx="973989" cy="1108852"/>
        </a:xfrm>
        <a:prstGeom prst="bentUpArrow">
          <a:avLst>
            <a:gd name="adj1" fmla="val 32840"/>
            <a:gd name="adj2" fmla="val 25000"/>
            <a:gd name="adj3" fmla="val 35780"/>
          </a:avLst>
        </a:prstGeom>
        <a:solidFill>
          <a:schemeClr val="accent1">
            <a:tint val="50000"/>
            <a:hueOff val="-12719064"/>
            <a:satOff val="34075"/>
            <a:lumOff val="123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BB47E6-E0AC-450B-8CFC-9825CF4F3131}">
      <dsp:nvSpPr>
        <dsp:cNvPr id="0" name=""/>
        <dsp:cNvSpPr/>
      </dsp:nvSpPr>
      <dsp:spPr>
        <a:xfrm>
          <a:off x="5883005" y="3907159"/>
          <a:ext cx="3749035" cy="1147684"/>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They don’t know how to build a relationship.</a:t>
          </a:r>
        </a:p>
      </dsp:txBody>
      <dsp:txXfrm>
        <a:off x="5939040" y="3963194"/>
        <a:ext cx="3636965" cy="1035614"/>
      </dsp:txXfrm>
    </dsp:sp>
    <dsp:sp modelId="{1DC78432-7E8A-4323-BBAD-77C287D0F316}">
      <dsp:nvSpPr>
        <dsp:cNvPr id="0" name=""/>
        <dsp:cNvSpPr/>
      </dsp:nvSpPr>
      <dsp:spPr>
        <a:xfrm>
          <a:off x="8577336" y="4016617"/>
          <a:ext cx="1192507" cy="927609"/>
        </a:xfrm>
        <a:prstGeom prst="rect">
          <a:avLst/>
        </a:prstGeom>
        <a:noFill/>
        <a:ln>
          <a:noFill/>
        </a:ln>
        <a:effectLst/>
      </dsp:spPr>
      <dsp:style>
        <a:lnRef idx="0">
          <a:scrgbClr r="0" g="0" b="0"/>
        </a:lnRef>
        <a:fillRef idx="0">
          <a:scrgbClr r="0" g="0" b="0"/>
        </a:fillRef>
        <a:effectRef idx="0">
          <a:scrgbClr r="0" g="0" b="0"/>
        </a:effectRef>
        <a:fontRef idx="minor"/>
      </dsp:style>
    </dsp:sp>
    <dsp:sp modelId="{14F95966-A529-4AF2-9025-50B5FBA0E95F}">
      <dsp:nvSpPr>
        <dsp:cNvPr id="0" name=""/>
        <dsp:cNvSpPr/>
      </dsp:nvSpPr>
      <dsp:spPr>
        <a:xfrm>
          <a:off x="7748687" y="5196387"/>
          <a:ext cx="3749035" cy="1147684"/>
        </a:xfrm>
        <a:prstGeom prst="roundRect">
          <a:avLst>
            <a:gd name="adj" fmla="val 166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They don’t have strategies to build relationships with students.</a:t>
          </a:r>
        </a:p>
      </dsp:txBody>
      <dsp:txXfrm>
        <a:off x="7804722" y="5252422"/>
        <a:ext cx="3636965" cy="10356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B6889-D401-4B05-99AB-BE83051736AE}">
      <dsp:nvSpPr>
        <dsp:cNvPr id="0" name=""/>
        <dsp:cNvSpPr/>
      </dsp:nvSpPr>
      <dsp:spPr>
        <a:xfrm>
          <a:off x="4543" y="96264"/>
          <a:ext cx="1940253" cy="171342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Need Statement </a:t>
          </a:r>
        </a:p>
      </dsp:txBody>
      <dsp:txXfrm>
        <a:off x="288686" y="347189"/>
        <a:ext cx="1371967" cy="1211572"/>
      </dsp:txXfrm>
    </dsp:sp>
    <dsp:sp modelId="{54F160E0-2CAD-4A5B-A062-F3816C9E34A6}">
      <dsp:nvSpPr>
        <dsp:cNvPr id="0" name=""/>
        <dsp:cNvSpPr/>
      </dsp:nvSpPr>
      <dsp:spPr>
        <a:xfrm>
          <a:off x="2071621" y="500032"/>
          <a:ext cx="905886" cy="905886"/>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191696" y="846443"/>
        <a:ext cx="665736" cy="213064"/>
      </dsp:txXfrm>
    </dsp:sp>
    <dsp:sp modelId="{3757BA3C-882E-49EB-B440-D371CC086BC3}">
      <dsp:nvSpPr>
        <dsp:cNvPr id="0" name=""/>
        <dsp:cNvSpPr/>
      </dsp:nvSpPr>
      <dsp:spPr>
        <a:xfrm>
          <a:off x="3104332" y="82770"/>
          <a:ext cx="1848540" cy="1740411"/>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Connects to Primary need</a:t>
          </a:r>
        </a:p>
      </dsp:txBody>
      <dsp:txXfrm>
        <a:off x="3375044" y="337647"/>
        <a:ext cx="1307116" cy="1230657"/>
      </dsp:txXfrm>
    </dsp:sp>
    <dsp:sp modelId="{71CE9342-8A7C-427F-A63F-A6B624634A26}">
      <dsp:nvSpPr>
        <dsp:cNvPr id="0" name=""/>
        <dsp:cNvSpPr/>
      </dsp:nvSpPr>
      <dsp:spPr>
        <a:xfrm>
          <a:off x="5079696" y="500032"/>
          <a:ext cx="905886" cy="905886"/>
        </a:xfrm>
        <a:prstGeom prst="mathPlus">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199771" y="846443"/>
        <a:ext cx="665736" cy="213064"/>
      </dsp:txXfrm>
    </dsp:sp>
    <dsp:sp modelId="{BB1CC526-C48C-447D-9806-A82157096EA3}">
      <dsp:nvSpPr>
        <dsp:cNvPr id="0" name=""/>
        <dsp:cNvSpPr/>
      </dsp:nvSpPr>
      <dsp:spPr>
        <a:xfrm>
          <a:off x="6112407" y="55023"/>
          <a:ext cx="1890929" cy="1795904"/>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Impact on Student Outcomes</a:t>
          </a:r>
        </a:p>
      </dsp:txBody>
      <dsp:txXfrm>
        <a:off x="6389327" y="318027"/>
        <a:ext cx="1337089" cy="1269896"/>
      </dsp:txXfrm>
    </dsp:sp>
    <dsp:sp modelId="{04E40B9C-1DDF-40DD-A9BF-B712F9059618}">
      <dsp:nvSpPr>
        <dsp:cNvPr id="0" name=""/>
        <dsp:cNvSpPr/>
      </dsp:nvSpPr>
      <dsp:spPr>
        <a:xfrm>
          <a:off x="8130161" y="500032"/>
          <a:ext cx="905886" cy="905886"/>
        </a:xfrm>
        <a:prstGeom prst="mathEqual">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8250236" y="686645"/>
        <a:ext cx="665736" cy="532660"/>
      </dsp:txXfrm>
    </dsp:sp>
    <dsp:sp modelId="{383B0453-0FDE-4A86-A4C7-C1F1393D0BAD}">
      <dsp:nvSpPr>
        <dsp:cNvPr id="0" name=""/>
        <dsp:cNvSpPr/>
      </dsp:nvSpPr>
      <dsp:spPr>
        <a:xfrm>
          <a:off x="9162872" y="12189"/>
          <a:ext cx="1787095" cy="188157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Desired Outcome</a:t>
          </a:r>
        </a:p>
      </dsp:txBody>
      <dsp:txXfrm>
        <a:off x="9424586" y="287739"/>
        <a:ext cx="1263667" cy="13304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B6889-D401-4B05-99AB-BE83051736AE}">
      <dsp:nvSpPr>
        <dsp:cNvPr id="0" name=""/>
        <dsp:cNvSpPr/>
      </dsp:nvSpPr>
      <dsp:spPr>
        <a:xfrm>
          <a:off x="107" y="345344"/>
          <a:ext cx="2049323" cy="196723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Teachers need to plan for instruction to differentiate effectively.</a:t>
          </a:r>
        </a:p>
      </dsp:txBody>
      <dsp:txXfrm>
        <a:off x="300223" y="633438"/>
        <a:ext cx="1449091" cy="1391042"/>
      </dsp:txXfrm>
    </dsp:sp>
    <dsp:sp modelId="{54F160E0-2CAD-4A5B-A062-F3816C9E34A6}">
      <dsp:nvSpPr>
        <dsp:cNvPr id="0" name=""/>
        <dsp:cNvSpPr/>
      </dsp:nvSpPr>
      <dsp:spPr>
        <a:xfrm>
          <a:off x="2156479" y="946642"/>
          <a:ext cx="764633" cy="764633"/>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257831" y="1239038"/>
        <a:ext cx="561929" cy="179841"/>
      </dsp:txXfrm>
    </dsp:sp>
    <dsp:sp modelId="{3757BA3C-882E-49EB-B440-D371CC086BC3}">
      <dsp:nvSpPr>
        <dsp:cNvPr id="0" name=""/>
        <dsp:cNvSpPr/>
      </dsp:nvSpPr>
      <dsp:spPr>
        <a:xfrm>
          <a:off x="3028162" y="414589"/>
          <a:ext cx="1824283" cy="1828739"/>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 order to provide rigorous instruction (2.4, 4.5)</a:t>
          </a:r>
        </a:p>
      </dsp:txBody>
      <dsp:txXfrm>
        <a:off x="3295322" y="682402"/>
        <a:ext cx="1289963" cy="1293113"/>
      </dsp:txXfrm>
    </dsp:sp>
    <dsp:sp modelId="{71CE9342-8A7C-427F-A63F-A6B624634A26}">
      <dsp:nvSpPr>
        <dsp:cNvPr id="0" name=""/>
        <dsp:cNvSpPr/>
      </dsp:nvSpPr>
      <dsp:spPr>
        <a:xfrm>
          <a:off x="4959494" y="946642"/>
          <a:ext cx="764633" cy="764633"/>
        </a:xfrm>
        <a:prstGeom prst="mathPlus">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60846" y="1239038"/>
        <a:ext cx="561929" cy="179841"/>
      </dsp:txXfrm>
    </dsp:sp>
    <dsp:sp modelId="{48DAC135-DE79-4B77-8E1A-AD65D1C72D4E}">
      <dsp:nvSpPr>
        <dsp:cNvPr id="0" name=""/>
        <dsp:cNvSpPr/>
      </dsp:nvSpPr>
      <dsp:spPr>
        <a:xfrm>
          <a:off x="5812882" y="453763"/>
          <a:ext cx="1713530" cy="1750391"/>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Increase student proficiency</a:t>
          </a:r>
        </a:p>
      </dsp:txBody>
      <dsp:txXfrm>
        <a:off x="6063823" y="710102"/>
        <a:ext cx="1211648" cy="1237713"/>
      </dsp:txXfrm>
    </dsp:sp>
    <dsp:sp modelId="{C9717738-0908-4740-8A26-C8F048EF07C2}">
      <dsp:nvSpPr>
        <dsp:cNvPr id="0" name=""/>
        <dsp:cNvSpPr/>
      </dsp:nvSpPr>
      <dsp:spPr>
        <a:xfrm>
          <a:off x="7651756" y="946642"/>
          <a:ext cx="764633" cy="764633"/>
        </a:xfrm>
        <a:prstGeom prst="mathEqual">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753108" y="1104156"/>
        <a:ext cx="561929" cy="449605"/>
      </dsp:txXfrm>
    </dsp:sp>
    <dsp:sp modelId="{383B0453-0FDE-4A86-A4C7-C1F1393D0BAD}">
      <dsp:nvSpPr>
        <dsp:cNvPr id="0" name=""/>
        <dsp:cNvSpPr/>
      </dsp:nvSpPr>
      <dsp:spPr>
        <a:xfrm>
          <a:off x="8523438" y="147317"/>
          <a:ext cx="2598791" cy="2363284"/>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Teachers will create lesson plans for differentiated instruction in order to provide rigorous instruction to increase student proficiency.</a:t>
          </a:r>
        </a:p>
      </dsp:txBody>
      <dsp:txXfrm>
        <a:off x="8904022" y="493412"/>
        <a:ext cx="1837623" cy="16710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85907EAF-F715-4292-8D04-F2DF3C9F4C0F}" type="datetimeFigureOut">
              <a:rPr lang="en-US" smtClean="0"/>
              <a:t>11/12/2018</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7D85A8A3-2B51-4FF8-8319-133D09F4A708}" type="slidenum">
              <a:rPr lang="en-US" smtClean="0"/>
              <a:t>‹#›</a:t>
            </a:fld>
            <a:endParaRPr lang="en-US"/>
          </a:p>
        </p:txBody>
      </p:sp>
    </p:spTree>
    <p:extLst>
      <p:ext uri="{BB962C8B-B14F-4D97-AF65-F5344CB8AC3E}">
        <p14:creationId xmlns:p14="http://schemas.microsoft.com/office/powerpoint/2010/main" val="2160671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introductions</a:t>
            </a:r>
          </a:p>
          <a:p>
            <a:endParaRPr lang="en-US" dirty="0"/>
          </a:p>
          <a:p>
            <a:r>
              <a:rPr lang="en-US" b="1" dirty="0"/>
              <a:t>Heather – Slides – 1-2</a:t>
            </a:r>
          </a:p>
        </p:txBody>
      </p:sp>
      <p:sp>
        <p:nvSpPr>
          <p:cNvPr id="4" name="Slide Number Placeholder 3"/>
          <p:cNvSpPr>
            <a:spLocks noGrp="1"/>
          </p:cNvSpPr>
          <p:nvPr>
            <p:ph type="sldNum" sz="quarter" idx="10"/>
          </p:nvPr>
        </p:nvSpPr>
        <p:spPr/>
        <p:txBody>
          <a:bodyPr/>
          <a:lstStyle/>
          <a:p>
            <a:fld id="{7D85A8A3-2B51-4FF8-8319-133D09F4A708}" type="slidenum">
              <a:rPr lang="en-US" smtClean="0"/>
              <a:t>1</a:t>
            </a:fld>
            <a:endParaRPr lang="en-US" dirty="0"/>
          </a:p>
        </p:txBody>
      </p:sp>
    </p:spTree>
    <p:extLst>
      <p:ext uri="{BB962C8B-B14F-4D97-AF65-F5344CB8AC3E}">
        <p14:creationId xmlns:p14="http://schemas.microsoft.com/office/powerpoint/2010/main" val="3469929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So what does a school leadership team do? They develop the school’s action plan for improving instruction and student learning and monitor progress on the plan. They support and leverage the professional learning system through: creating effective coaching relationships, develop capacity of teacher teams and planning impactful professional development. They also learn through analyzing data on what is and isn't working and makes adjustments. The school leadership team also, facilitates two way communication and engages all staff on the school’s strategic focus and engages in regular reflections on the teams own processes and effectiveness and takes action to improve.</a:t>
            </a:r>
          </a:p>
          <a:p>
            <a:endParaRPr lang="en-US" dirty="0"/>
          </a:p>
        </p:txBody>
      </p:sp>
      <p:sp>
        <p:nvSpPr>
          <p:cNvPr id="4" name="Slide Number Placeholder 3"/>
          <p:cNvSpPr>
            <a:spLocks noGrp="1"/>
          </p:cNvSpPr>
          <p:nvPr>
            <p:ph type="sldNum" sz="quarter" idx="10"/>
          </p:nvPr>
        </p:nvSpPr>
        <p:spPr/>
        <p:txBody>
          <a:bodyPr/>
          <a:lstStyle/>
          <a:p>
            <a:fld id="{56092CDE-5977-4F0A-B3CD-DBC802B34F4E}" type="slidenum">
              <a:rPr lang="en-US" smtClean="0"/>
              <a:t>10</a:t>
            </a:fld>
            <a:endParaRPr lang="en-US"/>
          </a:p>
        </p:txBody>
      </p:sp>
    </p:spTree>
    <p:extLst>
      <p:ext uri="{BB962C8B-B14F-4D97-AF65-F5344CB8AC3E}">
        <p14:creationId xmlns:p14="http://schemas.microsoft.com/office/powerpoint/2010/main" val="374418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stakeholders should be a part of the team?</a:t>
            </a:r>
          </a:p>
          <a:p>
            <a:endParaRPr lang="en-US" dirty="0"/>
          </a:p>
          <a:p>
            <a:r>
              <a:rPr lang="en-US" dirty="0"/>
              <a:t>Checks</a:t>
            </a:r>
            <a:r>
              <a:rPr lang="en-US" baseline="0" dirty="0"/>
              <a:t> &amp; Balances – No Consultants</a:t>
            </a:r>
          </a:p>
          <a:p>
            <a:r>
              <a:rPr lang="en-US" baseline="0" dirty="0"/>
              <a:t>District level personnel may assist. But may not complete in lieu of the school</a:t>
            </a:r>
          </a:p>
          <a:p>
            <a:endParaRPr lang="en-US" baseline="0" dirty="0"/>
          </a:p>
          <a:p>
            <a:r>
              <a:rPr lang="en-US" baseline="0" dirty="0"/>
              <a:t>No survey results only</a:t>
            </a:r>
            <a:endParaRPr lang="en-US" dirty="0"/>
          </a:p>
        </p:txBody>
      </p:sp>
      <p:sp>
        <p:nvSpPr>
          <p:cNvPr id="4" name="Slide Number Placeholder 3"/>
          <p:cNvSpPr>
            <a:spLocks noGrp="1"/>
          </p:cNvSpPr>
          <p:nvPr>
            <p:ph type="sldNum" sz="quarter" idx="5"/>
          </p:nvPr>
        </p:nvSpPr>
        <p:spPr/>
        <p:txBody>
          <a:bodyPr/>
          <a:lstStyle/>
          <a:p>
            <a:fld id="{7D85A8A3-2B51-4FF8-8319-133D09F4A708}" type="slidenum">
              <a:rPr lang="en-US" smtClean="0"/>
              <a:t>11</a:t>
            </a:fld>
            <a:endParaRPr lang="en-US" dirty="0"/>
          </a:p>
        </p:txBody>
      </p:sp>
    </p:spTree>
    <p:extLst>
      <p:ext uri="{BB962C8B-B14F-4D97-AF65-F5344CB8AC3E}">
        <p14:creationId xmlns:p14="http://schemas.microsoft.com/office/powerpoint/2010/main" val="220980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to think of the work that needs to be accomplished and your potential team members. Who do you want on your dream team?</a:t>
            </a:r>
          </a:p>
          <a:p>
            <a:endParaRPr lang="en-US" dirty="0"/>
          </a:p>
          <a:p>
            <a:r>
              <a:rPr lang="en-US" dirty="0"/>
              <a:t>We have a tool to help you ensure you have the right people on your train. </a:t>
            </a:r>
          </a:p>
        </p:txBody>
      </p:sp>
      <p:sp>
        <p:nvSpPr>
          <p:cNvPr id="4" name="Slide Number Placeholder 3"/>
          <p:cNvSpPr>
            <a:spLocks noGrp="1"/>
          </p:cNvSpPr>
          <p:nvPr>
            <p:ph type="sldNum" sz="quarter" idx="10"/>
          </p:nvPr>
        </p:nvSpPr>
        <p:spPr/>
        <p:txBody>
          <a:bodyPr/>
          <a:lstStyle/>
          <a:p>
            <a:fld id="{56092CDE-5977-4F0A-B3CD-DBC802B34F4E}" type="slidenum">
              <a:rPr lang="en-US" smtClean="0"/>
              <a:t>12</a:t>
            </a:fld>
            <a:endParaRPr lang="en-US"/>
          </a:p>
        </p:txBody>
      </p:sp>
    </p:spTree>
    <p:extLst>
      <p:ext uri="{BB962C8B-B14F-4D97-AF65-F5344CB8AC3E}">
        <p14:creationId xmlns:p14="http://schemas.microsoft.com/office/powerpoint/2010/main" val="3212301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tool will help you explore possible options for your school leadership team members. In the first column list possible team members. Then based on what you know of them mark x’s in the other columns to identify their attributes. Then based on your own attributes determine who might compliment you with the attributes that are underdeveloped in yourself. </a:t>
            </a:r>
          </a:p>
        </p:txBody>
      </p:sp>
      <p:sp>
        <p:nvSpPr>
          <p:cNvPr id="4" name="Slide Number Placeholder 3"/>
          <p:cNvSpPr>
            <a:spLocks noGrp="1"/>
          </p:cNvSpPr>
          <p:nvPr>
            <p:ph type="sldNum" sz="quarter" idx="10"/>
          </p:nvPr>
        </p:nvSpPr>
        <p:spPr/>
        <p:txBody>
          <a:bodyPr/>
          <a:lstStyle/>
          <a:p>
            <a:fld id="{56092CDE-5977-4F0A-B3CD-DBC802B34F4E}" type="slidenum">
              <a:rPr lang="en-US" smtClean="0"/>
              <a:t>13</a:t>
            </a:fld>
            <a:endParaRPr lang="en-US"/>
          </a:p>
        </p:txBody>
      </p:sp>
    </p:spTree>
    <p:extLst>
      <p:ext uri="{BB962C8B-B14F-4D97-AF65-F5344CB8AC3E}">
        <p14:creationId xmlns:p14="http://schemas.microsoft.com/office/powerpoint/2010/main" val="3231656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to quietly reflect… jot your next steps… discuss with shoulder partner</a:t>
            </a:r>
          </a:p>
        </p:txBody>
      </p:sp>
      <p:sp>
        <p:nvSpPr>
          <p:cNvPr id="4" name="Slide Number Placeholder 3"/>
          <p:cNvSpPr>
            <a:spLocks noGrp="1"/>
          </p:cNvSpPr>
          <p:nvPr>
            <p:ph type="sldNum" sz="quarter" idx="10"/>
          </p:nvPr>
        </p:nvSpPr>
        <p:spPr/>
        <p:txBody>
          <a:bodyPr/>
          <a:lstStyle/>
          <a:p>
            <a:fld id="{7D85A8A3-2B51-4FF8-8319-133D09F4A708}" type="slidenum">
              <a:rPr lang="en-US" smtClean="0"/>
              <a:t>14</a:t>
            </a:fld>
            <a:endParaRPr lang="en-US"/>
          </a:p>
        </p:txBody>
      </p:sp>
    </p:spTree>
    <p:extLst>
      <p:ext uri="{BB962C8B-B14F-4D97-AF65-F5344CB8AC3E}">
        <p14:creationId xmlns:p14="http://schemas.microsoft.com/office/powerpoint/2010/main" val="2217741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linear view of the school improvement process. On the left in the red circle is our CNA that we complete with a review of data. From that process we identify 3 or 4 primary needs to focus on for improvement.</a:t>
            </a:r>
          </a:p>
          <a:p>
            <a:r>
              <a:rPr lang="en-US" dirty="0"/>
              <a:t>Once we have our primary needs identified, we move to our “bridge” to our action plan – the root cause analysis. This is the connection to identifying key factors contributing to your primary need and allows you to extinguish those factors to increase positive student outcomes and reach your desired state which is done through implementation of your evidence based strategies and actions over the course of the year.</a:t>
            </a:r>
          </a:p>
          <a:p>
            <a:endParaRPr lang="en-US" dirty="0"/>
          </a:p>
          <a:p>
            <a:r>
              <a:rPr lang="en-US" b="1" dirty="0"/>
              <a:t>Rosalva/Sue – Slides 15-26</a:t>
            </a:r>
          </a:p>
        </p:txBody>
      </p:sp>
      <p:sp>
        <p:nvSpPr>
          <p:cNvPr id="4" name="Slide Number Placeholder 3"/>
          <p:cNvSpPr>
            <a:spLocks noGrp="1"/>
          </p:cNvSpPr>
          <p:nvPr>
            <p:ph type="sldNum" sz="quarter" idx="10"/>
          </p:nvPr>
        </p:nvSpPr>
        <p:spPr/>
        <p:txBody>
          <a:bodyPr/>
          <a:lstStyle/>
          <a:p>
            <a:pPr defTabSz="942397">
              <a:defRPr/>
            </a:pPr>
            <a:fld id="{DA7AAD8D-58A1-4498-BCE4-3B8BB7903424}" type="slidenum">
              <a:rPr lang="en-US">
                <a:solidFill>
                  <a:prstClr val="black"/>
                </a:solidFill>
                <a:latin typeface="Calibri" panose="020F0502020204030204"/>
              </a:rPr>
              <a:pPr defTabSz="942397">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4882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embark on the school improvement process, we must start with a comprehensive needs assessment. This is a systematic process to help us identify, understand, and address educational challenges in a prioritized manner. It is the examination of the gap that exists between the current state of the school and our desired state. We need to uncover our strengths and challenges that will inform our growth and improvement – this is the foundation to our action plan. This is a collaborative process undergone at the school level.</a:t>
            </a:r>
          </a:p>
        </p:txBody>
      </p:sp>
      <p:sp>
        <p:nvSpPr>
          <p:cNvPr id="4" name="Slide Number Placeholder 3"/>
          <p:cNvSpPr>
            <a:spLocks noGrp="1"/>
          </p:cNvSpPr>
          <p:nvPr>
            <p:ph type="sldNum" sz="quarter" idx="10"/>
          </p:nvPr>
        </p:nvSpPr>
        <p:spPr/>
        <p:txBody>
          <a:bodyPr/>
          <a:lstStyle/>
          <a:p>
            <a:fld id="{EC0B2229-418D-4CE8-A937-631C56B491F8}" type="slidenum">
              <a:rPr lang="en-US" smtClean="0"/>
              <a:t>16</a:t>
            </a:fld>
            <a:endParaRPr lang="en-US"/>
          </a:p>
        </p:txBody>
      </p:sp>
    </p:spTree>
    <p:extLst>
      <p:ext uri="{BB962C8B-B14F-4D97-AF65-F5344CB8AC3E}">
        <p14:creationId xmlns:p14="http://schemas.microsoft.com/office/powerpoint/2010/main" val="2638657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ADE’s framework includes 6 principles of effective school systems – The framework was developed collaboratively by a team from ADE program areas and representatives from LEA’s, both traditional and charter, large and small, rural and urban. </a:t>
            </a:r>
          </a:p>
          <a:p>
            <a:endParaRPr lang="en-US" dirty="0"/>
          </a:p>
          <a:p>
            <a:r>
              <a:rPr lang="en-US" dirty="0"/>
              <a:t>When you conduct your school’s CNA, you will evaluate yourself on all 6 areas.</a:t>
            </a:r>
          </a:p>
        </p:txBody>
      </p:sp>
      <p:sp>
        <p:nvSpPr>
          <p:cNvPr id="4" name="Slide Number Placeholder 3"/>
          <p:cNvSpPr>
            <a:spLocks noGrp="1"/>
          </p:cNvSpPr>
          <p:nvPr>
            <p:ph type="sldNum" sz="quarter" idx="10"/>
          </p:nvPr>
        </p:nvSpPr>
        <p:spPr/>
        <p:txBody>
          <a:bodyPr/>
          <a:lstStyle/>
          <a:p>
            <a:pPr defTabSz="931760">
              <a:defRPr/>
            </a:pPr>
            <a:fld id="{EC0B2229-418D-4CE8-A937-631C56B491F8}" type="slidenum">
              <a:rPr lang="en-US">
                <a:solidFill>
                  <a:prstClr val="black"/>
                </a:solidFill>
                <a:latin typeface="Calibri" panose="020F0502020204030204"/>
              </a:rPr>
              <a:pPr defTabSz="931760">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65502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each principle there are several indicators and elements that further define best practices. When you complete your CNA you rate yourself on each element. </a:t>
            </a:r>
          </a:p>
        </p:txBody>
      </p:sp>
      <p:sp>
        <p:nvSpPr>
          <p:cNvPr id="4" name="Slide Number Placeholder 3"/>
          <p:cNvSpPr>
            <a:spLocks noGrp="1"/>
          </p:cNvSpPr>
          <p:nvPr>
            <p:ph type="sldNum" sz="quarter" idx="10"/>
          </p:nvPr>
        </p:nvSpPr>
        <p:spPr/>
        <p:txBody>
          <a:bodyPr/>
          <a:lstStyle/>
          <a:p>
            <a:pPr defTabSz="931760">
              <a:defRPr/>
            </a:pPr>
            <a:fld id="{EC0B2229-418D-4CE8-A937-631C56B491F8}" type="slidenum">
              <a:rPr lang="en-US">
                <a:solidFill>
                  <a:prstClr val="black"/>
                </a:solidFill>
                <a:latin typeface="Calibri" panose="020F0502020204030204"/>
              </a:rPr>
              <a:pPr defTabSz="931760">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252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When starting your self-assessment, read the definition of the principle and look at key phrases to fully understand the meaning of the principle. </a:t>
            </a:r>
          </a:p>
          <a:p>
            <a:pPr marL="0" indent="0">
              <a:buNone/>
            </a:pPr>
            <a:r>
              <a:rPr lang="en-US" baseline="0" dirty="0"/>
              <a:t>Highlight the key phrases.</a:t>
            </a:r>
          </a:p>
          <a:p>
            <a:pPr marL="0" indent="0">
              <a:buNone/>
            </a:pPr>
            <a:endParaRPr lang="en-US" baseline="0" dirty="0"/>
          </a:p>
          <a:p>
            <a:pPr marL="0" indent="0">
              <a:buNone/>
            </a:pPr>
            <a:r>
              <a:rPr lang="en-US" baseline="0" dirty="0"/>
              <a:t>Here is the definition for Principle 5 – what stands out to you?</a:t>
            </a:r>
          </a:p>
        </p:txBody>
      </p:sp>
      <p:sp>
        <p:nvSpPr>
          <p:cNvPr id="4" name="Slide Number Placeholder 3"/>
          <p:cNvSpPr>
            <a:spLocks noGrp="1"/>
          </p:cNvSpPr>
          <p:nvPr>
            <p:ph type="sldNum" sz="quarter" idx="10"/>
          </p:nvPr>
        </p:nvSpPr>
        <p:spPr/>
        <p:txBody>
          <a:bodyPr/>
          <a:lstStyle/>
          <a:p>
            <a:fld id="{DA7AAD8D-58A1-4498-BCE4-3B8BB7903424}" type="slidenum">
              <a:rPr lang="en-US" smtClean="0"/>
              <a:t>19</a:t>
            </a:fld>
            <a:endParaRPr lang="en-US"/>
          </a:p>
        </p:txBody>
      </p:sp>
    </p:spTree>
    <p:extLst>
      <p:ext uri="{BB962C8B-B14F-4D97-AF65-F5344CB8AC3E}">
        <p14:creationId xmlns:p14="http://schemas.microsoft.com/office/powerpoint/2010/main" val="158778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5A8A3-2B51-4FF8-8319-133D09F4A708}" type="slidenum">
              <a:rPr lang="en-US" smtClean="0"/>
              <a:t>2</a:t>
            </a:fld>
            <a:endParaRPr lang="en-US"/>
          </a:p>
        </p:txBody>
      </p:sp>
    </p:spTree>
    <p:extLst>
      <p:ext uri="{BB962C8B-B14F-4D97-AF65-F5344CB8AC3E}">
        <p14:creationId xmlns:p14="http://schemas.microsoft.com/office/powerpoint/2010/main" val="3712456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Next, Look at the key words/phrases of each indicator</a:t>
            </a:r>
          </a:p>
          <a:p>
            <a:pPr marL="0" indent="0">
              <a:buNone/>
            </a:pPr>
            <a:r>
              <a:rPr lang="en-US" baseline="0" dirty="0"/>
              <a:t>Connect key words to key phrases in the output</a:t>
            </a:r>
          </a:p>
          <a:p>
            <a:pPr marL="0" indent="0">
              <a:buNone/>
            </a:pPr>
            <a:r>
              <a:rPr lang="en-US" baseline="0" dirty="0"/>
              <a:t>Determine what evidence you have at your site to show proof of the elements. The evidence is to help facilitate conversations with your staff when completing the CNA. </a:t>
            </a:r>
          </a:p>
          <a:p>
            <a:pPr marL="0" indent="0">
              <a:buNone/>
            </a:pPr>
            <a:endParaRPr lang="en-US" baseline="0" dirty="0"/>
          </a:p>
          <a:p>
            <a:pPr marL="0" indent="0">
              <a:buNone/>
            </a:pPr>
            <a:r>
              <a:rPr lang="en-US" baseline="0" dirty="0"/>
              <a:t>You will repeat this process for each indicator in the principle.</a:t>
            </a:r>
            <a:endParaRPr lang="en-US" dirty="0"/>
          </a:p>
          <a:p>
            <a:endParaRPr lang="en-US" dirty="0"/>
          </a:p>
        </p:txBody>
      </p:sp>
      <p:sp>
        <p:nvSpPr>
          <p:cNvPr id="4" name="Slide Number Placeholder 3"/>
          <p:cNvSpPr>
            <a:spLocks noGrp="1"/>
          </p:cNvSpPr>
          <p:nvPr>
            <p:ph type="sldNum" sz="quarter" idx="10"/>
          </p:nvPr>
        </p:nvSpPr>
        <p:spPr/>
        <p:txBody>
          <a:bodyPr/>
          <a:lstStyle/>
          <a:p>
            <a:fld id="{EC0B2229-418D-4CE8-A937-631C56B491F8}" type="slidenum">
              <a:rPr lang="en-US" smtClean="0"/>
              <a:t>20</a:t>
            </a:fld>
            <a:endParaRPr lang="en-US"/>
          </a:p>
        </p:txBody>
      </p:sp>
    </p:spTree>
    <p:extLst>
      <p:ext uri="{BB962C8B-B14F-4D97-AF65-F5344CB8AC3E}">
        <p14:creationId xmlns:p14="http://schemas.microsoft.com/office/powerpoint/2010/main" val="586488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00FFFF"/>
                </a:highlight>
              </a:rPr>
              <a:t>Add link to FY20 tool – from website</a:t>
            </a:r>
          </a:p>
          <a:p>
            <a:endParaRPr lang="en-US" dirty="0"/>
          </a:p>
          <a:p>
            <a:r>
              <a:rPr lang="en-US" dirty="0"/>
              <a:t>You will rate yourself on each element using the rubrics in the tool. Be sure to identify the evidence you used and add any additional notes as needed. There are possible evidence items listed, but you may have additional items you use. </a:t>
            </a:r>
          </a:p>
          <a:p>
            <a:r>
              <a:rPr lang="en-US" dirty="0"/>
              <a:t>As you complete your ratings on each element, the tool auto averages each indicator and principle. </a:t>
            </a:r>
          </a:p>
        </p:txBody>
      </p:sp>
      <p:sp>
        <p:nvSpPr>
          <p:cNvPr id="4" name="Slide Number Placeholder 3"/>
          <p:cNvSpPr>
            <a:spLocks noGrp="1"/>
          </p:cNvSpPr>
          <p:nvPr>
            <p:ph type="sldNum" sz="quarter" idx="10"/>
          </p:nvPr>
        </p:nvSpPr>
        <p:spPr/>
        <p:txBody>
          <a:bodyPr/>
          <a:lstStyle/>
          <a:p>
            <a:fld id="{EC0B2229-418D-4CE8-A937-631C56B491F8}" type="slidenum">
              <a:rPr lang="en-US" smtClean="0"/>
              <a:t>21</a:t>
            </a:fld>
            <a:endParaRPr lang="en-US"/>
          </a:p>
        </p:txBody>
      </p:sp>
    </p:spTree>
    <p:extLst>
      <p:ext uri="{BB962C8B-B14F-4D97-AF65-F5344CB8AC3E}">
        <p14:creationId xmlns:p14="http://schemas.microsoft.com/office/powerpoint/2010/main" val="2369822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complete your ratings for all indicators and elements, scores will be averaged and displayed on the data summary at the bottom of the page. Complete the trends and patterns area as well as identify any possible primary needs for the principle.</a:t>
            </a:r>
          </a:p>
        </p:txBody>
      </p:sp>
      <p:sp>
        <p:nvSpPr>
          <p:cNvPr id="4" name="Slide Number Placeholder 3"/>
          <p:cNvSpPr>
            <a:spLocks noGrp="1"/>
          </p:cNvSpPr>
          <p:nvPr>
            <p:ph type="sldNum" sz="quarter" idx="10"/>
          </p:nvPr>
        </p:nvSpPr>
        <p:spPr/>
        <p:txBody>
          <a:bodyPr/>
          <a:lstStyle/>
          <a:p>
            <a:fld id="{7D85A8A3-2B51-4FF8-8319-133D09F4A708}" type="slidenum">
              <a:rPr lang="en-US" smtClean="0"/>
              <a:t>22</a:t>
            </a:fld>
            <a:endParaRPr lang="en-US"/>
          </a:p>
        </p:txBody>
      </p:sp>
    </p:spTree>
    <p:extLst>
      <p:ext uri="{BB962C8B-B14F-4D97-AF65-F5344CB8AC3E}">
        <p14:creationId xmlns:p14="http://schemas.microsoft.com/office/powerpoint/2010/main" val="2598160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successful needs assessment utilizes a rigorous data analysis of multiple data sets to have a balance of qualitative and quantitative information. </a:t>
            </a:r>
          </a:p>
          <a:p>
            <a:endParaRPr lang="en-US" dirty="0"/>
          </a:p>
          <a:p>
            <a:r>
              <a:rPr lang="en-US" dirty="0"/>
              <a:t>Look at leading indicators which are formative and enable us to track progress along the way and make course corrections if needed</a:t>
            </a:r>
          </a:p>
          <a:p>
            <a:r>
              <a:rPr lang="en-US" dirty="0"/>
              <a:t>Look at lagging indicators which are summative, longer term outcomes, and are used for reflection to consider the impact of our strategies</a:t>
            </a:r>
          </a:p>
          <a:p>
            <a:endParaRPr lang="en-US" dirty="0"/>
          </a:p>
          <a:p>
            <a:r>
              <a:rPr lang="en-US" dirty="0"/>
              <a:t>Your needs manifest in your data and you could be overlooking key issues without digging into your data. As you rate yourself in each principle, have your data sets available as evidence to refer to.</a:t>
            </a:r>
          </a:p>
          <a:p>
            <a:endParaRPr lang="en-US" dirty="0"/>
          </a:p>
          <a:p>
            <a:r>
              <a:rPr lang="en-US" dirty="0"/>
              <a:t>Reference the Data Sheets in the CNA tool to collect K-8 </a:t>
            </a:r>
            <a:r>
              <a:rPr lang="en-US" dirty="0" err="1"/>
              <a:t>AzMerit</a:t>
            </a:r>
            <a:r>
              <a:rPr lang="en-US" dirty="0"/>
              <a:t>, HS Data, </a:t>
            </a:r>
            <a:r>
              <a:rPr lang="en-US" dirty="0" err="1"/>
              <a:t>Misc</a:t>
            </a:r>
            <a:r>
              <a:rPr lang="en-US" dirty="0"/>
              <a:t> Data and Teacher Data</a:t>
            </a:r>
          </a:p>
        </p:txBody>
      </p:sp>
      <p:sp>
        <p:nvSpPr>
          <p:cNvPr id="4" name="Slide Number Placeholder 3"/>
          <p:cNvSpPr>
            <a:spLocks noGrp="1"/>
          </p:cNvSpPr>
          <p:nvPr>
            <p:ph type="sldNum" sz="quarter" idx="10"/>
          </p:nvPr>
        </p:nvSpPr>
        <p:spPr/>
        <p:txBody>
          <a:bodyPr/>
          <a:lstStyle/>
          <a:p>
            <a:pPr defTabSz="931760">
              <a:defRPr/>
            </a:pPr>
            <a:fld id="{EC0B2229-418D-4CE8-A937-631C56B491F8}" type="slidenum">
              <a:rPr lang="en-US">
                <a:solidFill>
                  <a:prstClr val="black"/>
                </a:solidFill>
                <a:latin typeface="Calibri" panose="020F0502020204030204"/>
              </a:rPr>
              <a:pPr defTabSz="931760">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10390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5A8A3-2B51-4FF8-8319-133D09F4A708}" type="slidenum">
              <a:rPr lang="en-US" smtClean="0"/>
              <a:t>24</a:t>
            </a:fld>
            <a:endParaRPr lang="en-US"/>
          </a:p>
        </p:txBody>
      </p:sp>
    </p:spTree>
    <p:extLst>
      <p:ext uri="{BB962C8B-B14F-4D97-AF65-F5344CB8AC3E}">
        <p14:creationId xmlns:p14="http://schemas.microsoft.com/office/powerpoint/2010/main" val="2884566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your final summary page – list your top 3-4 primary needs – which indicators does your school need to focus on to make meaningful improvement?</a:t>
            </a:r>
          </a:p>
          <a:p>
            <a:r>
              <a:rPr lang="en-US" dirty="0"/>
              <a:t>Here is a sample completed with three primary needs</a:t>
            </a:r>
          </a:p>
        </p:txBody>
      </p:sp>
      <p:sp>
        <p:nvSpPr>
          <p:cNvPr id="4" name="Slide Number Placeholder 3"/>
          <p:cNvSpPr>
            <a:spLocks noGrp="1"/>
          </p:cNvSpPr>
          <p:nvPr>
            <p:ph type="sldNum" sz="quarter" idx="10"/>
          </p:nvPr>
        </p:nvSpPr>
        <p:spPr/>
        <p:txBody>
          <a:bodyPr/>
          <a:lstStyle/>
          <a:p>
            <a:fld id="{7D85A8A3-2B51-4FF8-8319-133D09F4A708}" type="slidenum">
              <a:rPr lang="en-US" smtClean="0"/>
              <a:t>25</a:t>
            </a:fld>
            <a:endParaRPr lang="en-US"/>
          </a:p>
        </p:txBody>
      </p:sp>
    </p:spTree>
    <p:extLst>
      <p:ext uri="{BB962C8B-B14F-4D97-AF65-F5344CB8AC3E}">
        <p14:creationId xmlns:p14="http://schemas.microsoft.com/office/powerpoint/2010/main" val="1913205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5A8A3-2B51-4FF8-8319-133D09F4A708}" type="slidenum">
              <a:rPr lang="en-US" smtClean="0"/>
              <a:t>26</a:t>
            </a:fld>
            <a:endParaRPr lang="en-US"/>
          </a:p>
        </p:txBody>
      </p:sp>
    </p:spTree>
    <p:extLst>
      <p:ext uri="{BB962C8B-B14F-4D97-AF65-F5344CB8AC3E}">
        <p14:creationId xmlns:p14="http://schemas.microsoft.com/office/powerpoint/2010/main" val="280512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completed the CNA and identified our top primary needs, we move to the bridge – the Root Cause Analysis of our primary needs.</a:t>
            </a:r>
          </a:p>
          <a:p>
            <a:endParaRPr lang="en-US" dirty="0"/>
          </a:p>
          <a:p>
            <a:r>
              <a:rPr lang="en-US" b="1" dirty="0"/>
              <a:t>Christina – Slides 27-43</a:t>
            </a:r>
          </a:p>
        </p:txBody>
      </p:sp>
      <p:sp>
        <p:nvSpPr>
          <p:cNvPr id="4" name="Slide Number Placeholder 3"/>
          <p:cNvSpPr>
            <a:spLocks noGrp="1"/>
          </p:cNvSpPr>
          <p:nvPr>
            <p:ph type="sldNum" sz="quarter" idx="10"/>
          </p:nvPr>
        </p:nvSpPr>
        <p:spPr/>
        <p:txBody>
          <a:bodyPr/>
          <a:lstStyle/>
          <a:p>
            <a:pPr defTabSz="942397">
              <a:defRPr/>
            </a:pPr>
            <a:fld id="{DA7AAD8D-58A1-4498-BCE4-3B8BB7903424}" type="slidenum">
              <a:rPr lang="en-US">
                <a:solidFill>
                  <a:prstClr val="black"/>
                </a:solidFill>
                <a:latin typeface="Calibri" panose="020F0502020204030204"/>
              </a:rPr>
              <a:pPr defTabSz="942397">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78274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288">
              <a:defRPr/>
            </a:pPr>
            <a:r>
              <a:rPr lang="en-US" dirty="0"/>
              <a:t>How many</a:t>
            </a:r>
            <a:r>
              <a:rPr lang="en-US" baseline="0" dirty="0"/>
              <a:t> times have you tried to fix a problem but it still keeps coming back? Have students not complete assignments constantly? No matter how much you modify it but they just don’t do it. Or do you have late students that are always late no matter how much you talk to them or what incentives you dangle? Sometimes our solutions are temporary solutions because we didn’t analyze the situation to determine the root of the problem. Instead, we needed to fix the problem quickly and so we used a solution that we used in the past or someone else used to see if it worked. </a:t>
            </a:r>
          </a:p>
          <a:p>
            <a:pPr defTabSz="960288">
              <a:defRPr/>
            </a:pPr>
            <a:endParaRPr lang="en-US" baseline="0" dirty="0"/>
          </a:p>
          <a:p>
            <a:r>
              <a:rPr lang="en-US" dirty="0"/>
              <a:t>A</a:t>
            </a:r>
            <a:r>
              <a:rPr lang="en-US" baseline="0" dirty="0"/>
              <a:t> root cause analysis allows you to use a strategic method to dig down into the problem and determine causes and contributing factors. Often times during the discussion of causes we find different perspectives of the same situation and get a enhanced picture of the problem.  At the end of the root cause analysis we are able to find the major cause and determine what needs to happen in order to remove the problem. </a:t>
            </a:r>
          </a:p>
          <a:p>
            <a:endParaRPr lang="en-US" baseline="0" dirty="0"/>
          </a:p>
          <a:p>
            <a:r>
              <a:rPr lang="en-US" baseline="0" dirty="0"/>
              <a:t>Today we will use the fishbone analysis to discuss factors that are contributing to your problem and help you determine targeted solutions to your 3 primary needs you identified. Let’s watch a quick video on the fishbone problem solving process.</a:t>
            </a:r>
          </a:p>
          <a:p>
            <a:pPr defTabSz="942397">
              <a:defRPr/>
            </a:pPr>
            <a:endParaRPr lang="en-US" dirty="0"/>
          </a:p>
          <a:p>
            <a:pPr defTabSz="960288">
              <a:defRPr/>
            </a:pPr>
            <a:endParaRPr lang="en-US" dirty="0"/>
          </a:p>
          <a:p>
            <a:endParaRPr lang="en-US" dirty="0"/>
          </a:p>
        </p:txBody>
      </p:sp>
      <p:sp>
        <p:nvSpPr>
          <p:cNvPr id="4" name="Slide Number Placeholder 3"/>
          <p:cNvSpPr>
            <a:spLocks noGrp="1"/>
          </p:cNvSpPr>
          <p:nvPr>
            <p:ph type="sldNum" sz="quarter" idx="10"/>
          </p:nvPr>
        </p:nvSpPr>
        <p:spPr/>
        <p:txBody>
          <a:bodyPr/>
          <a:lstStyle/>
          <a:p>
            <a:pPr defTabSz="942397">
              <a:defRPr/>
            </a:pPr>
            <a:fld id="{DA7AAD8D-58A1-4498-BCE4-3B8BB7903424}" type="slidenum">
              <a:rPr lang="en-US">
                <a:solidFill>
                  <a:prstClr val="black"/>
                </a:solidFill>
                <a:latin typeface="Calibri" panose="020F0502020204030204"/>
              </a:rPr>
              <a:pPr defTabSz="942397">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702163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https://www.youtube.com/watch?v=I0c6Gd26Fxw</a:t>
            </a:r>
          </a:p>
        </p:txBody>
      </p:sp>
      <p:sp>
        <p:nvSpPr>
          <p:cNvPr id="4" name="Slide Number Placeholder 3"/>
          <p:cNvSpPr>
            <a:spLocks noGrp="1"/>
          </p:cNvSpPr>
          <p:nvPr>
            <p:ph type="sldNum" sz="quarter" idx="10"/>
          </p:nvPr>
        </p:nvSpPr>
        <p:spPr/>
        <p:txBody>
          <a:bodyPr/>
          <a:lstStyle/>
          <a:p>
            <a:fld id="{7D85A8A3-2B51-4FF8-8319-133D09F4A708}" type="slidenum">
              <a:rPr lang="en-US" smtClean="0"/>
              <a:t>29</a:t>
            </a:fld>
            <a:endParaRPr lang="en-US"/>
          </a:p>
        </p:txBody>
      </p:sp>
    </p:spTree>
    <p:extLst>
      <p:ext uri="{BB962C8B-B14F-4D97-AF65-F5344CB8AC3E}">
        <p14:creationId xmlns:p14="http://schemas.microsoft.com/office/powerpoint/2010/main" val="373197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Sue – Slides – 3 &amp; 4</a:t>
            </a:r>
          </a:p>
        </p:txBody>
      </p:sp>
      <p:sp>
        <p:nvSpPr>
          <p:cNvPr id="4" name="Slide Number Placeholder 3"/>
          <p:cNvSpPr>
            <a:spLocks noGrp="1"/>
          </p:cNvSpPr>
          <p:nvPr>
            <p:ph type="sldNum" sz="quarter" idx="10"/>
          </p:nvPr>
        </p:nvSpPr>
        <p:spPr/>
        <p:txBody>
          <a:bodyPr/>
          <a:lstStyle/>
          <a:p>
            <a:pPr defTabSz="942397">
              <a:defRPr/>
            </a:pPr>
            <a:fld id="{EC0B2229-418D-4CE8-A937-631C56B491F8}" type="slidenum">
              <a:rPr lang="en-US">
                <a:solidFill>
                  <a:prstClr val="black"/>
                </a:solidFill>
                <a:latin typeface="Calibri" panose="020F0502020204030204"/>
              </a:rPr>
              <a:pPr defTabSz="942397">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07081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288">
              <a:defRPr/>
            </a:pPr>
            <a:r>
              <a:rPr lang="en-US" dirty="0"/>
              <a:t>Let’s walk you through a fishbone sample. You can see the three main parts</a:t>
            </a:r>
            <a:r>
              <a:rPr lang="en-US" baseline="0" dirty="0"/>
              <a:t> of the fish: head, body and tail. In the head</a:t>
            </a:r>
            <a:r>
              <a:rPr lang="en-US" dirty="0"/>
              <a:t> you see</a:t>
            </a:r>
            <a:r>
              <a:rPr lang="en-US" baseline="0" dirty="0"/>
              <a:t> the indicator that was identified as a primary need in the CNA: “2.4 Our teachers are not implementing evidence based rigorous and relevant instruction” as evidence from classroom observations, lesson plans and the % proficient on AZ Merit. We combined what evidence we used and what data was used to determine that it was a primary need. </a:t>
            </a:r>
            <a:endParaRPr lang="en-US" dirty="0"/>
          </a:p>
          <a:p>
            <a:endParaRPr lang="en-US" dirty="0"/>
          </a:p>
        </p:txBody>
      </p:sp>
      <p:sp>
        <p:nvSpPr>
          <p:cNvPr id="4" name="Slide Number Placeholder 3"/>
          <p:cNvSpPr>
            <a:spLocks noGrp="1"/>
          </p:cNvSpPr>
          <p:nvPr>
            <p:ph type="sldNum" sz="quarter" idx="10"/>
          </p:nvPr>
        </p:nvSpPr>
        <p:spPr/>
        <p:txBody>
          <a:bodyPr/>
          <a:lstStyle/>
          <a:p>
            <a:pPr defTabSz="942397">
              <a:defRPr/>
            </a:pPr>
            <a:fld id="{DA7AAD8D-58A1-4498-BCE4-3B8BB7903424}" type="slidenum">
              <a:rPr lang="en-US">
                <a:solidFill>
                  <a:prstClr val="black"/>
                </a:solidFill>
                <a:latin typeface="Calibri" panose="020F0502020204030204"/>
              </a:rPr>
              <a:pPr defTabSz="942397">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3156616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288">
              <a:defRPr/>
            </a:pPr>
            <a:r>
              <a:rPr lang="en-US" baseline="0" dirty="0"/>
              <a:t>In the body we chose the 6 categories (Instruction, Curriculum, Community, Teachers, Students, Infrastructure), these 6 categories are frequently used in education. Think of these categories as the who, what, and why that are contributing to the primary need problem.</a:t>
            </a:r>
          </a:p>
          <a:p>
            <a:pPr defTabSz="960288">
              <a:defRPr/>
            </a:pPr>
            <a:endParaRPr lang="en-US" baseline="0" dirty="0"/>
          </a:p>
          <a:p>
            <a:pPr defTabSz="960288">
              <a:defRPr/>
            </a:pPr>
            <a:r>
              <a:rPr lang="en-US" baseline="0" dirty="0"/>
              <a:t>Sometime people leave categories blank and feel them in as they go, sometimes  the categories are the same sometimes they are different depending what the primary need is. In your discussion with your team you might choose different categories but these are guiding categories if you get stuck.</a:t>
            </a:r>
          </a:p>
          <a:p>
            <a:endParaRPr lang="en-US" dirty="0"/>
          </a:p>
        </p:txBody>
      </p:sp>
      <p:sp>
        <p:nvSpPr>
          <p:cNvPr id="4" name="Slide Number Placeholder 3"/>
          <p:cNvSpPr>
            <a:spLocks noGrp="1"/>
          </p:cNvSpPr>
          <p:nvPr>
            <p:ph type="sldNum" sz="quarter" idx="10"/>
          </p:nvPr>
        </p:nvSpPr>
        <p:spPr/>
        <p:txBody>
          <a:bodyPr/>
          <a:lstStyle/>
          <a:p>
            <a:pPr defTabSz="942397">
              <a:defRPr/>
            </a:pPr>
            <a:fld id="{DA7AAD8D-58A1-4498-BCE4-3B8BB7903424}" type="slidenum">
              <a:rPr lang="en-US">
                <a:solidFill>
                  <a:prstClr val="black"/>
                </a:solidFill>
                <a:latin typeface="Calibri" panose="020F0502020204030204"/>
              </a:rPr>
              <a:pPr defTabSz="942397">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1198672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possible additional categories we have seen schools use depending on the primary need identified; there could be many others</a:t>
            </a:r>
          </a:p>
        </p:txBody>
      </p:sp>
      <p:sp>
        <p:nvSpPr>
          <p:cNvPr id="4" name="Slide Number Placeholder 3"/>
          <p:cNvSpPr>
            <a:spLocks noGrp="1"/>
          </p:cNvSpPr>
          <p:nvPr>
            <p:ph type="sldNum" sz="quarter" idx="10"/>
          </p:nvPr>
        </p:nvSpPr>
        <p:spPr/>
        <p:txBody>
          <a:bodyPr/>
          <a:lstStyle/>
          <a:p>
            <a:pPr defTabSz="931760">
              <a:defRPr/>
            </a:pPr>
            <a:fld id="{0AF03A3E-2EAA-4B4E-A15D-292079863F68}" type="slidenum">
              <a:rPr lang="en-US">
                <a:solidFill>
                  <a:prstClr val="black"/>
                </a:solidFill>
                <a:latin typeface="Calibri" panose="020F0502020204030204"/>
              </a:rPr>
              <a:pPr defTabSz="931760">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2606387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is our sample fishbone. The team and I brainstormed all the causes for my teachers not implementing evidence based, rigorous writing instruction.  We used some target questions to help guide our work. How do our teachers contribute to the problem – what are they doing or not doing? How is instruction contributing? What barriers are in place? How do we know the problem exists? This is the time for the team to be honest and put it all on the chart.</a:t>
            </a:r>
          </a:p>
          <a:p>
            <a:endParaRPr lang="en-US" baseline="0" dirty="0"/>
          </a:p>
          <a:p>
            <a:r>
              <a:rPr lang="en-US" baseline="0" dirty="0"/>
              <a:t>After we brain stormed all our ideas we looked for any common trends or patterns. It can be helpful for you to highlight or underline key words or phrases that are in common. </a:t>
            </a:r>
          </a:p>
          <a:p>
            <a:endParaRPr lang="en-US" baseline="0" dirty="0"/>
          </a:p>
          <a:p>
            <a:r>
              <a:rPr lang="en-US" baseline="0" dirty="0"/>
              <a:t>You can see we found that we </a:t>
            </a:r>
            <a:r>
              <a:rPr lang="en-US" b="0" baseline="0" dirty="0"/>
              <a:t>have low level instruction, lack of alignment to standards, varied materials being used, no planning time, lack of professional development, and students lack perseverance.  We concluded that teachers are not implementing rigorous writing instruction because they lack a solid curriculum and training. </a:t>
            </a:r>
            <a:r>
              <a:rPr lang="en-US" baseline="0" dirty="0"/>
              <a:t>So you can see that in the tail we wrote out </a:t>
            </a:r>
            <a:r>
              <a:rPr lang="en-US" u="sng" baseline="0" dirty="0"/>
              <a:t>needs statement</a:t>
            </a:r>
            <a:r>
              <a:rPr lang="en-US" baseline="0" dirty="0"/>
              <a:t>: </a:t>
            </a:r>
            <a:r>
              <a:rPr lang="en-US" u="sng" baseline="0" dirty="0"/>
              <a:t>We need an evidence and standards based curriculum, implemented with fidelity as well as professional development.</a:t>
            </a:r>
            <a:r>
              <a:rPr lang="en-US" baseline="0" dirty="0"/>
              <a:t> We then ask ourselves, “If what is in the fishbone tail were corrected, would the problem continue?” We feel if we implement an evidence based curriculum with fidelity after receiving professional development, then we would no longer have our primary need. </a:t>
            </a:r>
          </a:p>
          <a:p>
            <a:r>
              <a:rPr lang="en-US" b="0" baseline="0" dirty="0"/>
              <a:t>After we completed the Needs statement </a:t>
            </a:r>
            <a:r>
              <a:rPr lang="en-US" baseline="0" dirty="0"/>
              <a:t>we turned it into a desired outcome. Write that at the bottom. The desired outcome is our target goal. </a:t>
            </a:r>
          </a:p>
        </p:txBody>
      </p:sp>
      <p:sp>
        <p:nvSpPr>
          <p:cNvPr id="4" name="Slide Number Placeholder 3"/>
          <p:cNvSpPr>
            <a:spLocks noGrp="1"/>
          </p:cNvSpPr>
          <p:nvPr>
            <p:ph type="sldNum" sz="quarter" idx="10"/>
          </p:nvPr>
        </p:nvSpPr>
        <p:spPr/>
        <p:txBody>
          <a:bodyPr/>
          <a:lstStyle/>
          <a:p>
            <a:pPr defTabSz="942397">
              <a:defRPr/>
            </a:pPr>
            <a:fld id="{DA7AAD8D-58A1-4498-BCE4-3B8BB7903424}" type="slidenum">
              <a:rPr lang="en-US">
                <a:solidFill>
                  <a:prstClr val="black"/>
                </a:solidFill>
                <a:latin typeface="Calibri" panose="020F0502020204030204"/>
              </a:rPr>
              <a:pPr defTabSz="942397">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4042511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target questions that we use to facilitate the conversation and help dig deep down to evaluate our factors contributing to the root cause. </a:t>
            </a:r>
          </a:p>
        </p:txBody>
      </p:sp>
      <p:sp>
        <p:nvSpPr>
          <p:cNvPr id="4" name="Slide Number Placeholder 3"/>
          <p:cNvSpPr>
            <a:spLocks noGrp="1"/>
          </p:cNvSpPr>
          <p:nvPr>
            <p:ph type="sldNum" sz="quarter" idx="10"/>
          </p:nvPr>
        </p:nvSpPr>
        <p:spPr/>
        <p:txBody>
          <a:bodyPr/>
          <a:lstStyle/>
          <a:p>
            <a:fld id="{6B758DC1-00A3-4FFA-AD0C-2BEA66671E00}" type="slidenum">
              <a:rPr lang="en-US" smtClean="0"/>
              <a:t>34</a:t>
            </a:fld>
            <a:endParaRPr lang="en-US"/>
          </a:p>
        </p:txBody>
      </p:sp>
    </p:spTree>
    <p:extLst>
      <p:ext uri="{BB962C8B-B14F-4D97-AF65-F5344CB8AC3E}">
        <p14:creationId xmlns:p14="http://schemas.microsoft.com/office/powerpoint/2010/main" val="2580557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determine the root cause to your problem, you will need to formulate your need statement – the tail of the fishbone. Your need statement is a statement of the problem and the action you will take. </a:t>
            </a:r>
          </a:p>
          <a:p>
            <a:endParaRPr lang="en-US" dirty="0"/>
          </a:p>
          <a:p>
            <a:r>
              <a:rPr lang="en-US" dirty="0"/>
              <a:t>For example: If the major factor that we found was teachers are not effectively differentiating instruction and they need to design lessons that differentiate then your need statement could be: Teachers need to plan for instruction to differentiate effectively.</a:t>
            </a:r>
          </a:p>
        </p:txBody>
      </p:sp>
      <p:sp>
        <p:nvSpPr>
          <p:cNvPr id="4" name="Slide Number Placeholder 3"/>
          <p:cNvSpPr>
            <a:spLocks noGrp="1"/>
          </p:cNvSpPr>
          <p:nvPr>
            <p:ph type="sldNum" sz="quarter" idx="10"/>
          </p:nvPr>
        </p:nvSpPr>
        <p:spPr/>
        <p:txBody>
          <a:bodyPr/>
          <a:lstStyle/>
          <a:p>
            <a:fld id="{6B758DC1-00A3-4FFA-AD0C-2BEA66671E00}" type="slidenum">
              <a:rPr lang="en-US" smtClean="0"/>
              <a:t>35</a:t>
            </a:fld>
            <a:endParaRPr lang="en-US"/>
          </a:p>
        </p:txBody>
      </p:sp>
    </p:spTree>
    <p:extLst>
      <p:ext uri="{BB962C8B-B14F-4D97-AF65-F5344CB8AC3E}">
        <p14:creationId xmlns:p14="http://schemas.microsoft.com/office/powerpoint/2010/main" val="1608334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your discussion reread the tail of your fishbone and ask your self this? If I do this will my primary need go away? If it could then you are good to go forward to create a plan of action.</a:t>
            </a:r>
          </a:p>
          <a:p>
            <a:endParaRPr lang="en-US" dirty="0"/>
          </a:p>
          <a:p>
            <a:r>
              <a:rPr lang="en-US" dirty="0"/>
              <a:t>If your answer is no, then your need statement, or your tail, is too big and is not getting to the root of the problem.</a:t>
            </a:r>
          </a:p>
        </p:txBody>
      </p:sp>
      <p:sp>
        <p:nvSpPr>
          <p:cNvPr id="4" name="Slide Number Placeholder 3"/>
          <p:cNvSpPr>
            <a:spLocks noGrp="1"/>
          </p:cNvSpPr>
          <p:nvPr>
            <p:ph type="sldNum" sz="quarter" idx="10"/>
          </p:nvPr>
        </p:nvSpPr>
        <p:spPr/>
        <p:txBody>
          <a:bodyPr/>
          <a:lstStyle/>
          <a:p>
            <a:fld id="{6B758DC1-00A3-4FFA-AD0C-2BEA66671E00}" type="slidenum">
              <a:rPr lang="en-US" smtClean="0"/>
              <a:t>36</a:t>
            </a:fld>
            <a:endParaRPr lang="en-US"/>
          </a:p>
        </p:txBody>
      </p:sp>
    </p:spTree>
    <p:extLst>
      <p:ext uri="{BB962C8B-B14F-4D97-AF65-F5344CB8AC3E}">
        <p14:creationId xmlns:p14="http://schemas.microsoft.com/office/powerpoint/2010/main" val="178804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a different fishbone example. This school had a primary need of 2.1 – teachers maintain high academic expectations for all students. </a:t>
            </a:r>
          </a:p>
          <a:p>
            <a:r>
              <a:rPr lang="en-US" dirty="0">
                <a:solidFill>
                  <a:srgbClr val="FF0000"/>
                </a:solidFill>
              </a:rPr>
              <a:t>After</a:t>
            </a:r>
            <a:r>
              <a:rPr lang="en-US" baseline="0" dirty="0">
                <a:solidFill>
                  <a:srgbClr val="FF0000"/>
                </a:solidFill>
              </a:rPr>
              <a:t> listing the challenges – the school looked for a common theme (highlighted in red). As you see, sometimes there is more than one theme that emerges, but there should be one common one</a:t>
            </a:r>
          </a:p>
          <a:p>
            <a:endParaRPr lang="en-US" baseline="0" dirty="0">
              <a:solidFill>
                <a:srgbClr val="FF0000"/>
              </a:solidFill>
            </a:endParaRPr>
          </a:p>
          <a:p>
            <a:pPr defTabSz="924916">
              <a:defRPr/>
            </a:pPr>
            <a:r>
              <a:rPr lang="en-US" dirty="0"/>
              <a:t>After conducting their root cause analysis, they generated their need statement and desired outcome… but this is still very general and is really just a restatement of the primary need, so let’s dig deeper.</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defTabSz="924916"/>
            <a:fld id="{EC0B2229-418D-4CE8-A937-631C56B491F8}" type="slidenum">
              <a:rPr lang="en-US">
                <a:solidFill>
                  <a:prstClr val="black"/>
                </a:solidFill>
                <a:latin typeface="Calibri" panose="020F0502020204030204"/>
              </a:rPr>
              <a:pPr defTabSz="924916"/>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322236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a:t>Sometimes our root cause analysis leads us to identify a general problem so we may need to drill down even deeper. Using the 5 Whys method allows us to move beyond obvious answers and reflect on less obvious explanations. Like an inquisitive toddler, asking why in response to each suggested cause and asking why to get insight at a level that can be addressed. You will know when you have reached your final why because it does not make logical sense to ask why again. </a:t>
            </a:r>
          </a:p>
          <a:p>
            <a:endParaRPr lang="en-US" dirty="0"/>
          </a:p>
          <a:p>
            <a:r>
              <a:rPr lang="en-US" dirty="0"/>
              <a:t>Let’s watch another quick clip on how to use this method. </a:t>
            </a:r>
          </a:p>
        </p:txBody>
      </p:sp>
      <p:sp>
        <p:nvSpPr>
          <p:cNvPr id="4" name="Slide Number Placeholder 3"/>
          <p:cNvSpPr>
            <a:spLocks noGrp="1"/>
          </p:cNvSpPr>
          <p:nvPr>
            <p:ph type="sldNum" sz="quarter" idx="10"/>
          </p:nvPr>
        </p:nvSpPr>
        <p:spPr/>
        <p:txBody>
          <a:bodyPr/>
          <a:lstStyle/>
          <a:p>
            <a:fld id="{6B758DC1-00A3-4FFA-AD0C-2BEA66671E00}" type="slidenum">
              <a:rPr lang="en-US" smtClean="0"/>
              <a:t>38</a:t>
            </a:fld>
            <a:endParaRPr lang="en-US"/>
          </a:p>
        </p:txBody>
      </p:sp>
    </p:spTree>
    <p:extLst>
      <p:ext uri="{BB962C8B-B14F-4D97-AF65-F5344CB8AC3E}">
        <p14:creationId xmlns:p14="http://schemas.microsoft.com/office/powerpoint/2010/main" val="2732845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https://www.youtube.com/watch?v=N7cR2gArCFE</a:t>
            </a:r>
          </a:p>
          <a:p>
            <a:endParaRPr lang="en-US" dirty="0"/>
          </a:p>
        </p:txBody>
      </p:sp>
      <p:sp>
        <p:nvSpPr>
          <p:cNvPr id="4" name="Slide Number Placeholder 3"/>
          <p:cNvSpPr>
            <a:spLocks noGrp="1"/>
          </p:cNvSpPr>
          <p:nvPr>
            <p:ph type="sldNum" sz="quarter" idx="10"/>
          </p:nvPr>
        </p:nvSpPr>
        <p:spPr/>
        <p:txBody>
          <a:bodyPr/>
          <a:lstStyle/>
          <a:p>
            <a:fld id="{6B758DC1-00A3-4FFA-AD0C-2BEA66671E00}" type="slidenum">
              <a:rPr lang="en-US" smtClean="0"/>
              <a:t>39</a:t>
            </a:fld>
            <a:endParaRPr lang="en-US"/>
          </a:p>
        </p:txBody>
      </p:sp>
    </p:spTree>
    <p:extLst>
      <p:ext uri="{BB962C8B-B14F-4D97-AF65-F5344CB8AC3E}">
        <p14:creationId xmlns:p14="http://schemas.microsoft.com/office/powerpoint/2010/main" val="301466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5A8A3-2B51-4FF8-8319-133D09F4A708}" type="slidenum">
              <a:rPr lang="en-US" smtClean="0"/>
              <a:t>4</a:t>
            </a:fld>
            <a:endParaRPr lang="en-US" dirty="0"/>
          </a:p>
        </p:txBody>
      </p:sp>
    </p:spTree>
    <p:extLst>
      <p:ext uri="{BB962C8B-B14F-4D97-AF65-F5344CB8AC3E}">
        <p14:creationId xmlns:p14="http://schemas.microsoft.com/office/powerpoint/2010/main" val="93420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taking the tail of the previous fishbone that was very general (having high expectations for students), we asked why several times and we got to a deeper root cause. Now we can start to identify our need statement and desired outcome.</a:t>
            </a:r>
          </a:p>
        </p:txBody>
      </p:sp>
      <p:sp>
        <p:nvSpPr>
          <p:cNvPr id="4" name="Slide Number Placeholder 3"/>
          <p:cNvSpPr>
            <a:spLocks noGrp="1"/>
          </p:cNvSpPr>
          <p:nvPr>
            <p:ph type="sldNum" sz="quarter" idx="10"/>
          </p:nvPr>
        </p:nvSpPr>
        <p:spPr/>
        <p:txBody>
          <a:bodyPr/>
          <a:lstStyle/>
          <a:p>
            <a:pPr defTabSz="924916"/>
            <a:fld id="{0AF03A3E-2EAA-4B4E-A15D-292079863F68}" type="slidenum">
              <a:rPr lang="en-US">
                <a:solidFill>
                  <a:prstClr val="black"/>
                </a:solidFill>
                <a:latin typeface="Calibri" panose="020F0502020204030204"/>
              </a:rPr>
              <a:pPr defTabSz="924916"/>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2771581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your need statement you will need to create your desired outcome. Your desired outcome is your need statement plus how the action will affect your primary need and student outcomes. </a:t>
            </a:r>
          </a:p>
          <a:p>
            <a:endParaRPr lang="en-US" dirty="0"/>
          </a:p>
          <a:p>
            <a:r>
              <a:rPr lang="en-US" dirty="0"/>
              <a:t>For example: Let’s take this need statement “teachers need to plan for instruction to differentiate effectively”. If we connect that to our primary need 2.4 and 4.5 teachers need to plan rigorous instruction and how it impacts students we get our desired outcome. “Teachers will create lesson plans for differentiated instruction in order to provide rigorous instruction to increase student proficiency.”</a:t>
            </a:r>
          </a:p>
          <a:p>
            <a:endParaRPr lang="en-US" dirty="0"/>
          </a:p>
        </p:txBody>
      </p:sp>
      <p:sp>
        <p:nvSpPr>
          <p:cNvPr id="4" name="Slide Number Placeholder 3"/>
          <p:cNvSpPr>
            <a:spLocks noGrp="1"/>
          </p:cNvSpPr>
          <p:nvPr>
            <p:ph type="sldNum" sz="quarter" idx="10"/>
          </p:nvPr>
        </p:nvSpPr>
        <p:spPr/>
        <p:txBody>
          <a:bodyPr/>
          <a:lstStyle/>
          <a:p>
            <a:fld id="{6B758DC1-00A3-4FFA-AD0C-2BEA66671E00}" type="slidenum">
              <a:rPr lang="en-US" smtClean="0"/>
              <a:t>41</a:t>
            </a:fld>
            <a:endParaRPr lang="en-US"/>
          </a:p>
        </p:txBody>
      </p:sp>
    </p:spTree>
    <p:extLst>
      <p:ext uri="{BB962C8B-B14F-4D97-AF65-F5344CB8AC3E}">
        <p14:creationId xmlns:p14="http://schemas.microsoft.com/office/powerpoint/2010/main" val="338862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more needs statements and possible corresponding desired outcomes for you to review as examples.</a:t>
            </a:r>
          </a:p>
        </p:txBody>
      </p:sp>
      <p:sp>
        <p:nvSpPr>
          <p:cNvPr id="4" name="Slide Number Placeholder 3"/>
          <p:cNvSpPr>
            <a:spLocks noGrp="1"/>
          </p:cNvSpPr>
          <p:nvPr>
            <p:ph type="sldNum" sz="quarter" idx="10"/>
          </p:nvPr>
        </p:nvSpPr>
        <p:spPr/>
        <p:txBody>
          <a:bodyPr/>
          <a:lstStyle/>
          <a:p>
            <a:fld id="{6B758DC1-00A3-4FFA-AD0C-2BEA66671E00}" type="slidenum">
              <a:rPr lang="en-US" smtClean="0"/>
              <a:t>42</a:t>
            </a:fld>
            <a:endParaRPr lang="en-US"/>
          </a:p>
        </p:txBody>
      </p:sp>
    </p:spTree>
    <p:extLst>
      <p:ext uri="{BB962C8B-B14F-4D97-AF65-F5344CB8AC3E}">
        <p14:creationId xmlns:p14="http://schemas.microsoft.com/office/powerpoint/2010/main" val="3367582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5A8A3-2B51-4FF8-8319-133D09F4A708}" type="slidenum">
              <a:rPr lang="en-US" smtClean="0"/>
              <a:t>43</a:t>
            </a:fld>
            <a:endParaRPr lang="en-US"/>
          </a:p>
        </p:txBody>
      </p:sp>
    </p:spTree>
    <p:extLst>
      <p:ext uri="{BB962C8B-B14F-4D97-AF65-F5344CB8AC3E}">
        <p14:creationId xmlns:p14="http://schemas.microsoft.com/office/powerpoint/2010/main" val="1206504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components of your fishbone diagram. Click to bring in images.</a:t>
            </a:r>
          </a:p>
          <a:p>
            <a:endParaRPr lang="en-US" dirty="0"/>
          </a:p>
          <a:p>
            <a:r>
              <a:rPr lang="en-US" dirty="0"/>
              <a:t>This is important to note that you will need to transfer these 4 information pieces to your IAP.</a:t>
            </a:r>
          </a:p>
          <a:p>
            <a:endParaRPr lang="en-US" dirty="0"/>
          </a:p>
          <a:p>
            <a:r>
              <a:rPr lang="en-US" b="1" dirty="0"/>
              <a:t>Nicole – slides 44-46</a:t>
            </a:r>
          </a:p>
        </p:txBody>
      </p:sp>
      <p:sp>
        <p:nvSpPr>
          <p:cNvPr id="4" name="Slide Number Placeholder 3"/>
          <p:cNvSpPr>
            <a:spLocks noGrp="1"/>
          </p:cNvSpPr>
          <p:nvPr>
            <p:ph type="sldNum" sz="quarter" idx="10"/>
          </p:nvPr>
        </p:nvSpPr>
        <p:spPr/>
        <p:txBody>
          <a:bodyPr/>
          <a:lstStyle/>
          <a:p>
            <a:pPr defTabSz="942397">
              <a:defRPr/>
            </a:pPr>
            <a:fld id="{DA7AAD8D-58A1-4498-BCE4-3B8BB7903424}" type="slidenum">
              <a:rPr lang="en-US">
                <a:solidFill>
                  <a:prstClr val="black"/>
                </a:solidFill>
                <a:latin typeface="Calibri" panose="020F0502020204030204"/>
              </a:rPr>
              <a:pPr defTabSz="942397">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16634986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complete your root cause analyses, you will go back to the bottom of your CNA final summary page to complete.</a:t>
            </a:r>
          </a:p>
          <a:p>
            <a:r>
              <a:rPr lang="en-US" dirty="0"/>
              <a:t> – list the root causes you identified for each primary need</a:t>
            </a:r>
          </a:p>
          <a:p>
            <a:pPr marL="171450" indent="-171450">
              <a:buFontTx/>
              <a:buChar char="-"/>
            </a:pPr>
            <a:r>
              <a:rPr lang="en-US" dirty="0"/>
              <a:t>List the corresponding primary needs and desired outcomes</a:t>
            </a:r>
          </a:p>
          <a:p>
            <a:pPr marL="171450" indent="-171450">
              <a:buFontTx/>
              <a:buChar char="-"/>
            </a:pPr>
            <a:endParaRPr lang="en-US" dirty="0"/>
          </a:p>
          <a:p>
            <a:r>
              <a:rPr lang="en-US" dirty="0"/>
              <a:t>Here is a sample for one principle</a:t>
            </a:r>
          </a:p>
          <a:p>
            <a:endParaRPr lang="en-US" dirty="0"/>
          </a:p>
        </p:txBody>
      </p:sp>
      <p:sp>
        <p:nvSpPr>
          <p:cNvPr id="4" name="Slide Number Placeholder 3"/>
          <p:cNvSpPr>
            <a:spLocks noGrp="1"/>
          </p:cNvSpPr>
          <p:nvPr>
            <p:ph type="sldNum" sz="quarter" idx="10"/>
          </p:nvPr>
        </p:nvSpPr>
        <p:spPr/>
        <p:txBody>
          <a:bodyPr/>
          <a:lstStyle/>
          <a:p>
            <a:fld id="{7D85A8A3-2B51-4FF8-8319-133D09F4A708}" type="slidenum">
              <a:rPr lang="en-US" smtClean="0"/>
              <a:t>45</a:t>
            </a:fld>
            <a:endParaRPr lang="en-US"/>
          </a:p>
        </p:txBody>
      </p:sp>
    </p:spTree>
    <p:extLst>
      <p:ext uri="{BB962C8B-B14F-4D97-AF65-F5344CB8AC3E}">
        <p14:creationId xmlns:p14="http://schemas.microsoft.com/office/powerpoint/2010/main" val="3422343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Upload your CNA and fishbone diagrams into your school’s ALEAT file cabinet.</a:t>
            </a:r>
          </a:p>
        </p:txBody>
      </p:sp>
      <p:sp>
        <p:nvSpPr>
          <p:cNvPr id="4" name="Slide Number Placeholder 3"/>
          <p:cNvSpPr>
            <a:spLocks noGrp="1"/>
          </p:cNvSpPr>
          <p:nvPr>
            <p:ph type="sldNum" sz="quarter" idx="10"/>
          </p:nvPr>
        </p:nvSpPr>
        <p:spPr/>
        <p:txBody>
          <a:bodyPr/>
          <a:lstStyle/>
          <a:p>
            <a:fld id="{EC0B2229-418D-4CE8-A937-631C56B491F8}" type="slidenum">
              <a:rPr lang="en-US" smtClean="0"/>
              <a:t>46</a:t>
            </a:fld>
            <a:endParaRPr lang="en-US"/>
          </a:p>
        </p:txBody>
      </p:sp>
    </p:spTree>
    <p:extLst>
      <p:ext uri="{BB962C8B-B14F-4D97-AF65-F5344CB8AC3E}">
        <p14:creationId xmlns:p14="http://schemas.microsoft.com/office/powerpoint/2010/main" val="148249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what we have accomplished and what to do next.</a:t>
            </a:r>
          </a:p>
          <a:p>
            <a:r>
              <a:rPr lang="en-US" dirty="0"/>
              <a:t>We have completed our CNA and data review to identify our top primary needs. We then conducted a root cause analysis for each primary need and developed our need statements and desired outcomes for each. As we begin to move into the creation of our action plan we need to set goals.</a:t>
            </a:r>
          </a:p>
          <a:p>
            <a:endParaRPr lang="en-US" dirty="0"/>
          </a:p>
          <a:p>
            <a:r>
              <a:rPr lang="en-US" b="1" dirty="0"/>
              <a:t>Sue – slides 48-52</a:t>
            </a:r>
          </a:p>
        </p:txBody>
      </p:sp>
      <p:sp>
        <p:nvSpPr>
          <p:cNvPr id="4" name="Slide Number Placeholder 3"/>
          <p:cNvSpPr>
            <a:spLocks noGrp="1"/>
          </p:cNvSpPr>
          <p:nvPr>
            <p:ph type="sldNum" sz="quarter" idx="10"/>
          </p:nvPr>
        </p:nvSpPr>
        <p:spPr/>
        <p:txBody>
          <a:bodyPr/>
          <a:lstStyle/>
          <a:p>
            <a:pPr defTabSz="942397">
              <a:defRPr/>
            </a:pPr>
            <a:fld id="{DA7AAD8D-58A1-4498-BCE4-3B8BB7903424}" type="slidenum">
              <a:rPr lang="en-US">
                <a:solidFill>
                  <a:prstClr val="black"/>
                </a:solidFill>
                <a:latin typeface="Calibri" panose="020F0502020204030204"/>
              </a:rPr>
              <a:pPr defTabSz="942397">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80554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creating our desired outcomes, the next step is to create SMART goals to work towards.  There are 2 types of goals that can be created:</a:t>
            </a:r>
          </a:p>
          <a:p>
            <a:endParaRPr lang="en-US" dirty="0"/>
          </a:p>
          <a:p>
            <a:r>
              <a:rPr lang="en-US" dirty="0"/>
              <a:t>-Impact goals – impact on student achievement – to show growth or increase proficiency</a:t>
            </a:r>
          </a:p>
          <a:p>
            <a:endParaRPr lang="en-US" dirty="0"/>
          </a:p>
          <a:p>
            <a:r>
              <a:rPr lang="en-US" dirty="0"/>
              <a:t>-Process goals – implementation, system</a:t>
            </a:r>
          </a:p>
          <a:p>
            <a:endParaRPr lang="en-US" dirty="0"/>
          </a:p>
          <a:p>
            <a:r>
              <a:rPr lang="en-US" dirty="0"/>
              <a:t>Always write in SMART format – see handout for examples of impact goals</a:t>
            </a:r>
          </a:p>
          <a:p>
            <a:endParaRPr lang="en-US" dirty="0"/>
          </a:p>
        </p:txBody>
      </p:sp>
      <p:sp>
        <p:nvSpPr>
          <p:cNvPr id="4" name="Slide Number Placeholder 3"/>
          <p:cNvSpPr>
            <a:spLocks noGrp="1"/>
          </p:cNvSpPr>
          <p:nvPr>
            <p:ph type="sldNum" sz="quarter" idx="10"/>
          </p:nvPr>
        </p:nvSpPr>
        <p:spPr/>
        <p:txBody>
          <a:bodyPr/>
          <a:lstStyle/>
          <a:p>
            <a:fld id="{7D85A8A3-2B51-4FF8-8319-133D09F4A708}" type="slidenum">
              <a:rPr lang="en-US" smtClean="0"/>
              <a:t>48</a:t>
            </a:fld>
            <a:endParaRPr lang="en-US"/>
          </a:p>
        </p:txBody>
      </p:sp>
    </p:spTree>
    <p:extLst>
      <p:ext uri="{BB962C8B-B14F-4D97-AF65-F5344CB8AC3E}">
        <p14:creationId xmlns:p14="http://schemas.microsoft.com/office/powerpoint/2010/main" val="25689754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transfer the 4 required areas from your fishbone or CNA final summary tab into the corresponding principle summary box in your IAP in ALEAT.</a:t>
            </a:r>
          </a:p>
        </p:txBody>
      </p:sp>
      <p:sp>
        <p:nvSpPr>
          <p:cNvPr id="4" name="Slide Number Placeholder 3"/>
          <p:cNvSpPr>
            <a:spLocks noGrp="1"/>
          </p:cNvSpPr>
          <p:nvPr>
            <p:ph type="sldNum" sz="quarter" idx="10"/>
          </p:nvPr>
        </p:nvSpPr>
        <p:spPr/>
        <p:txBody>
          <a:bodyPr/>
          <a:lstStyle/>
          <a:p>
            <a:fld id="{7D85A8A3-2B51-4FF8-8319-133D09F4A708}" type="slidenum">
              <a:rPr lang="en-US" smtClean="0"/>
              <a:t>49</a:t>
            </a:fld>
            <a:endParaRPr lang="en-US"/>
          </a:p>
        </p:txBody>
      </p:sp>
    </p:spTree>
    <p:extLst>
      <p:ext uri="{BB962C8B-B14F-4D97-AF65-F5344CB8AC3E}">
        <p14:creationId xmlns:p14="http://schemas.microsoft.com/office/powerpoint/2010/main" val="352103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frame our conversation today, here are the FY20 requirements for all Title I schools.</a:t>
            </a:r>
          </a:p>
          <a:p>
            <a:endParaRPr lang="en-US" dirty="0"/>
          </a:p>
          <a:p>
            <a:r>
              <a:rPr lang="en-US" b="1" dirty="0"/>
              <a:t>Heather/Sue – Slides 5-7</a:t>
            </a:r>
          </a:p>
        </p:txBody>
      </p:sp>
      <p:sp>
        <p:nvSpPr>
          <p:cNvPr id="4" name="Slide Number Placeholder 3"/>
          <p:cNvSpPr>
            <a:spLocks noGrp="1"/>
          </p:cNvSpPr>
          <p:nvPr>
            <p:ph type="sldNum" sz="quarter" idx="10"/>
          </p:nvPr>
        </p:nvSpPr>
        <p:spPr/>
        <p:txBody>
          <a:bodyPr/>
          <a:lstStyle/>
          <a:p>
            <a:fld id="{7D85A8A3-2B51-4FF8-8319-133D09F4A708}" type="slidenum">
              <a:rPr lang="en-US" smtClean="0"/>
              <a:t>5</a:t>
            </a:fld>
            <a:endParaRPr lang="en-US"/>
          </a:p>
        </p:txBody>
      </p:sp>
    </p:spTree>
    <p:extLst>
      <p:ext uri="{BB962C8B-B14F-4D97-AF65-F5344CB8AC3E}">
        <p14:creationId xmlns:p14="http://schemas.microsoft.com/office/powerpoint/2010/main" val="19295227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can develop your action plan to address your primary needs and desired outcomes. Be creative and innovative – do you need to conduct research? Do you need training? Do you need resources? </a:t>
            </a:r>
          </a:p>
        </p:txBody>
      </p:sp>
      <p:sp>
        <p:nvSpPr>
          <p:cNvPr id="4" name="Slide Number Placeholder 3"/>
          <p:cNvSpPr>
            <a:spLocks noGrp="1"/>
          </p:cNvSpPr>
          <p:nvPr>
            <p:ph type="sldNum" sz="quarter" idx="10"/>
          </p:nvPr>
        </p:nvSpPr>
        <p:spPr/>
        <p:txBody>
          <a:bodyPr/>
          <a:lstStyle/>
          <a:p>
            <a:fld id="{7D85A8A3-2B51-4FF8-8319-133D09F4A708}" type="slidenum">
              <a:rPr lang="en-US" smtClean="0"/>
              <a:t>50</a:t>
            </a:fld>
            <a:endParaRPr lang="en-US"/>
          </a:p>
        </p:txBody>
      </p:sp>
    </p:spTree>
    <p:extLst>
      <p:ext uri="{BB962C8B-B14F-4D97-AF65-F5344CB8AC3E}">
        <p14:creationId xmlns:p14="http://schemas.microsoft.com/office/powerpoint/2010/main" val="1309529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school plans are created, the LEA develops its plan for how it will support the implementation of the school plans and align resource to meet the needs of the schools. </a:t>
            </a:r>
          </a:p>
        </p:txBody>
      </p:sp>
      <p:sp>
        <p:nvSpPr>
          <p:cNvPr id="4" name="Slide Number Placeholder 3"/>
          <p:cNvSpPr>
            <a:spLocks noGrp="1"/>
          </p:cNvSpPr>
          <p:nvPr>
            <p:ph type="sldNum" sz="quarter" idx="10"/>
          </p:nvPr>
        </p:nvSpPr>
        <p:spPr/>
        <p:txBody>
          <a:bodyPr/>
          <a:lstStyle/>
          <a:p>
            <a:fld id="{7D85A8A3-2B51-4FF8-8319-133D09F4A708}" type="slidenum">
              <a:rPr lang="en-US" smtClean="0"/>
              <a:t>51</a:t>
            </a:fld>
            <a:endParaRPr lang="en-US"/>
          </a:p>
        </p:txBody>
      </p:sp>
    </p:spTree>
    <p:extLst>
      <p:ext uri="{BB962C8B-B14F-4D97-AF65-F5344CB8AC3E}">
        <p14:creationId xmlns:p14="http://schemas.microsoft.com/office/powerpoint/2010/main" val="38159703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5A8A3-2B51-4FF8-8319-133D09F4A708}" type="slidenum">
              <a:rPr lang="en-US" smtClean="0"/>
              <a:t>52</a:t>
            </a:fld>
            <a:endParaRPr lang="en-US"/>
          </a:p>
        </p:txBody>
      </p:sp>
    </p:spTree>
    <p:extLst>
      <p:ext uri="{BB962C8B-B14F-4D97-AF65-F5344CB8AC3E}">
        <p14:creationId xmlns:p14="http://schemas.microsoft.com/office/powerpoint/2010/main" val="18523786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developing your action plan, you are setting yourself on a course of continuous improvement. </a:t>
            </a:r>
          </a:p>
          <a:p>
            <a:endParaRPr lang="en-US" dirty="0"/>
          </a:p>
          <a:p>
            <a:r>
              <a:rPr lang="en-US" b="1" dirty="0"/>
              <a:t>Heather – Slides 53-57</a:t>
            </a:r>
          </a:p>
        </p:txBody>
      </p:sp>
      <p:sp>
        <p:nvSpPr>
          <p:cNvPr id="4" name="Slide Number Placeholder 3"/>
          <p:cNvSpPr>
            <a:spLocks noGrp="1"/>
          </p:cNvSpPr>
          <p:nvPr>
            <p:ph type="sldNum" sz="quarter" idx="10"/>
          </p:nvPr>
        </p:nvSpPr>
        <p:spPr/>
        <p:txBody>
          <a:bodyPr/>
          <a:lstStyle/>
          <a:p>
            <a:pPr defTabSz="942397">
              <a:defRPr/>
            </a:pPr>
            <a:fld id="{EC0B2229-418D-4CE8-A937-631C56B491F8}" type="slidenum">
              <a:rPr lang="en-US">
                <a:solidFill>
                  <a:prstClr val="black"/>
                </a:solidFill>
                <a:latin typeface="Calibri" panose="020F0502020204030204"/>
              </a:rPr>
              <a:pPr defTabSz="942397">
                <a:defRPr/>
              </a:pPr>
              <a:t>53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28189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 here is a suggested timeline to complete each step of the process</a:t>
            </a:r>
          </a:p>
        </p:txBody>
      </p:sp>
      <p:sp>
        <p:nvSpPr>
          <p:cNvPr id="4" name="Slide Number Placeholder 3"/>
          <p:cNvSpPr>
            <a:spLocks noGrp="1"/>
          </p:cNvSpPr>
          <p:nvPr>
            <p:ph type="sldNum" sz="quarter" idx="10"/>
          </p:nvPr>
        </p:nvSpPr>
        <p:spPr/>
        <p:txBody>
          <a:bodyPr/>
          <a:lstStyle/>
          <a:p>
            <a:fld id="{7D85A8A3-2B51-4FF8-8319-133D09F4A708}" type="slidenum">
              <a:rPr lang="en-US" smtClean="0"/>
              <a:t>54</a:t>
            </a:fld>
            <a:endParaRPr lang="en-US"/>
          </a:p>
        </p:txBody>
      </p:sp>
    </p:spTree>
    <p:extLst>
      <p:ext uri="{BB962C8B-B14F-4D97-AF65-F5344CB8AC3E}">
        <p14:creationId xmlns:p14="http://schemas.microsoft.com/office/powerpoint/2010/main" val="14381467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5A8A3-2B51-4FF8-8319-133D09F4A708}" type="slidenum">
              <a:rPr lang="en-US" smtClean="0"/>
              <a:t>55</a:t>
            </a:fld>
            <a:endParaRPr lang="en-US"/>
          </a:p>
        </p:txBody>
      </p:sp>
    </p:spTree>
    <p:extLst>
      <p:ext uri="{BB962C8B-B14F-4D97-AF65-F5344CB8AC3E}">
        <p14:creationId xmlns:p14="http://schemas.microsoft.com/office/powerpoint/2010/main" val="30102263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5A8A3-2B51-4FF8-8319-133D09F4A708}" type="slidenum">
              <a:rPr lang="en-US" smtClean="0"/>
              <a:t>56</a:t>
            </a:fld>
            <a:endParaRPr lang="en-US"/>
          </a:p>
        </p:txBody>
      </p:sp>
    </p:spTree>
    <p:extLst>
      <p:ext uri="{BB962C8B-B14F-4D97-AF65-F5344CB8AC3E}">
        <p14:creationId xmlns:p14="http://schemas.microsoft.com/office/powerpoint/2010/main" val="15990413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5A8A3-2B51-4FF8-8319-133D09F4A708}" type="slidenum">
              <a:rPr lang="en-US" smtClean="0"/>
              <a:t>57</a:t>
            </a:fld>
            <a:endParaRPr lang="en-US"/>
          </a:p>
        </p:txBody>
      </p:sp>
    </p:spTree>
    <p:extLst>
      <p:ext uri="{BB962C8B-B14F-4D97-AF65-F5344CB8AC3E}">
        <p14:creationId xmlns:p14="http://schemas.microsoft.com/office/powerpoint/2010/main" val="285070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about checking off boxes or doing things how we’ve always done, top-down, externally driven compliance for each grant or program area – This is about meaningful change that starts from within each school by honestly and openly reflecting on your unique challenges and strengths and agreeing on what to maintain and what to discard. It’s about creating a sense of urgency and making the status quo no longer acceptable. It’s about focusing all your efforts and funding sources to meet the needs of your students. It is the creation of a true integrated action plan.</a:t>
            </a:r>
          </a:p>
        </p:txBody>
      </p:sp>
      <p:sp>
        <p:nvSpPr>
          <p:cNvPr id="4" name="Slide Number Placeholder 3"/>
          <p:cNvSpPr>
            <a:spLocks noGrp="1"/>
          </p:cNvSpPr>
          <p:nvPr>
            <p:ph type="sldNum" sz="quarter" idx="10"/>
          </p:nvPr>
        </p:nvSpPr>
        <p:spPr/>
        <p:txBody>
          <a:bodyPr/>
          <a:lstStyle/>
          <a:p>
            <a:fld id="{EC0B2229-418D-4CE8-A937-631C56B491F8}" type="slidenum">
              <a:rPr lang="en-US" smtClean="0"/>
              <a:t>6</a:t>
            </a:fld>
            <a:endParaRPr lang="en-US"/>
          </a:p>
        </p:txBody>
      </p:sp>
    </p:spTree>
    <p:extLst>
      <p:ext uri="{BB962C8B-B14F-4D97-AF65-F5344CB8AC3E}">
        <p14:creationId xmlns:p14="http://schemas.microsoft.com/office/powerpoint/2010/main" val="2516701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planning ahead for the work that needs to be done. Here is our suggested timeline of the components that need to be completed and submitted by May 1.</a:t>
            </a:r>
          </a:p>
        </p:txBody>
      </p:sp>
      <p:sp>
        <p:nvSpPr>
          <p:cNvPr id="4" name="Slide Number Placeholder 3"/>
          <p:cNvSpPr>
            <a:spLocks noGrp="1"/>
          </p:cNvSpPr>
          <p:nvPr>
            <p:ph type="sldNum" sz="quarter" idx="10"/>
          </p:nvPr>
        </p:nvSpPr>
        <p:spPr/>
        <p:txBody>
          <a:bodyPr/>
          <a:lstStyle/>
          <a:p>
            <a:fld id="{7D85A8A3-2B51-4FF8-8319-133D09F4A708}" type="slidenum">
              <a:rPr lang="en-US" smtClean="0"/>
              <a:t>7</a:t>
            </a:fld>
            <a:endParaRPr lang="en-US"/>
          </a:p>
        </p:txBody>
      </p:sp>
    </p:spTree>
    <p:extLst>
      <p:ext uri="{BB962C8B-B14F-4D97-AF65-F5344CB8AC3E}">
        <p14:creationId xmlns:p14="http://schemas.microsoft.com/office/powerpoint/2010/main" val="269306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continuous improvement process starts with building a school leadership team that is committed to a set of shared values, purpose, and vision. This work cannot be done by one person. So let’s discuss school leadership teams.</a:t>
            </a:r>
          </a:p>
          <a:p>
            <a:endParaRPr lang="en-US" dirty="0"/>
          </a:p>
          <a:p>
            <a:r>
              <a:rPr lang="en-US" dirty="0"/>
              <a:t>Collaborative, face-to-face communication</a:t>
            </a:r>
          </a:p>
          <a:p>
            <a:endParaRPr lang="en-US" dirty="0"/>
          </a:p>
          <a:p>
            <a:r>
              <a:rPr lang="en-US" b="1" dirty="0"/>
              <a:t>Jennifer – Slides 8-14</a:t>
            </a:r>
          </a:p>
        </p:txBody>
      </p:sp>
      <p:sp>
        <p:nvSpPr>
          <p:cNvPr id="4" name="Slide Number Placeholder 3"/>
          <p:cNvSpPr>
            <a:spLocks noGrp="1"/>
          </p:cNvSpPr>
          <p:nvPr>
            <p:ph type="sldNum" sz="quarter" idx="10"/>
          </p:nvPr>
        </p:nvSpPr>
        <p:spPr/>
        <p:txBody>
          <a:bodyPr/>
          <a:lstStyle/>
          <a:p>
            <a:fld id="{EC0B2229-418D-4CE8-A937-631C56B491F8}" type="slidenum">
              <a:rPr lang="en-US" smtClean="0"/>
              <a:t>8</a:t>
            </a:fld>
            <a:endParaRPr lang="en-US"/>
          </a:p>
        </p:txBody>
      </p:sp>
    </p:spTree>
    <p:extLst>
      <p:ext uri="{BB962C8B-B14F-4D97-AF65-F5344CB8AC3E}">
        <p14:creationId xmlns:p14="http://schemas.microsoft.com/office/powerpoint/2010/main" val="146386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suggests…</a:t>
            </a:r>
          </a:p>
        </p:txBody>
      </p:sp>
      <p:sp>
        <p:nvSpPr>
          <p:cNvPr id="4" name="Slide Number Placeholder 3"/>
          <p:cNvSpPr>
            <a:spLocks noGrp="1"/>
          </p:cNvSpPr>
          <p:nvPr>
            <p:ph type="sldNum" sz="quarter" idx="10"/>
          </p:nvPr>
        </p:nvSpPr>
        <p:spPr/>
        <p:txBody>
          <a:bodyPr/>
          <a:lstStyle/>
          <a:p>
            <a:fld id="{8972BCA4-C288-4B08-92DC-754BAFAEE535}" type="slidenum">
              <a:rPr lang="en-US" smtClean="0"/>
              <a:t>9</a:t>
            </a:fld>
            <a:endParaRPr lang="en-US"/>
          </a:p>
        </p:txBody>
      </p:sp>
    </p:spTree>
    <p:extLst>
      <p:ext uri="{BB962C8B-B14F-4D97-AF65-F5344CB8AC3E}">
        <p14:creationId xmlns:p14="http://schemas.microsoft.com/office/powerpoint/2010/main" val="132627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33A1-F8D5-4AF7-81A0-05A6D27E6D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4DEC75-CB12-4252-8CFC-5E16CCE69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3A1BAB-CA96-4D1C-BDDB-F7022CF2604E}"/>
              </a:ext>
            </a:extLst>
          </p:cNvPr>
          <p:cNvSpPr>
            <a:spLocks noGrp="1"/>
          </p:cNvSpPr>
          <p:nvPr>
            <p:ph type="dt" sz="half" idx="10"/>
          </p:nvPr>
        </p:nvSpPr>
        <p:spPr/>
        <p:txBody>
          <a:bodyPr/>
          <a:lstStyle/>
          <a:p>
            <a:fld id="{D904603A-3C67-4298-9E50-84A7F5E616D3}" type="datetimeFigureOut">
              <a:rPr lang="en-US" smtClean="0"/>
              <a:t>11/12/2018</a:t>
            </a:fld>
            <a:endParaRPr lang="en-US"/>
          </a:p>
        </p:txBody>
      </p:sp>
      <p:sp>
        <p:nvSpPr>
          <p:cNvPr id="5" name="Footer Placeholder 4">
            <a:extLst>
              <a:ext uri="{FF2B5EF4-FFF2-40B4-BE49-F238E27FC236}">
                <a16:creationId xmlns:a16="http://schemas.microsoft.com/office/drawing/2014/main" id="{7C4800F5-4835-45F7-B36B-D0237B716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00943-DB2B-430D-B783-8A42C41B2AD5}"/>
              </a:ext>
            </a:extLst>
          </p:cNvPr>
          <p:cNvSpPr>
            <a:spLocks noGrp="1"/>
          </p:cNvSpPr>
          <p:nvPr>
            <p:ph type="sldNum" sz="quarter" idx="12"/>
          </p:nvPr>
        </p:nvSpPr>
        <p:spPr/>
        <p:txBody>
          <a:bodyPr/>
          <a:lstStyle/>
          <a:p>
            <a:fld id="{D8B5D4EE-AD19-4266-B892-0D381C0D3F62}" type="slidenum">
              <a:rPr lang="en-US" smtClean="0"/>
              <a:t>‹#›</a:t>
            </a:fld>
            <a:endParaRPr lang="en-US"/>
          </a:p>
        </p:txBody>
      </p:sp>
    </p:spTree>
    <p:extLst>
      <p:ext uri="{BB962C8B-B14F-4D97-AF65-F5344CB8AC3E}">
        <p14:creationId xmlns:p14="http://schemas.microsoft.com/office/powerpoint/2010/main" val="340001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D49F-0998-473A-AD98-88D9172656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55B83D-09B0-464F-8335-CF97F5025E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5C7AB-A6F7-4626-9946-058EBA6DA5DB}"/>
              </a:ext>
            </a:extLst>
          </p:cNvPr>
          <p:cNvSpPr>
            <a:spLocks noGrp="1"/>
          </p:cNvSpPr>
          <p:nvPr>
            <p:ph type="dt" sz="half" idx="10"/>
          </p:nvPr>
        </p:nvSpPr>
        <p:spPr/>
        <p:txBody>
          <a:bodyPr/>
          <a:lstStyle/>
          <a:p>
            <a:fld id="{D904603A-3C67-4298-9E50-84A7F5E616D3}" type="datetimeFigureOut">
              <a:rPr lang="en-US" smtClean="0"/>
              <a:t>11/12/2018</a:t>
            </a:fld>
            <a:endParaRPr lang="en-US"/>
          </a:p>
        </p:txBody>
      </p:sp>
      <p:sp>
        <p:nvSpPr>
          <p:cNvPr id="5" name="Footer Placeholder 4">
            <a:extLst>
              <a:ext uri="{FF2B5EF4-FFF2-40B4-BE49-F238E27FC236}">
                <a16:creationId xmlns:a16="http://schemas.microsoft.com/office/drawing/2014/main" id="{ED632E53-28EB-4721-90F5-D8FC1945C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CD1D5-0F85-4C2A-A303-DBE19DD936C4}"/>
              </a:ext>
            </a:extLst>
          </p:cNvPr>
          <p:cNvSpPr>
            <a:spLocks noGrp="1"/>
          </p:cNvSpPr>
          <p:nvPr>
            <p:ph type="sldNum" sz="quarter" idx="12"/>
          </p:nvPr>
        </p:nvSpPr>
        <p:spPr/>
        <p:txBody>
          <a:bodyPr/>
          <a:lstStyle/>
          <a:p>
            <a:fld id="{D8B5D4EE-AD19-4266-B892-0D381C0D3F62}" type="slidenum">
              <a:rPr lang="en-US" smtClean="0"/>
              <a:t>‹#›</a:t>
            </a:fld>
            <a:endParaRPr lang="en-US"/>
          </a:p>
        </p:txBody>
      </p:sp>
    </p:spTree>
    <p:extLst>
      <p:ext uri="{BB962C8B-B14F-4D97-AF65-F5344CB8AC3E}">
        <p14:creationId xmlns:p14="http://schemas.microsoft.com/office/powerpoint/2010/main" val="335638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2DAE6-AB86-4BE3-9F7E-AD9EFE9114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7AB5A5-4A3F-4EA0-8210-880910ADC3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135AC-06C8-450B-9B0F-C87E602F990A}"/>
              </a:ext>
            </a:extLst>
          </p:cNvPr>
          <p:cNvSpPr>
            <a:spLocks noGrp="1"/>
          </p:cNvSpPr>
          <p:nvPr>
            <p:ph type="dt" sz="half" idx="10"/>
          </p:nvPr>
        </p:nvSpPr>
        <p:spPr/>
        <p:txBody>
          <a:bodyPr/>
          <a:lstStyle/>
          <a:p>
            <a:fld id="{D904603A-3C67-4298-9E50-84A7F5E616D3}" type="datetimeFigureOut">
              <a:rPr lang="en-US" smtClean="0"/>
              <a:t>11/12/2018</a:t>
            </a:fld>
            <a:endParaRPr lang="en-US"/>
          </a:p>
        </p:txBody>
      </p:sp>
      <p:sp>
        <p:nvSpPr>
          <p:cNvPr id="5" name="Footer Placeholder 4">
            <a:extLst>
              <a:ext uri="{FF2B5EF4-FFF2-40B4-BE49-F238E27FC236}">
                <a16:creationId xmlns:a16="http://schemas.microsoft.com/office/drawing/2014/main" id="{9B618BCF-2122-4537-AFFD-EE2D8147B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39E94-E3D0-4D9A-A114-23BC7FA86C83}"/>
              </a:ext>
            </a:extLst>
          </p:cNvPr>
          <p:cNvSpPr>
            <a:spLocks noGrp="1"/>
          </p:cNvSpPr>
          <p:nvPr>
            <p:ph type="sldNum" sz="quarter" idx="12"/>
          </p:nvPr>
        </p:nvSpPr>
        <p:spPr/>
        <p:txBody>
          <a:bodyPr/>
          <a:lstStyle/>
          <a:p>
            <a:fld id="{D8B5D4EE-AD19-4266-B892-0D381C0D3F62}" type="slidenum">
              <a:rPr lang="en-US" smtClean="0"/>
              <a:t>‹#›</a:t>
            </a:fld>
            <a:endParaRPr lang="en-US"/>
          </a:p>
        </p:txBody>
      </p:sp>
    </p:spTree>
    <p:extLst>
      <p:ext uri="{BB962C8B-B14F-4D97-AF65-F5344CB8AC3E}">
        <p14:creationId xmlns:p14="http://schemas.microsoft.com/office/powerpoint/2010/main" val="409042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7836-2116-4DF5-B978-7AF8DC590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F2E4D2-3A8E-415D-85BA-01E06A487A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0456E-DBA8-47F3-9473-626E8CC76F1B}"/>
              </a:ext>
            </a:extLst>
          </p:cNvPr>
          <p:cNvSpPr>
            <a:spLocks noGrp="1"/>
          </p:cNvSpPr>
          <p:nvPr>
            <p:ph type="dt" sz="half" idx="10"/>
          </p:nvPr>
        </p:nvSpPr>
        <p:spPr/>
        <p:txBody>
          <a:bodyPr/>
          <a:lstStyle/>
          <a:p>
            <a:fld id="{D904603A-3C67-4298-9E50-84A7F5E616D3}" type="datetimeFigureOut">
              <a:rPr lang="en-US" smtClean="0"/>
              <a:t>11/12/2018</a:t>
            </a:fld>
            <a:endParaRPr lang="en-US"/>
          </a:p>
        </p:txBody>
      </p:sp>
      <p:sp>
        <p:nvSpPr>
          <p:cNvPr id="5" name="Footer Placeholder 4">
            <a:extLst>
              <a:ext uri="{FF2B5EF4-FFF2-40B4-BE49-F238E27FC236}">
                <a16:creationId xmlns:a16="http://schemas.microsoft.com/office/drawing/2014/main" id="{F6CE8A33-AB4C-426C-89EC-D9D40B87E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EACF5-67A5-441E-A6BB-6C78803902DE}"/>
              </a:ext>
            </a:extLst>
          </p:cNvPr>
          <p:cNvSpPr>
            <a:spLocks noGrp="1"/>
          </p:cNvSpPr>
          <p:nvPr>
            <p:ph type="sldNum" sz="quarter" idx="12"/>
          </p:nvPr>
        </p:nvSpPr>
        <p:spPr/>
        <p:txBody>
          <a:bodyPr/>
          <a:lstStyle/>
          <a:p>
            <a:fld id="{D8B5D4EE-AD19-4266-B892-0D381C0D3F62}" type="slidenum">
              <a:rPr lang="en-US" smtClean="0"/>
              <a:t>‹#›</a:t>
            </a:fld>
            <a:endParaRPr lang="en-US"/>
          </a:p>
        </p:txBody>
      </p:sp>
    </p:spTree>
    <p:extLst>
      <p:ext uri="{BB962C8B-B14F-4D97-AF65-F5344CB8AC3E}">
        <p14:creationId xmlns:p14="http://schemas.microsoft.com/office/powerpoint/2010/main" val="215378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0F18-D80F-4F17-B4E9-4C0557E553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0F16D0-4C61-4E57-A628-B8224A966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A3A46F-D3A4-41E3-BC82-AE10A649A952}"/>
              </a:ext>
            </a:extLst>
          </p:cNvPr>
          <p:cNvSpPr>
            <a:spLocks noGrp="1"/>
          </p:cNvSpPr>
          <p:nvPr>
            <p:ph type="dt" sz="half" idx="10"/>
          </p:nvPr>
        </p:nvSpPr>
        <p:spPr/>
        <p:txBody>
          <a:bodyPr/>
          <a:lstStyle/>
          <a:p>
            <a:fld id="{D904603A-3C67-4298-9E50-84A7F5E616D3}" type="datetimeFigureOut">
              <a:rPr lang="en-US" smtClean="0"/>
              <a:t>11/12/2018</a:t>
            </a:fld>
            <a:endParaRPr lang="en-US"/>
          </a:p>
        </p:txBody>
      </p:sp>
      <p:sp>
        <p:nvSpPr>
          <p:cNvPr id="5" name="Footer Placeholder 4">
            <a:extLst>
              <a:ext uri="{FF2B5EF4-FFF2-40B4-BE49-F238E27FC236}">
                <a16:creationId xmlns:a16="http://schemas.microsoft.com/office/drawing/2014/main" id="{63B394E9-4DAC-46FF-B65C-F3B415C9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90930-1411-4812-BDD0-B719AFACCE2D}"/>
              </a:ext>
            </a:extLst>
          </p:cNvPr>
          <p:cNvSpPr>
            <a:spLocks noGrp="1"/>
          </p:cNvSpPr>
          <p:nvPr>
            <p:ph type="sldNum" sz="quarter" idx="12"/>
          </p:nvPr>
        </p:nvSpPr>
        <p:spPr/>
        <p:txBody>
          <a:bodyPr/>
          <a:lstStyle/>
          <a:p>
            <a:fld id="{D8B5D4EE-AD19-4266-B892-0D381C0D3F62}" type="slidenum">
              <a:rPr lang="en-US" smtClean="0"/>
              <a:t>‹#›</a:t>
            </a:fld>
            <a:endParaRPr lang="en-US"/>
          </a:p>
        </p:txBody>
      </p:sp>
    </p:spTree>
    <p:extLst>
      <p:ext uri="{BB962C8B-B14F-4D97-AF65-F5344CB8AC3E}">
        <p14:creationId xmlns:p14="http://schemas.microsoft.com/office/powerpoint/2010/main" val="350935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C0E7-D25F-4DAF-ADDA-5FC80658C7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C572B-8915-439D-B144-D4A20D3B6E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82819E-39C8-45D4-AF4B-BCAEC96DDB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D240D9-814B-4710-BA27-6C95C3C056F7}"/>
              </a:ext>
            </a:extLst>
          </p:cNvPr>
          <p:cNvSpPr>
            <a:spLocks noGrp="1"/>
          </p:cNvSpPr>
          <p:nvPr>
            <p:ph type="dt" sz="half" idx="10"/>
          </p:nvPr>
        </p:nvSpPr>
        <p:spPr/>
        <p:txBody>
          <a:bodyPr/>
          <a:lstStyle/>
          <a:p>
            <a:fld id="{D904603A-3C67-4298-9E50-84A7F5E616D3}" type="datetimeFigureOut">
              <a:rPr lang="en-US" smtClean="0"/>
              <a:t>11/12/2018</a:t>
            </a:fld>
            <a:endParaRPr lang="en-US"/>
          </a:p>
        </p:txBody>
      </p:sp>
      <p:sp>
        <p:nvSpPr>
          <p:cNvPr id="6" name="Footer Placeholder 5">
            <a:extLst>
              <a:ext uri="{FF2B5EF4-FFF2-40B4-BE49-F238E27FC236}">
                <a16:creationId xmlns:a16="http://schemas.microsoft.com/office/drawing/2014/main" id="{06C1D412-44DD-47D4-86D3-81B03948C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B1221-D036-4641-A98A-C5B19154936A}"/>
              </a:ext>
            </a:extLst>
          </p:cNvPr>
          <p:cNvSpPr>
            <a:spLocks noGrp="1"/>
          </p:cNvSpPr>
          <p:nvPr>
            <p:ph type="sldNum" sz="quarter" idx="12"/>
          </p:nvPr>
        </p:nvSpPr>
        <p:spPr/>
        <p:txBody>
          <a:bodyPr/>
          <a:lstStyle/>
          <a:p>
            <a:fld id="{D8B5D4EE-AD19-4266-B892-0D381C0D3F62}" type="slidenum">
              <a:rPr lang="en-US" smtClean="0"/>
              <a:t>‹#›</a:t>
            </a:fld>
            <a:endParaRPr lang="en-US"/>
          </a:p>
        </p:txBody>
      </p:sp>
    </p:spTree>
    <p:extLst>
      <p:ext uri="{BB962C8B-B14F-4D97-AF65-F5344CB8AC3E}">
        <p14:creationId xmlns:p14="http://schemas.microsoft.com/office/powerpoint/2010/main" val="2949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BF04-3496-49BC-B7AB-390550E62E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EF1F3A-2140-4F65-AADE-E2AA5D24F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EDD7C0-4465-47A4-AF5D-9E96FB56AD1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AC08CB-7421-4807-9337-6CB9CB624B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A8BEC1-8263-4118-BEBD-6B47C5E4BE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3D11C4-7B83-44CD-AE3E-E882837E3F95}"/>
              </a:ext>
            </a:extLst>
          </p:cNvPr>
          <p:cNvSpPr>
            <a:spLocks noGrp="1"/>
          </p:cNvSpPr>
          <p:nvPr>
            <p:ph type="dt" sz="half" idx="10"/>
          </p:nvPr>
        </p:nvSpPr>
        <p:spPr/>
        <p:txBody>
          <a:bodyPr/>
          <a:lstStyle/>
          <a:p>
            <a:fld id="{D904603A-3C67-4298-9E50-84A7F5E616D3}" type="datetimeFigureOut">
              <a:rPr lang="en-US" smtClean="0"/>
              <a:t>11/12/2018</a:t>
            </a:fld>
            <a:endParaRPr lang="en-US"/>
          </a:p>
        </p:txBody>
      </p:sp>
      <p:sp>
        <p:nvSpPr>
          <p:cNvPr id="8" name="Footer Placeholder 7">
            <a:extLst>
              <a:ext uri="{FF2B5EF4-FFF2-40B4-BE49-F238E27FC236}">
                <a16:creationId xmlns:a16="http://schemas.microsoft.com/office/drawing/2014/main" id="{EF023459-B9A5-49F3-BA82-27731E6E82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9CC812-70A9-4341-ACC5-43F90F577005}"/>
              </a:ext>
            </a:extLst>
          </p:cNvPr>
          <p:cNvSpPr>
            <a:spLocks noGrp="1"/>
          </p:cNvSpPr>
          <p:nvPr>
            <p:ph type="sldNum" sz="quarter" idx="12"/>
          </p:nvPr>
        </p:nvSpPr>
        <p:spPr/>
        <p:txBody>
          <a:bodyPr/>
          <a:lstStyle/>
          <a:p>
            <a:fld id="{D8B5D4EE-AD19-4266-B892-0D381C0D3F62}" type="slidenum">
              <a:rPr lang="en-US" smtClean="0"/>
              <a:t>‹#›</a:t>
            </a:fld>
            <a:endParaRPr lang="en-US"/>
          </a:p>
        </p:txBody>
      </p:sp>
    </p:spTree>
    <p:extLst>
      <p:ext uri="{BB962C8B-B14F-4D97-AF65-F5344CB8AC3E}">
        <p14:creationId xmlns:p14="http://schemas.microsoft.com/office/powerpoint/2010/main" val="18539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1605-339E-4AEF-A328-AEC6447817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3C7295-8034-4D07-A2B1-B680B18282B4}"/>
              </a:ext>
            </a:extLst>
          </p:cNvPr>
          <p:cNvSpPr>
            <a:spLocks noGrp="1"/>
          </p:cNvSpPr>
          <p:nvPr>
            <p:ph type="dt" sz="half" idx="10"/>
          </p:nvPr>
        </p:nvSpPr>
        <p:spPr/>
        <p:txBody>
          <a:bodyPr/>
          <a:lstStyle/>
          <a:p>
            <a:fld id="{D904603A-3C67-4298-9E50-84A7F5E616D3}" type="datetimeFigureOut">
              <a:rPr lang="en-US" smtClean="0"/>
              <a:t>11/12/2018</a:t>
            </a:fld>
            <a:endParaRPr lang="en-US"/>
          </a:p>
        </p:txBody>
      </p:sp>
      <p:sp>
        <p:nvSpPr>
          <p:cNvPr id="4" name="Footer Placeholder 3">
            <a:extLst>
              <a:ext uri="{FF2B5EF4-FFF2-40B4-BE49-F238E27FC236}">
                <a16:creationId xmlns:a16="http://schemas.microsoft.com/office/drawing/2014/main" id="{A2514E42-3C90-41BC-A59E-725CD7E717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66B8F5-4869-4DA6-8D2D-C85644DA6687}"/>
              </a:ext>
            </a:extLst>
          </p:cNvPr>
          <p:cNvSpPr>
            <a:spLocks noGrp="1"/>
          </p:cNvSpPr>
          <p:nvPr>
            <p:ph type="sldNum" sz="quarter" idx="12"/>
          </p:nvPr>
        </p:nvSpPr>
        <p:spPr/>
        <p:txBody>
          <a:bodyPr/>
          <a:lstStyle/>
          <a:p>
            <a:fld id="{D8B5D4EE-AD19-4266-B892-0D381C0D3F62}" type="slidenum">
              <a:rPr lang="en-US" smtClean="0"/>
              <a:t>‹#›</a:t>
            </a:fld>
            <a:endParaRPr lang="en-US"/>
          </a:p>
        </p:txBody>
      </p:sp>
    </p:spTree>
    <p:extLst>
      <p:ext uri="{BB962C8B-B14F-4D97-AF65-F5344CB8AC3E}">
        <p14:creationId xmlns:p14="http://schemas.microsoft.com/office/powerpoint/2010/main" val="256983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0B8426-66EC-4977-AA1C-5F04BDBE215E}"/>
              </a:ext>
            </a:extLst>
          </p:cNvPr>
          <p:cNvSpPr>
            <a:spLocks noGrp="1"/>
          </p:cNvSpPr>
          <p:nvPr>
            <p:ph type="dt" sz="half" idx="10"/>
          </p:nvPr>
        </p:nvSpPr>
        <p:spPr/>
        <p:txBody>
          <a:bodyPr/>
          <a:lstStyle/>
          <a:p>
            <a:fld id="{D904603A-3C67-4298-9E50-84A7F5E616D3}" type="datetimeFigureOut">
              <a:rPr lang="en-US" smtClean="0"/>
              <a:t>11/12/2018</a:t>
            </a:fld>
            <a:endParaRPr lang="en-US"/>
          </a:p>
        </p:txBody>
      </p:sp>
      <p:sp>
        <p:nvSpPr>
          <p:cNvPr id="3" name="Footer Placeholder 2">
            <a:extLst>
              <a:ext uri="{FF2B5EF4-FFF2-40B4-BE49-F238E27FC236}">
                <a16:creationId xmlns:a16="http://schemas.microsoft.com/office/drawing/2014/main" id="{9B456F33-7C53-4831-AC64-1125F0536F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575566-F63B-418C-87C0-3F2B3D5C7434}"/>
              </a:ext>
            </a:extLst>
          </p:cNvPr>
          <p:cNvSpPr>
            <a:spLocks noGrp="1"/>
          </p:cNvSpPr>
          <p:nvPr>
            <p:ph type="sldNum" sz="quarter" idx="12"/>
          </p:nvPr>
        </p:nvSpPr>
        <p:spPr/>
        <p:txBody>
          <a:bodyPr/>
          <a:lstStyle/>
          <a:p>
            <a:fld id="{D8B5D4EE-AD19-4266-B892-0D381C0D3F62}" type="slidenum">
              <a:rPr lang="en-US" smtClean="0"/>
              <a:t>‹#›</a:t>
            </a:fld>
            <a:endParaRPr lang="en-US"/>
          </a:p>
        </p:txBody>
      </p:sp>
    </p:spTree>
    <p:extLst>
      <p:ext uri="{BB962C8B-B14F-4D97-AF65-F5344CB8AC3E}">
        <p14:creationId xmlns:p14="http://schemas.microsoft.com/office/powerpoint/2010/main" val="199053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AF6D-8FBE-47D0-ADDB-67C5A7909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F40D64-EA4F-4623-9EEC-EAD2835FEC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5B7830-D244-4733-944E-8329A12D0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6664E-8C3A-44D0-990B-D7C096CF6EA8}"/>
              </a:ext>
            </a:extLst>
          </p:cNvPr>
          <p:cNvSpPr>
            <a:spLocks noGrp="1"/>
          </p:cNvSpPr>
          <p:nvPr>
            <p:ph type="dt" sz="half" idx="10"/>
          </p:nvPr>
        </p:nvSpPr>
        <p:spPr/>
        <p:txBody>
          <a:bodyPr/>
          <a:lstStyle/>
          <a:p>
            <a:fld id="{D904603A-3C67-4298-9E50-84A7F5E616D3}" type="datetimeFigureOut">
              <a:rPr lang="en-US" smtClean="0"/>
              <a:t>11/12/2018</a:t>
            </a:fld>
            <a:endParaRPr lang="en-US"/>
          </a:p>
        </p:txBody>
      </p:sp>
      <p:sp>
        <p:nvSpPr>
          <p:cNvPr id="6" name="Footer Placeholder 5">
            <a:extLst>
              <a:ext uri="{FF2B5EF4-FFF2-40B4-BE49-F238E27FC236}">
                <a16:creationId xmlns:a16="http://schemas.microsoft.com/office/drawing/2014/main" id="{A46283B1-FF83-4BAB-9B07-C83B81292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B187F-6196-4336-8AAC-32094803B3C6}"/>
              </a:ext>
            </a:extLst>
          </p:cNvPr>
          <p:cNvSpPr>
            <a:spLocks noGrp="1"/>
          </p:cNvSpPr>
          <p:nvPr>
            <p:ph type="sldNum" sz="quarter" idx="12"/>
          </p:nvPr>
        </p:nvSpPr>
        <p:spPr/>
        <p:txBody>
          <a:bodyPr/>
          <a:lstStyle/>
          <a:p>
            <a:fld id="{D8B5D4EE-AD19-4266-B892-0D381C0D3F62}" type="slidenum">
              <a:rPr lang="en-US" smtClean="0"/>
              <a:t>‹#›</a:t>
            </a:fld>
            <a:endParaRPr lang="en-US"/>
          </a:p>
        </p:txBody>
      </p:sp>
    </p:spTree>
    <p:extLst>
      <p:ext uri="{BB962C8B-B14F-4D97-AF65-F5344CB8AC3E}">
        <p14:creationId xmlns:p14="http://schemas.microsoft.com/office/powerpoint/2010/main" val="368115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66B36-DF9D-4F94-ADAB-DFB0BEE51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05CAC1-5F37-4011-838D-E3C1844AD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63F53B-71F7-4035-8D8A-1BBABDC63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BDC711-4633-41E8-9A83-F205D03C360A}"/>
              </a:ext>
            </a:extLst>
          </p:cNvPr>
          <p:cNvSpPr>
            <a:spLocks noGrp="1"/>
          </p:cNvSpPr>
          <p:nvPr>
            <p:ph type="dt" sz="half" idx="10"/>
          </p:nvPr>
        </p:nvSpPr>
        <p:spPr/>
        <p:txBody>
          <a:bodyPr/>
          <a:lstStyle/>
          <a:p>
            <a:fld id="{D904603A-3C67-4298-9E50-84A7F5E616D3}" type="datetimeFigureOut">
              <a:rPr lang="en-US" smtClean="0"/>
              <a:t>11/12/2018</a:t>
            </a:fld>
            <a:endParaRPr lang="en-US"/>
          </a:p>
        </p:txBody>
      </p:sp>
      <p:sp>
        <p:nvSpPr>
          <p:cNvPr id="6" name="Footer Placeholder 5">
            <a:extLst>
              <a:ext uri="{FF2B5EF4-FFF2-40B4-BE49-F238E27FC236}">
                <a16:creationId xmlns:a16="http://schemas.microsoft.com/office/drawing/2014/main" id="{412DF7FB-FAFD-45AD-A114-C02D207E0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89E17-CA72-4BED-ADEA-C59C9A32E069}"/>
              </a:ext>
            </a:extLst>
          </p:cNvPr>
          <p:cNvSpPr>
            <a:spLocks noGrp="1"/>
          </p:cNvSpPr>
          <p:nvPr>
            <p:ph type="sldNum" sz="quarter" idx="12"/>
          </p:nvPr>
        </p:nvSpPr>
        <p:spPr/>
        <p:txBody>
          <a:bodyPr/>
          <a:lstStyle/>
          <a:p>
            <a:fld id="{D8B5D4EE-AD19-4266-B892-0D381C0D3F62}" type="slidenum">
              <a:rPr lang="en-US" smtClean="0"/>
              <a:t>‹#›</a:t>
            </a:fld>
            <a:endParaRPr lang="en-US"/>
          </a:p>
        </p:txBody>
      </p:sp>
    </p:spTree>
    <p:extLst>
      <p:ext uri="{BB962C8B-B14F-4D97-AF65-F5344CB8AC3E}">
        <p14:creationId xmlns:p14="http://schemas.microsoft.com/office/powerpoint/2010/main" val="1880720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4A64DF-3643-4309-85BD-47A5036403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EA5A15-09A2-4010-A50E-D71FB2BF3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FEF4A-963C-43D5-A5C5-B3FAEF2D8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4603A-3C67-4298-9E50-84A7F5E616D3}" type="datetimeFigureOut">
              <a:rPr lang="en-US" smtClean="0"/>
              <a:t>11/12/2018</a:t>
            </a:fld>
            <a:endParaRPr lang="en-US"/>
          </a:p>
        </p:txBody>
      </p:sp>
      <p:sp>
        <p:nvSpPr>
          <p:cNvPr id="5" name="Footer Placeholder 4">
            <a:extLst>
              <a:ext uri="{FF2B5EF4-FFF2-40B4-BE49-F238E27FC236}">
                <a16:creationId xmlns:a16="http://schemas.microsoft.com/office/drawing/2014/main" id="{E1D74B2C-D697-4FC6-982B-4654D4E7D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D214EC-C7A0-441B-A57F-D8B0A5E33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5D4EE-AD19-4266-B892-0D381C0D3F62}" type="slidenum">
              <a:rPr lang="en-US" smtClean="0"/>
              <a:t>‹#›</a:t>
            </a:fld>
            <a:endParaRPr lang="en-US"/>
          </a:p>
        </p:txBody>
      </p:sp>
    </p:spTree>
    <p:extLst>
      <p:ext uri="{BB962C8B-B14F-4D97-AF65-F5344CB8AC3E}">
        <p14:creationId xmlns:p14="http://schemas.microsoft.com/office/powerpoint/2010/main" val="271815453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youtube.com/watch?v=I0c6Gd26Fxw"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I0c6Gd26Fxw" TargetMode="Externa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flickr.com/photos/betta-online/155589548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https://www.youtube.com/embed/N7cR2gArCFE" TargetMode="Externa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ade.az.gov/CommonLogon/Logon.a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www.azed.gov/cna/" TargetMode="External"/><Relationship Id="rId5" Type="http://schemas.openxmlformats.org/officeDocument/2006/relationships/image" Target="../media/image40.svg"/><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E9B785D-2194-4234-B6D4-16A1D427AE57}"/>
              </a:ext>
            </a:extLst>
          </p:cNvPr>
          <p:cNvSpPr>
            <a:spLocks noGrp="1"/>
          </p:cNvSpPr>
          <p:nvPr>
            <p:ph type="ctrTitle"/>
          </p:nvPr>
        </p:nvSpPr>
        <p:spPr>
          <a:xfrm>
            <a:off x="804672" y="819150"/>
            <a:ext cx="4929378" cy="3400425"/>
          </a:xfrm>
        </p:spPr>
        <p:txBody>
          <a:bodyPr vert="horz" lIns="91440" tIns="45720" rIns="91440" bIns="45720" rtlCol="0" anchor="b">
            <a:normAutofit/>
          </a:bodyPr>
          <a:lstStyle/>
          <a:p>
            <a:pPr algn="l"/>
            <a:r>
              <a:rPr lang="en-US" sz="3800" b="1" i="1" kern="1200" dirty="0">
                <a:solidFill>
                  <a:schemeClr val="bg1">
                    <a:lumMod val="85000"/>
                    <a:lumOff val="15000"/>
                  </a:schemeClr>
                </a:solidFill>
                <a:effectLst>
                  <a:outerShdw blurRad="38100" dist="38100" dir="2700000" algn="tl">
                    <a:srgbClr val="000000">
                      <a:alpha val="43137"/>
                    </a:srgbClr>
                  </a:outerShdw>
                </a:effectLst>
                <a:latin typeface="+mj-lt"/>
                <a:ea typeface="+mj-ea"/>
                <a:cs typeface="+mj-cs"/>
              </a:rPr>
              <a:t>Conducting a Comprehensive Needs Assessment and Root Cause Analysis to Drive The Integrated Action Plan</a:t>
            </a:r>
          </a:p>
        </p:txBody>
      </p:sp>
      <p:sp>
        <p:nvSpPr>
          <p:cNvPr id="5" name="Subtitle 4">
            <a:extLst>
              <a:ext uri="{FF2B5EF4-FFF2-40B4-BE49-F238E27FC236}">
                <a16:creationId xmlns:a16="http://schemas.microsoft.com/office/drawing/2014/main" id="{79841348-92D9-4643-B7F0-2D21B6E90D7B}"/>
              </a:ext>
            </a:extLst>
          </p:cNvPr>
          <p:cNvSpPr>
            <a:spLocks noGrp="1"/>
          </p:cNvSpPr>
          <p:nvPr>
            <p:ph type="subTitle" idx="1"/>
          </p:nvPr>
        </p:nvSpPr>
        <p:spPr>
          <a:xfrm>
            <a:off x="804672" y="5231703"/>
            <a:ext cx="3348228" cy="928494"/>
          </a:xfrm>
        </p:spPr>
        <p:txBody>
          <a:bodyPr vert="horz" lIns="91440" tIns="45720" rIns="91440" bIns="45720" rtlCol="0" anchor="t">
            <a:normAutofit/>
          </a:bodyPr>
          <a:lstStyle/>
          <a:p>
            <a:pPr algn="l"/>
            <a:r>
              <a:rPr lang="en-US" sz="2000" kern="1200" dirty="0">
                <a:solidFill>
                  <a:schemeClr val="bg1">
                    <a:lumMod val="85000"/>
                    <a:lumOff val="15000"/>
                  </a:schemeClr>
                </a:solidFill>
                <a:latin typeface="+mn-lt"/>
                <a:ea typeface="+mn-ea"/>
                <a:cs typeface="+mn-cs"/>
              </a:rPr>
              <a:t>Fall 2018</a:t>
            </a:r>
          </a:p>
        </p:txBody>
      </p:sp>
      <p:pic>
        <p:nvPicPr>
          <p:cNvPr id="6" name="Graphic 5">
            <a:extLst>
              <a:ext uri="{FF2B5EF4-FFF2-40B4-BE49-F238E27FC236}">
                <a16:creationId xmlns:a16="http://schemas.microsoft.com/office/drawing/2014/main" id="{DD3B299B-C9AF-4D28-B81F-C006BC446E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0089" y="1409700"/>
            <a:ext cx="4286250" cy="4286250"/>
          </a:xfrm>
          <a:prstGeom prst="rect">
            <a:avLst/>
          </a:prstGeom>
        </p:spPr>
      </p:pic>
    </p:spTree>
    <p:extLst>
      <p:ext uri="{BB962C8B-B14F-4D97-AF65-F5344CB8AC3E}">
        <p14:creationId xmlns:p14="http://schemas.microsoft.com/office/powerpoint/2010/main" val="30772784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1">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3">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838200" y="5529884"/>
            <a:ext cx="8078342" cy="1096331"/>
          </a:xfrm>
        </p:spPr>
        <p:txBody>
          <a:bodyPr>
            <a:normAutofit/>
          </a:bodyPr>
          <a:lstStyle/>
          <a:p>
            <a:r>
              <a:rPr lang="en-US" dirty="0"/>
              <a:t>What does a Leadership team do?</a:t>
            </a: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167536249"/>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428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1" name="Picture 74" descr="A close up of a logo&#10;&#10;Description generated with very high confidence">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7E9304-627C-4F10-9BF5-6A5AAEF2E171}"/>
              </a:ext>
            </a:extLst>
          </p:cNvPr>
          <p:cNvSpPr>
            <a:spLocks noGrp="1"/>
          </p:cNvSpPr>
          <p:nvPr>
            <p:ph type="title"/>
          </p:nvPr>
        </p:nvSpPr>
        <p:spPr>
          <a:xfrm>
            <a:off x="5614876" y="180205"/>
            <a:ext cx="5746231" cy="1454051"/>
          </a:xfrm>
        </p:spPr>
        <p:txBody>
          <a:bodyPr>
            <a:normAutofit/>
          </a:bodyPr>
          <a:lstStyle/>
          <a:p>
            <a:r>
              <a:rPr lang="en-US" b="1" dirty="0">
                <a:solidFill>
                  <a:srgbClr val="000000"/>
                </a:solidFill>
              </a:rPr>
              <a:t>School Leadership Team</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8" name="Picture 4" descr="Image result for parents and teachers">
            <a:extLst>
              <a:ext uri="{FF2B5EF4-FFF2-40B4-BE49-F238E27FC236}">
                <a16:creationId xmlns:a16="http://schemas.microsoft.com/office/drawing/2014/main" id="{1409E739-F5AE-47D6-AECB-90F2F90922FA}"/>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7816" r="18490"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1DEDAFB-78FF-4EEE-86A0-A04B5375121B}"/>
              </a:ext>
            </a:extLst>
          </p:cNvPr>
          <p:cNvSpPr>
            <a:spLocks noGrp="1"/>
          </p:cNvSpPr>
          <p:nvPr>
            <p:ph idx="1"/>
          </p:nvPr>
        </p:nvSpPr>
        <p:spPr>
          <a:xfrm>
            <a:off x="5486399" y="1362650"/>
            <a:ext cx="6343651" cy="4152899"/>
          </a:xfrm>
        </p:spPr>
        <p:txBody>
          <a:bodyPr anchor="ctr">
            <a:normAutofit lnSpcReduction="10000"/>
          </a:bodyPr>
          <a:lstStyle/>
          <a:p>
            <a:pPr lvl="1"/>
            <a:r>
              <a:rPr lang="en-US" sz="2800" dirty="0">
                <a:solidFill>
                  <a:srgbClr val="000000"/>
                </a:solidFill>
              </a:rPr>
              <a:t>School Leadership (Principal, Asst. Principal, Dean, etc.)</a:t>
            </a:r>
          </a:p>
          <a:p>
            <a:pPr lvl="1"/>
            <a:r>
              <a:rPr lang="en-US" sz="2800" dirty="0">
                <a:solidFill>
                  <a:srgbClr val="000000"/>
                </a:solidFill>
              </a:rPr>
              <a:t>Teachers</a:t>
            </a:r>
          </a:p>
          <a:p>
            <a:pPr lvl="1"/>
            <a:r>
              <a:rPr lang="en-US" sz="2800" dirty="0">
                <a:solidFill>
                  <a:srgbClr val="000000"/>
                </a:solidFill>
              </a:rPr>
              <a:t>Paraprofessionals</a:t>
            </a:r>
          </a:p>
          <a:p>
            <a:pPr lvl="1"/>
            <a:r>
              <a:rPr lang="en-US" sz="2800" dirty="0">
                <a:solidFill>
                  <a:srgbClr val="000000"/>
                </a:solidFill>
              </a:rPr>
              <a:t>Parents </a:t>
            </a:r>
          </a:p>
          <a:p>
            <a:pPr lvl="1"/>
            <a:r>
              <a:rPr lang="en-US" sz="2800" dirty="0">
                <a:solidFill>
                  <a:srgbClr val="000000"/>
                </a:solidFill>
              </a:rPr>
              <a:t>Students</a:t>
            </a:r>
          </a:p>
          <a:p>
            <a:pPr lvl="1"/>
            <a:r>
              <a:rPr lang="en-US" sz="2800" dirty="0">
                <a:solidFill>
                  <a:srgbClr val="000000"/>
                </a:solidFill>
              </a:rPr>
              <a:t>Other Specialized Staff Support (ex: Counselor, Specialists, etc….) </a:t>
            </a:r>
          </a:p>
          <a:p>
            <a:pPr lvl="1"/>
            <a:r>
              <a:rPr lang="en-US" sz="2800" dirty="0">
                <a:solidFill>
                  <a:srgbClr val="000000"/>
                </a:solidFill>
              </a:rPr>
              <a:t>Community Members </a:t>
            </a:r>
          </a:p>
          <a:p>
            <a:pPr lvl="1"/>
            <a:r>
              <a:rPr lang="en-US" sz="2800" dirty="0">
                <a:solidFill>
                  <a:srgbClr val="000000"/>
                </a:solidFill>
              </a:rPr>
              <a:t>Others?</a:t>
            </a:r>
          </a:p>
          <a:p>
            <a:pPr marL="457200" lvl="1" indent="0">
              <a:buNone/>
            </a:pPr>
            <a:endParaRPr lang="en-US" sz="800" dirty="0">
              <a:solidFill>
                <a:srgbClr val="000000"/>
              </a:solidFill>
            </a:endParaRPr>
          </a:p>
          <a:p>
            <a:endParaRPr lang="en-US" sz="800" dirty="0">
              <a:solidFill>
                <a:srgbClr val="000000"/>
              </a:solidFill>
            </a:endParaRPr>
          </a:p>
        </p:txBody>
      </p:sp>
      <p:sp>
        <p:nvSpPr>
          <p:cNvPr id="38" name="Rectangle 37">
            <a:extLst>
              <a:ext uri="{FF2B5EF4-FFF2-40B4-BE49-F238E27FC236}">
                <a16:creationId xmlns:a16="http://schemas.microsoft.com/office/drawing/2014/main" id="{DF59683D-BDA5-4A55-B830-CE06D5876DF9}"/>
              </a:ext>
            </a:extLst>
          </p:cNvPr>
          <p:cNvSpPr/>
          <p:nvPr/>
        </p:nvSpPr>
        <p:spPr>
          <a:xfrm>
            <a:off x="4297310" y="5581437"/>
            <a:ext cx="7532741" cy="738664"/>
          </a:xfrm>
          <a:prstGeom prst="rect">
            <a:avLst/>
          </a:prstGeom>
        </p:spPr>
        <p:txBody>
          <a:bodyPr wrap="square">
            <a:spAutoFit/>
          </a:bodyPr>
          <a:lstStyle/>
          <a:p>
            <a:r>
              <a:rPr lang="en-US" sz="1400" dirty="0">
                <a:solidFill>
                  <a:srgbClr val="000000"/>
                </a:solidFill>
              </a:rPr>
              <a:t>Section 1111 Comprehensive Support &amp; Improvement / Targeted Support &amp; Improvement </a:t>
            </a:r>
          </a:p>
          <a:p>
            <a:r>
              <a:rPr lang="en-US" sz="1400" dirty="0">
                <a:solidFill>
                  <a:srgbClr val="000000"/>
                </a:solidFill>
              </a:rPr>
              <a:t>Section  1114 Schoolwide</a:t>
            </a:r>
          </a:p>
          <a:p>
            <a:r>
              <a:rPr lang="en-US" sz="1400" dirty="0">
                <a:solidFill>
                  <a:srgbClr val="000000"/>
                </a:solidFill>
              </a:rPr>
              <a:t>Section 1115 Targeted Assistance Program</a:t>
            </a:r>
            <a:endParaRPr lang="en-US" sz="1400" dirty="0"/>
          </a:p>
        </p:txBody>
      </p:sp>
    </p:spTree>
    <p:extLst>
      <p:ext uri="{BB962C8B-B14F-4D97-AF65-F5344CB8AC3E}">
        <p14:creationId xmlns:p14="http://schemas.microsoft.com/office/powerpoint/2010/main" val="3664574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Principal’s Tool</a:t>
            </a: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3822" y="1053262"/>
            <a:ext cx="6553545" cy="4759418"/>
          </a:xfrm>
          <a:prstGeom prst="rect">
            <a:avLst/>
          </a:prstGeom>
        </p:spPr>
      </p:pic>
    </p:spTree>
    <p:extLst>
      <p:ext uri="{BB962C8B-B14F-4D97-AF65-F5344CB8AC3E}">
        <p14:creationId xmlns:p14="http://schemas.microsoft.com/office/powerpoint/2010/main" val="3794675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you can't save the world alone">
            <a:extLst>
              <a:ext uri="{FF2B5EF4-FFF2-40B4-BE49-F238E27FC236}">
                <a16:creationId xmlns:a16="http://schemas.microsoft.com/office/drawing/2014/main" id="{1231D735-2960-4E3B-B45C-75C94D8C4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906" y="3324417"/>
            <a:ext cx="2650187" cy="35335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D287CF9-DEFE-41ED-B662-369DF81199CE}"/>
              </a:ext>
            </a:extLst>
          </p:cNvPr>
          <p:cNvPicPr>
            <a:picLocks noChangeAspect="1"/>
          </p:cNvPicPr>
          <p:nvPr/>
        </p:nvPicPr>
        <p:blipFill>
          <a:blip r:embed="rId4"/>
          <a:stretch>
            <a:fillRect/>
          </a:stretch>
        </p:blipFill>
        <p:spPr>
          <a:xfrm>
            <a:off x="540479" y="0"/>
            <a:ext cx="11111040" cy="3624457"/>
          </a:xfrm>
          <a:prstGeom prst="rect">
            <a:avLst/>
          </a:prstGeom>
        </p:spPr>
      </p:pic>
    </p:spTree>
    <p:extLst>
      <p:ext uri="{BB962C8B-B14F-4D97-AF65-F5344CB8AC3E}">
        <p14:creationId xmlns:p14="http://schemas.microsoft.com/office/powerpoint/2010/main" val="386128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vert="horz" lIns="91440" tIns="45720" rIns="91440" bIns="45720" rtlCol="0">
            <a:normAutofit/>
          </a:bodyPr>
          <a:lstStyle/>
          <a:p>
            <a:r>
              <a:rPr lang="en-US" dirty="0">
                <a:solidFill>
                  <a:srgbClr val="FFFFFF"/>
                </a:solidFill>
              </a:rPr>
              <a:t>Think – Write – Pair - Share</a:t>
            </a:r>
          </a:p>
        </p:txBody>
      </p:sp>
      <p:sp>
        <p:nvSpPr>
          <p:cNvPr id="4" name="Content Placeholder 3">
            <a:extLst>
              <a:ext uri="{FF2B5EF4-FFF2-40B4-BE49-F238E27FC236}">
                <a16:creationId xmlns:a16="http://schemas.microsoft.com/office/drawing/2014/main" id="{1965A548-A62A-4DFB-8FBA-346434055B72}"/>
              </a:ext>
            </a:extLst>
          </p:cNvPr>
          <p:cNvSpPr>
            <a:spLocks noGrp="1"/>
          </p:cNvSpPr>
          <p:nvPr>
            <p:ph idx="1"/>
          </p:nvPr>
        </p:nvSpPr>
        <p:spPr>
          <a:xfrm>
            <a:off x="6090574" y="801866"/>
            <a:ext cx="5306084" cy="5230634"/>
          </a:xfrm>
        </p:spPr>
        <p:txBody>
          <a:bodyPr anchor="ctr">
            <a:normAutofit/>
          </a:bodyPr>
          <a:lstStyle/>
          <a:p>
            <a:r>
              <a:rPr lang="en-US" sz="3600" dirty="0">
                <a:solidFill>
                  <a:srgbClr val="000000"/>
                </a:solidFill>
              </a:rPr>
              <a:t>Reflect on the school leadership team information shared.</a:t>
            </a:r>
          </a:p>
          <a:p>
            <a:r>
              <a:rPr lang="en-US" sz="3600" dirty="0">
                <a:solidFill>
                  <a:srgbClr val="000000"/>
                </a:solidFill>
              </a:rPr>
              <a:t>What are your next steps in this area?</a:t>
            </a:r>
          </a:p>
        </p:txBody>
      </p:sp>
    </p:spTree>
    <p:extLst>
      <p:ext uri="{BB962C8B-B14F-4D97-AF65-F5344CB8AC3E}">
        <p14:creationId xmlns:p14="http://schemas.microsoft.com/office/powerpoint/2010/main" val="1052712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969" y="10"/>
            <a:ext cx="11758082" cy="6857990"/>
          </a:xfrm>
          <a:prstGeom prst="rect">
            <a:avLst/>
          </a:prstGeom>
        </p:spPr>
      </p:pic>
    </p:spTree>
    <p:extLst>
      <p:ext uri="{BB962C8B-B14F-4D97-AF65-F5344CB8AC3E}">
        <p14:creationId xmlns:p14="http://schemas.microsoft.com/office/powerpoint/2010/main" val="45748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4A5D2E5-843B-4EDF-A756-12AC43E3E02E}"/>
              </a:ext>
            </a:extLst>
          </p:cNvPr>
          <p:cNvPicPr>
            <a:picLocks noChangeAspect="1"/>
          </p:cNvPicPr>
          <p:nvPr/>
        </p:nvPicPr>
        <p:blipFill rotWithShape="1">
          <a:blip r:embed="rId3">
            <a:extLst>
              <a:ext uri="{28A0092B-C50C-407E-A947-70E740481C1C}">
                <a14:useLocalDpi xmlns:a14="http://schemas.microsoft.com/office/drawing/2010/main" val="0"/>
              </a:ext>
            </a:extLst>
          </a:blip>
          <a:srcRect l="2797" r="6440" b="2"/>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11" name="Picture 10">
            <a:extLst>
              <a:ext uri="{FF2B5EF4-FFF2-40B4-BE49-F238E27FC236}">
                <a16:creationId xmlns:a16="http://schemas.microsoft.com/office/drawing/2014/main" id="{0D45030D-943A-4FE1-A1E2-AB724CB963E1}"/>
              </a:ext>
            </a:extLst>
          </p:cNvPr>
          <p:cNvPicPr>
            <a:picLocks noChangeAspect="1"/>
          </p:cNvPicPr>
          <p:nvPr/>
        </p:nvPicPr>
        <p:blipFill rotWithShape="1">
          <a:blip r:embed="rId4">
            <a:extLst>
              <a:ext uri="{28A0092B-C50C-407E-A947-70E740481C1C}">
                <a14:useLocalDpi xmlns:a14="http://schemas.microsoft.com/office/drawing/2010/main" val="0"/>
              </a:ext>
            </a:extLst>
          </a:blip>
          <a:srcRect t="7023" r="1" b="9380"/>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2" name="Title 1">
            <a:extLst>
              <a:ext uri="{FF2B5EF4-FFF2-40B4-BE49-F238E27FC236}">
                <a16:creationId xmlns:a16="http://schemas.microsoft.com/office/drawing/2014/main" id="{61D0BFF8-0B6A-4EA2-9F78-A2E1F3B68C1A}"/>
              </a:ext>
            </a:extLst>
          </p:cNvPr>
          <p:cNvSpPr>
            <a:spLocks noGrp="1"/>
          </p:cNvSpPr>
          <p:nvPr>
            <p:ph type="title"/>
          </p:nvPr>
        </p:nvSpPr>
        <p:spPr>
          <a:xfrm>
            <a:off x="801097" y="585798"/>
            <a:ext cx="6387102" cy="1325563"/>
          </a:xfrm>
        </p:spPr>
        <p:txBody>
          <a:bodyPr>
            <a:normAutofit/>
          </a:bodyPr>
          <a:lstStyle/>
          <a:p>
            <a:r>
              <a:rPr lang="en-US" dirty="0"/>
              <a:t>Comprehensive Needs Assessment (CNA)</a:t>
            </a:r>
          </a:p>
        </p:txBody>
      </p:sp>
      <p:sp>
        <p:nvSpPr>
          <p:cNvPr id="8" name="Content Placeholder 7">
            <a:extLst>
              <a:ext uri="{FF2B5EF4-FFF2-40B4-BE49-F238E27FC236}">
                <a16:creationId xmlns:a16="http://schemas.microsoft.com/office/drawing/2014/main" id="{17671768-C444-4122-B761-24072B55EDAF}"/>
              </a:ext>
            </a:extLst>
          </p:cNvPr>
          <p:cNvSpPr>
            <a:spLocks noGrp="1"/>
          </p:cNvSpPr>
          <p:nvPr>
            <p:ph idx="1"/>
          </p:nvPr>
        </p:nvSpPr>
        <p:spPr>
          <a:xfrm>
            <a:off x="894639" y="2389632"/>
            <a:ext cx="7017969" cy="4169664"/>
          </a:xfrm>
        </p:spPr>
        <p:txBody>
          <a:bodyPr anchor="t">
            <a:normAutofit/>
          </a:bodyPr>
          <a:lstStyle/>
          <a:p>
            <a:r>
              <a:rPr lang="en-US" dirty="0"/>
              <a:t>Systematic</a:t>
            </a:r>
          </a:p>
          <a:p>
            <a:r>
              <a:rPr lang="en-US" dirty="0"/>
              <a:t>Needs or Gaps</a:t>
            </a:r>
          </a:p>
          <a:p>
            <a:r>
              <a:rPr lang="en-US" dirty="0"/>
              <a:t>Causes or Factors</a:t>
            </a:r>
          </a:p>
          <a:p>
            <a:r>
              <a:rPr lang="en-US" dirty="0"/>
              <a:t>Stakeholder Involvement</a:t>
            </a:r>
          </a:p>
          <a:p>
            <a:r>
              <a:rPr lang="en-US" dirty="0"/>
              <a:t>Set Priorities for Action</a:t>
            </a:r>
          </a:p>
          <a:p>
            <a:r>
              <a:rPr lang="en-US" dirty="0"/>
              <a:t>Authentic vs. Compliance</a:t>
            </a:r>
          </a:p>
          <a:p>
            <a:r>
              <a:rPr lang="en-US" dirty="0"/>
              <a:t>Foundational to Integrated Action Plan</a:t>
            </a:r>
          </a:p>
          <a:p>
            <a:r>
              <a:rPr lang="en-US" dirty="0"/>
              <a:t>Drives Improvement</a:t>
            </a:r>
          </a:p>
        </p:txBody>
      </p:sp>
    </p:spTree>
    <p:extLst>
      <p:ext uri="{BB962C8B-B14F-4D97-AF65-F5344CB8AC3E}">
        <p14:creationId xmlns:p14="http://schemas.microsoft.com/office/powerpoint/2010/main" val="199237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D784DB5-3896-4C62-ACAE-7AFB034BAB21}"/>
              </a:ext>
            </a:extLst>
          </p:cNvPr>
          <p:cNvGraphicFramePr/>
          <p:nvPr>
            <p:extLst>
              <p:ext uri="{D42A27DB-BD31-4B8C-83A1-F6EECF244321}">
                <p14:modId xmlns:p14="http://schemas.microsoft.com/office/powerpoint/2010/main" val="3080003173"/>
              </p:ext>
            </p:extLst>
          </p:nvPr>
        </p:nvGraphicFramePr>
        <p:xfrm>
          <a:off x="1697688" y="306370"/>
          <a:ext cx="8822625" cy="655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2C2E968-F99E-471B-A6D8-9F6CC81F882E}"/>
              </a:ext>
            </a:extLst>
          </p:cNvPr>
          <p:cNvSpPr>
            <a:spLocks noGrp="1"/>
          </p:cNvSpPr>
          <p:nvPr>
            <p:ph type="title"/>
          </p:nvPr>
        </p:nvSpPr>
        <p:spPr>
          <a:xfrm>
            <a:off x="443531" y="393406"/>
            <a:ext cx="2508315" cy="1325563"/>
          </a:xfrm>
        </p:spPr>
        <p:txBody>
          <a:bodyPr>
            <a:normAutofit/>
          </a:bodyPr>
          <a:lstStyle/>
          <a:p>
            <a:r>
              <a:rPr lang="en-US" dirty="0"/>
              <a:t>The 6 Principles</a:t>
            </a:r>
          </a:p>
        </p:txBody>
      </p:sp>
    </p:spTree>
    <p:extLst>
      <p:ext uri="{BB962C8B-B14F-4D97-AF65-F5344CB8AC3E}">
        <p14:creationId xmlns:p14="http://schemas.microsoft.com/office/powerpoint/2010/main" val="1685680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9A05-0B07-4C33-A40C-62E6E3CE080A}"/>
              </a:ext>
            </a:extLst>
          </p:cNvPr>
          <p:cNvSpPr>
            <a:spLocks noGrp="1"/>
          </p:cNvSpPr>
          <p:nvPr>
            <p:ph type="title"/>
          </p:nvPr>
        </p:nvSpPr>
        <p:spPr/>
        <p:txBody>
          <a:bodyPr/>
          <a:lstStyle/>
          <a:p>
            <a:r>
              <a:rPr lang="en-US" dirty="0"/>
              <a:t>Within each principle</a:t>
            </a:r>
          </a:p>
        </p:txBody>
      </p:sp>
      <p:graphicFrame>
        <p:nvGraphicFramePr>
          <p:cNvPr id="4" name="Content Placeholder 3">
            <a:extLst>
              <a:ext uri="{FF2B5EF4-FFF2-40B4-BE49-F238E27FC236}">
                <a16:creationId xmlns:a16="http://schemas.microsoft.com/office/drawing/2014/main" id="{BA9BC00A-4163-417D-9A72-2F93E73732B3}"/>
              </a:ext>
            </a:extLst>
          </p:cNvPr>
          <p:cNvGraphicFramePr>
            <a:graphicFrameLocks noGrp="1"/>
          </p:cNvGraphicFramePr>
          <p:nvPr>
            <p:ph idx="1"/>
            <p:extLst>
              <p:ext uri="{D42A27DB-BD31-4B8C-83A1-F6EECF244321}">
                <p14:modId xmlns:p14="http://schemas.microsoft.com/office/powerpoint/2010/main" val="29228079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827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28F18EF-0464-4A2E-B7EE-732BE93F9981}"/>
              </a:ext>
            </a:extLst>
          </p:cNvPr>
          <p:cNvGraphicFramePr>
            <a:graphicFrameLocks noGrp="1"/>
          </p:cNvGraphicFramePr>
          <p:nvPr>
            <p:extLst>
              <p:ext uri="{D42A27DB-BD31-4B8C-83A1-F6EECF244321}">
                <p14:modId xmlns:p14="http://schemas.microsoft.com/office/powerpoint/2010/main" val="3528327087"/>
              </p:ext>
            </p:extLst>
          </p:nvPr>
        </p:nvGraphicFramePr>
        <p:xfrm>
          <a:off x="276846" y="85531"/>
          <a:ext cx="11412391" cy="6202402"/>
        </p:xfrm>
        <a:graphic>
          <a:graphicData uri="http://schemas.openxmlformats.org/drawingml/2006/table">
            <a:tbl>
              <a:tblPr firstRow="1" firstCol="1" bandRow="1">
                <a:tableStyleId>{BC89EF96-8CEA-46FF-86C4-4CE0E7609802}</a:tableStyleId>
              </a:tblPr>
              <a:tblGrid>
                <a:gridCol w="11412391">
                  <a:extLst>
                    <a:ext uri="{9D8B030D-6E8A-4147-A177-3AD203B41FA5}">
                      <a16:colId xmlns:a16="http://schemas.microsoft.com/office/drawing/2014/main" val="4023561949"/>
                    </a:ext>
                  </a:extLst>
                </a:gridCol>
              </a:tblGrid>
              <a:tr h="619421">
                <a:tc>
                  <a:txBody>
                    <a:bodyPr/>
                    <a:lstStyle/>
                    <a:p>
                      <a:pPr marL="95250" marR="0">
                        <a:lnSpc>
                          <a:spcPct val="107000"/>
                        </a:lnSpc>
                        <a:spcBef>
                          <a:spcPts val="0"/>
                        </a:spcBef>
                        <a:spcAft>
                          <a:spcPts val="0"/>
                        </a:spcAft>
                      </a:pPr>
                      <a:r>
                        <a:rPr lang="en-US" sz="2800" dirty="0">
                          <a:effectLst/>
                        </a:rPr>
                        <a:t>Principle 5 - Conditions, Climate, and Culture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0" marR="45239" marT="5141" marB="0"/>
                </a:tc>
                <a:extLst>
                  <a:ext uri="{0D108BD9-81ED-4DB2-BD59-A6C34878D82A}">
                    <a16:rowId xmlns:a16="http://schemas.microsoft.com/office/drawing/2014/main" val="82531650"/>
                  </a:ext>
                </a:extLst>
              </a:tr>
              <a:tr h="5497885">
                <a:tc>
                  <a:txBody>
                    <a:bodyPr/>
                    <a:lstStyle/>
                    <a:p>
                      <a:pPr marL="95250" marR="0">
                        <a:lnSpc>
                          <a:spcPct val="150000"/>
                        </a:lnSpc>
                        <a:spcBef>
                          <a:spcPts val="0"/>
                        </a:spcBef>
                        <a:spcAft>
                          <a:spcPts val="0"/>
                        </a:spcAft>
                      </a:pPr>
                      <a:r>
                        <a:rPr lang="en-US" sz="2800" dirty="0">
                          <a:effectLst/>
                        </a:rPr>
                        <a:t>Definition: </a:t>
                      </a:r>
                      <a:r>
                        <a:rPr lang="en-US" sz="2400" b="0" dirty="0">
                          <a:effectLst/>
                        </a:rPr>
                        <a:t>Inclusive schools are conducive to student learning, fulfillment and well-being, as well as professional satisfaction, morale and effectiveness. Students, parents, teachers, administrators and other stakeholders contribute to their school’s culture, as do other influences such as the local community, the policies that govern how it operates and the school’s founding principles. School conditions, climate and culture are impacted by the beliefs, perceptions, relationships, attitudes and written and unwritten rules that shape and influence every aspect of how a school functions. They also encompass concrete issues such as student physical and emotional safety, a healthy school environment, the orderliness of classrooms and public spaces and the degree to which a school embraces and celebrates racial, ethnic, linguistic, academic and cultural diversity. </a:t>
                      </a:r>
                      <a:endParaRPr lang="en-US" sz="2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0" marR="45239" marT="5141" marB="0"/>
                </a:tc>
                <a:extLst>
                  <a:ext uri="{0D108BD9-81ED-4DB2-BD59-A6C34878D82A}">
                    <a16:rowId xmlns:a16="http://schemas.microsoft.com/office/drawing/2014/main" val="3842254388"/>
                  </a:ext>
                </a:extLst>
              </a:tr>
            </a:tbl>
          </a:graphicData>
        </a:graphic>
      </p:graphicFrame>
    </p:spTree>
    <p:extLst>
      <p:ext uri="{BB962C8B-B14F-4D97-AF65-F5344CB8AC3E}">
        <p14:creationId xmlns:p14="http://schemas.microsoft.com/office/powerpoint/2010/main" val="796676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sz="5400" dirty="0">
                <a:solidFill>
                  <a:srgbClr val="000000"/>
                </a:solidFill>
              </a:rPr>
              <a:t>Training Topics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ecklist">
            <a:extLst>
              <a:ext uri="{FF2B5EF4-FFF2-40B4-BE49-F238E27FC236}">
                <a16:creationId xmlns:a16="http://schemas.microsoft.com/office/drawing/2014/main" id="{FE2C6BD3-8BC1-4538-B695-2E9E50F7E4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5736921" y="1515650"/>
            <a:ext cx="5724393" cy="5223354"/>
          </a:xfrm>
        </p:spPr>
        <p:txBody>
          <a:bodyPr anchor="ctr">
            <a:normAutofit/>
          </a:bodyPr>
          <a:lstStyle/>
          <a:p>
            <a:r>
              <a:rPr lang="en-US" dirty="0">
                <a:solidFill>
                  <a:srgbClr val="000000"/>
                </a:solidFill>
              </a:rPr>
              <a:t>Continuous Improvement Process</a:t>
            </a:r>
          </a:p>
          <a:p>
            <a:r>
              <a:rPr lang="en-US" dirty="0">
                <a:solidFill>
                  <a:srgbClr val="000000"/>
                </a:solidFill>
              </a:rPr>
              <a:t>FY20 Requirements and Timelines</a:t>
            </a:r>
          </a:p>
          <a:p>
            <a:r>
              <a:rPr lang="en-US" dirty="0">
                <a:solidFill>
                  <a:srgbClr val="000000"/>
                </a:solidFill>
              </a:rPr>
              <a:t>School Leadership Teams</a:t>
            </a:r>
          </a:p>
          <a:p>
            <a:r>
              <a:rPr lang="en-US" dirty="0">
                <a:solidFill>
                  <a:srgbClr val="000000"/>
                </a:solidFill>
              </a:rPr>
              <a:t>Comprehensive Needs Assessment</a:t>
            </a:r>
          </a:p>
          <a:p>
            <a:r>
              <a:rPr lang="en-US" dirty="0">
                <a:solidFill>
                  <a:srgbClr val="000000"/>
                </a:solidFill>
              </a:rPr>
              <a:t>Root Cause Analysis</a:t>
            </a:r>
          </a:p>
          <a:p>
            <a:r>
              <a:rPr lang="en-US" dirty="0">
                <a:solidFill>
                  <a:srgbClr val="000000"/>
                </a:solidFill>
              </a:rPr>
              <a:t>Next Steps</a:t>
            </a:r>
          </a:p>
          <a:p>
            <a:endParaRPr lang="en-US" sz="2000" dirty="0">
              <a:solidFill>
                <a:srgbClr val="000000"/>
              </a:solidFill>
            </a:endParaRPr>
          </a:p>
        </p:txBody>
      </p:sp>
    </p:spTree>
    <p:extLst>
      <p:ext uri="{BB962C8B-B14F-4D97-AF65-F5344CB8AC3E}">
        <p14:creationId xmlns:p14="http://schemas.microsoft.com/office/powerpoint/2010/main" val="136401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FAEC4B7-43EC-422F-B615-2D80BF4397B8}"/>
              </a:ext>
            </a:extLst>
          </p:cNvPr>
          <p:cNvGraphicFramePr>
            <a:graphicFrameLocks noGrp="1"/>
          </p:cNvGraphicFramePr>
          <p:nvPr>
            <p:extLst>
              <p:ext uri="{D42A27DB-BD31-4B8C-83A1-F6EECF244321}">
                <p14:modId xmlns:p14="http://schemas.microsoft.com/office/powerpoint/2010/main" val="3476171123"/>
              </p:ext>
            </p:extLst>
          </p:nvPr>
        </p:nvGraphicFramePr>
        <p:xfrm>
          <a:off x="300873" y="421031"/>
          <a:ext cx="11482633" cy="5942062"/>
        </p:xfrm>
        <a:graphic>
          <a:graphicData uri="http://schemas.openxmlformats.org/drawingml/2006/table">
            <a:tbl>
              <a:tblPr firstRow="1" firstCol="1" bandRow="1">
                <a:tableStyleId>{BC89EF96-8CEA-46FF-86C4-4CE0E7609802}</a:tableStyleId>
              </a:tblPr>
              <a:tblGrid>
                <a:gridCol w="2560405">
                  <a:extLst>
                    <a:ext uri="{9D8B030D-6E8A-4147-A177-3AD203B41FA5}">
                      <a16:colId xmlns:a16="http://schemas.microsoft.com/office/drawing/2014/main" val="4020162199"/>
                    </a:ext>
                  </a:extLst>
                </a:gridCol>
                <a:gridCol w="2964528">
                  <a:extLst>
                    <a:ext uri="{9D8B030D-6E8A-4147-A177-3AD203B41FA5}">
                      <a16:colId xmlns:a16="http://schemas.microsoft.com/office/drawing/2014/main" val="478395300"/>
                    </a:ext>
                  </a:extLst>
                </a:gridCol>
                <a:gridCol w="2978850">
                  <a:extLst>
                    <a:ext uri="{9D8B030D-6E8A-4147-A177-3AD203B41FA5}">
                      <a16:colId xmlns:a16="http://schemas.microsoft.com/office/drawing/2014/main" val="3510813556"/>
                    </a:ext>
                  </a:extLst>
                </a:gridCol>
                <a:gridCol w="2978850">
                  <a:extLst>
                    <a:ext uri="{9D8B030D-6E8A-4147-A177-3AD203B41FA5}">
                      <a16:colId xmlns:a16="http://schemas.microsoft.com/office/drawing/2014/main" val="1825491503"/>
                    </a:ext>
                  </a:extLst>
                </a:gridCol>
              </a:tblGrid>
              <a:tr h="641797">
                <a:tc>
                  <a:txBody>
                    <a:bodyPr/>
                    <a:lstStyle/>
                    <a:p>
                      <a:pPr marL="15240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Indicator</a:t>
                      </a:r>
                    </a:p>
                  </a:txBody>
                  <a:tcPr marL="2570" marR="45239" marT="5141" marB="0"/>
                </a:tc>
                <a:tc>
                  <a:txBody>
                    <a:bodyPr/>
                    <a:lstStyle/>
                    <a:p>
                      <a:pPr marL="8636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Output</a:t>
                      </a:r>
                    </a:p>
                  </a:txBody>
                  <a:tcPr marL="2570" marR="45239" marT="5141" marB="0"/>
                </a:tc>
                <a:tc>
                  <a:txBody>
                    <a:bodyPr/>
                    <a:lstStyle/>
                    <a:p>
                      <a:pPr marL="8636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a:t>
                      </a:r>
                    </a:p>
                  </a:txBody>
                  <a:tcPr marL="2570" marR="45239" marT="5141" marB="0"/>
                </a:tc>
                <a:tc>
                  <a:txBody>
                    <a:bodyPr/>
                    <a:lstStyle/>
                    <a:p>
                      <a:pPr marL="8636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Evidence/Notes</a:t>
                      </a:r>
                    </a:p>
                  </a:txBody>
                  <a:tcPr marL="2570" marR="45239" marT="5141" marB="0"/>
                </a:tc>
                <a:extLst>
                  <a:ext uri="{0D108BD9-81ED-4DB2-BD59-A6C34878D82A}">
                    <a16:rowId xmlns:a16="http://schemas.microsoft.com/office/drawing/2014/main" val="3613964624"/>
                  </a:ext>
                </a:extLst>
              </a:tr>
              <a:tr h="5300265">
                <a:tc>
                  <a:txBody>
                    <a:bodyPr/>
                    <a:lstStyle/>
                    <a:p>
                      <a:pPr marL="152400" marR="0">
                        <a:lnSpc>
                          <a:spcPct val="107000"/>
                        </a:lnSpc>
                        <a:spcBef>
                          <a:spcPts val="0"/>
                        </a:spcBef>
                        <a:spcAft>
                          <a:spcPts val="0"/>
                        </a:spcAft>
                      </a:pPr>
                      <a:r>
                        <a:rPr lang="en-US" sz="2000" dirty="0">
                          <a:effectLst/>
                        </a:rPr>
                        <a:t>5.1 Our staff has high expectations for learning for all students. </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0" marR="45239" marT="5141" marB="0"/>
                </a:tc>
                <a:tc>
                  <a:txBody>
                    <a:bodyPr/>
                    <a:lstStyle/>
                    <a:p>
                      <a:pPr marL="86360" marR="0">
                        <a:lnSpc>
                          <a:spcPct val="107000"/>
                        </a:lnSpc>
                        <a:spcBef>
                          <a:spcPts val="0"/>
                        </a:spcBef>
                        <a:spcAft>
                          <a:spcPts val="0"/>
                        </a:spcAft>
                      </a:pPr>
                      <a:r>
                        <a:rPr lang="en-US" sz="2000" dirty="0">
                          <a:effectLst/>
                        </a:rPr>
                        <a:t>Students view themselves as integral members of an inclusive school community which increases student efficacy. </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0" marR="45239" marT="5141" marB="0"/>
                </a:tc>
                <a:tc>
                  <a:txBody>
                    <a:bodyPr/>
                    <a:lstStyle/>
                    <a:p>
                      <a:pPr marL="86360" marR="0">
                        <a:lnSpc>
                          <a:spcPct val="107000"/>
                        </a:lnSpc>
                        <a:spcBef>
                          <a:spcPts val="0"/>
                        </a:spcBef>
                        <a:spcAft>
                          <a:spcPts val="0"/>
                        </a:spcAft>
                      </a:pPr>
                      <a:r>
                        <a:rPr lang="en-US" sz="2000" dirty="0">
                          <a:effectLst/>
                        </a:rPr>
                        <a:t>Are inclusive beliefs and practices evident and part of the school culture? </a:t>
                      </a:r>
                    </a:p>
                    <a:p>
                      <a:pPr marL="86360" marR="0">
                        <a:lnSpc>
                          <a:spcPct val="107000"/>
                        </a:lnSpc>
                        <a:spcBef>
                          <a:spcPts val="0"/>
                        </a:spcBef>
                        <a:spcAft>
                          <a:spcPts val="0"/>
                        </a:spcAft>
                      </a:pPr>
                      <a:endParaRPr lang="en-US" sz="2000" dirty="0">
                        <a:effectLst/>
                      </a:endParaRPr>
                    </a:p>
                    <a:p>
                      <a:pPr marL="86360" marR="0">
                        <a:lnSpc>
                          <a:spcPct val="107000"/>
                        </a:lnSpc>
                        <a:spcBef>
                          <a:spcPts val="0"/>
                        </a:spcBef>
                        <a:spcAft>
                          <a:spcPts val="0"/>
                        </a:spcAft>
                      </a:pPr>
                      <a:r>
                        <a:rPr lang="en-US" sz="2000" dirty="0">
                          <a:effectLst/>
                        </a:rPr>
                        <a:t>Does staff engage in the development and understanding of policies/procedures and plans that explicitly outline continuous improvement and high expectations for learning for all students?</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0" marR="45239" marT="5141" marB="0"/>
                </a:tc>
                <a:tc>
                  <a:txBody>
                    <a:bodyPr/>
                    <a:lstStyle/>
                    <a:p>
                      <a:pPr marL="86360" marR="0">
                        <a:lnSpc>
                          <a:spcPct val="107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6360" marR="0">
                        <a:lnSpc>
                          <a:spcPct val="107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636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(Possible items could be…)</a:t>
                      </a:r>
                    </a:p>
                    <a:p>
                      <a:pPr marL="429260" marR="0" indent="-342900">
                        <a:lnSpc>
                          <a:spcPct val="107000"/>
                        </a:lnSpc>
                        <a:spcBef>
                          <a:spcPts val="0"/>
                        </a:spcBef>
                        <a:spcAft>
                          <a:spcPts val="0"/>
                        </a:spcAft>
                        <a:buFontTx/>
                        <a:buChar char="-"/>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Mission statement</a:t>
                      </a:r>
                    </a:p>
                    <a:p>
                      <a:pPr marL="429260" marR="0" indent="-342900">
                        <a:lnSpc>
                          <a:spcPct val="107000"/>
                        </a:lnSpc>
                        <a:spcBef>
                          <a:spcPts val="0"/>
                        </a:spcBef>
                        <a:spcAft>
                          <a:spcPts val="0"/>
                        </a:spcAft>
                        <a:buFontTx/>
                        <a:buChar char="-"/>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Climate surveys</a:t>
                      </a:r>
                    </a:p>
                    <a:p>
                      <a:pPr marL="429260" marR="0" indent="-342900">
                        <a:lnSpc>
                          <a:spcPct val="107000"/>
                        </a:lnSpc>
                        <a:spcBef>
                          <a:spcPts val="0"/>
                        </a:spcBef>
                        <a:spcAft>
                          <a:spcPts val="0"/>
                        </a:spcAft>
                        <a:buFontTx/>
                        <a:buChar char="-"/>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Leadership team meeting minutes</a:t>
                      </a:r>
                    </a:p>
                  </a:txBody>
                  <a:tcPr marL="2570" marR="45239" marT="5141" marB="0"/>
                </a:tc>
                <a:extLst>
                  <a:ext uri="{0D108BD9-81ED-4DB2-BD59-A6C34878D82A}">
                    <a16:rowId xmlns:a16="http://schemas.microsoft.com/office/drawing/2014/main" val="4260895482"/>
                  </a:ext>
                </a:extLst>
              </a:tr>
            </a:tbl>
          </a:graphicData>
        </a:graphic>
      </p:graphicFrame>
    </p:spTree>
    <p:extLst>
      <p:ext uri="{BB962C8B-B14F-4D97-AF65-F5344CB8AC3E}">
        <p14:creationId xmlns:p14="http://schemas.microsoft.com/office/powerpoint/2010/main" val="3554149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a:extLst>
              <a:ext uri="{FF2B5EF4-FFF2-40B4-BE49-F238E27FC236}">
                <a16:creationId xmlns:a16="http://schemas.microsoft.com/office/drawing/2014/main" id="{1CF3657C-1077-4AA6-A1F0-007A388CB989}"/>
              </a:ext>
            </a:extLst>
          </p:cNvPr>
          <p:cNvPicPr>
            <a:picLocks noChangeAspect="1"/>
          </p:cNvPicPr>
          <p:nvPr/>
        </p:nvPicPr>
        <p:blipFill>
          <a:blip r:embed="rId3"/>
          <a:stretch>
            <a:fillRect/>
          </a:stretch>
        </p:blipFill>
        <p:spPr>
          <a:xfrm>
            <a:off x="20832" y="868274"/>
            <a:ext cx="12206246" cy="3886606"/>
          </a:xfrm>
          <a:prstGeom prst="rect">
            <a:avLst/>
          </a:prstGeom>
        </p:spPr>
      </p:pic>
      <p:sp>
        <p:nvSpPr>
          <p:cNvPr id="2" name="Title 1">
            <a:extLst>
              <a:ext uri="{FF2B5EF4-FFF2-40B4-BE49-F238E27FC236}">
                <a16:creationId xmlns:a16="http://schemas.microsoft.com/office/drawing/2014/main" id="{BCAFE012-7523-48DA-9FAD-BC4345966F0E}"/>
              </a:ext>
            </a:extLst>
          </p:cNvPr>
          <p:cNvSpPr>
            <a:spLocks noGrp="1"/>
          </p:cNvSpPr>
          <p:nvPr>
            <p:ph type="title"/>
          </p:nvPr>
        </p:nvSpPr>
        <p:spPr>
          <a:xfrm>
            <a:off x="1612561" y="5171490"/>
            <a:ext cx="8991600" cy="1264762"/>
          </a:xfrm>
          <a:solidFill>
            <a:srgbClr val="FFFFFF"/>
          </a:solidFill>
          <a:ln w="38100">
            <a:solidFill>
              <a:srgbClr val="404040"/>
            </a:solidFill>
            <a:miter lim="800000"/>
          </a:ln>
        </p:spPr>
        <p:txBody>
          <a:bodyPr vert="horz" lIns="91440" tIns="45720" rIns="91440" bIns="45720" rtlCol="0" anchor="ctr">
            <a:normAutofit/>
          </a:bodyPr>
          <a:lstStyle/>
          <a:p>
            <a:pPr algn="ctr"/>
            <a:r>
              <a:rPr lang="en-US" sz="4000" kern="1200" dirty="0">
                <a:solidFill>
                  <a:srgbClr val="404040"/>
                </a:solidFill>
                <a:latin typeface="+mj-lt"/>
                <a:ea typeface="+mj-ea"/>
                <a:cs typeface="+mj-cs"/>
              </a:rPr>
              <a:t>Rate Yourself!</a:t>
            </a:r>
          </a:p>
        </p:txBody>
      </p:sp>
    </p:spTree>
    <p:extLst>
      <p:ext uri="{BB962C8B-B14F-4D97-AF65-F5344CB8AC3E}">
        <p14:creationId xmlns:p14="http://schemas.microsoft.com/office/powerpoint/2010/main" val="1115631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5BA921-9911-48D1-AD60-7838F11870AF}"/>
              </a:ext>
            </a:extLst>
          </p:cNvPr>
          <p:cNvPicPr>
            <a:picLocks noChangeAspect="1"/>
          </p:cNvPicPr>
          <p:nvPr/>
        </p:nvPicPr>
        <p:blipFill>
          <a:blip r:embed="rId3"/>
          <a:stretch>
            <a:fillRect/>
          </a:stretch>
        </p:blipFill>
        <p:spPr>
          <a:xfrm>
            <a:off x="138209" y="260750"/>
            <a:ext cx="8671905" cy="6336500"/>
          </a:xfrm>
          <a:prstGeom prst="rect">
            <a:avLst/>
          </a:prstGeom>
        </p:spPr>
      </p:pic>
      <p:sp>
        <p:nvSpPr>
          <p:cNvPr id="7" name="TextBox 6">
            <a:extLst>
              <a:ext uri="{FF2B5EF4-FFF2-40B4-BE49-F238E27FC236}">
                <a16:creationId xmlns:a16="http://schemas.microsoft.com/office/drawing/2014/main" id="{F2980736-6C77-4670-9697-4F982655A688}"/>
              </a:ext>
            </a:extLst>
          </p:cNvPr>
          <p:cNvSpPr txBox="1"/>
          <p:nvPr/>
        </p:nvSpPr>
        <p:spPr>
          <a:xfrm>
            <a:off x="8810114" y="2255520"/>
            <a:ext cx="3348703" cy="3046988"/>
          </a:xfrm>
          <a:prstGeom prst="rect">
            <a:avLst/>
          </a:prstGeom>
          <a:noFill/>
        </p:spPr>
        <p:txBody>
          <a:bodyPr wrap="square" rtlCol="0">
            <a:spAutoFit/>
          </a:bodyPr>
          <a:lstStyle/>
          <a:p>
            <a:r>
              <a:rPr lang="en-US" sz="2400" b="1" dirty="0"/>
              <a:t>Data Summary</a:t>
            </a:r>
          </a:p>
          <a:p>
            <a:endParaRPr lang="en-US" sz="2400" dirty="0"/>
          </a:p>
          <a:p>
            <a:r>
              <a:rPr lang="en-US" sz="2400" dirty="0"/>
              <a:t>Identify your trends and patterns for the principle</a:t>
            </a:r>
          </a:p>
          <a:p>
            <a:endParaRPr lang="en-US" sz="2400" dirty="0"/>
          </a:p>
          <a:p>
            <a:r>
              <a:rPr lang="en-US" sz="2400" dirty="0"/>
              <a:t>Identify any possible primary needs for the principle</a:t>
            </a:r>
          </a:p>
        </p:txBody>
      </p:sp>
      <p:cxnSp>
        <p:nvCxnSpPr>
          <p:cNvPr id="9" name="Straight Arrow Connector 8">
            <a:extLst>
              <a:ext uri="{FF2B5EF4-FFF2-40B4-BE49-F238E27FC236}">
                <a16:creationId xmlns:a16="http://schemas.microsoft.com/office/drawing/2014/main" id="{3E7453AA-0516-479C-9D2D-738D162071C8}"/>
              </a:ext>
            </a:extLst>
          </p:cNvPr>
          <p:cNvCxnSpPr>
            <a:cxnSpLocks/>
          </p:cNvCxnSpPr>
          <p:nvPr/>
        </p:nvCxnSpPr>
        <p:spPr>
          <a:xfrm flipH="1">
            <a:off x="6242304" y="3587820"/>
            <a:ext cx="2567811" cy="20326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 name="Oval 1">
            <a:extLst>
              <a:ext uri="{FF2B5EF4-FFF2-40B4-BE49-F238E27FC236}">
                <a16:creationId xmlns:a16="http://schemas.microsoft.com/office/drawing/2014/main" id="{2B9DC080-7623-441D-937B-806393845CFA}"/>
              </a:ext>
            </a:extLst>
          </p:cNvPr>
          <p:cNvSpPr/>
          <p:nvPr/>
        </p:nvSpPr>
        <p:spPr>
          <a:xfrm>
            <a:off x="4474161" y="134112"/>
            <a:ext cx="1170432" cy="4998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D0A8016-7B57-429F-97EA-F622B4517043}"/>
              </a:ext>
            </a:extLst>
          </p:cNvPr>
          <p:cNvCxnSpPr>
            <a:cxnSpLocks/>
          </p:cNvCxnSpPr>
          <p:nvPr/>
        </p:nvCxnSpPr>
        <p:spPr>
          <a:xfrm flipH="1">
            <a:off x="6242303" y="4604166"/>
            <a:ext cx="2567810" cy="17197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3230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125AD-48CB-437A-9329-66F44D474AFE}"/>
              </a:ext>
            </a:extLst>
          </p:cNvPr>
          <p:cNvPicPr>
            <a:picLocks noChangeAspect="1"/>
          </p:cNvPicPr>
          <p:nvPr/>
        </p:nvPicPr>
        <p:blipFill rotWithShape="1">
          <a:blip r:embed="rId3">
            <a:extLst>
              <a:ext uri="{28A0092B-C50C-407E-A947-70E740481C1C}">
                <a14:useLocalDpi xmlns:a14="http://schemas.microsoft.com/office/drawing/2010/main" val="0"/>
              </a:ext>
            </a:extLst>
          </a:blip>
          <a:srcRect l="3767" r="2" b="2"/>
          <a:stretch/>
        </p:blipFill>
        <p:spPr>
          <a:xfrm>
            <a:off x="950121" y="1034067"/>
            <a:ext cx="5584791" cy="3249909"/>
          </a:xfrm>
          <a:prstGeom prst="rect">
            <a:avLst/>
          </a:prstGeom>
        </p:spPr>
      </p:pic>
      <p:sp>
        <p:nvSpPr>
          <p:cNvPr id="2" name="Title 1">
            <a:extLst>
              <a:ext uri="{FF2B5EF4-FFF2-40B4-BE49-F238E27FC236}">
                <a16:creationId xmlns:a16="http://schemas.microsoft.com/office/drawing/2014/main" id="{6BB06021-7EBD-4945-8C0B-A7603A7D0A27}"/>
              </a:ext>
            </a:extLst>
          </p:cNvPr>
          <p:cNvSpPr>
            <a:spLocks noGrp="1"/>
          </p:cNvSpPr>
          <p:nvPr>
            <p:ph type="title"/>
          </p:nvPr>
        </p:nvSpPr>
        <p:spPr>
          <a:xfrm>
            <a:off x="950121" y="5275767"/>
            <a:ext cx="5693783" cy="1096331"/>
          </a:xfrm>
        </p:spPr>
        <p:txBody>
          <a:bodyPr>
            <a:normAutofit/>
          </a:bodyPr>
          <a:lstStyle/>
          <a:p>
            <a:r>
              <a:rPr lang="en-US" sz="3400" dirty="0">
                <a:solidFill>
                  <a:srgbClr val="303030"/>
                </a:solidFill>
              </a:rPr>
              <a:t>Data Drives Decisions &amp; Identifies Needs</a:t>
            </a:r>
          </a:p>
        </p:txBody>
      </p:sp>
      <p:sp>
        <p:nvSpPr>
          <p:cNvPr id="3" name="Content Placeholder 2">
            <a:extLst>
              <a:ext uri="{FF2B5EF4-FFF2-40B4-BE49-F238E27FC236}">
                <a16:creationId xmlns:a16="http://schemas.microsoft.com/office/drawing/2014/main" id="{DBE49E73-9315-4413-A244-5457D58B68D8}"/>
              </a:ext>
            </a:extLst>
          </p:cNvPr>
          <p:cNvSpPr>
            <a:spLocks noGrp="1"/>
          </p:cNvSpPr>
          <p:nvPr>
            <p:ph idx="1"/>
          </p:nvPr>
        </p:nvSpPr>
        <p:spPr>
          <a:xfrm>
            <a:off x="7078133" y="321732"/>
            <a:ext cx="5012267" cy="6536267"/>
          </a:xfrm>
        </p:spPr>
        <p:txBody>
          <a:bodyPr anchor="ctr">
            <a:normAutofit/>
          </a:bodyPr>
          <a:lstStyle/>
          <a:p>
            <a:r>
              <a:rPr lang="en-US" sz="2400" dirty="0"/>
              <a:t>Leading Data Indicators</a:t>
            </a:r>
          </a:p>
          <a:p>
            <a:pPr lvl="1"/>
            <a:r>
              <a:rPr lang="en-US" dirty="0"/>
              <a:t>Dropout Rate</a:t>
            </a:r>
          </a:p>
          <a:p>
            <a:pPr lvl="1"/>
            <a:r>
              <a:rPr lang="en-US" dirty="0"/>
              <a:t>Discipline Incidents</a:t>
            </a:r>
          </a:p>
          <a:p>
            <a:pPr lvl="1"/>
            <a:r>
              <a:rPr lang="en-US" dirty="0"/>
              <a:t>Truancy</a:t>
            </a:r>
          </a:p>
          <a:p>
            <a:pPr lvl="1"/>
            <a:r>
              <a:rPr lang="en-US" dirty="0"/>
              <a:t>Teacher Attendance</a:t>
            </a:r>
          </a:p>
          <a:p>
            <a:pPr lvl="1"/>
            <a:r>
              <a:rPr lang="en-US" dirty="0"/>
              <a:t>Student Attendance</a:t>
            </a:r>
          </a:p>
          <a:p>
            <a:pPr lvl="1"/>
            <a:r>
              <a:rPr lang="en-US" dirty="0"/>
              <a:t>Benchmark Assessments</a:t>
            </a:r>
          </a:p>
          <a:p>
            <a:r>
              <a:rPr lang="en-US" sz="2400" dirty="0"/>
              <a:t>Lagging Data Indicators</a:t>
            </a:r>
          </a:p>
          <a:p>
            <a:pPr lvl="1"/>
            <a:r>
              <a:rPr lang="en-US" dirty="0"/>
              <a:t>State Assessment (grade, course, subgroups)</a:t>
            </a:r>
          </a:p>
          <a:p>
            <a:pPr lvl="1"/>
            <a:r>
              <a:rPr lang="en-US" dirty="0"/>
              <a:t>EL proficiency (AZELLA)</a:t>
            </a:r>
          </a:p>
          <a:p>
            <a:pPr lvl="1"/>
            <a:r>
              <a:rPr lang="en-US" dirty="0"/>
              <a:t>Graduation Rate</a:t>
            </a:r>
          </a:p>
        </p:txBody>
      </p:sp>
    </p:spTree>
    <p:extLst>
      <p:ext uri="{BB962C8B-B14F-4D97-AF65-F5344CB8AC3E}">
        <p14:creationId xmlns:p14="http://schemas.microsoft.com/office/powerpoint/2010/main" val="1628881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72168-DF4E-4FC5-9559-7F196E6F46C6}"/>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CNA Completion</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FE381438-12FF-4091-875B-2AE8738C31F8}"/>
              </a:ext>
            </a:extLst>
          </p:cNvPr>
          <p:cNvSpPr>
            <a:spLocks noGrp="1"/>
          </p:cNvSpPr>
          <p:nvPr>
            <p:ph idx="1"/>
          </p:nvPr>
        </p:nvSpPr>
        <p:spPr>
          <a:xfrm>
            <a:off x="4754884" y="963876"/>
            <a:ext cx="7115546" cy="5574083"/>
          </a:xfrm>
        </p:spPr>
        <p:txBody>
          <a:bodyPr anchor="ctr">
            <a:normAutofit lnSpcReduction="10000"/>
          </a:bodyPr>
          <a:lstStyle/>
          <a:p>
            <a:r>
              <a:rPr lang="en-US" dirty="0"/>
              <a:t>Schedule time with your team to complete </a:t>
            </a:r>
            <a:r>
              <a:rPr lang="en-US" b="1" dirty="0"/>
              <a:t>all 6 principles</a:t>
            </a:r>
            <a:r>
              <a:rPr lang="en-US" dirty="0"/>
              <a:t> of the CNA</a:t>
            </a:r>
          </a:p>
          <a:p>
            <a:pPr lvl="1"/>
            <a:r>
              <a:rPr lang="en-US" sz="2800" dirty="0"/>
              <a:t>Plan for multiple sessions</a:t>
            </a:r>
          </a:p>
          <a:p>
            <a:r>
              <a:rPr lang="en-US" dirty="0"/>
              <a:t>Consider the evidence needed for each principle</a:t>
            </a:r>
          </a:p>
          <a:p>
            <a:r>
              <a:rPr lang="en-US" dirty="0"/>
              <a:t>Complete the ratings for all indicators in all 6 principles</a:t>
            </a:r>
          </a:p>
          <a:p>
            <a:r>
              <a:rPr lang="en-US" dirty="0"/>
              <a:t>Complete the data summary boxes for all 6 principles</a:t>
            </a:r>
          </a:p>
          <a:p>
            <a:r>
              <a:rPr lang="en-US" dirty="0"/>
              <a:t>Review the Final Summary tab and identify your top 3-4 overall primary needs.</a:t>
            </a:r>
          </a:p>
          <a:p>
            <a:pPr lvl="1"/>
            <a:r>
              <a:rPr lang="en-US" sz="2800" dirty="0"/>
              <a:t>Biggest areas of concern</a:t>
            </a:r>
          </a:p>
          <a:p>
            <a:pPr lvl="1"/>
            <a:r>
              <a:rPr lang="en-US" sz="2800" dirty="0"/>
              <a:t>Most impactful overall</a:t>
            </a:r>
          </a:p>
          <a:p>
            <a:endParaRPr lang="en-US" sz="2200" dirty="0"/>
          </a:p>
        </p:txBody>
      </p:sp>
    </p:spTree>
    <p:extLst>
      <p:ext uri="{BB962C8B-B14F-4D97-AF65-F5344CB8AC3E}">
        <p14:creationId xmlns:p14="http://schemas.microsoft.com/office/powerpoint/2010/main" val="3688869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C5AC-CA61-48EF-8987-76CE77B1D35C}"/>
              </a:ext>
            </a:extLst>
          </p:cNvPr>
          <p:cNvSpPr>
            <a:spLocks noGrp="1"/>
          </p:cNvSpPr>
          <p:nvPr>
            <p:ph type="title"/>
          </p:nvPr>
        </p:nvSpPr>
        <p:spPr>
          <a:xfrm>
            <a:off x="594360" y="316357"/>
            <a:ext cx="10515600" cy="1325563"/>
          </a:xfrm>
        </p:spPr>
        <p:txBody>
          <a:bodyPr/>
          <a:lstStyle/>
          <a:p>
            <a:r>
              <a:rPr lang="en-US" dirty="0"/>
              <a:t>Final Summary Tab</a:t>
            </a:r>
          </a:p>
        </p:txBody>
      </p:sp>
      <p:pic>
        <p:nvPicPr>
          <p:cNvPr id="8" name="Content Placeholder 7">
            <a:extLst>
              <a:ext uri="{FF2B5EF4-FFF2-40B4-BE49-F238E27FC236}">
                <a16:creationId xmlns:a16="http://schemas.microsoft.com/office/drawing/2014/main" id="{16C92B2D-0AEC-48A6-A70C-BBF6EF7A3382}"/>
              </a:ext>
            </a:extLst>
          </p:cNvPr>
          <p:cNvPicPr>
            <a:picLocks noGrp="1" noChangeAspect="1"/>
          </p:cNvPicPr>
          <p:nvPr>
            <p:ph idx="1"/>
          </p:nvPr>
        </p:nvPicPr>
        <p:blipFill>
          <a:blip r:embed="rId3"/>
          <a:stretch>
            <a:fillRect/>
          </a:stretch>
        </p:blipFill>
        <p:spPr>
          <a:xfrm>
            <a:off x="-85743" y="1641920"/>
            <a:ext cx="12363485" cy="3999027"/>
          </a:xfrm>
          <a:prstGeom prst="rect">
            <a:avLst/>
          </a:prstGeom>
        </p:spPr>
      </p:pic>
      <p:sp>
        <p:nvSpPr>
          <p:cNvPr id="3" name="Oval 2">
            <a:extLst>
              <a:ext uri="{FF2B5EF4-FFF2-40B4-BE49-F238E27FC236}">
                <a16:creationId xmlns:a16="http://schemas.microsoft.com/office/drawing/2014/main" id="{9B62B30A-A7E5-46BE-BC77-EC31D3F356E8}"/>
              </a:ext>
            </a:extLst>
          </p:cNvPr>
          <p:cNvSpPr/>
          <p:nvPr/>
        </p:nvSpPr>
        <p:spPr>
          <a:xfrm>
            <a:off x="-85743" y="3877056"/>
            <a:ext cx="1914543" cy="13390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789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vert="horz" lIns="91440" tIns="45720" rIns="91440" bIns="45720" rtlCol="0">
            <a:normAutofit/>
          </a:bodyPr>
          <a:lstStyle/>
          <a:p>
            <a:r>
              <a:rPr lang="en-US" dirty="0">
                <a:solidFill>
                  <a:srgbClr val="FFFFFF"/>
                </a:solidFill>
              </a:rPr>
              <a:t>Think – Write – Pair - Share</a:t>
            </a:r>
          </a:p>
        </p:txBody>
      </p:sp>
      <p:sp>
        <p:nvSpPr>
          <p:cNvPr id="4" name="Content Placeholder 3">
            <a:extLst>
              <a:ext uri="{FF2B5EF4-FFF2-40B4-BE49-F238E27FC236}">
                <a16:creationId xmlns:a16="http://schemas.microsoft.com/office/drawing/2014/main" id="{1965A548-A62A-4DFB-8FBA-346434055B72}"/>
              </a:ext>
            </a:extLst>
          </p:cNvPr>
          <p:cNvSpPr>
            <a:spLocks noGrp="1"/>
          </p:cNvSpPr>
          <p:nvPr>
            <p:ph idx="1"/>
          </p:nvPr>
        </p:nvSpPr>
        <p:spPr>
          <a:xfrm>
            <a:off x="6090574" y="801866"/>
            <a:ext cx="5306084" cy="5230634"/>
          </a:xfrm>
        </p:spPr>
        <p:txBody>
          <a:bodyPr anchor="ctr">
            <a:normAutofit/>
          </a:bodyPr>
          <a:lstStyle/>
          <a:p>
            <a:r>
              <a:rPr lang="en-US" sz="3600" dirty="0">
                <a:solidFill>
                  <a:srgbClr val="000000"/>
                </a:solidFill>
              </a:rPr>
              <a:t>Reflect on the CNA information shared.</a:t>
            </a:r>
          </a:p>
          <a:p>
            <a:r>
              <a:rPr lang="en-US" sz="3600" dirty="0">
                <a:solidFill>
                  <a:srgbClr val="000000"/>
                </a:solidFill>
              </a:rPr>
              <a:t>What are your next steps in this area?</a:t>
            </a:r>
          </a:p>
        </p:txBody>
      </p:sp>
    </p:spTree>
    <p:extLst>
      <p:ext uri="{BB962C8B-B14F-4D97-AF65-F5344CB8AC3E}">
        <p14:creationId xmlns:p14="http://schemas.microsoft.com/office/powerpoint/2010/main" val="432883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969" y="10"/>
            <a:ext cx="11758082" cy="6857990"/>
          </a:xfrm>
          <a:prstGeom prst="rect">
            <a:avLst/>
          </a:prstGeom>
        </p:spPr>
      </p:pic>
    </p:spTree>
    <p:extLst>
      <p:ext uri="{BB962C8B-B14F-4D97-AF65-F5344CB8AC3E}">
        <p14:creationId xmlns:p14="http://schemas.microsoft.com/office/powerpoint/2010/main" val="3776102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4C0AF-50B5-4BE1-96F4-9BA305FAFE9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Have a problem? Now what?</a:t>
            </a:r>
          </a:p>
        </p:txBody>
      </p:sp>
      <p:pic>
        <p:nvPicPr>
          <p:cNvPr id="5" name="Content Placeholder 4" descr="A close up of text on a white background&#10;&#10;Description generated with high confidence">
            <a:extLst>
              <a:ext uri="{FF2B5EF4-FFF2-40B4-BE49-F238E27FC236}">
                <a16:creationId xmlns:a16="http://schemas.microsoft.com/office/drawing/2014/main" id="{9DDD47FF-1BA7-41C4-9FE4-5ADD33565E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 y="1021946"/>
            <a:ext cx="3425609" cy="2569206"/>
          </a:xfrm>
          <a:prstGeom prst="rect">
            <a:avLst/>
          </a:prstGeom>
        </p:spPr>
      </p:pic>
      <p:pic>
        <p:nvPicPr>
          <p:cNvPr id="9" name="Picture 8">
            <a:extLst>
              <a:ext uri="{FF2B5EF4-FFF2-40B4-BE49-F238E27FC236}">
                <a16:creationId xmlns:a16="http://schemas.microsoft.com/office/drawing/2014/main" id="{F10A4689-993E-4D19-9135-1AB9716AD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729" y="1186428"/>
            <a:ext cx="3433324" cy="2240243"/>
          </a:xfrm>
          <a:prstGeom prst="rect">
            <a:avLst/>
          </a:prstGeom>
        </p:spPr>
      </p:pic>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generated with very high confidence">
            <a:hlinkClick r:id="rId5"/>
            <a:extLst>
              <a:ext uri="{FF2B5EF4-FFF2-40B4-BE49-F238E27FC236}">
                <a16:creationId xmlns:a16="http://schemas.microsoft.com/office/drawing/2014/main" id="{4B166612-4527-496F-A381-375DEEE9A2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9725" y="970167"/>
            <a:ext cx="3423916" cy="2717393"/>
          </a:xfrm>
          <a:prstGeom prst="rect">
            <a:avLst/>
          </a:prstGeom>
        </p:spPr>
      </p:pic>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301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0EC8-F035-4C15-A946-B2E5B71C05DA}"/>
              </a:ext>
            </a:extLst>
          </p:cNvPr>
          <p:cNvSpPr>
            <a:spLocks noGrp="1"/>
          </p:cNvSpPr>
          <p:nvPr>
            <p:ph type="title"/>
          </p:nvPr>
        </p:nvSpPr>
        <p:spPr/>
        <p:txBody>
          <a:bodyPr/>
          <a:lstStyle/>
          <a:p>
            <a:r>
              <a:rPr lang="en-US" dirty="0"/>
              <a:t>Fishbone Technique</a:t>
            </a:r>
          </a:p>
        </p:txBody>
      </p:sp>
      <p:pic>
        <p:nvPicPr>
          <p:cNvPr id="4" name="Online Media 3">
            <a:hlinkClick r:id="" action="ppaction://media"/>
            <a:extLst>
              <a:ext uri="{FF2B5EF4-FFF2-40B4-BE49-F238E27FC236}">
                <a16:creationId xmlns:a16="http://schemas.microsoft.com/office/drawing/2014/main" id="{4A36C5B6-0878-49D6-8681-32CC436B3DC0}"/>
              </a:ext>
            </a:extLst>
          </p:cNvPr>
          <p:cNvPicPr>
            <a:picLocks noGrp="1" noRot="1" noChangeAspect="1"/>
          </p:cNvPicPr>
          <p:nvPr>
            <p:ph idx="1"/>
            <a:videoFile r:link="rId1"/>
          </p:nvPr>
        </p:nvPicPr>
        <p:blipFill>
          <a:blip r:embed="rId4"/>
          <a:stretch>
            <a:fillRect/>
          </a:stretch>
        </p:blipFill>
        <p:spPr>
          <a:xfrm>
            <a:off x="1600200" y="1471613"/>
            <a:ext cx="8926689" cy="5021262"/>
          </a:xfrm>
          <a:prstGeom prst="rect">
            <a:avLst/>
          </a:prstGeom>
        </p:spPr>
      </p:pic>
    </p:spTree>
    <p:extLst>
      <p:ext uri="{BB962C8B-B14F-4D97-AF65-F5344CB8AC3E}">
        <p14:creationId xmlns:p14="http://schemas.microsoft.com/office/powerpoint/2010/main" val="46670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A06F959-74B5-4029-9EB4-4089901BF9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5726" y="191257"/>
            <a:ext cx="8545555" cy="6932686"/>
          </a:xfrm>
          <a:prstGeom prst="rect">
            <a:avLst/>
          </a:prstGeom>
        </p:spPr>
      </p:pic>
    </p:spTree>
    <p:extLst>
      <p:ext uri="{BB962C8B-B14F-4D97-AF65-F5344CB8AC3E}">
        <p14:creationId xmlns:p14="http://schemas.microsoft.com/office/powerpoint/2010/main" val="2555589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9AD9110-3524-429C-A011-7C2B55CC65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7977" y="326981"/>
            <a:ext cx="10616045" cy="620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CB729DC8-BA7E-4ECC-B680-431E59561A43}"/>
              </a:ext>
            </a:extLst>
          </p:cNvPr>
          <p:cNvSpPr txBox="1"/>
          <p:nvPr/>
        </p:nvSpPr>
        <p:spPr>
          <a:xfrm>
            <a:off x="1039092" y="2968336"/>
            <a:ext cx="1953490" cy="166199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2.4 Our teachers do not implement evidence based, rigorous instruction as evidence from classroom observations, lesson plans, and % proficient on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AzMERIT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E238352-6227-4C6B-8F95-008FEB9E6DBD}"/>
              </a:ext>
            </a:extLst>
          </p:cNvPr>
          <p:cNvSpPr/>
          <p:nvPr/>
        </p:nvSpPr>
        <p:spPr>
          <a:xfrm>
            <a:off x="3635294" y="2313432"/>
            <a:ext cx="926592" cy="134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D11E243-E073-416A-BB45-79BF897204A3}"/>
              </a:ext>
            </a:extLst>
          </p:cNvPr>
          <p:cNvSpPr/>
          <p:nvPr/>
        </p:nvSpPr>
        <p:spPr>
          <a:xfrm>
            <a:off x="5809488" y="2310384"/>
            <a:ext cx="926592" cy="140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FB3275C-027E-470A-88CC-E5AF12C07A24}"/>
              </a:ext>
            </a:extLst>
          </p:cNvPr>
          <p:cNvSpPr/>
          <p:nvPr/>
        </p:nvSpPr>
        <p:spPr>
          <a:xfrm>
            <a:off x="8143459" y="2380488"/>
            <a:ext cx="926592" cy="134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9C539F1-5A14-4534-B43D-561D13185B29}"/>
              </a:ext>
            </a:extLst>
          </p:cNvPr>
          <p:cNvSpPr/>
          <p:nvPr/>
        </p:nvSpPr>
        <p:spPr>
          <a:xfrm>
            <a:off x="3414280" y="4943856"/>
            <a:ext cx="926592" cy="134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403E64B-905B-47FC-BD8F-4994EC0BFD03}"/>
              </a:ext>
            </a:extLst>
          </p:cNvPr>
          <p:cNvSpPr/>
          <p:nvPr/>
        </p:nvSpPr>
        <p:spPr>
          <a:xfrm>
            <a:off x="5809488" y="4943856"/>
            <a:ext cx="926592" cy="134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75D5A18-82C7-49E5-8AD7-C11AC4E692E3}"/>
              </a:ext>
            </a:extLst>
          </p:cNvPr>
          <p:cNvSpPr/>
          <p:nvPr/>
        </p:nvSpPr>
        <p:spPr>
          <a:xfrm>
            <a:off x="8052816" y="4986528"/>
            <a:ext cx="1213104" cy="134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4B636631-43B4-48FE-B949-E737C93E0E7B}"/>
              </a:ext>
            </a:extLst>
          </p:cNvPr>
          <p:cNvSpPr/>
          <p:nvPr/>
        </p:nvSpPr>
        <p:spPr>
          <a:xfrm>
            <a:off x="717389" y="2042160"/>
            <a:ext cx="2596896" cy="306019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797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FF2DDB39-3E69-4EF7-B4CE-87C644134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07" y="304800"/>
            <a:ext cx="10966802" cy="621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891F9073-D15C-4CD0-9C94-33772D76C09F}"/>
              </a:ext>
            </a:extLst>
          </p:cNvPr>
          <p:cNvSpPr/>
          <p:nvPr/>
        </p:nvSpPr>
        <p:spPr>
          <a:xfrm>
            <a:off x="3014139" y="1739590"/>
            <a:ext cx="1796814" cy="533400"/>
          </a:xfrm>
          <a:prstGeom prst="rect">
            <a:avLst/>
          </a:prstGeom>
          <a:noFill/>
          <a:ln w="762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F2E7835-DC98-417F-98BB-BB8D447619A8}"/>
              </a:ext>
            </a:extLst>
          </p:cNvPr>
          <p:cNvSpPr/>
          <p:nvPr/>
        </p:nvSpPr>
        <p:spPr>
          <a:xfrm>
            <a:off x="7667702" y="4572000"/>
            <a:ext cx="1714500" cy="533400"/>
          </a:xfrm>
          <a:prstGeom prst="rect">
            <a:avLst/>
          </a:prstGeom>
          <a:noFill/>
          <a:ln w="762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88CCF4-AA1C-41E8-949D-7D1BCEAA93E9}"/>
              </a:ext>
            </a:extLst>
          </p:cNvPr>
          <p:cNvSpPr/>
          <p:nvPr/>
        </p:nvSpPr>
        <p:spPr>
          <a:xfrm>
            <a:off x="2918794" y="4572000"/>
            <a:ext cx="1615859" cy="533400"/>
          </a:xfrm>
          <a:prstGeom prst="rect">
            <a:avLst/>
          </a:prstGeom>
          <a:noFill/>
          <a:ln w="762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8C3778A-6AAB-418C-A6A7-443B464A8BC6}"/>
              </a:ext>
            </a:extLst>
          </p:cNvPr>
          <p:cNvSpPr/>
          <p:nvPr/>
        </p:nvSpPr>
        <p:spPr>
          <a:xfrm>
            <a:off x="5228322" y="4572000"/>
            <a:ext cx="1745711" cy="533400"/>
          </a:xfrm>
          <a:prstGeom prst="rect">
            <a:avLst/>
          </a:prstGeom>
          <a:noFill/>
          <a:ln w="762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00676E3-C497-4AAB-93A7-7FFB04619F28}"/>
              </a:ext>
            </a:extLst>
          </p:cNvPr>
          <p:cNvSpPr/>
          <p:nvPr/>
        </p:nvSpPr>
        <p:spPr>
          <a:xfrm>
            <a:off x="5248185" y="1763835"/>
            <a:ext cx="1705987" cy="509155"/>
          </a:xfrm>
          <a:prstGeom prst="rect">
            <a:avLst/>
          </a:prstGeom>
          <a:noFill/>
          <a:ln w="762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64D2149-7E86-46D6-B4AE-BC8A57311A8D}"/>
              </a:ext>
            </a:extLst>
          </p:cNvPr>
          <p:cNvSpPr/>
          <p:nvPr/>
        </p:nvSpPr>
        <p:spPr>
          <a:xfrm>
            <a:off x="7667702" y="1763834"/>
            <a:ext cx="1517861" cy="509155"/>
          </a:xfrm>
          <a:prstGeom prst="rect">
            <a:avLst/>
          </a:prstGeom>
          <a:noFill/>
          <a:ln w="762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171D89CA-7AA0-47F4-8AF5-F9C70DC14135}"/>
              </a:ext>
            </a:extLst>
          </p:cNvPr>
          <p:cNvSpPr/>
          <p:nvPr/>
        </p:nvSpPr>
        <p:spPr>
          <a:xfrm>
            <a:off x="618403" y="2548128"/>
            <a:ext cx="2027261"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2.4 Our teachers do not implement evidence based, rigorous instruction as evidence from classroom observations, lesson plans, and % proficient on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AzMERIT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95714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A5345D3E-546F-48A0-B57A-5BCA399ADEB0}"/>
              </a:ext>
            </a:extLst>
          </p:cNvPr>
          <p:cNvSpPr>
            <a:spLocks noGrp="1"/>
          </p:cNvSpPr>
          <p:nvPr>
            <p:ph type="title"/>
          </p:nvPr>
        </p:nvSpPr>
        <p:spPr>
          <a:xfrm>
            <a:off x="950121" y="5529884"/>
            <a:ext cx="5693783" cy="1096331"/>
          </a:xfrm>
        </p:spPr>
        <p:txBody>
          <a:bodyPr>
            <a:normAutofit/>
          </a:bodyPr>
          <a:lstStyle/>
          <a:p>
            <a:r>
              <a:rPr lang="en-US" sz="3400" dirty="0">
                <a:solidFill>
                  <a:srgbClr val="303030"/>
                </a:solidFill>
              </a:rPr>
              <a:t>Possible additional fishbone categories</a:t>
            </a:r>
          </a:p>
        </p:txBody>
      </p:sp>
      <p:pic>
        <p:nvPicPr>
          <p:cNvPr id="5" name="Picture 4">
            <a:extLst>
              <a:ext uri="{FF2B5EF4-FFF2-40B4-BE49-F238E27FC236}">
                <a16:creationId xmlns:a16="http://schemas.microsoft.com/office/drawing/2014/main" id="{E9AFAE59-2968-4C5E-87B8-EAA08DCB6FC7}"/>
              </a:ext>
            </a:extLst>
          </p:cNvPr>
          <p:cNvPicPr>
            <a:picLocks noChangeAspect="1"/>
          </p:cNvPicPr>
          <p:nvPr/>
        </p:nvPicPr>
        <p:blipFill rotWithShape="1">
          <a:blip r:embed="rId3">
            <a:extLst>
              <a:ext uri="{28A0092B-C50C-407E-A947-70E740481C1C}">
                <a14:useLocalDpi xmlns:a14="http://schemas.microsoft.com/office/drawing/2010/main" val="0"/>
              </a:ext>
            </a:extLst>
          </a:blip>
          <a:srcRect t="3578" r="-1" b="5554"/>
          <a:stretch/>
        </p:blipFill>
        <p:spPr>
          <a:xfrm flipH="1">
            <a:off x="154932" y="975080"/>
            <a:ext cx="5941068" cy="3457243"/>
          </a:xfrm>
          <a:prstGeom prst="rect">
            <a:avLst/>
          </a:prstGeom>
        </p:spPr>
      </p:pic>
      <p:sp>
        <p:nvSpPr>
          <p:cNvPr id="3" name="Content Placeholder 2">
            <a:extLst>
              <a:ext uri="{FF2B5EF4-FFF2-40B4-BE49-F238E27FC236}">
                <a16:creationId xmlns:a16="http://schemas.microsoft.com/office/drawing/2014/main" id="{1109D660-168E-4AC8-87B4-290FF93E658E}"/>
              </a:ext>
            </a:extLst>
          </p:cNvPr>
          <p:cNvSpPr>
            <a:spLocks noGrp="1"/>
          </p:cNvSpPr>
          <p:nvPr>
            <p:ph idx="1"/>
          </p:nvPr>
        </p:nvSpPr>
        <p:spPr>
          <a:xfrm>
            <a:off x="6953875" y="524256"/>
            <a:ext cx="5116204" cy="4822438"/>
          </a:xfrm>
        </p:spPr>
        <p:txBody>
          <a:bodyPr anchor="ctr">
            <a:normAutofit/>
          </a:bodyPr>
          <a:lstStyle/>
          <a:p>
            <a:r>
              <a:rPr lang="en-US" dirty="0"/>
              <a:t>Leadership</a:t>
            </a:r>
          </a:p>
          <a:p>
            <a:r>
              <a:rPr lang="en-US" dirty="0"/>
              <a:t>Assessment</a:t>
            </a:r>
          </a:p>
          <a:p>
            <a:r>
              <a:rPr lang="en-US" dirty="0"/>
              <a:t>Transportation</a:t>
            </a:r>
          </a:p>
          <a:p>
            <a:r>
              <a:rPr lang="en-US" dirty="0"/>
              <a:t>Attendance</a:t>
            </a:r>
          </a:p>
          <a:p>
            <a:r>
              <a:rPr lang="en-US" dirty="0"/>
              <a:t>Time</a:t>
            </a:r>
          </a:p>
          <a:p>
            <a:r>
              <a:rPr lang="en-US" dirty="0"/>
              <a:t>Professional development</a:t>
            </a:r>
          </a:p>
          <a:p>
            <a:r>
              <a:rPr lang="en-US" dirty="0"/>
              <a:t>Climate/culture</a:t>
            </a:r>
          </a:p>
          <a:p>
            <a:r>
              <a:rPr lang="en-US" dirty="0"/>
              <a:t>Technology</a:t>
            </a:r>
          </a:p>
          <a:p>
            <a:r>
              <a:rPr lang="en-US" dirty="0"/>
              <a:t>Subgroups</a:t>
            </a:r>
          </a:p>
          <a:p>
            <a:endParaRPr lang="en-US" sz="2000" dirty="0"/>
          </a:p>
        </p:txBody>
      </p:sp>
    </p:spTree>
    <p:extLst>
      <p:ext uri="{BB962C8B-B14F-4D97-AF65-F5344CB8AC3E}">
        <p14:creationId xmlns:p14="http://schemas.microsoft.com/office/powerpoint/2010/main" val="405957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6F96B8-950A-41C3-B0E3-40C1A3926B3E}"/>
              </a:ext>
            </a:extLst>
          </p:cNvPr>
          <p:cNvPicPr>
            <a:picLocks noChangeAspect="1"/>
          </p:cNvPicPr>
          <p:nvPr/>
        </p:nvPicPr>
        <p:blipFill>
          <a:blip r:embed="rId3"/>
          <a:stretch>
            <a:fillRect/>
          </a:stretch>
        </p:blipFill>
        <p:spPr>
          <a:xfrm>
            <a:off x="481012" y="342900"/>
            <a:ext cx="11229975" cy="6172200"/>
          </a:xfrm>
          <a:prstGeom prst="rect">
            <a:avLst/>
          </a:prstGeom>
        </p:spPr>
      </p:pic>
    </p:spTree>
    <p:extLst>
      <p:ext uri="{BB962C8B-B14F-4D97-AF65-F5344CB8AC3E}">
        <p14:creationId xmlns:p14="http://schemas.microsoft.com/office/powerpoint/2010/main" val="3954652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DF8E30-CA33-4015-AEE6-76FE81500F7B}"/>
              </a:ext>
            </a:extLst>
          </p:cNvPr>
          <p:cNvSpPr>
            <a:spLocks noGrp="1"/>
          </p:cNvSpPr>
          <p:nvPr>
            <p:ph type="title"/>
          </p:nvPr>
        </p:nvSpPr>
        <p:spPr>
          <a:xfrm>
            <a:off x="5980635" y="-126054"/>
            <a:ext cx="4977976" cy="1454051"/>
          </a:xfrm>
        </p:spPr>
        <p:txBody>
          <a:bodyPr>
            <a:normAutofit/>
          </a:bodyPr>
          <a:lstStyle/>
          <a:p>
            <a:r>
              <a:rPr lang="en-US" sz="3700" dirty="0">
                <a:solidFill>
                  <a:srgbClr val="000000"/>
                </a:solidFill>
              </a:rPr>
              <a:t>Sample Target Questions for Root Cause Analysis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927D339-C831-4A16-A1EB-93971E7AA7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1903" y="1584960"/>
            <a:ext cx="3176470" cy="3176470"/>
          </a:xfrm>
          <a:prstGeom prst="rect">
            <a:avLst/>
          </a:prstGeom>
        </p:spPr>
      </p:pic>
      <p:sp>
        <p:nvSpPr>
          <p:cNvPr id="3" name="Content Placeholder 2">
            <a:extLst>
              <a:ext uri="{FF2B5EF4-FFF2-40B4-BE49-F238E27FC236}">
                <a16:creationId xmlns:a16="http://schemas.microsoft.com/office/drawing/2014/main" id="{B3E68EB5-3E4A-4729-9C89-46AA19E429B5}"/>
              </a:ext>
            </a:extLst>
          </p:cNvPr>
          <p:cNvSpPr>
            <a:spLocks noGrp="1"/>
          </p:cNvSpPr>
          <p:nvPr>
            <p:ph idx="1"/>
          </p:nvPr>
        </p:nvSpPr>
        <p:spPr>
          <a:xfrm>
            <a:off x="5000437" y="1327997"/>
            <a:ext cx="7352477" cy="5569374"/>
          </a:xfrm>
        </p:spPr>
        <p:txBody>
          <a:bodyPr numCol="1" anchor="ctr">
            <a:normAutofit fontScale="92500" lnSpcReduction="20000"/>
          </a:bodyPr>
          <a:lstStyle/>
          <a:p>
            <a:pPr lvl="0"/>
            <a:r>
              <a:rPr lang="en-US" sz="2600" dirty="0">
                <a:solidFill>
                  <a:srgbClr val="000000"/>
                </a:solidFill>
              </a:rPr>
              <a:t>How do you know the problem exists? </a:t>
            </a:r>
          </a:p>
          <a:p>
            <a:pPr lvl="0"/>
            <a:r>
              <a:rPr lang="en-US" sz="2600" dirty="0">
                <a:solidFill>
                  <a:srgbClr val="000000"/>
                </a:solidFill>
              </a:rPr>
              <a:t>What are your teachers or staff doing or not doing to contribute to the problem?</a:t>
            </a:r>
          </a:p>
          <a:p>
            <a:pPr lvl="0"/>
            <a:r>
              <a:rPr lang="en-US" sz="2600" dirty="0">
                <a:solidFill>
                  <a:srgbClr val="000000"/>
                </a:solidFill>
              </a:rPr>
              <a:t>What are students doing or not doing to contribute to the problem?</a:t>
            </a:r>
          </a:p>
          <a:p>
            <a:pPr lvl="0"/>
            <a:r>
              <a:rPr lang="en-US" sz="2600" dirty="0">
                <a:solidFill>
                  <a:srgbClr val="000000"/>
                </a:solidFill>
              </a:rPr>
              <a:t>What is the community or family doing or not doing to contribute?</a:t>
            </a:r>
          </a:p>
          <a:p>
            <a:pPr lvl="0"/>
            <a:r>
              <a:rPr lang="en-US" sz="2600" dirty="0">
                <a:solidFill>
                  <a:srgbClr val="000000"/>
                </a:solidFill>
              </a:rPr>
              <a:t>What school systems support the problem?</a:t>
            </a:r>
          </a:p>
          <a:p>
            <a:pPr lvl="0"/>
            <a:r>
              <a:rPr lang="en-US" sz="2600" dirty="0">
                <a:solidFill>
                  <a:srgbClr val="000000"/>
                </a:solidFill>
              </a:rPr>
              <a:t>What systems do not support the problem?</a:t>
            </a:r>
          </a:p>
          <a:p>
            <a:pPr lvl="0"/>
            <a:r>
              <a:rPr lang="en-US" sz="2600" dirty="0">
                <a:solidFill>
                  <a:srgbClr val="000000"/>
                </a:solidFill>
              </a:rPr>
              <a:t>What barriers are in place?</a:t>
            </a:r>
          </a:p>
          <a:p>
            <a:pPr lvl="0"/>
            <a:r>
              <a:rPr lang="en-US" sz="2600" dirty="0">
                <a:solidFill>
                  <a:srgbClr val="000000"/>
                </a:solidFill>
              </a:rPr>
              <a:t>How does the curriculum contribute?</a:t>
            </a:r>
          </a:p>
          <a:p>
            <a:pPr lvl="0"/>
            <a:r>
              <a:rPr lang="en-US" sz="2600" dirty="0">
                <a:solidFill>
                  <a:srgbClr val="000000"/>
                </a:solidFill>
              </a:rPr>
              <a:t>How does time contribute?</a:t>
            </a:r>
          </a:p>
          <a:p>
            <a:pPr lvl="0"/>
            <a:r>
              <a:rPr lang="en-US" sz="2600" dirty="0">
                <a:solidFill>
                  <a:srgbClr val="000000"/>
                </a:solidFill>
              </a:rPr>
              <a:t>Does the school schedule play a role in the problem?</a:t>
            </a:r>
          </a:p>
          <a:p>
            <a:pPr marL="177800" lvl="0" indent="-177800"/>
            <a:r>
              <a:rPr lang="en-US" sz="2600" dirty="0">
                <a:solidFill>
                  <a:srgbClr val="000000"/>
                </a:solidFill>
              </a:rPr>
              <a:t>What causes the teachers to contribute to the problem?</a:t>
            </a:r>
          </a:p>
          <a:p>
            <a:pPr marL="177800" lvl="0" indent="-177800"/>
            <a:r>
              <a:rPr lang="en-US" sz="2600" dirty="0">
                <a:solidFill>
                  <a:srgbClr val="000000"/>
                </a:solidFill>
              </a:rPr>
              <a:t>How does instruction contribute to the problem?</a:t>
            </a:r>
          </a:p>
          <a:p>
            <a:pPr marL="0" indent="0">
              <a:buNone/>
            </a:pPr>
            <a:endParaRPr lang="en-US" sz="1000" dirty="0">
              <a:solidFill>
                <a:srgbClr val="000000"/>
              </a:solidFill>
            </a:endParaRPr>
          </a:p>
        </p:txBody>
      </p:sp>
    </p:spTree>
    <p:extLst>
      <p:ext uri="{BB962C8B-B14F-4D97-AF65-F5344CB8AC3E}">
        <p14:creationId xmlns:p14="http://schemas.microsoft.com/office/powerpoint/2010/main" val="2129506101"/>
      </p:ext>
    </p:extLst>
  </p:cSld>
  <p:clrMapOvr>
    <a:masterClrMapping/>
  </p:clrMapOvr>
  <mc:AlternateContent xmlns:mc="http://schemas.openxmlformats.org/markup-compatibility/2006" xmlns:p14="http://schemas.microsoft.com/office/powerpoint/2010/main">
    <mc:Choice Requires="p14">
      <p:transition spd="slow" p14:dur="2000" advTm="11237"/>
    </mc:Choice>
    <mc:Fallback xmlns="">
      <p:transition spd="slow" advTm="11237"/>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ADE7-B82D-4FD8-B04B-C8C7AECBC552}"/>
              </a:ext>
            </a:extLst>
          </p:cNvPr>
          <p:cNvSpPr>
            <a:spLocks noGrp="1"/>
          </p:cNvSpPr>
          <p:nvPr>
            <p:ph type="title"/>
          </p:nvPr>
        </p:nvSpPr>
        <p:spPr>
          <a:xfrm>
            <a:off x="838199" y="195146"/>
            <a:ext cx="10515600" cy="1325563"/>
          </a:xfrm>
        </p:spPr>
        <p:txBody>
          <a:bodyPr/>
          <a:lstStyle/>
          <a:p>
            <a:r>
              <a:rPr lang="en-US" dirty="0"/>
              <a:t>Creating Your Need Statement (fishbone tail)</a:t>
            </a:r>
          </a:p>
        </p:txBody>
      </p:sp>
      <p:graphicFrame>
        <p:nvGraphicFramePr>
          <p:cNvPr id="4" name="Diagram 3">
            <a:extLst>
              <a:ext uri="{FF2B5EF4-FFF2-40B4-BE49-F238E27FC236}">
                <a16:creationId xmlns:a16="http://schemas.microsoft.com/office/drawing/2014/main" id="{64A84167-494B-4440-815F-E46BA7CE28A4}"/>
              </a:ext>
            </a:extLst>
          </p:cNvPr>
          <p:cNvGraphicFramePr/>
          <p:nvPr>
            <p:extLst>
              <p:ext uri="{D42A27DB-BD31-4B8C-83A1-F6EECF244321}">
                <p14:modId xmlns:p14="http://schemas.microsoft.com/office/powerpoint/2010/main" val="2241064383"/>
              </p:ext>
            </p:extLst>
          </p:nvPr>
        </p:nvGraphicFramePr>
        <p:xfrm>
          <a:off x="2032000" y="753986"/>
          <a:ext cx="8128000" cy="3177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6F369151-77A4-4128-9E1A-20CA081BC5FB}"/>
              </a:ext>
            </a:extLst>
          </p:cNvPr>
          <p:cNvGraphicFramePr/>
          <p:nvPr>
            <p:extLst>
              <p:ext uri="{D42A27DB-BD31-4B8C-83A1-F6EECF244321}">
                <p14:modId xmlns:p14="http://schemas.microsoft.com/office/powerpoint/2010/main" val="183888588"/>
              </p:ext>
            </p:extLst>
          </p:nvPr>
        </p:nvGraphicFramePr>
        <p:xfrm>
          <a:off x="1156009" y="3612995"/>
          <a:ext cx="9879981" cy="32450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82806493"/>
      </p:ext>
    </p:extLst>
  </p:cSld>
  <p:clrMapOvr>
    <a:masterClrMapping/>
  </p:clrMapOvr>
  <mc:AlternateContent xmlns:mc="http://schemas.openxmlformats.org/markup-compatibility/2006" xmlns:p14="http://schemas.microsoft.com/office/powerpoint/2010/main">
    <mc:Choice Requires="p14">
      <p:transition spd="slow" p14:dur="2000" advTm="30328"/>
    </mc:Choice>
    <mc:Fallback xmlns="">
      <p:transition spd="slow" advTm="30328"/>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9C0FF-8E7C-4A64-8BB5-18391D6F6901}"/>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What if my tail is too big?</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C6D0CBD6-E921-4926-9D36-7801A70F8C5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53822" y="729634"/>
            <a:ext cx="6553545" cy="5406674"/>
          </a:xfrm>
          <a:prstGeom prst="rect">
            <a:avLst/>
          </a:prstGeom>
        </p:spPr>
      </p:pic>
    </p:spTree>
    <p:extLst>
      <p:ext uri="{BB962C8B-B14F-4D97-AF65-F5344CB8AC3E}">
        <p14:creationId xmlns:p14="http://schemas.microsoft.com/office/powerpoint/2010/main" val="2830511028"/>
      </p:ext>
    </p:extLst>
  </p:cSld>
  <p:clrMapOvr>
    <a:masterClrMapping/>
  </p:clrMapOvr>
  <mc:AlternateContent xmlns:mc="http://schemas.openxmlformats.org/markup-compatibility/2006" xmlns:p14="http://schemas.microsoft.com/office/powerpoint/2010/main">
    <mc:Choice Requires="p14">
      <p:transition spd="slow" p14:dur="2000" advTm="20615"/>
    </mc:Choice>
    <mc:Fallback xmlns="">
      <p:transition spd="slow" advTm="2061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D977ED-1A33-4A94-B261-CC1DA320B504}"/>
              </a:ext>
            </a:extLst>
          </p:cNvPr>
          <p:cNvPicPr>
            <a:picLocks noChangeAspect="1"/>
          </p:cNvPicPr>
          <p:nvPr/>
        </p:nvPicPr>
        <p:blipFill>
          <a:blip r:embed="rId3"/>
          <a:stretch>
            <a:fillRect/>
          </a:stretch>
        </p:blipFill>
        <p:spPr>
          <a:xfrm>
            <a:off x="274320" y="48388"/>
            <a:ext cx="11658600" cy="6809612"/>
          </a:xfrm>
          <a:prstGeom prst="rect">
            <a:avLst/>
          </a:prstGeom>
        </p:spPr>
      </p:pic>
    </p:spTree>
    <p:extLst>
      <p:ext uri="{BB962C8B-B14F-4D97-AF65-F5344CB8AC3E}">
        <p14:creationId xmlns:p14="http://schemas.microsoft.com/office/powerpoint/2010/main" val="3338697278"/>
      </p:ext>
    </p:extLst>
  </p:cSld>
  <p:clrMapOvr>
    <a:masterClrMapping/>
  </p:clrMapOvr>
  <mc:AlternateContent xmlns:mc="http://schemas.openxmlformats.org/markup-compatibility/2006" xmlns:p14="http://schemas.microsoft.com/office/powerpoint/2010/main">
    <mc:Choice Requires="p14">
      <p:transition spd="slow" p14:dur="2000" advTm="38152"/>
    </mc:Choice>
    <mc:Fallback xmlns="">
      <p:transition spd="slow" advTm="3815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0BC7D9-5EAD-4FA8-A422-D0CAC1292B94}"/>
              </a:ext>
            </a:extLst>
          </p:cNvPr>
          <p:cNvSpPr>
            <a:spLocks noGrp="1"/>
          </p:cNvSpPr>
          <p:nvPr>
            <p:ph type="title"/>
          </p:nvPr>
        </p:nvSpPr>
        <p:spPr>
          <a:xfrm>
            <a:off x="966952" y="1204108"/>
            <a:ext cx="2669406" cy="1781175"/>
          </a:xfrm>
        </p:spPr>
        <p:txBody>
          <a:bodyPr>
            <a:normAutofit/>
          </a:bodyPr>
          <a:lstStyle/>
          <a:p>
            <a:r>
              <a:rPr lang="en-US" sz="3000">
                <a:solidFill>
                  <a:srgbClr val="FFFFFF"/>
                </a:solidFill>
              </a:rPr>
              <a:t>Sometimes you have to dig a little deeper…</a:t>
            </a:r>
          </a:p>
        </p:txBody>
      </p:sp>
      <p:pic>
        <p:nvPicPr>
          <p:cNvPr id="1026" name="Picture 2" descr="Image result">
            <a:extLst>
              <a:ext uri="{FF2B5EF4-FFF2-40B4-BE49-F238E27FC236}">
                <a16:creationId xmlns:a16="http://schemas.microsoft.com/office/drawing/2014/main" id="{4DB939D8-0344-448B-8743-A36F37BBC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157" y="2295716"/>
            <a:ext cx="6505575"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51446"/>
      </p:ext>
    </p:extLst>
  </p:cSld>
  <p:clrMapOvr>
    <a:masterClrMapping/>
  </p:clrMapOvr>
  <mc:AlternateContent xmlns:mc="http://schemas.openxmlformats.org/markup-compatibility/2006" xmlns:p14="http://schemas.microsoft.com/office/powerpoint/2010/main">
    <mc:Choice Requires="p14">
      <p:transition spd="slow" p14:dur="2000" advTm="33829"/>
    </mc:Choice>
    <mc:Fallback xmlns="">
      <p:transition spd="slow" advTm="3382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EC33-A8CE-480F-9C3F-36EC3C196D62}"/>
              </a:ext>
            </a:extLst>
          </p:cNvPr>
          <p:cNvSpPr>
            <a:spLocks noGrp="1"/>
          </p:cNvSpPr>
          <p:nvPr>
            <p:ph type="title"/>
          </p:nvPr>
        </p:nvSpPr>
        <p:spPr/>
        <p:txBody>
          <a:bodyPr/>
          <a:lstStyle/>
          <a:p>
            <a:r>
              <a:rPr lang="en-US" dirty="0"/>
              <a:t>How to Use the 5 Whys</a:t>
            </a:r>
          </a:p>
        </p:txBody>
      </p:sp>
      <p:pic>
        <p:nvPicPr>
          <p:cNvPr id="3" name="Online Media 2">
            <a:hlinkClick r:id="" action="ppaction://media"/>
            <a:extLst>
              <a:ext uri="{FF2B5EF4-FFF2-40B4-BE49-F238E27FC236}">
                <a16:creationId xmlns:a16="http://schemas.microsoft.com/office/drawing/2014/main" id="{9258EC77-FEFD-4EEE-B28F-A0B0EEFFE1AB}"/>
              </a:ext>
            </a:extLst>
          </p:cNvPr>
          <p:cNvPicPr>
            <a:picLocks noRot="1" noChangeAspect="1"/>
          </p:cNvPicPr>
          <p:nvPr>
            <a:videoFile r:link="rId1"/>
          </p:nvPr>
        </p:nvPicPr>
        <p:blipFill>
          <a:blip r:embed="rId4"/>
          <a:stretch>
            <a:fillRect/>
          </a:stretch>
        </p:blipFill>
        <p:spPr>
          <a:xfrm>
            <a:off x="838199" y="1363027"/>
            <a:ext cx="9616441" cy="5254944"/>
          </a:xfrm>
          <a:prstGeom prst="rect">
            <a:avLst/>
          </a:prstGeom>
        </p:spPr>
      </p:pic>
    </p:spTree>
    <p:extLst>
      <p:ext uri="{BB962C8B-B14F-4D97-AF65-F5344CB8AC3E}">
        <p14:creationId xmlns:p14="http://schemas.microsoft.com/office/powerpoint/2010/main" val="34256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Continuous Improvement</a:t>
            </a:r>
          </a:p>
        </p:txBody>
      </p:sp>
      <p:sp>
        <p:nvSpPr>
          <p:cNvPr id="3" name="Content Placeholder 2"/>
          <p:cNvSpPr>
            <a:spLocks noGrp="1"/>
          </p:cNvSpPr>
          <p:nvPr>
            <p:ph idx="1"/>
          </p:nvPr>
        </p:nvSpPr>
        <p:spPr>
          <a:xfrm>
            <a:off x="838200" y="1514073"/>
            <a:ext cx="10515600" cy="4978801"/>
          </a:xfrm>
        </p:spPr>
        <p:txBody>
          <a:bodyPr>
            <a:normAutofit lnSpcReduction="10000"/>
          </a:bodyPr>
          <a:lstStyle/>
          <a:p>
            <a:r>
              <a:rPr lang="en-US" sz="3200" dirty="0">
                <a:latin typeface="+mj-lt"/>
                <a:cs typeface="Times New Roman" panose="02020603050405020304" pitchFamily="18" charset="0"/>
              </a:rPr>
              <a:t>A process that unfolds progressively and is sustained over time. It encompasses the general belief that improvement doesn’t start and stop. It requires an organizational and professional commitment to an ongoing process of learning, self-reflection, adaptation, and growth.</a:t>
            </a:r>
          </a:p>
          <a:p>
            <a:r>
              <a:rPr lang="en-US" sz="3200" dirty="0">
                <a:latin typeface="+mj-lt"/>
                <a:cs typeface="Times New Roman" panose="02020603050405020304" pitchFamily="18" charset="0"/>
              </a:rPr>
              <a:t>What is a  needs assessment??</a:t>
            </a:r>
          </a:p>
          <a:p>
            <a:pPr lvl="1"/>
            <a:r>
              <a:rPr lang="en-US" dirty="0"/>
              <a:t>A needs assessment is a systemic set of procedures that are used to determine needs, examine their nature and root causes, and set priorities for future action. A needs assessment leads to action that will improve systems, services, processes and operations. </a:t>
            </a:r>
          </a:p>
          <a:p>
            <a:pPr lvl="2"/>
            <a:r>
              <a:rPr lang="en-US" dirty="0"/>
              <a:t>The ”NEED” refers to the gap or discrepancy between a present state (what is) and a desired </a:t>
            </a:r>
            <a:r>
              <a:rPr lang="en-US" b="1" dirty="0"/>
              <a:t>ideal outcome </a:t>
            </a:r>
            <a:r>
              <a:rPr lang="en-US" dirty="0"/>
              <a:t>(what school be).</a:t>
            </a:r>
          </a:p>
          <a:p>
            <a:pPr lvl="2"/>
            <a:r>
              <a:rPr lang="en-US" dirty="0"/>
              <a:t>The ”NEED” is neither the present nor the future state; it is the gap between them. </a:t>
            </a:r>
          </a:p>
          <a:p>
            <a:endParaRPr lang="en-US" sz="3200" dirty="0">
              <a:latin typeface="+mj-lt"/>
              <a:cs typeface="Times New Roman" panose="02020603050405020304" pitchFamily="18" charset="0"/>
            </a:endParaRPr>
          </a:p>
        </p:txBody>
      </p:sp>
      <p:pic>
        <p:nvPicPr>
          <p:cNvPr id="6" name="Picture 5">
            <a:extLst>
              <a:ext uri="{FF2B5EF4-FFF2-40B4-BE49-F238E27FC236}">
                <a16:creationId xmlns:a16="http://schemas.microsoft.com/office/drawing/2014/main" id="{51E2234A-34CE-40D9-BFFA-D190D8DD2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2473"/>
            <a:ext cx="10262616" cy="6621045"/>
          </a:xfrm>
          <a:prstGeom prst="rect">
            <a:avLst/>
          </a:prstGeom>
        </p:spPr>
      </p:pic>
    </p:spTree>
    <p:extLst>
      <p:ext uri="{BB962C8B-B14F-4D97-AF65-F5344CB8AC3E}">
        <p14:creationId xmlns:p14="http://schemas.microsoft.com/office/powerpoint/2010/main" val="387517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52921E-5BDE-4C9E-9855-C66C457C2624}"/>
              </a:ext>
            </a:extLst>
          </p:cNvPr>
          <p:cNvGraphicFramePr>
            <a:graphicFrameLocks noGrp="1"/>
          </p:cNvGraphicFramePr>
          <p:nvPr>
            <p:ph idx="1"/>
            <p:extLst>
              <p:ext uri="{D42A27DB-BD31-4B8C-83A1-F6EECF244321}">
                <p14:modId xmlns:p14="http://schemas.microsoft.com/office/powerpoint/2010/main" val="2812948815"/>
              </p:ext>
            </p:extLst>
          </p:nvPr>
        </p:nvGraphicFramePr>
        <p:xfrm>
          <a:off x="163901" y="284672"/>
          <a:ext cx="11783683" cy="6383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C07653B-8FE6-4E09-B728-BF53438E2169}"/>
              </a:ext>
            </a:extLst>
          </p:cNvPr>
          <p:cNvSpPr txBox="1"/>
          <p:nvPr/>
        </p:nvSpPr>
        <p:spPr>
          <a:xfrm rot="1142867">
            <a:off x="8028204" y="1187625"/>
            <a:ext cx="349695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Why? Why? Why? Why? Why?</a:t>
            </a:r>
          </a:p>
        </p:txBody>
      </p:sp>
      <p:sp>
        <p:nvSpPr>
          <p:cNvPr id="3" name="TextBox 2">
            <a:extLst>
              <a:ext uri="{FF2B5EF4-FFF2-40B4-BE49-F238E27FC236}">
                <a16:creationId xmlns:a16="http://schemas.microsoft.com/office/drawing/2014/main" id="{3D39EEB7-F0B8-4775-B717-3DBDA018DA8C}"/>
              </a:ext>
            </a:extLst>
          </p:cNvPr>
          <p:cNvSpPr txBox="1"/>
          <p:nvPr/>
        </p:nvSpPr>
        <p:spPr>
          <a:xfrm>
            <a:off x="2819400" y="2941320"/>
            <a:ext cx="1112520" cy="369332"/>
          </a:xfrm>
          <a:prstGeom prst="rect">
            <a:avLst/>
          </a:prstGeom>
          <a:noFill/>
        </p:spPr>
        <p:txBody>
          <a:bodyPr wrap="square" rtlCol="0">
            <a:spAutoFit/>
          </a:bodyPr>
          <a:lstStyle/>
          <a:p>
            <a:r>
              <a:rPr lang="en-US" dirty="0"/>
              <a:t>WHY? </a:t>
            </a:r>
          </a:p>
        </p:txBody>
      </p:sp>
      <p:sp>
        <p:nvSpPr>
          <p:cNvPr id="5" name="TextBox 4">
            <a:extLst>
              <a:ext uri="{FF2B5EF4-FFF2-40B4-BE49-F238E27FC236}">
                <a16:creationId xmlns:a16="http://schemas.microsoft.com/office/drawing/2014/main" id="{E9851E4D-F343-42BD-A81E-4703CDD510F9}"/>
              </a:ext>
            </a:extLst>
          </p:cNvPr>
          <p:cNvSpPr txBox="1"/>
          <p:nvPr/>
        </p:nvSpPr>
        <p:spPr>
          <a:xfrm>
            <a:off x="4754880" y="4251960"/>
            <a:ext cx="1112520" cy="369332"/>
          </a:xfrm>
          <a:prstGeom prst="rect">
            <a:avLst/>
          </a:prstGeom>
          <a:noFill/>
        </p:spPr>
        <p:txBody>
          <a:bodyPr wrap="square" rtlCol="0">
            <a:spAutoFit/>
          </a:bodyPr>
          <a:lstStyle/>
          <a:p>
            <a:r>
              <a:rPr lang="en-US" dirty="0"/>
              <a:t>WHY? </a:t>
            </a:r>
          </a:p>
        </p:txBody>
      </p:sp>
      <p:sp>
        <p:nvSpPr>
          <p:cNvPr id="6" name="TextBox 5">
            <a:extLst>
              <a:ext uri="{FF2B5EF4-FFF2-40B4-BE49-F238E27FC236}">
                <a16:creationId xmlns:a16="http://schemas.microsoft.com/office/drawing/2014/main" id="{BC54C2A1-F1E7-466F-9530-964C28014484}"/>
              </a:ext>
            </a:extLst>
          </p:cNvPr>
          <p:cNvSpPr txBox="1"/>
          <p:nvPr/>
        </p:nvSpPr>
        <p:spPr>
          <a:xfrm>
            <a:off x="6644640" y="5516880"/>
            <a:ext cx="1112520" cy="369332"/>
          </a:xfrm>
          <a:prstGeom prst="rect">
            <a:avLst/>
          </a:prstGeom>
          <a:noFill/>
        </p:spPr>
        <p:txBody>
          <a:bodyPr wrap="square" rtlCol="0">
            <a:spAutoFit/>
          </a:bodyPr>
          <a:lstStyle/>
          <a:p>
            <a:r>
              <a:rPr lang="en-US" dirty="0"/>
              <a:t>WHY? </a:t>
            </a:r>
          </a:p>
        </p:txBody>
      </p:sp>
    </p:spTree>
    <p:extLst>
      <p:ext uri="{BB962C8B-B14F-4D97-AF65-F5344CB8AC3E}">
        <p14:creationId xmlns:p14="http://schemas.microsoft.com/office/powerpoint/2010/main" val="1791618375"/>
      </p:ext>
    </p:extLst>
  </p:cSld>
  <p:clrMapOvr>
    <a:masterClrMapping/>
  </p:clrMapOvr>
  <mc:AlternateContent xmlns:mc="http://schemas.openxmlformats.org/markup-compatibility/2006" xmlns:p14="http://schemas.microsoft.com/office/powerpoint/2010/main">
    <mc:Choice Requires="p14">
      <p:transition spd="slow" p14:dur="2000" advTm="14711"/>
    </mc:Choice>
    <mc:Fallback xmlns="">
      <p:transition spd="slow" advTm="1471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55C2-30C7-4DEE-817C-ADFB666DCDD7}"/>
              </a:ext>
            </a:extLst>
          </p:cNvPr>
          <p:cNvSpPr>
            <a:spLocks noGrp="1"/>
          </p:cNvSpPr>
          <p:nvPr>
            <p:ph type="title"/>
          </p:nvPr>
        </p:nvSpPr>
        <p:spPr/>
        <p:txBody>
          <a:bodyPr/>
          <a:lstStyle/>
          <a:p>
            <a:r>
              <a:rPr lang="en-US" dirty="0"/>
              <a:t>Creating Your Desired Outcome</a:t>
            </a:r>
          </a:p>
        </p:txBody>
      </p:sp>
      <p:graphicFrame>
        <p:nvGraphicFramePr>
          <p:cNvPr id="4" name="Content Placeholder 3">
            <a:extLst>
              <a:ext uri="{FF2B5EF4-FFF2-40B4-BE49-F238E27FC236}">
                <a16:creationId xmlns:a16="http://schemas.microsoft.com/office/drawing/2014/main" id="{9DCBCDBB-7E4C-419F-9BA5-9D1DFCD00D62}"/>
              </a:ext>
            </a:extLst>
          </p:cNvPr>
          <p:cNvGraphicFramePr>
            <a:graphicFrameLocks noGrp="1"/>
          </p:cNvGraphicFramePr>
          <p:nvPr>
            <p:ph idx="1"/>
            <p:extLst>
              <p:ext uri="{D42A27DB-BD31-4B8C-83A1-F6EECF244321}">
                <p14:modId xmlns:p14="http://schemas.microsoft.com/office/powerpoint/2010/main" val="506978402"/>
              </p:ext>
            </p:extLst>
          </p:nvPr>
        </p:nvGraphicFramePr>
        <p:xfrm>
          <a:off x="740478" y="1690688"/>
          <a:ext cx="10954512" cy="1905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a:extLst>
              <a:ext uri="{FF2B5EF4-FFF2-40B4-BE49-F238E27FC236}">
                <a16:creationId xmlns:a16="http://schemas.microsoft.com/office/drawing/2014/main" id="{EE6F394B-7EE8-443D-917C-E62D8E3DB135}"/>
              </a:ext>
            </a:extLst>
          </p:cNvPr>
          <p:cNvGraphicFramePr>
            <a:graphicFrameLocks/>
          </p:cNvGraphicFramePr>
          <p:nvPr>
            <p:extLst>
              <p:ext uri="{D42A27DB-BD31-4B8C-83A1-F6EECF244321}">
                <p14:modId xmlns:p14="http://schemas.microsoft.com/office/powerpoint/2010/main" val="3248451401"/>
              </p:ext>
            </p:extLst>
          </p:nvPr>
        </p:nvGraphicFramePr>
        <p:xfrm>
          <a:off x="740478" y="3730752"/>
          <a:ext cx="11122338" cy="26579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92926797"/>
      </p:ext>
    </p:extLst>
  </p:cSld>
  <p:clrMapOvr>
    <a:masterClrMapping/>
  </p:clrMapOvr>
  <mc:AlternateContent xmlns:mc="http://schemas.openxmlformats.org/markup-compatibility/2006" xmlns:p14="http://schemas.microsoft.com/office/powerpoint/2010/main">
    <mc:Choice Requires="p14">
      <p:transition spd="slow" p14:dur="2000" advTm="42268"/>
    </mc:Choice>
    <mc:Fallback xmlns="">
      <p:transition spd="slow" advTm="42268"/>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3882-3C9B-4883-9899-FDE2493453F9}"/>
              </a:ext>
            </a:extLst>
          </p:cNvPr>
          <p:cNvSpPr>
            <a:spLocks noGrp="1"/>
          </p:cNvSpPr>
          <p:nvPr>
            <p:ph type="title"/>
          </p:nvPr>
        </p:nvSpPr>
        <p:spPr/>
        <p:txBody>
          <a:bodyPr/>
          <a:lstStyle/>
          <a:p>
            <a:r>
              <a:rPr lang="en-US" dirty="0"/>
              <a:t>Additional Sample Need Statements and Desired Outcomes</a:t>
            </a:r>
          </a:p>
        </p:txBody>
      </p:sp>
      <p:sp>
        <p:nvSpPr>
          <p:cNvPr id="4" name="Text Placeholder 3">
            <a:extLst>
              <a:ext uri="{FF2B5EF4-FFF2-40B4-BE49-F238E27FC236}">
                <a16:creationId xmlns:a16="http://schemas.microsoft.com/office/drawing/2014/main" id="{1D6CC93D-7CEA-486D-9E01-91022B905A8B}"/>
              </a:ext>
            </a:extLst>
          </p:cNvPr>
          <p:cNvSpPr>
            <a:spLocks noGrp="1"/>
          </p:cNvSpPr>
          <p:nvPr>
            <p:ph type="body" idx="1"/>
          </p:nvPr>
        </p:nvSpPr>
        <p:spPr/>
        <p:txBody>
          <a:bodyPr/>
          <a:lstStyle/>
          <a:p>
            <a:r>
              <a:rPr lang="en-US" dirty="0"/>
              <a:t>Need Statements	</a:t>
            </a:r>
          </a:p>
        </p:txBody>
      </p:sp>
      <p:sp>
        <p:nvSpPr>
          <p:cNvPr id="5" name="Content Placeholder 4">
            <a:extLst>
              <a:ext uri="{FF2B5EF4-FFF2-40B4-BE49-F238E27FC236}">
                <a16:creationId xmlns:a16="http://schemas.microsoft.com/office/drawing/2014/main" id="{CDCA78C3-036C-4B31-B13B-9B56EEEB4EEA}"/>
              </a:ext>
            </a:extLst>
          </p:cNvPr>
          <p:cNvSpPr>
            <a:spLocks noGrp="1"/>
          </p:cNvSpPr>
          <p:nvPr>
            <p:ph sz="half" idx="2"/>
          </p:nvPr>
        </p:nvSpPr>
        <p:spPr>
          <a:xfrm>
            <a:off x="839788" y="2505075"/>
            <a:ext cx="5157787" cy="3987800"/>
          </a:xfrm>
        </p:spPr>
        <p:txBody>
          <a:bodyPr>
            <a:normAutofit lnSpcReduction="10000"/>
          </a:bodyPr>
          <a:lstStyle/>
          <a:p>
            <a:r>
              <a:rPr lang="en-US" dirty="0"/>
              <a:t>Need to provide opportunities for parents and community to get involved in the school</a:t>
            </a:r>
          </a:p>
          <a:p>
            <a:pPr marL="0" indent="0">
              <a:buNone/>
            </a:pPr>
            <a:endParaRPr lang="en-US" dirty="0"/>
          </a:p>
          <a:p>
            <a:r>
              <a:rPr lang="en-US" dirty="0"/>
              <a:t>Need a written evidence and standards based math curriculum implemented with fidelity and professional learning for evidence based math instruction.</a:t>
            </a:r>
          </a:p>
          <a:p>
            <a:pPr marL="0" indent="0">
              <a:buNone/>
            </a:pPr>
            <a:endParaRPr lang="en-US" dirty="0"/>
          </a:p>
        </p:txBody>
      </p:sp>
      <p:sp>
        <p:nvSpPr>
          <p:cNvPr id="6" name="Text Placeholder 5">
            <a:extLst>
              <a:ext uri="{FF2B5EF4-FFF2-40B4-BE49-F238E27FC236}">
                <a16:creationId xmlns:a16="http://schemas.microsoft.com/office/drawing/2014/main" id="{0BED2E6D-5D3F-4A41-BA65-23E7722C235B}"/>
              </a:ext>
            </a:extLst>
          </p:cNvPr>
          <p:cNvSpPr>
            <a:spLocks noGrp="1"/>
          </p:cNvSpPr>
          <p:nvPr>
            <p:ph type="body" sz="quarter" idx="3"/>
          </p:nvPr>
        </p:nvSpPr>
        <p:spPr/>
        <p:txBody>
          <a:bodyPr/>
          <a:lstStyle/>
          <a:p>
            <a:r>
              <a:rPr lang="en-US" dirty="0"/>
              <a:t>Desired Outcomes</a:t>
            </a:r>
          </a:p>
        </p:txBody>
      </p:sp>
      <p:sp>
        <p:nvSpPr>
          <p:cNvPr id="7" name="Content Placeholder 6">
            <a:extLst>
              <a:ext uri="{FF2B5EF4-FFF2-40B4-BE49-F238E27FC236}">
                <a16:creationId xmlns:a16="http://schemas.microsoft.com/office/drawing/2014/main" id="{A356C984-7482-47F1-B18B-6F3ECCDA3FD9}"/>
              </a:ext>
            </a:extLst>
          </p:cNvPr>
          <p:cNvSpPr>
            <a:spLocks noGrp="1"/>
          </p:cNvSpPr>
          <p:nvPr>
            <p:ph sz="quarter" idx="4"/>
          </p:nvPr>
        </p:nvSpPr>
        <p:spPr/>
        <p:txBody>
          <a:bodyPr>
            <a:normAutofit fontScale="92500" lnSpcReduction="20000"/>
          </a:bodyPr>
          <a:lstStyle/>
          <a:p>
            <a:r>
              <a:rPr lang="en-US" dirty="0"/>
              <a:t>Provide multiple opportunities for parents and community to get involved to promote collaboration and increase student achievement.</a:t>
            </a:r>
          </a:p>
          <a:p>
            <a:pPr marL="0" indent="0">
              <a:buNone/>
            </a:pPr>
            <a:endParaRPr lang="en-US" sz="1500" dirty="0"/>
          </a:p>
          <a:p>
            <a:r>
              <a:rPr lang="en-US" dirty="0"/>
              <a:t>Evidence and standards based math curriculum aligned to grade level and content standards implemented with fidelity to increase math proficiency on state assessment.</a:t>
            </a:r>
          </a:p>
          <a:p>
            <a:endParaRPr lang="en-US" dirty="0"/>
          </a:p>
        </p:txBody>
      </p:sp>
    </p:spTree>
    <p:extLst>
      <p:ext uri="{BB962C8B-B14F-4D97-AF65-F5344CB8AC3E}">
        <p14:creationId xmlns:p14="http://schemas.microsoft.com/office/powerpoint/2010/main" val="6615091"/>
      </p:ext>
    </p:extLst>
  </p:cSld>
  <p:clrMapOvr>
    <a:masterClrMapping/>
  </p:clrMapOvr>
  <mc:AlternateContent xmlns:mc="http://schemas.openxmlformats.org/markup-compatibility/2006" xmlns:p14="http://schemas.microsoft.com/office/powerpoint/2010/main">
    <mc:Choice Requires="p14">
      <p:transition spd="slow" p14:dur="2000" advTm="8276"/>
    </mc:Choice>
    <mc:Fallback xmlns="">
      <p:transition spd="slow" advTm="827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vert="horz" lIns="91440" tIns="45720" rIns="91440" bIns="45720" rtlCol="0">
            <a:normAutofit/>
          </a:bodyPr>
          <a:lstStyle/>
          <a:p>
            <a:r>
              <a:rPr lang="en-US" dirty="0">
                <a:solidFill>
                  <a:srgbClr val="FFFFFF"/>
                </a:solidFill>
              </a:rPr>
              <a:t>Think – Write – Pair - Share</a:t>
            </a:r>
          </a:p>
        </p:txBody>
      </p:sp>
      <p:sp>
        <p:nvSpPr>
          <p:cNvPr id="4" name="Content Placeholder 3">
            <a:extLst>
              <a:ext uri="{FF2B5EF4-FFF2-40B4-BE49-F238E27FC236}">
                <a16:creationId xmlns:a16="http://schemas.microsoft.com/office/drawing/2014/main" id="{1965A548-A62A-4DFB-8FBA-346434055B72}"/>
              </a:ext>
            </a:extLst>
          </p:cNvPr>
          <p:cNvSpPr>
            <a:spLocks noGrp="1"/>
          </p:cNvSpPr>
          <p:nvPr>
            <p:ph idx="1"/>
          </p:nvPr>
        </p:nvSpPr>
        <p:spPr>
          <a:xfrm>
            <a:off x="6090574" y="801866"/>
            <a:ext cx="5306084" cy="5230634"/>
          </a:xfrm>
        </p:spPr>
        <p:txBody>
          <a:bodyPr anchor="ctr">
            <a:normAutofit/>
          </a:bodyPr>
          <a:lstStyle/>
          <a:p>
            <a:r>
              <a:rPr lang="en-US" sz="3600" dirty="0">
                <a:solidFill>
                  <a:srgbClr val="000000"/>
                </a:solidFill>
              </a:rPr>
              <a:t>Reflect on the Root Cause Analysis information shared.</a:t>
            </a:r>
          </a:p>
          <a:p>
            <a:r>
              <a:rPr lang="en-US" sz="3600" dirty="0">
                <a:solidFill>
                  <a:srgbClr val="000000"/>
                </a:solidFill>
              </a:rPr>
              <a:t>What are your next steps in this area?</a:t>
            </a:r>
          </a:p>
        </p:txBody>
      </p:sp>
    </p:spTree>
    <p:extLst>
      <p:ext uri="{BB962C8B-B14F-4D97-AF65-F5344CB8AC3E}">
        <p14:creationId xmlns:p14="http://schemas.microsoft.com/office/powerpoint/2010/main" val="390792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32" y="643467"/>
            <a:ext cx="11210925" cy="1031760"/>
          </a:xfrm>
          <a:solidFill>
            <a:schemeClr val="tx1">
              <a:lumMod val="75000"/>
              <a:lumOff val="25000"/>
            </a:schemeClr>
          </a:solidFill>
        </p:spPr>
        <p:txBody>
          <a:bodyPr vert="horz" lIns="91440" tIns="45720" rIns="91440" bIns="45720" rtlCol="0" anchor="ctr">
            <a:normAutofit/>
          </a:bodyPr>
          <a:lstStyle/>
          <a:p>
            <a:pPr algn="ctr"/>
            <a:r>
              <a:rPr lang="en-US" sz="3200" kern="1200" dirty="0">
                <a:solidFill>
                  <a:schemeClr val="bg1"/>
                </a:solidFill>
                <a:latin typeface="+mj-lt"/>
                <a:ea typeface="+mj-ea"/>
                <a:cs typeface="+mj-cs"/>
              </a:rPr>
              <a:t>Where do you get </a:t>
            </a:r>
            <a:r>
              <a:rPr lang="en-US" sz="3200" dirty="0">
                <a:solidFill>
                  <a:schemeClr val="bg1"/>
                </a:solidFill>
              </a:rPr>
              <a:t>the</a:t>
            </a:r>
            <a:r>
              <a:rPr lang="en-US" sz="3200" kern="1200" dirty="0">
                <a:solidFill>
                  <a:schemeClr val="bg1"/>
                </a:solidFill>
                <a:latin typeface="+mj-lt"/>
                <a:ea typeface="+mj-ea"/>
                <a:cs typeface="+mj-cs"/>
              </a:rPr>
              <a:t> </a:t>
            </a:r>
            <a:r>
              <a:rPr lang="en-US" sz="3200" u="sng" kern="1200" dirty="0">
                <a:solidFill>
                  <a:schemeClr val="bg1"/>
                </a:solidFill>
                <a:latin typeface="+mj-lt"/>
                <a:ea typeface="+mj-ea"/>
                <a:cs typeface="+mj-cs"/>
              </a:rPr>
              <a:t>Primary Need</a:t>
            </a:r>
            <a:r>
              <a:rPr lang="en-US" sz="3200" kern="1200" dirty="0">
                <a:solidFill>
                  <a:schemeClr val="bg1"/>
                </a:solidFill>
                <a:latin typeface="+mj-lt"/>
                <a:ea typeface="+mj-ea"/>
                <a:cs typeface="+mj-cs"/>
              </a:rPr>
              <a:t>, </a:t>
            </a:r>
            <a:r>
              <a:rPr lang="en-US" sz="3200" u="sng" kern="1200" dirty="0">
                <a:solidFill>
                  <a:schemeClr val="bg1"/>
                </a:solidFill>
                <a:latin typeface="+mj-lt"/>
                <a:ea typeface="+mj-ea"/>
                <a:cs typeface="+mj-cs"/>
              </a:rPr>
              <a:t>Root Cause</a:t>
            </a:r>
            <a:r>
              <a:rPr lang="en-US" sz="3200" kern="1200" dirty="0">
                <a:solidFill>
                  <a:schemeClr val="bg1"/>
                </a:solidFill>
                <a:latin typeface="+mj-lt"/>
                <a:ea typeface="+mj-ea"/>
                <a:cs typeface="+mj-cs"/>
              </a:rPr>
              <a:t>, </a:t>
            </a:r>
            <a:r>
              <a:rPr lang="en-US" sz="3200" u="sng" kern="1200" dirty="0">
                <a:solidFill>
                  <a:schemeClr val="bg1"/>
                </a:solidFill>
                <a:latin typeface="+mj-lt"/>
                <a:ea typeface="+mj-ea"/>
                <a:cs typeface="+mj-cs"/>
              </a:rPr>
              <a:t>Needs Statement </a:t>
            </a:r>
            <a:r>
              <a:rPr lang="en-US" sz="3200" kern="1200" dirty="0">
                <a:solidFill>
                  <a:schemeClr val="bg1"/>
                </a:solidFill>
                <a:latin typeface="+mj-lt"/>
                <a:ea typeface="+mj-ea"/>
                <a:cs typeface="+mj-cs"/>
              </a:rPr>
              <a:t>and </a:t>
            </a:r>
            <a:r>
              <a:rPr lang="en-US" sz="3200" u="sng" kern="1200" dirty="0">
                <a:solidFill>
                  <a:schemeClr val="bg1"/>
                </a:solidFill>
                <a:latin typeface="+mj-lt"/>
                <a:ea typeface="+mj-ea"/>
                <a:cs typeface="+mj-cs"/>
              </a:rPr>
              <a:t>Desired Outcome</a:t>
            </a:r>
            <a:r>
              <a:rPr lang="en-US" sz="3200" kern="1200" dirty="0">
                <a:solidFill>
                  <a:schemeClr val="bg1"/>
                </a:solidFill>
                <a:latin typeface="+mj-lt"/>
                <a:ea typeface="+mj-ea"/>
                <a:cs typeface="+mj-cs"/>
              </a:rPr>
              <a: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9698" y="1675227"/>
            <a:ext cx="9552604" cy="4394199"/>
          </a:xfrm>
          <a:prstGeom prst="rect">
            <a:avLst/>
          </a:prstGeom>
        </p:spPr>
      </p:pic>
      <p:sp>
        <p:nvSpPr>
          <p:cNvPr id="6" name="TextBox 5"/>
          <p:cNvSpPr txBox="1"/>
          <p:nvPr/>
        </p:nvSpPr>
        <p:spPr>
          <a:xfrm>
            <a:off x="556532" y="6069426"/>
            <a:ext cx="108692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Desired Outcome: ______________________________________________________________________________</a:t>
            </a:r>
          </a:p>
        </p:txBody>
      </p:sp>
      <p:sp>
        <p:nvSpPr>
          <p:cNvPr id="7" name="Oval 6"/>
          <p:cNvSpPr/>
          <p:nvPr/>
        </p:nvSpPr>
        <p:spPr>
          <a:xfrm>
            <a:off x="8783211" y="2676088"/>
            <a:ext cx="2852257" cy="2810312"/>
          </a:xfrm>
          <a:prstGeom prst="ellipse">
            <a:avLst/>
          </a:prstGeom>
          <a:noFill/>
          <a:ln w="38100">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val 8"/>
          <p:cNvSpPr/>
          <p:nvPr/>
        </p:nvSpPr>
        <p:spPr>
          <a:xfrm>
            <a:off x="556532" y="5737476"/>
            <a:ext cx="10802162" cy="985390"/>
          </a:xfrm>
          <a:prstGeom prst="ellipse">
            <a:avLst/>
          </a:prstGeom>
          <a:noFill/>
          <a:ln w="38100">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CB358CE8-F371-45D9-BF60-AD020918D0FF}"/>
              </a:ext>
            </a:extLst>
          </p:cNvPr>
          <p:cNvSpPr/>
          <p:nvPr/>
        </p:nvSpPr>
        <p:spPr>
          <a:xfrm>
            <a:off x="1466491" y="2475781"/>
            <a:ext cx="1820173" cy="905774"/>
          </a:xfrm>
          <a:prstGeom prst="ellipse">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92E1932-CEB7-464B-93E2-F86136834E33}"/>
              </a:ext>
            </a:extLst>
          </p:cNvPr>
          <p:cNvSpPr txBox="1"/>
          <p:nvPr/>
        </p:nvSpPr>
        <p:spPr>
          <a:xfrm>
            <a:off x="4149306" y="3381555"/>
            <a:ext cx="3899139" cy="1200329"/>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Root Cause: The 1 major contributing factor that led to need statement</a:t>
            </a:r>
          </a:p>
        </p:txBody>
      </p:sp>
    </p:spTree>
    <p:extLst>
      <p:ext uri="{BB962C8B-B14F-4D97-AF65-F5344CB8AC3E}">
        <p14:creationId xmlns:p14="http://schemas.microsoft.com/office/powerpoint/2010/main" val="263397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CNA Final Summary Tab</a:t>
            </a:r>
          </a:p>
        </p:txBody>
      </p:sp>
      <p:pic>
        <p:nvPicPr>
          <p:cNvPr id="4" name="Picture 3">
            <a:extLst>
              <a:ext uri="{FF2B5EF4-FFF2-40B4-BE49-F238E27FC236}">
                <a16:creationId xmlns:a16="http://schemas.microsoft.com/office/drawing/2014/main" id="{C59EF415-879B-4D61-B37D-7DF2AAC05D3B}"/>
              </a:ext>
            </a:extLst>
          </p:cNvPr>
          <p:cNvPicPr>
            <a:picLocks noChangeAspect="1"/>
          </p:cNvPicPr>
          <p:nvPr/>
        </p:nvPicPr>
        <p:blipFill>
          <a:blip r:embed="rId3"/>
          <a:stretch>
            <a:fillRect/>
          </a:stretch>
        </p:blipFill>
        <p:spPr>
          <a:xfrm>
            <a:off x="0" y="1991078"/>
            <a:ext cx="11970327" cy="4501797"/>
          </a:xfrm>
          <a:prstGeom prst="rect">
            <a:avLst/>
          </a:prstGeom>
        </p:spPr>
      </p:pic>
      <p:sp>
        <p:nvSpPr>
          <p:cNvPr id="5" name="Oval 4">
            <a:extLst>
              <a:ext uri="{FF2B5EF4-FFF2-40B4-BE49-F238E27FC236}">
                <a16:creationId xmlns:a16="http://schemas.microsoft.com/office/drawing/2014/main" id="{BF448019-D468-4073-8584-FD86E3EA7D48}"/>
              </a:ext>
            </a:extLst>
          </p:cNvPr>
          <p:cNvSpPr/>
          <p:nvPr/>
        </p:nvSpPr>
        <p:spPr>
          <a:xfrm>
            <a:off x="26000" y="2642946"/>
            <a:ext cx="1766170" cy="11774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59E365-D7CD-4086-ADDB-EB11A0F253DC}"/>
              </a:ext>
            </a:extLst>
          </p:cNvPr>
          <p:cNvSpPr/>
          <p:nvPr/>
        </p:nvSpPr>
        <p:spPr>
          <a:xfrm>
            <a:off x="-111786" y="5073040"/>
            <a:ext cx="2041742" cy="14198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B1415FDD-5429-49AF-8F8A-2EC400D7516E}"/>
              </a:ext>
            </a:extLst>
          </p:cNvPr>
          <p:cNvCxnSpPr/>
          <p:nvPr/>
        </p:nvCxnSpPr>
        <p:spPr>
          <a:xfrm flipV="1">
            <a:off x="1542599" y="4772650"/>
            <a:ext cx="499143" cy="4509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D21D74F-B018-4CF7-90B1-8D5D135DB797}"/>
              </a:ext>
            </a:extLst>
          </p:cNvPr>
          <p:cNvCxnSpPr/>
          <p:nvPr/>
        </p:nvCxnSpPr>
        <p:spPr>
          <a:xfrm flipV="1">
            <a:off x="1877006" y="4935255"/>
            <a:ext cx="5438194" cy="10772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77C5CF-6DD0-4EC6-BFFF-FC6241A45847}"/>
              </a:ext>
            </a:extLst>
          </p:cNvPr>
          <p:cNvCxnSpPr>
            <a:cxnSpLocks/>
          </p:cNvCxnSpPr>
          <p:nvPr/>
        </p:nvCxnSpPr>
        <p:spPr>
          <a:xfrm flipV="1">
            <a:off x="1756166" y="2342556"/>
            <a:ext cx="3318754" cy="8138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582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7A6CC-83E8-454C-A65F-E0E5B7565C56}"/>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Uploading to ALEAT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2BDEFB-1840-4E38-9B5D-97D902612D12}"/>
              </a:ext>
            </a:extLst>
          </p:cNvPr>
          <p:cNvSpPr>
            <a:spLocks noGrp="1"/>
          </p:cNvSpPr>
          <p:nvPr>
            <p:ph idx="1"/>
          </p:nvPr>
        </p:nvSpPr>
        <p:spPr>
          <a:xfrm>
            <a:off x="4654297" y="441960"/>
            <a:ext cx="7216140" cy="5983223"/>
          </a:xfrm>
        </p:spPr>
        <p:txBody>
          <a:bodyPr anchor="ctr">
            <a:normAutofit/>
          </a:bodyPr>
          <a:lstStyle/>
          <a:p>
            <a:pPr marL="0" indent="0">
              <a:buNone/>
            </a:pPr>
            <a:r>
              <a:rPr lang="en-US" sz="2000" dirty="0">
                <a:hlinkClick r:id="rId3"/>
              </a:rPr>
              <a:t>https://www.ade.az.gov/CommonLogon/Logon.aspx</a:t>
            </a:r>
            <a:endParaRPr lang="en-US" sz="2000" dirty="0"/>
          </a:p>
          <a:p>
            <a:pPr marL="0" indent="0">
              <a:buNone/>
            </a:pPr>
            <a:endParaRPr lang="en-US" sz="2000" dirty="0"/>
          </a:p>
          <a:p>
            <a:pPr marL="514350" indent="-514350">
              <a:buFont typeface="Arial" panose="020B0604020202020204" pitchFamily="34" charset="0"/>
              <a:buAutoNum type="arabicPeriod"/>
            </a:pPr>
            <a:r>
              <a:rPr lang="en-US" sz="2600" dirty="0"/>
              <a:t>Upload CNA to the </a:t>
            </a:r>
            <a:r>
              <a:rPr lang="en-US" sz="2600" u="sng" dirty="0"/>
              <a:t>school’s file cabinet </a:t>
            </a:r>
            <a:r>
              <a:rPr lang="en-US" sz="2600" dirty="0"/>
              <a:t>in ALEAT</a:t>
            </a:r>
          </a:p>
          <a:p>
            <a:pPr marL="514350" indent="-514350">
              <a:buAutoNum type="arabicPeriod"/>
            </a:pPr>
            <a:r>
              <a:rPr lang="en-US" sz="2600" dirty="0"/>
              <a:t>Upload a fishbone diagram for each primary need to the </a:t>
            </a:r>
            <a:r>
              <a:rPr lang="en-US" sz="2600" u="sng" dirty="0"/>
              <a:t>school’s file cabinet </a:t>
            </a:r>
            <a:r>
              <a:rPr lang="en-US" sz="2600" dirty="0"/>
              <a:t>in ALEAT</a:t>
            </a:r>
          </a:p>
          <a:p>
            <a:pPr marL="514350" indent="-514350">
              <a:buAutoNum type="arabicPeriod"/>
            </a:pPr>
            <a:r>
              <a:rPr lang="en-US" sz="2600" dirty="0"/>
              <a:t>Click on the paper clip at the top of the page of the school IAP</a:t>
            </a:r>
          </a:p>
          <a:p>
            <a:pPr marL="514350" indent="-514350">
              <a:buAutoNum type="arabicPeriod"/>
            </a:pPr>
            <a:r>
              <a:rPr lang="en-US" sz="2600" dirty="0"/>
              <a:t>Click on “Choose File” link and choose your document</a:t>
            </a:r>
          </a:p>
          <a:p>
            <a:pPr marL="514350" indent="-514350">
              <a:buAutoNum type="arabicPeriod"/>
            </a:pPr>
            <a:r>
              <a:rPr lang="en-US" sz="2600" dirty="0"/>
              <a:t>Then uncheck the check next to “use file name”</a:t>
            </a:r>
          </a:p>
          <a:p>
            <a:pPr marL="514350" indent="-514350">
              <a:buAutoNum type="arabicPeriod"/>
            </a:pPr>
            <a:r>
              <a:rPr lang="en-US" sz="2600" dirty="0"/>
              <a:t>Rename the file:  “FY20 CNA,” “FY20 Fishbone 1.5”, etc.</a:t>
            </a:r>
          </a:p>
          <a:p>
            <a:pPr marL="514350" indent="-514350">
              <a:buAutoNum type="arabicPeriod"/>
            </a:pPr>
            <a:r>
              <a:rPr lang="en-US" sz="2600" dirty="0"/>
              <a:t>Then click “attach”</a:t>
            </a:r>
          </a:p>
          <a:p>
            <a:pPr marL="514350" indent="-514350">
              <a:buAutoNum type="arabicPeriod"/>
            </a:pPr>
            <a:endParaRPr lang="en-US" sz="2000" dirty="0"/>
          </a:p>
        </p:txBody>
      </p:sp>
    </p:spTree>
    <p:extLst>
      <p:ext uri="{BB962C8B-B14F-4D97-AF65-F5344CB8AC3E}">
        <p14:creationId xmlns:p14="http://schemas.microsoft.com/office/powerpoint/2010/main" val="4059425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969" y="10"/>
            <a:ext cx="11758082" cy="6857990"/>
          </a:xfrm>
          <a:prstGeom prst="rect">
            <a:avLst/>
          </a:prstGeom>
        </p:spPr>
      </p:pic>
    </p:spTree>
    <p:extLst>
      <p:ext uri="{BB962C8B-B14F-4D97-AF65-F5344CB8AC3E}">
        <p14:creationId xmlns:p14="http://schemas.microsoft.com/office/powerpoint/2010/main" val="1124715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B7B0E69-DAE9-431B-A80B-A3B00510004D}"/>
              </a:ext>
            </a:extLst>
          </p:cNvPr>
          <p:cNvSpPr>
            <a:spLocks noGrp="1"/>
          </p:cNvSpPr>
          <p:nvPr>
            <p:ph type="body" idx="1"/>
          </p:nvPr>
        </p:nvSpPr>
        <p:spPr>
          <a:xfrm>
            <a:off x="686950" y="2217334"/>
            <a:ext cx="5157787" cy="823912"/>
          </a:xfrm>
        </p:spPr>
        <p:txBody>
          <a:bodyPr>
            <a:normAutofit/>
          </a:bodyPr>
          <a:lstStyle/>
          <a:p>
            <a:r>
              <a:rPr lang="en-US" sz="3200" dirty="0"/>
              <a:t>Impact goals</a:t>
            </a:r>
          </a:p>
        </p:txBody>
      </p:sp>
      <p:sp>
        <p:nvSpPr>
          <p:cNvPr id="11" name="Text Placeholder 10">
            <a:extLst>
              <a:ext uri="{FF2B5EF4-FFF2-40B4-BE49-F238E27FC236}">
                <a16:creationId xmlns:a16="http://schemas.microsoft.com/office/drawing/2014/main" id="{F3D666FE-B2D2-4EE8-99F0-6D88BD084BBD}"/>
              </a:ext>
            </a:extLst>
          </p:cNvPr>
          <p:cNvSpPr>
            <a:spLocks noGrp="1"/>
          </p:cNvSpPr>
          <p:nvPr>
            <p:ph type="body" sz="quarter" idx="3"/>
          </p:nvPr>
        </p:nvSpPr>
        <p:spPr>
          <a:xfrm>
            <a:off x="6347265" y="2217334"/>
            <a:ext cx="5183188" cy="823912"/>
          </a:xfrm>
        </p:spPr>
        <p:txBody>
          <a:bodyPr>
            <a:normAutofit/>
          </a:bodyPr>
          <a:lstStyle/>
          <a:p>
            <a:r>
              <a:rPr lang="en-US" sz="3200" dirty="0"/>
              <a:t>Process goals</a:t>
            </a:r>
          </a:p>
        </p:txBody>
      </p:sp>
      <p:sp>
        <p:nvSpPr>
          <p:cNvPr id="12" name="Text Placeholder 9">
            <a:extLst>
              <a:ext uri="{FF2B5EF4-FFF2-40B4-BE49-F238E27FC236}">
                <a16:creationId xmlns:a16="http://schemas.microsoft.com/office/drawing/2014/main" id="{D3392372-2EA3-4EEC-85DE-1C9F8665F658}"/>
              </a:ext>
            </a:extLst>
          </p:cNvPr>
          <p:cNvSpPr txBox="1">
            <a:spLocks/>
          </p:cNvSpPr>
          <p:nvPr/>
        </p:nvSpPr>
        <p:spPr>
          <a:xfrm>
            <a:off x="661548" y="3100061"/>
            <a:ext cx="5157787" cy="324437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0" dirty="0"/>
              <a:t>Impact on student achievement</a:t>
            </a:r>
          </a:p>
          <a:p>
            <a:r>
              <a:rPr lang="en-US" b="0" dirty="0"/>
              <a:t>Show growth or proficiency</a:t>
            </a:r>
          </a:p>
          <a:p>
            <a:pPr marL="342900" indent="-342900">
              <a:buFont typeface="Arial" panose="020B0604020202020204" pitchFamily="34" charset="0"/>
              <a:buChar char="•"/>
            </a:pPr>
            <a:r>
              <a:rPr lang="en-US" b="0" dirty="0"/>
              <a:t>State assessment</a:t>
            </a:r>
          </a:p>
          <a:p>
            <a:pPr marL="342900" indent="-342900">
              <a:buFont typeface="Arial" panose="020B0604020202020204" pitchFamily="34" charset="0"/>
              <a:buChar char="•"/>
            </a:pPr>
            <a:r>
              <a:rPr lang="en-US" b="0" dirty="0"/>
              <a:t>Attendance</a:t>
            </a:r>
          </a:p>
          <a:p>
            <a:pPr marL="342900" indent="-342900">
              <a:buFont typeface="Arial" panose="020B0604020202020204" pitchFamily="34" charset="0"/>
              <a:buChar char="•"/>
            </a:pPr>
            <a:r>
              <a:rPr lang="en-US" b="0" dirty="0"/>
              <a:t>Discipline incidents</a:t>
            </a:r>
          </a:p>
          <a:p>
            <a:pPr marL="342900" indent="-342900">
              <a:buFont typeface="Arial" panose="020B0604020202020204" pitchFamily="34" charset="0"/>
              <a:buChar char="•"/>
            </a:pPr>
            <a:r>
              <a:rPr lang="en-US" b="0" dirty="0"/>
              <a:t>Subgroups</a:t>
            </a:r>
          </a:p>
          <a:p>
            <a:pPr marL="342900" indent="-342900">
              <a:buFont typeface="Arial" panose="020B0604020202020204" pitchFamily="34" charset="0"/>
              <a:buChar char="•"/>
            </a:pPr>
            <a:r>
              <a:rPr lang="en-US" b="0" dirty="0"/>
              <a:t>Graduation rate</a:t>
            </a:r>
          </a:p>
        </p:txBody>
      </p:sp>
      <p:sp>
        <p:nvSpPr>
          <p:cNvPr id="13" name="Text Placeholder 9">
            <a:extLst>
              <a:ext uri="{FF2B5EF4-FFF2-40B4-BE49-F238E27FC236}">
                <a16:creationId xmlns:a16="http://schemas.microsoft.com/office/drawing/2014/main" id="{23EE6F64-DDBD-43E2-94C2-9C7729B8BC5B}"/>
              </a:ext>
            </a:extLst>
          </p:cNvPr>
          <p:cNvSpPr txBox="1">
            <a:spLocks/>
          </p:cNvSpPr>
          <p:nvPr/>
        </p:nvSpPr>
        <p:spPr>
          <a:xfrm>
            <a:off x="6307507" y="3918427"/>
            <a:ext cx="5157787" cy="3244373"/>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b="0" dirty="0"/>
              <a:t>Related to implementation of a desired outcome, strategy, or system</a:t>
            </a:r>
          </a:p>
          <a:p>
            <a:endParaRPr lang="en-US" sz="2600" b="0" dirty="0"/>
          </a:p>
          <a:p>
            <a:r>
              <a:rPr lang="en-US" sz="2600" b="0" dirty="0"/>
              <a:t>i.e. By October 1</a:t>
            </a:r>
            <a:r>
              <a:rPr lang="en-US" sz="2600" b="0" baseline="30000" dirty="0"/>
              <a:t>st</a:t>
            </a:r>
            <a:r>
              <a:rPr lang="en-US" sz="2600" b="0" dirty="0"/>
              <a:t> we will implement a new walkthrough data collection form</a:t>
            </a:r>
          </a:p>
          <a:p>
            <a:endParaRPr lang="en-US" sz="2600" b="0" dirty="0"/>
          </a:p>
          <a:p>
            <a:r>
              <a:rPr lang="en-US" sz="2600" b="0" dirty="0"/>
              <a:t>i.e. By January 15</a:t>
            </a:r>
            <a:r>
              <a:rPr lang="en-US" sz="2600" b="0" baseline="30000" dirty="0"/>
              <a:t>th</a:t>
            </a:r>
            <a:r>
              <a:rPr lang="en-US" sz="2600" b="0" dirty="0"/>
              <a:t> all teachers will be trained in the use of Kagan cooperative learning structures</a:t>
            </a:r>
          </a:p>
          <a:p>
            <a:endParaRPr lang="en-US" b="0" dirty="0"/>
          </a:p>
          <a:p>
            <a:endParaRPr lang="en-US" b="0" dirty="0"/>
          </a:p>
        </p:txBody>
      </p:sp>
      <p:pic>
        <p:nvPicPr>
          <p:cNvPr id="15" name="Content Placeholder 5" descr="File:&lt;strong&gt;SMART&lt;/strong&gt;-&lt;strong&gt;goals&lt;/strong&gt;.png - Wikimedia Commons">
            <a:extLst>
              <a:ext uri="{FF2B5EF4-FFF2-40B4-BE49-F238E27FC236}">
                <a16:creationId xmlns:a16="http://schemas.microsoft.com/office/drawing/2014/main" id="{6401CC48-C55F-42A7-B27B-55C397E85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253" y="0"/>
            <a:ext cx="6428147" cy="2436332"/>
          </a:xfrm>
          <a:prstGeom prst="rect">
            <a:avLst/>
          </a:prstGeom>
        </p:spPr>
      </p:pic>
    </p:spTree>
    <p:extLst>
      <p:ext uri="{BB962C8B-B14F-4D97-AF65-F5344CB8AC3E}">
        <p14:creationId xmlns:p14="http://schemas.microsoft.com/office/powerpoint/2010/main" val="148794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CBDFA-F566-4E43-BA83-09820E900CAB}"/>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ALEAT – IAP Principle Summary Box</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939753-CEC9-420A-9C43-358532562D07}"/>
              </a:ext>
            </a:extLst>
          </p:cNvPr>
          <p:cNvSpPr>
            <a:spLocks noGrp="1"/>
          </p:cNvSpPr>
          <p:nvPr>
            <p:ph idx="1"/>
          </p:nvPr>
        </p:nvSpPr>
        <p:spPr>
          <a:xfrm>
            <a:off x="4976031" y="963877"/>
            <a:ext cx="6377769" cy="4930246"/>
          </a:xfrm>
        </p:spPr>
        <p:txBody>
          <a:bodyPr anchor="ctr">
            <a:normAutofit lnSpcReduction="10000"/>
          </a:bodyPr>
          <a:lstStyle/>
          <a:p>
            <a:r>
              <a:rPr lang="en-US" sz="3200" dirty="0"/>
              <a:t>The following 4 items </a:t>
            </a:r>
            <a:r>
              <a:rPr lang="en-US" sz="3200" b="1" u="sng" dirty="0"/>
              <a:t>must</a:t>
            </a:r>
            <a:r>
              <a:rPr lang="en-US" sz="3200" dirty="0"/>
              <a:t> be included in the principle summary box for each primary need:</a:t>
            </a:r>
          </a:p>
          <a:p>
            <a:pPr lvl="1"/>
            <a:r>
              <a:rPr lang="en-US" sz="3200" dirty="0"/>
              <a:t>Primary need from CNA (head of fishbone)</a:t>
            </a:r>
          </a:p>
          <a:p>
            <a:pPr lvl="1"/>
            <a:r>
              <a:rPr lang="en-US" sz="3200" dirty="0"/>
              <a:t>Root cause </a:t>
            </a:r>
          </a:p>
          <a:p>
            <a:pPr lvl="1"/>
            <a:r>
              <a:rPr lang="en-US" sz="3200" dirty="0"/>
              <a:t>Need statement (tail of fishbone)</a:t>
            </a:r>
          </a:p>
          <a:p>
            <a:pPr lvl="1"/>
            <a:r>
              <a:rPr lang="en-US" sz="3200" dirty="0"/>
              <a:t>Desired outcome</a:t>
            </a:r>
          </a:p>
          <a:p>
            <a:pPr lvl="1"/>
            <a:endParaRPr lang="en-US" sz="3200" dirty="0"/>
          </a:p>
          <a:p>
            <a:r>
              <a:rPr lang="en-US" sz="3200" dirty="0"/>
              <a:t>Add any SMART goals as needed per program area</a:t>
            </a:r>
          </a:p>
        </p:txBody>
      </p:sp>
    </p:spTree>
    <p:extLst>
      <p:ext uri="{BB962C8B-B14F-4D97-AF65-F5344CB8AC3E}">
        <p14:creationId xmlns:p14="http://schemas.microsoft.com/office/powerpoint/2010/main" val="197770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6F709-D7CB-42B2-A418-3D2558284CA3}"/>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FY20 Requirements for all LEAs and Charters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FC354AA-4D1F-4696-BFAC-BB851C1B5465}"/>
              </a:ext>
            </a:extLst>
          </p:cNvPr>
          <p:cNvSpPr>
            <a:spLocks noGrp="1"/>
          </p:cNvSpPr>
          <p:nvPr>
            <p:ph idx="1"/>
          </p:nvPr>
        </p:nvSpPr>
        <p:spPr>
          <a:xfrm>
            <a:off x="4976031" y="963877"/>
            <a:ext cx="6598015" cy="4930246"/>
          </a:xfrm>
        </p:spPr>
        <p:txBody>
          <a:bodyPr anchor="ctr">
            <a:noAutofit/>
          </a:bodyPr>
          <a:lstStyle/>
          <a:p>
            <a:r>
              <a:rPr lang="en-US" dirty="0"/>
              <a:t>Each school conducts a </a:t>
            </a:r>
            <a:r>
              <a:rPr lang="en-US" u="sng" dirty="0"/>
              <a:t>new</a:t>
            </a:r>
            <a:r>
              <a:rPr lang="en-US" dirty="0"/>
              <a:t> comprehensive needs assessment (CNA)</a:t>
            </a:r>
          </a:p>
          <a:p>
            <a:pPr lvl="1"/>
            <a:r>
              <a:rPr lang="en-US" sz="2800" dirty="0">
                <a:solidFill>
                  <a:srgbClr val="FF0000"/>
                </a:solidFill>
              </a:rPr>
              <a:t>Use updated spreadsheet</a:t>
            </a:r>
          </a:p>
          <a:p>
            <a:r>
              <a:rPr lang="en-US" dirty="0"/>
              <a:t>A root cause analysis (RCA) is conducted </a:t>
            </a:r>
            <a:r>
              <a:rPr lang="en-US" u="sng" dirty="0"/>
              <a:t>for each primary need</a:t>
            </a:r>
            <a:r>
              <a:rPr lang="en-US" dirty="0"/>
              <a:t> identified from the CNA</a:t>
            </a:r>
          </a:p>
          <a:p>
            <a:pPr lvl="1"/>
            <a:r>
              <a:rPr lang="en-US" sz="2800" dirty="0">
                <a:solidFill>
                  <a:srgbClr val="FF0000"/>
                </a:solidFill>
              </a:rPr>
              <a:t>Use the fishbone method </a:t>
            </a:r>
          </a:p>
          <a:p>
            <a:r>
              <a:rPr lang="en-US" dirty="0"/>
              <a:t>Create a </a:t>
            </a:r>
            <a:r>
              <a:rPr lang="en-US" u="sng" dirty="0"/>
              <a:t>new</a:t>
            </a:r>
            <a:r>
              <a:rPr lang="en-US" dirty="0"/>
              <a:t> school integrated action plan (SIAP)</a:t>
            </a:r>
          </a:p>
          <a:p>
            <a:r>
              <a:rPr lang="en-US" dirty="0"/>
              <a:t>Create a </a:t>
            </a:r>
            <a:r>
              <a:rPr lang="en-US" u="sng" dirty="0"/>
              <a:t>new</a:t>
            </a:r>
            <a:r>
              <a:rPr lang="en-US" dirty="0"/>
              <a:t> LEA integrated action plan (LIAP)</a:t>
            </a:r>
          </a:p>
          <a:p>
            <a:pPr lvl="1"/>
            <a:r>
              <a:rPr lang="en-US" sz="2800" dirty="0">
                <a:solidFill>
                  <a:srgbClr val="FF0000"/>
                </a:solidFill>
              </a:rPr>
              <a:t>Utilize the school CNAs and IAPs to develop the district plan</a:t>
            </a:r>
          </a:p>
        </p:txBody>
      </p:sp>
    </p:spTree>
    <p:extLst>
      <p:ext uri="{BB962C8B-B14F-4D97-AF65-F5344CB8AC3E}">
        <p14:creationId xmlns:p14="http://schemas.microsoft.com/office/powerpoint/2010/main" val="3655273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School Integrated Action Plan Development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4295" y="419793"/>
            <a:ext cx="7216135" cy="6018414"/>
          </a:xfrm>
        </p:spPr>
        <p:txBody>
          <a:bodyPr anchor="ctr">
            <a:noAutofit/>
          </a:bodyPr>
          <a:lstStyle/>
          <a:p>
            <a:r>
              <a:rPr lang="en-US" dirty="0"/>
              <a:t>Develop evidence-based strategies and action steps to achieve your desired outcomes</a:t>
            </a:r>
          </a:p>
          <a:p>
            <a:r>
              <a:rPr lang="en-US" dirty="0"/>
              <a:t>Include how you will monitor and evaluate the effectiveness of the strategies</a:t>
            </a:r>
          </a:p>
          <a:p>
            <a:r>
              <a:rPr lang="en-US" dirty="0"/>
              <a:t>Ensure there is coherence between your need statements, desired outcomes, goals, strategies, and action steps = ALIGNMENT</a:t>
            </a:r>
          </a:p>
          <a:p>
            <a:r>
              <a:rPr lang="en-US" dirty="0"/>
              <a:t>Include ESSA requirements for Title programs, MOWR, and School Improvement</a:t>
            </a:r>
          </a:p>
          <a:p>
            <a:r>
              <a:rPr lang="en-US" dirty="0"/>
              <a:t>Add your program tags</a:t>
            </a:r>
          </a:p>
          <a:p>
            <a:r>
              <a:rPr lang="en-US" dirty="0"/>
              <a:t>Determine which action steps need funding and add your funding tag</a:t>
            </a:r>
          </a:p>
        </p:txBody>
      </p:sp>
    </p:spTree>
    <p:extLst>
      <p:ext uri="{BB962C8B-B14F-4D97-AF65-F5344CB8AC3E}">
        <p14:creationId xmlns:p14="http://schemas.microsoft.com/office/powerpoint/2010/main" val="3988846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LEA  Integrated Action Plan Development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49198" y="320041"/>
            <a:ext cx="6894692" cy="6217919"/>
          </a:xfrm>
        </p:spPr>
        <p:txBody>
          <a:bodyPr anchor="ctr">
            <a:normAutofit/>
          </a:bodyPr>
          <a:lstStyle/>
          <a:p>
            <a:r>
              <a:rPr lang="en-US" dirty="0"/>
              <a:t>Developed to support the implementation of the school integrated action plans</a:t>
            </a:r>
          </a:p>
          <a:p>
            <a:r>
              <a:rPr lang="en-US" dirty="0"/>
              <a:t>Include evidence-based strategies and action steps</a:t>
            </a:r>
          </a:p>
          <a:p>
            <a:r>
              <a:rPr lang="en-US" dirty="0"/>
              <a:t>Demonstrate how the LEA is aligning their resources to meet the needs of their schools as determined by a review of all schools’ CNA results</a:t>
            </a:r>
          </a:p>
          <a:p>
            <a:r>
              <a:rPr lang="en-US" dirty="0"/>
              <a:t>Include ESSA requirements for Title programs and School Improvement</a:t>
            </a:r>
          </a:p>
          <a:p>
            <a:r>
              <a:rPr lang="en-US" dirty="0"/>
              <a:t>Set monitoring and evaluation measures to ensure implementation and goal attainment</a:t>
            </a:r>
          </a:p>
          <a:p>
            <a:r>
              <a:rPr lang="en-US" dirty="0"/>
              <a:t>Add appropriate program and funding tags</a:t>
            </a:r>
          </a:p>
        </p:txBody>
      </p:sp>
    </p:spTree>
    <p:extLst>
      <p:ext uri="{BB962C8B-B14F-4D97-AF65-F5344CB8AC3E}">
        <p14:creationId xmlns:p14="http://schemas.microsoft.com/office/powerpoint/2010/main" val="3188671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vert="horz" lIns="91440" tIns="45720" rIns="91440" bIns="45720" rtlCol="0">
            <a:normAutofit/>
          </a:bodyPr>
          <a:lstStyle/>
          <a:p>
            <a:r>
              <a:rPr lang="en-US" dirty="0">
                <a:solidFill>
                  <a:srgbClr val="FFFFFF"/>
                </a:solidFill>
              </a:rPr>
              <a:t>Think – Write – Pair - Share</a:t>
            </a:r>
          </a:p>
        </p:txBody>
      </p:sp>
      <p:sp>
        <p:nvSpPr>
          <p:cNvPr id="4" name="Content Placeholder 3">
            <a:extLst>
              <a:ext uri="{FF2B5EF4-FFF2-40B4-BE49-F238E27FC236}">
                <a16:creationId xmlns:a16="http://schemas.microsoft.com/office/drawing/2014/main" id="{1965A548-A62A-4DFB-8FBA-346434055B72}"/>
              </a:ext>
            </a:extLst>
          </p:cNvPr>
          <p:cNvSpPr>
            <a:spLocks noGrp="1"/>
          </p:cNvSpPr>
          <p:nvPr>
            <p:ph idx="1"/>
          </p:nvPr>
        </p:nvSpPr>
        <p:spPr>
          <a:xfrm>
            <a:off x="6090574" y="801866"/>
            <a:ext cx="5306084" cy="5230634"/>
          </a:xfrm>
        </p:spPr>
        <p:txBody>
          <a:bodyPr anchor="ctr">
            <a:normAutofit/>
          </a:bodyPr>
          <a:lstStyle/>
          <a:p>
            <a:r>
              <a:rPr lang="en-US" sz="3600" dirty="0">
                <a:solidFill>
                  <a:srgbClr val="000000"/>
                </a:solidFill>
              </a:rPr>
              <a:t>Reflect on the SMART goal and IAP information shared.</a:t>
            </a:r>
          </a:p>
          <a:p>
            <a:r>
              <a:rPr lang="en-US" sz="3600" dirty="0">
                <a:solidFill>
                  <a:srgbClr val="000000"/>
                </a:solidFill>
              </a:rPr>
              <a:t>What are your next steps in this area?</a:t>
            </a:r>
          </a:p>
        </p:txBody>
      </p:sp>
    </p:spTree>
    <p:extLst>
      <p:ext uri="{BB962C8B-B14F-4D97-AF65-F5344CB8AC3E}">
        <p14:creationId xmlns:p14="http://schemas.microsoft.com/office/powerpoint/2010/main" val="906819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A06F959-74B5-4029-9EB4-4089901BF9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5726" y="191257"/>
            <a:ext cx="8545555" cy="6932686"/>
          </a:xfrm>
          <a:prstGeom prst="rect">
            <a:avLst/>
          </a:prstGeom>
        </p:spPr>
      </p:pic>
    </p:spTree>
    <p:extLst>
      <p:ext uri="{BB962C8B-B14F-4D97-AF65-F5344CB8AC3E}">
        <p14:creationId xmlns:p14="http://schemas.microsoft.com/office/powerpoint/2010/main" val="3244240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72168-DF4E-4FC5-9559-7F196E6F46C6}"/>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Suggested Timeline for LEAs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3804A7-6889-40AC-9B38-80F902E4A1AC}"/>
              </a:ext>
            </a:extLst>
          </p:cNvPr>
          <p:cNvSpPr>
            <a:spLocks noGrp="1"/>
          </p:cNvSpPr>
          <p:nvPr>
            <p:ph idx="1"/>
          </p:nvPr>
        </p:nvSpPr>
        <p:spPr>
          <a:xfrm>
            <a:off x="4976031" y="963877"/>
            <a:ext cx="6377769" cy="4930246"/>
          </a:xfrm>
        </p:spPr>
        <p:txBody>
          <a:bodyPr anchor="ctr">
            <a:noAutofit/>
          </a:bodyPr>
          <a:lstStyle/>
          <a:p>
            <a:r>
              <a:rPr lang="en-US" b="1" dirty="0">
                <a:latin typeface="+mj-lt"/>
                <a:ea typeface="+mj-ea"/>
                <a:cs typeface="+mj-cs"/>
              </a:rPr>
              <a:t>Processing CNA </a:t>
            </a:r>
            <a:r>
              <a:rPr lang="en-US" dirty="0">
                <a:latin typeface="+mj-lt"/>
                <a:ea typeface="+mj-ea"/>
                <a:cs typeface="+mj-cs"/>
              </a:rPr>
              <a:t>- November through January </a:t>
            </a:r>
          </a:p>
          <a:p>
            <a:endParaRPr lang="en-US" dirty="0">
              <a:latin typeface="+mj-lt"/>
              <a:ea typeface="+mj-ea"/>
              <a:cs typeface="+mj-cs"/>
            </a:endParaRPr>
          </a:p>
          <a:p>
            <a:r>
              <a:rPr lang="en-US" b="1" dirty="0">
                <a:latin typeface="+mj-lt"/>
                <a:ea typeface="+mj-ea"/>
                <a:cs typeface="+mj-cs"/>
              </a:rPr>
              <a:t>Root Cause Analysis </a:t>
            </a:r>
            <a:r>
              <a:rPr lang="en-US" dirty="0">
                <a:latin typeface="+mj-lt"/>
                <a:ea typeface="+mj-ea"/>
                <a:cs typeface="+mj-cs"/>
              </a:rPr>
              <a:t>– February through March</a:t>
            </a:r>
          </a:p>
          <a:p>
            <a:endParaRPr lang="en-US" dirty="0">
              <a:latin typeface="+mj-lt"/>
              <a:ea typeface="+mj-ea"/>
              <a:cs typeface="+mj-cs"/>
            </a:endParaRPr>
          </a:p>
          <a:p>
            <a:r>
              <a:rPr lang="en-US" b="1" dirty="0">
                <a:latin typeface="+mj-lt"/>
                <a:ea typeface="+mj-ea"/>
                <a:cs typeface="+mj-cs"/>
              </a:rPr>
              <a:t>Development of IAP for all Programmatic Areas </a:t>
            </a:r>
            <a:r>
              <a:rPr lang="en-US" dirty="0">
                <a:latin typeface="+mj-lt"/>
                <a:ea typeface="+mj-ea"/>
                <a:cs typeface="+mj-cs"/>
              </a:rPr>
              <a:t>– March through April </a:t>
            </a:r>
          </a:p>
          <a:p>
            <a:endParaRPr lang="en-US" dirty="0">
              <a:latin typeface="+mj-lt"/>
              <a:ea typeface="+mj-ea"/>
              <a:cs typeface="+mj-cs"/>
            </a:endParaRPr>
          </a:p>
          <a:p>
            <a:r>
              <a:rPr lang="en-US" b="1" dirty="0">
                <a:latin typeface="+mj-lt"/>
                <a:ea typeface="+mj-ea"/>
                <a:cs typeface="+mj-cs"/>
              </a:rPr>
              <a:t>Submission of grants aligned to Integrated Action Plan </a:t>
            </a:r>
            <a:r>
              <a:rPr lang="en-US" dirty="0">
                <a:latin typeface="+mj-lt"/>
                <a:ea typeface="+mj-ea"/>
                <a:cs typeface="+mj-cs"/>
              </a:rPr>
              <a:t>(SIAP &amp; LIAP) – May 1</a:t>
            </a:r>
          </a:p>
        </p:txBody>
      </p:sp>
    </p:spTree>
    <p:extLst>
      <p:ext uri="{BB962C8B-B14F-4D97-AF65-F5344CB8AC3E}">
        <p14:creationId xmlns:p14="http://schemas.microsoft.com/office/powerpoint/2010/main" val="42748024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0D4877-E4B0-48E0-872D-6971E4161C84}"/>
              </a:ext>
            </a:extLst>
          </p:cNvPr>
          <p:cNvSpPr>
            <a:spLocks noGrp="1"/>
          </p:cNvSpPr>
          <p:nvPr>
            <p:ph type="title"/>
          </p:nvPr>
        </p:nvSpPr>
        <p:spPr>
          <a:xfrm>
            <a:off x="6090574" y="483816"/>
            <a:ext cx="4977976" cy="1454051"/>
          </a:xfrm>
        </p:spPr>
        <p:txBody>
          <a:bodyPr>
            <a:normAutofit/>
          </a:bodyPr>
          <a:lstStyle/>
          <a:p>
            <a:r>
              <a:rPr lang="en-US" dirty="0">
                <a:solidFill>
                  <a:srgbClr val="000000"/>
                </a:solidFill>
              </a:rPr>
              <a:t>Resources </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encil">
            <a:extLst>
              <a:ext uri="{FF2B5EF4-FFF2-40B4-BE49-F238E27FC236}">
                <a16:creationId xmlns:a16="http://schemas.microsoft.com/office/drawing/2014/main" id="{8147B494-A45C-46CB-BE29-B35A1E5B7A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E492EAFA-0C33-47AB-8032-97C2356D7091}"/>
              </a:ext>
            </a:extLst>
          </p:cNvPr>
          <p:cNvSpPr>
            <a:spLocks noGrp="1"/>
          </p:cNvSpPr>
          <p:nvPr>
            <p:ph idx="1"/>
          </p:nvPr>
        </p:nvSpPr>
        <p:spPr>
          <a:xfrm>
            <a:off x="6090574" y="1629088"/>
            <a:ext cx="5903306" cy="4745095"/>
          </a:xfrm>
        </p:spPr>
        <p:txBody>
          <a:bodyPr anchor="ctr">
            <a:noAutofit/>
          </a:bodyPr>
          <a:lstStyle/>
          <a:p>
            <a:pPr marL="0" indent="0">
              <a:buNone/>
            </a:pPr>
            <a:r>
              <a:rPr lang="en-US" sz="3200" dirty="0">
                <a:solidFill>
                  <a:srgbClr val="000000"/>
                </a:solidFill>
                <a:hlinkClick r:id="rId6"/>
              </a:rPr>
              <a:t>http://www.azed.gov/cna/</a:t>
            </a:r>
            <a:endParaRPr lang="en-US" sz="3200" dirty="0">
              <a:solidFill>
                <a:srgbClr val="000000"/>
              </a:solidFill>
            </a:endParaRPr>
          </a:p>
          <a:p>
            <a:pPr marL="0" indent="0">
              <a:buNone/>
            </a:pPr>
            <a:endParaRPr lang="en-US" sz="3200" dirty="0">
              <a:solidFill>
                <a:srgbClr val="000000"/>
              </a:solidFill>
            </a:endParaRPr>
          </a:p>
          <a:p>
            <a:r>
              <a:rPr lang="en-US" sz="3200" dirty="0">
                <a:solidFill>
                  <a:srgbClr val="000000"/>
                </a:solidFill>
              </a:rPr>
              <a:t>FY20 CNA tool (updated 11/2018)</a:t>
            </a:r>
          </a:p>
          <a:p>
            <a:r>
              <a:rPr lang="en-US" sz="3200" dirty="0">
                <a:solidFill>
                  <a:srgbClr val="000000"/>
                </a:solidFill>
              </a:rPr>
              <a:t>CNA Rubrics &amp; Resources (updated 11/2018)</a:t>
            </a:r>
          </a:p>
          <a:p>
            <a:r>
              <a:rPr lang="en-US" sz="3200" dirty="0">
                <a:solidFill>
                  <a:srgbClr val="000000"/>
                </a:solidFill>
              </a:rPr>
              <a:t>Workshop/Conference handouts</a:t>
            </a:r>
          </a:p>
          <a:p>
            <a:r>
              <a:rPr lang="en-US" sz="3200" dirty="0">
                <a:solidFill>
                  <a:srgbClr val="000000"/>
                </a:solidFill>
              </a:rPr>
              <a:t>CNA IAP Guidance (coming soon)</a:t>
            </a:r>
          </a:p>
          <a:p>
            <a:pPr marL="0" indent="0">
              <a:buNone/>
            </a:pPr>
            <a:endParaRPr lang="en-US" sz="3200" dirty="0">
              <a:solidFill>
                <a:srgbClr val="000000"/>
              </a:solidFill>
            </a:endParaRPr>
          </a:p>
        </p:txBody>
      </p:sp>
    </p:spTree>
    <p:extLst>
      <p:ext uri="{BB962C8B-B14F-4D97-AF65-F5344CB8AC3E}">
        <p14:creationId xmlns:p14="http://schemas.microsoft.com/office/powerpoint/2010/main" val="4062900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0573" y="177842"/>
            <a:ext cx="4977976" cy="1454051"/>
          </a:xfrm>
        </p:spPr>
        <p:txBody>
          <a:bodyPr>
            <a:normAutofit/>
          </a:bodyPr>
          <a:lstStyle/>
          <a:p>
            <a:r>
              <a:rPr lang="en-US" dirty="0">
                <a:solidFill>
                  <a:srgbClr val="000000"/>
                </a:solidFill>
              </a:rPr>
              <a:t>Now What???</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resentation with Checklist">
            <a:extLst>
              <a:ext uri="{FF2B5EF4-FFF2-40B4-BE49-F238E27FC236}">
                <a16:creationId xmlns:a16="http://schemas.microsoft.com/office/drawing/2014/main" id="{908E9781-6FDA-4367-AB10-F1D0F7214B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5945119" y="1443974"/>
            <a:ext cx="5796627" cy="5048266"/>
          </a:xfrm>
        </p:spPr>
        <p:txBody>
          <a:bodyPr anchor="ctr">
            <a:normAutofit/>
          </a:bodyPr>
          <a:lstStyle/>
          <a:p>
            <a:r>
              <a:rPr lang="en-US" dirty="0">
                <a:solidFill>
                  <a:srgbClr val="000000"/>
                </a:solidFill>
              </a:rPr>
              <a:t>Assemble the District Leadership Team to review this information</a:t>
            </a:r>
          </a:p>
          <a:p>
            <a:r>
              <a:rPr lang="en-US" dirty="0">
                <a:solidFill>
                  <a:srgbClr val="000000"/>
                </a:solidFill>
              </a:rPr>
              <a:t>Bring Principals together and train them on new requirements</a:t>
            </a:r>
          </a:p>
          <a:p>
            <a:r>
              <a:rPr lang="en-US" dirty="0">
                <a:solidFill>
                  <a:srgbClr val="000000"/>
                </a:solidFill>
              </a:rPr>
              <a:t>Assist Principals in creating or modifying their School Leadership Team</a:t>
            </a:r>
          </a:p>
          <a:p>
            <a:r>
              <a:rPr lang="en-US" dirty="0">
                <a:solidFill>
                  <a:srgbClr val="000000"/>
                </a:solidFill>
              </a:rPr>
              <a:t>Help Principals get started on the improvement process beginning with the CNA</a:t>
            </a:r>
          </a:p>
          <a:p>
            <a:r>
              <a:rPr lang="en-US" dirty="0">
                <a:solidFill>
                  <a:srgbClr val="000000"/>
                </a:solidFill>
              </a:rPr>
              <a:t>Set timelines for your schools</a:t>
            </a:r>
          </a:p>
          <a:p>
            <a:endParaRPr lang="en-US" sz="2000" dirty="0">
              <a:solidFill>
                <a:srgbClr val="000000"/>
              </a:solidFill>
            </a:endParaRPr>
          </a:p>
        </p:txBody>
      </p:sp>
    </p:spTree>
    <p:extLst>
      <p:ext uri="{BB962C8B-B14F-4D97-AF65-F5344CB8AC3E}">
        <p14:creationId xmlns:p14="http://schemas.microsoft.com/office/powerpoint/2010/main" val="351453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6628" y="1783959"/>
            <a:ext cx="4645250" cy="2889114"/>
          </a:xfrm>
        </p:spPr>
        <p:txBody>
          <a:bodyPr vert="horz" lIns="91440" tIns="45720" rIns="91440" bIns="45720" rtlCol="0" anchor="b">
            <a:normAutofit fontScale="90000"/>
          </a:bodyPr>
          <a:lstStyle/>
          <a:p>
            <a:pPr algn="ctr"/>
            <a:r>
              <a:rPr lang="en-US" sz="6000" kern="1200" dirty="0">
                <a:solidFill>
                  <a:schemeClr val="bg1"/>
                </a:solidFill>
                <a:latin typeface="+mj-lt"/>
                <a:ea typeface="+mj-ea"/>
                <a:cs typeface="+mj-cs"/>
              </a:rPr>
              <a:t>Thank you!</a:t>
            </a:r>
            <a:br>
              <a:rPr lang="en-US" sz="6000" kern="1200" dirty="0">
                <a:solidFill>
                  <a:schemeClr val="bg1"/>
                </a:solidFill>
                <a:latin typeface="+mj-lt"/>
                <a:ea typeface="+mj-ea"/>
                <a:cs typeface="+mj-cs"/>
              </a:rPr>
            </a:br>
            <a:br>
              <a:rPr lang="en-US" sz="6000" kern="1200" dirty="0">
                <a:solidFill>
                  <a:schemeClr val="bg1"/>
                </a:solidFill>
                <a:latin typeface="+mj-lt"/>
                <a:ea typeface="+mj-ea"/>
                <a:cs typeface="+mj-cs"/>
              </a:rPr>
            </a:br>
            <a:r>
              <a:rPr lang="en-US" sz="6000" dirty="0">
                <a:solidFill>
                  <a:schemeClr val="bg1"/>
                </a:solidFill>
              </a:rPr>
              <a:t>Any </a:t>
            </a:r>
            <a:r>
              <a:rPr lang="en-US" sz="6000" kern="1200" dirty="0">
                <a:solidFill>
                  <a:schemeClr val="bg1"/>
                </a:solidFill>
                <a:latin typeface="+mj-lt"/>
                <a:ea typeface="+mj-ea"/>
                <a:cs typeface="+mj-cs"/>
              </a:rPr>
              <a:t>Questions?</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FDD7BFBF-4DCB-45A5-A34E-0B6A2B31DA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456" y="891930"/>
            <a:ext cx="4047843" cy="4047843"/>
          </a:xfrm>
          <a:prstGeom prst="rect">
            <a:avLst/>
          </a:prstGeom>
        </p:spPr>
      </p:pic>
    </p:spTree>
    <p:extLst>
      <p:ext uri="{BB962C8B-B14F-4D97-AF65-F5344CB8AC3E}">
        <p14:creationId xmlns:p14="http://schemas.microsoft.com/office/powerpoint/2010/main" val="218727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6">
            <a:extLst>
              <a:ext uri="{FF2B5EF4-FFF2-40B4-BE49-F238E27FC236}">
                <a16:creationId xmlns:a16="http://schemas.microsoft.com/office/drawing/2014/main" id="{C8CED04A-DE79-447B-A311-529C9358AD8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54" r="1" b="1"/>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2" name="Title 1">
            <a:extLst>
              <a:ext uri="{FF2B5EF4-FFF2-40B4-BE49-F238E27FC236}">
                <a16:creationId xmlns:a16="http://schemas.microsoft.com/office/drawing/2014/main" id="{B902394C-8898-4F5D-96C5-4E902F885437}"/>
              </a:ext>
            </a:extLst>
          </p:cNvPr>
          <p:cNvSpPr>
            <a:spLocks noGrp="1"/>
          </p:cNvSpPr>
          <p:nvPr>
            <p:ph type="title"/>
          </p:nvPr>
        </p:nvSpPr>
        <p:spPr>
          <a:xfrm>
            <a:off x="729516" y="2390833"/>
            <a:ext cx="4524973" cy="2076333"/>
          </a:xfrm>
        </p:spPr>
        <p:txBody>
          <a:bodyPr vert="horz" lIns="91440" tIns="45720" rIns="91440" bIns="45720" rtlCol="0" anchor="t">
            <a:normAutofit/>
          </a:bodyPr>
          <a:lstStyle/>
          <a:p>
            <a:r>
              <a:rPr lang="en-US" sz="4800" dirty="0"/>
              <a:t>Creating Meaningful Change</a:t>
            </a:r>
          </a:p>
        </p:txBody>
      </p:sp>
    </p:spTree>
    <p:extLst>
      <p:ext uri="{BB962C8B-B14F-4D97-AF65-F5344CB8AC3E}">
        <p14:creationId xmlns:p14="http://schemas.microsoft.com/office/powerpoint/2010/main" val="2212026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72168-DF4E-4FC5-9559-7F196E6F46C6}"/>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Suggested Timeline for LEAs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3804A7-6889-40AC-9B38-80F902E4A1AC}"/>
              </a:ext>
            </a:extLst>
          </p:cNvPr>
          <p:cNvSpPr>
            <a:spLocks noGrp="1"/>
          </p:cNvSpPr>
          <p:nvPr>
            <p:ph idx="1"/>
          </p:nvPr>
        </p:nvSpPr>
        <p:spPr>
          <a:xfrm>
            <a:off x="4976031" y="963877"/>
            <a:ext cx="6377769" cy="4930246"/>
          </a:xfrm>
        </p:spPr>
        <p:txBody>
          <a:bodyPr anchor="ctr">
            <a:noAutofit/>
          </a:bodyPr>
          <a:lstStyle/>
          <a:p>
            <a:r>
              <a:rPr lang="en-US" b="1" dirty="0">
                <a:latin typeface="+mj-lt"/>
                <a:ea typeface="+mj-ea"/>
                <a:cs typeface="+mj-cs"/>
              </a:rPr>
              <a:t>Processing CNA </a:t>
            </a:r>
            <a:r>
              <a:rPr lang="en-US" dirty="0">
                <a:latin typeface="+mj-lt"/>
                <a:ea typeface="+mj-ea"/>
                <a:cs typeface="+mj-cs"/>
              </a:rPr>
              <a:t>- November through January </a:t>
            </a:r>
          </a:p>
          <a:p>
            <a:endParaRPr lang="en-US" dirty="0">
              <a:latin typeface="+mj-lt"/>
              <a:ea typeface="+mj-ea"/>
              <a:cs typeface="+mj-cs"/>
            </a:endParaRPr>
          </a:p>
          <a:p>
            <a:r>
              <a:rPr lang="en-US" b="1" dirty="0">
                <a:latin typeface="+mj-lt"/>
                <a:ea typeface="+mj-ea"/>
                <a:cs typeface="+mj-cs"/>
              </a:rPr>
              <a:t>Root Cause Analysis </a:t>
            </a:r>
            <a:r>
              <a:rPr lang="en-US" dirty="0">
                <a:latin typeface="+mj-lt"/>
                <a:ea typeface="+mj-ea"/>
                <a:cs typeface="+mj-cs"/>
              </a:rPr>
              <a:t>– February through March</a:t>
            </a:r>
          </a:p>
          <a:p>
            <a:endParaRPr lang="en-US" dirty="0">
              <a:latin typeface="+mj-lt"/>
              <a:ea typeface="+mj-ea"/>
              <a:cs typeface="+mj-cs"/>
            </a:endParaRPr>
          </a:p>
          <a:p>
            <a:r>
              <a:rPr lang="en-US" b="1" dirty="0">
                <a:latin typeface="+mj-lt"/>
                <a:ea typeface="+mj-ea"/>
                <a:cs typeface="+mj-cs"/>
              </a:rPr>
              <a:t>Development of IAP for all Programmatic Areas </a:t>
            </a:r>
            <a:r>
              <a:rPr lang="en-US" dirty="0">
                <a:latin typeface="+mj-lt"/>
                <a:ea typeface="+mj-ea"/>
                <a:cs typeface="+mj-cs"/>
              </a:rPr>
              <a:t>– March through April </a:t>
            </a:r>
          </a:p>
          <a:p>
            <a:endParaRPr lang="en-US" dirty="0">
              <a:latin typeface="+mj-lt"/>
              <a:ea typeface="+mj-ea"/>
              <a:cs typeface="+mj-cs"/>
            </a:endParaRPr>
          </a:p>
          <a:p>
            <a:r>
              <a:rPr lang="en-US" b="1" dirty="0">
                <a:latin typeface="+mj-lt"/>
                <a:ea typeface="+mj-ea"/>
                <a:cs typeface="+mj-cs"/>
              </a:rPr>
              <a:t>Submission of grants aligned to Integrated Action Plan </a:t>
            </a:r>
            <a:r>
              <a:rPr lang="en-US" dirty="0">
                <a:latin typeface="+mj-lt"/>
                <a:ea typeface="+mj-ea"/>
                <a:cs typeface="+mj-cs"/>
              </a:rPr>
              <a:t>(SIAP &amp; LIAP) – </a:t>
            </a:r>
            <a:r>
              <a:rPr lang="en-US" dirty="0">
                <a:solidFill>
                  <a:srgbClr val="FF0000"/>
                </a:solidFill>
                <a:latin typeface="+mj-lt"/>
                <a:ea typeface="+mj-ea"/>
                <a:cs typeface="+mj-cs"/>
              </a:rPr>
              <a:t>May 1</a:t>
            </a:r>
          </a:p>
        </p:txBody>
      </p:sp>
    </p:spTree>
    <p:extLst>
      <p:ext uri="{BB962C8B-B14F-4D97-AF65-F5344CB8AC3E}">
        <p14:creationId xmlns:p14="http://schemas.microsoft.com/office/powerpoint/2010/main" val="358710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0043F61-A348-4851-BB82-59FF8E0647F5}"/>
              </a:ext>
            </a:extLst>
          </p:cNvPr>
          <p:cNvSpPr>
            <a:spLocks noGrp="1"/>
          </p:cNvSpPr>
          <p:nvPr>
            <p:ph idx="1"/>
          </p:nvPr>
        </p:nvSpPr>
        <p:spPr>
          <a:xfrm>
            <a:off x="639663" y="1445941"/>
            <a:ext cx="5127029" cy="3785419"/>
          </a:xfrm>
        </p:spPr>
        <p:txBody>
          <a:bodyPr>
            <a:normAutofit/>
          </a:bodyPr>
          <a:lstStyle/>
          <a:p>
            <a:pPr marL="0" indent="0">
              <a:buNone/>
            </a:pPr>
            <a:endParaRPr lang="en-US" dirty="0"/>
          </a:p>
          <a:p>
            <a:pPr marL="0" indent="0">
              <a:buNone/>
            </a:pPr>
            <a:r>
              <a:rPr lang="en-US" dirty="0"/>
              <a:t>“No one person has the capacity to hold all the qualities to transform a culture by oneself, you need a team.” –Anthony Mohammad</a:t>
            </a:r>
          </a:p>
        </p:txBody>
      </p:sp>
      <p:pic>
        <p:nvPicPr>
          <p:cNvPr id="9" name="Picture 8">
            <a:extLst>
              <a:ext uri="{FF2B5EF4-FFF2-40B4-BE49-F238E27FC236}">
                <a16:creationId xmlns:a16="http://schemas.microsoft.com/office/drawing/2014/main" id="{1B68E40B-B2AD-4036-B392-1E922C956992}"/>
              </a:ext>
            </a:extLst>
          </p:cNvPr>
          <p:cNvPicPr>
            <a:picLocks noChangeAspect="1"/>
          </p:cNvPicPr>
          <p:nvPr/>
        </p:nvPicPr>
        <p:blipFill rotWithShape="1">
          <a:blip r:embed="rId3">
            <a:extLst>
              <a:ext uri="{28A0092B-C50C-407E-A947-70E740481C1C}">
                <a14:useLocalDpi xmlns:a14="http://schemas.microsoft.com/office/drawing/2010/main" val="0"/>
              </a:ext>
            </a:extLst>
          </a:blip>
          <a:srcRect r="1" b="3236"/>
          <a:stretch/>
        </p:blipFill>
        <p:spPr>
          <a:xfrm>
            <a:off x="6090613" y="640082"/>
            <a:ext cx="5461724" cy="5577837"/>
          </a:xfrm>
          <a:prstGeom prst="rect">
            <a:avLst/>
          </a:prstGeom>
          <a:effectLst/>
        </p:spPr>
      </p:pic>
    </p:spTree>
    <p:extLst>
      <p:ext uri="{BB962C8B-B14F-4D97-AF65-F5344CB8AC3E}">
        <p14:creationId xmlns:p14="http://schemas.microsoft.com/office/powerpoint/2010/main" val="105623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rPr>
              <a:t>Additionally…</a:t>
            </a:r>
          </a:p>
        </p:txBody>
      </p:sp>
      <p:sp>
        <p:nvSpPr>
          <p:cNvPr id="9" name="Content Placeholder 2">
            <a:extLst>
              <a:ext uri="{FF2B5EF4-FFF2-40B4-BE49-F238E27FC236}">
                <a16:creationId xmlns:a16="http://schemas.microsoft.com/office/drawing/2014/main" id="{EEC039CC-EE17-4F22-8E72-3FA689D4FBE3}"/>
              </a:ext>
            </a:extLst>
          </p:cNvPr>
          <p:cNvSpPr txBox="1">
            <a:spLocks/>
          </p:cNvSpPr>
          <p:nvPr/>
        </p:nvSpPr>
        <p:spPr>
          <a:xfrm>
            <a:off x="5047989" y="548613"/>
            <a:ext cx="6933604" cy="57607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Research suggests that school leadership team members should:</a:t>
            </a:r>
          </a:p>
          <a:p>
            <a:r>
              <a:rPr lang="en-US" sz="2400" dirty="0"/>
              <a:t>Be committed to school-wide change</a:t>
            </a:r>
          </a:p>
          <a:p>
            <a:r>
              <a:rPr lang="en-US" sz="2400" dirty="0"/>
              <a:t>Be respected by colleagues</a:t>
            </a:r>
          </a:p>
          <a:p>
            <a:r>
              <a:rPr lang="en-US" sz="2400" dirty="0"/>
              <a:t>Possess leadership potential</a:t>
            </a:r>
          </a:p>
          <a:p>
            <a:r>
              <a:rPr lang="en-US" sz="2400" dirty="0"/>
              <a:t>Demonstrate effective interpersonal skills</a:t>
            </a:r>
          </a:p>
          <a:p>
            <a:r>
              <a:rPr lang="en-US" sz="2400" dirty="0"/>
              <a:t>Be able to start projects and “get things done” </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Successful leadership teams are typically made up of volunteers (Marzano et al., 2005) so it is important that participants be invited to serve on the leadership team, rather than assigned to serve. </a:t>
            </a:r>
          </a:p>
        </p:txBody>
      </p:sp>
    </p:spTree>
    <p:extLst>
      <p:ext uri="{BB962C8B-B14F-4D97-AF65-F5344CB8AC3E}">
        <p14:creationId xmlns:p14="http://schemas.microsoft.com/office/powerpoint/2010/main" val="2748040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4952</TotalTime>
  <Words>5012</Words>
  <Application>Microsoft Office PowerPoint</Application>
  <PresentationFormat>Widescreen</PresentationFormat>
  <Paragraphs>467</Paragraphs>
  <Slides>57</Slides>
  <Notes>57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Times New Roman</vt:lpstr>
      <vt:lpstr>Office Theme</vt:lpstr>
      <vt:lpstr>Conducting a Comprehensive Needs Assessment and Root Cause Analysis to Drive The Integrated Action Plan</vt:lpstr>
      <vt:lpstr>Training Topics</vt:lpstr>
      <vt:lpstr>PowerPoint Presentation</vt:lpstr>
      <vt:lpstr>Continuous Improvement</vt:lpstr>
      <vt:lpstr>FY20 Requirements for all LEAs and Charters</vt:lpstr>
      <vt:lpstr>Creating Meaningful Change</vt:lpstr>
      <vt:lpstr>Suggested Timeline for LEAs</vt:lpstr>
      <vt:lpstr>PowerPoint Presentation</vt:lpstr>
      <vt:lpstr>Additionally…</vt:lpstr>
      <vt:lpstr>What does a Leadership team do?</vt:lpstr>
      <vt:lpstr>School Leadership Team</vt:lpstr>
      <vt:lpstr>Principal’s Tool</vt:lpstr>
      <vt:lpstr>PowerPoint Presentation</vt:lpstr>
      <vt:lpstr>Think – Write – Pair - Share</vt:lpstr>
      <vt:lpstr>PowerPoint Presentation</vt:lpstr>
      <vt:lpstr>Comprehensive Needs Assessment (CNA)</vt:lpstr>
      <vt:lpstr>The 6 Principles</vt:lpstr>
      <vt:lpstr>Within each principle</vt:lpstr>
      <vt:lpstr>PowerPoint Presentation</vt:lpstr>
      <vt:lpstr>PowerPoint Presentation</vt:lpstr>
      <vt:lpstr>Rate Yourself!</vt:lpstr>
      <vt:lpstr>PowerPoint Presentation</vt:lpstr>
      <vt:lpstr>Data Drives Decisions &amp; Identifies Needs</vt:lpstr>
      <vt:lpstr>CNA Completion</vt:lpstr>
      <vt:lpstr>Final Summary Tab</vt:lpstr>
      <vt:lpstr>Think – Write – Pair - Share</vt:lpstr>
      <vt:lpstr>PowerPoint Presentation</vt:lpstr>
      <vt:lpstr>Have a problem? Now what?</vt:lpstr>
      <vt:lpstr>Fishbone Technique</vt:lpstr>
      <vt:lpstr>PowerPoint Presentation</vt:lpstr>
      <vt:lpstr>PowerPoint Presentation</vt:lpstr>
      <vt:lpstr>Possible additional fishbone categories</vt:lpstr>
      <vt:lpstr>PowerPoint Presentation</vt:lpstr>
      <vt:lpstr>Sample Target Questions for Root Cause Analysis</vt:lpstr>
      <vt:lpstr>Creating Your Need Statement (fishbone tail)</vt:lpstr>
      <vt:lpstr>What if my tail is too big?</vt:lpstr>
      <vt:lpstr>PowerPoint Presentation</vt:lpstr>
      <vt:lpstr>Sometimes you have to dig a little deeper…</vt:lpstr>
      <vt:lpstr>How to Use the 5 Whys</vt:lpstr>
      <vt:lpstr>PowerPoint Presentation</vt:lpstr>
      <vt:lpstr>Creating Your Desired Outcome</vt:lpstr>
      <vt:lpstr>Additional Sample Need Statements and Desired Outcomes</vt:lpstr>
      <vt:lpstr>Think – Write – Pair - Share</vt:lpstr>
      <vt:lpstr>Where do you get the Primary Need, Root Cause, Needs Statement and Desired Outcome?</vt:lpstr>
      <vt:lpstr>Back to the CNA Final Summary Tab</vt:lpstr>
      <vt:lpstr>Uploading to ALEAT</vt:lpstr>
      <vt:lpstr>PowerPoint Presentation</vt:lpstr>
      <vt:lpstr>PowerPoint Presentation</vt:lpstr>
      <vt:lpstr>ALEAT – IAP Principle Summary Box</vt:lpstr>
      <vt:lpstr>School Integrated Action Plan Development</vt:lpstr>
      <vt:lpstr>LEA  Integrated Action Plan Development</vt:lpstr>
      <vt:lpstr>Think – Write – Pair - Share</vt:lpstr>
      <vt:lpstr>PowerPoint Presentation</vt:lpstr>
      <vt:lpstr>Suggested Timeline for LEAs</vt:lpstr>
      <vt:lpstr>Resources </vt:lpstr>
      <vt:lpstr>Now What???</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Pou, Christina</dc:creator>
  <cp:lastModifiedBy>Edman, Sue</cp:lastModifiedBy>
  <cp:revision>181</cp:revision>
  <cp:lastPrinted>2018-10-21T23:31:57Z</cp:lastPrinted>
  <dcterms:created xsi:type="dcterms:W3CDTF">2018-10-10T18:15:22Z</dcterms:created>
  <dcterms:modified xsi:type="dcterms:W3CDTF">2018-11-12T16:43:08Z</dcterms:modified>
</cp:coreProperties>
</file>