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1.xml" ContentType="application/vnd.openxmlformats-officedocument.presentationml.notesSlide+xml"/>
  <Override PartName="/ppt/tags/tag25.xml" ContentType="application/vnd.openxmlformats-officedocument.presentationml.tags+xml"/>
  <Override PartName="/ppt/notesSlides/notesSlide2.xml" ContentType="application/vnd.openxmlformats-officedocument.presentationml.notesSlide+xml"/>
  <Override PartName="/ppt/tags/tag26.xml" ContentType="application/vnd.openxmlformats-officedocument.presentationml.tags+xml"/>
  <Override PartName="/ppt/notesSlides/notesSlide3.xml" ContentType="application/vnd.openxmlformats-officedocument.presentationml.notesSlide+xml"/>
  <Override PartName="/ppt/tags/tag27.xml" ContentType="application/vnd.openxmlformats-officedocument.presentationml.tags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438" r:id="rId5"/>
    <p:sldId id="337" r:id="rId6"/>
    <p:sldId id="440" r:id="rId7"/>
    <p:sldId id="439" r:id="rId8"/>
    <p:sldId id="488" r:id="rId9"/>
    <p:sldId id="452" r:id="rId10"/>
    <p:sldId id="355" r:id="rId11"/>
    <p:sldId id="484" r:id="rId12"/>
    <p:sldId id="458" r:id="rId13"/>
    <p:sldId id="491" r:id="rId14"/>
    <p:sldId id="489" r:id="rId15"/>
    <p:sldId id="342" r:id="rId16"/>
    <p:sldId id="490" r:id="rId17"/>
    <p:sldId id="492" r:id="rId18"/>
    <p:sldId id="419" r:id="rId19"/>
    <p:sldId id="354" r:id="rId20"/>
    <p:sldId id="292" r:id="rId21"/>
  </p:sldIdLst>
  <p:sldSz cx="9144000" cy="6858000" type="screen4x3"/>
  <p:notesSz cx="6950075" cy="9236075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2169"/>
    <a:srgbClr val="0F9900"/>
    <a:srgbClr val="FFFFFF"/>
    <a:srgbClr val="FFFFCC"/>
    <a:srgbClr val="0000FF"/>
    <a:srgbClr val="DCF6E8"/>
    <a:srgbClr val="FF9900"/>
    <a:srgbClr val="FF9966"/>
    <a:srgbClr val="B94DA4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366587-49B4-48E0-9FE8-F331FC19FDD0}" v="10" dt="2021-07-27T03:17:59.4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5" autoAdjust="0"/>
    <p:restoredTop sz="85829" autoAdjust="0"/>
  </p:normalViewPr>
  <p:slideViewPr>
    <p:cSldViewPr>
      <p:cViewPr varScale="1">
        <p:scale>
          <a:sx n="63" d="100"/>
          <a:sy n="63" d="100"/>
        </p:scale>
        <p:origin x="1256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6B20FB0-CB97-4A23-9698-6ADA48632FC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4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C19428-6112-438F-B86B-9D5DE5F76D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36770" y="4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FEF5C3-2DCD-4D9B-BB8E-DA07B61523FA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6124E9-88E6-47B2-A639-E8B7313756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2379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95D31-A434-4871-981B-E865E62C984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36770" y="8772379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90FE2-AA9C-4C39-9765-CA59E72BE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24762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70" y="0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57E8BB-6D22-4C6A-825D-4CE6DFC3CCC5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70" y="8772669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1AD2A-94BD-412C-ADCD-EA8E1A709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630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Sabah</a:t>
            </a:r>
          </a:p>
        </p:txBody>
      </p:sp>
    </p:spTree>
    <p:extLst>
      <p:ext uri="{BB962C8B-B14F-4D97-AF65-F5344CB8AC3E}">
        <p14:creationId xmlns:p14="http://schemas.microsoft.com/office/powerpoint/2010/main" val="512562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851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580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199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12.xml"/><Relationship Id="rId3" Type="http://schemas.openxmlformats.org/officeDocument/2006/relationships/tags" Target="../tags/tag7.xml"/><Relationship Id="rId7" Type="http://schemas.openxmlformats.org/officeDocument/2006/relationships/tags" Target="../tags/tag1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11" Type="http://schemas.openxmlformats.org/officeDocument/2006/relationships/image" Target="../media/image3.png"/><Relationship Id="rId5" Type="http://schemas.openxmlformats.org/officeDocument/2006/relationships/tags" Target="../tags/tag9.xml"/><Relationship Id="rId10" Type="http://schemas.openxmlformats.org/officeDocument/2006/relationships/image" Target="../media/image2.png"/><Relationship Id="rId4" Type="http://schemas.openxmlformats.org/officeDocument/2006/relationships/tags" Target="../tags/tag8.xml"/><Relationship Id="rId9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image" Target="../media/image2.png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image" Target="../media/image2.png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"/>
            <a:ext cx="9144000" cy="1524000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400050" y="190500"/>
            <a:ext cx="8382000" cy="129540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>
              <a:defRPr sz="4000" baseline="0">
                <a:solidFill>
                  <a:srgbClr val="012169"/>
                </a:solidFill>
              </a:defRPr>
            </a:lvl1pPr>
          </a:lstStyle>
          <a:p>
            <a:r>
              <a:rPr lang="en-US" dirty="0"/>
              <a:t>Presentation Title:</a:t>
            </a:r>
            <a:br>
              <a:rPr lang="en-US" dirty="0"/>
            </a:br>
            <a:r>
              <a:rPr lang="en-US" dirty="0"/>
              <a:t>Second Line if Necessary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3429000" y="2438400"/>
            <a:ext cx="5562600" cy="990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 b="1">
                <a:solidFill>
                  <a:srgbClr val="012169"/>
                </a:solidFill>
                <a:latin typeface="Franklin Gothic Medium" panose="020B06030201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Put Subtitle Here</a:t>
            </a:r>
            <a:br>
              <a:rPr lang="en-US" dirty="0"/>
            </a:br>
            <a:r>
              <a:rPr lang="en-US" dirty="0"/>
              <a:t>(and maybe here)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3429000" y="3429000"/>
            <a:ext cx="5562600" cy="685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rgbClr val="143F90"/>
                </a:solidFill>
              </a:defRPr>
            </a:lvl2pPr>
          </a:lstStyle>
          <a:p>
            <a:pPr lvl="0"/>
            <a:r>
              <a:rPr lang="en-US" dirty="0"/>
              <a:t>Audience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 hasCustomPrompt="1"/>
            <p:custDataLst>
              <p:tags r:id="rId4"/>
            </p:custDataLst>
          </p:nvPr>
        </p:nvSpPr>
        <p:spPr>
          <a:xfrm>
            <a:off x="3429000" y="4114800"/>
            <a:ext cx="5562600" cy="5334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Month ##, Year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5" hasCustomPrompt="1"/>
            <p:custDataLst>
              <p:tags r:id="rId5"/>
            </p:custDataLst>
          </p:nvPr>
        </p:nvSpPr>
        <p:spPr>
          <a:xfrm>
            <a:off x="3429000" y="4648200"/>
            <a:ext cx="5562600" cy="1371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Presenter’s Name</a:t>
            </a:r>
            <a:br>
              <a:rPr lang="en-US" dirty="0"/>
            </a:br>
            <a:r>
              <a:rPr lang="en-US" dirty="0"/>
              <a:t>Presenter’s Title</a:t>
            </a:r>
          </a:p>
        </p:txBody>
      </p:sp>
      <p:sp>
        <p:nvSpPr>
          <p:cNvPr id="19" name="Rectangle 18"/>
          <p:cNvSpPr/>
          <p:nvPr>
            <p:custDataLst>
              <p:tags r:id="rId6"/>
            </p:custDataLst>
          </p:nvPr>
        </p:nvSpPr>
        <p:spPr>
          <a:xfrm>
            <a:off x="0" y="1600200"/>
            <a:ext cx="9144000" cy="76200"/>
          </a:xfrm>
          <a:prstGeom prst="rect">
            <a:avLst/>
          </a:prstGeom>
          <a:solidFill>
            <a:srgbClr val="0221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12169"/>
              </a:solidFill>
            </a:endParaRPr>
          </a:p>
        </p:txBody>
      </p:sp>
      <p:sp>
        <p:nvSpPr>
          <p:cNvPr id="20" name="Rectangle 19"/>
          <p:cNvSpPr/>
          <p:nvPr>
            <p:custDataLst>
              <p:tags r:id="rId7"/>
            </p:custDataLst>
          </p:nvPr>
        </p:nvSpPr>
        <p:spPr>
          <a:xfrm>
            <a:off x="0" y="6047602"/>
            <a:ext cx="9144000" cy="810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>
            <p:custDataLst>
              <p:tags r:id="rId8"/>
            </p:custDataLst>
          </p:nvPr>
        </p:nvSpPr>
        <p:spPr>
          <a:xfrm>
            <a:off x="228600" y="5493603"/>
            <a:ext cx="3048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Diane Douglas</a:t>
            </a:r>
          </a:p>
          <a:p>
            <a:pPr algn="ctr"/>
            <a:r>
              <a:rPr lang="en-US" sz="1400" dirty="0"/>
              <a:t>Superintendent</a:t>
            </a:r>
            <a:r>
              <a:rPr lang="en-US" sz="1400" baseline="0" dirty="0"/>
              <a:t> of Public Instruction</a:t>
            </a:r>
            <a:endParaRPr lang="en-US" sz="1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290" y="2590801"/>
            <a:ext cx="2768620" cy="2768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815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38400"/>
            <a:ext cx="9144000" cy="1524000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0050" y="2552700"/>
            <a:ext cx="8382000" cy="129540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>
              <a:defRPr sz="4000" baseline="0">
                <a:solidFill>
                  <a:srgbClr val="012169"/>
                </a:solidFill>
              </a:defRPr>
            </a:lvl1pPr>
          </a:lstStyle>
          <a:p>
            <a:r>
              <a:rPr lang="en-US" dirty="0"/>
              <a:t>Presentation Title:</a:t>
            </a:r>
            <a:br>
              <a:rPr lang="en-US" dirty="0"/>
            </a:br>
            <a:r>
              <a:rPr lang="en-US" dirty="0"/>
              <a:t>Second Line if Necessary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3962400"/>
            <a:ext cx="9144000" cy="76200"/>
          </a:xfrm>
          <a:prstGeom prst="rect">
            <a:avLst/>
          </a:prstGeom>
          <a:solidFill>
            <a:srgbClr val="0221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12169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0" y="6047602"/>
            <a:ext cx="9144000" cy="810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697" y="2362200"/>
            <a:ext cx="9144000" cy="76200"/>
          </a:xfrm>
          <a:prstGeom prst="rect">
            <a:avLst/>
          </a:prstGeom>
          <a:solidFill>
            <a:srgbClr val="0221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12169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697" y="0"/>
            <a:ext cx="914400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121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971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"/>
            <a:ext cx="9144000" cy="1066800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228600"/>
            <a:ext cx="8229600" cy="7921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12169"/>
                </a:solidFill>
              </a:defRPr>
            </a:lvl1pPr>
          </a:lstStyle>
          <a:p>
            <a:r>
              <a:rPr lang="en-US" dirty="0"/>
              <a:t>Slide title goes here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  <p:custDataLst>
              <p:tags r:id="rId2"/>
            </p:custDataLst>
          </p:nvPr>
        </p:nvSpPr>
        <p:spPr>
          <a:xfrm>
            <a:off x="457200" y="1295400"/>
            <a:ext cx="8229600" cy="4800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Put whatever you want in this box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4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8580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093A505-7EC7-45A7-B0BC-7A4AA1C257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09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"/>
            <a:ext cx="9144000" cy="1066800"/>
          </a:xfrm>
          <a:prstGeom prst="rect">
            <a:avLst/>
          </a:prstGeom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1"/>
            </p:custDataLst>
          </p:nvPr>
        </p:nvSpPr>
        <p:spPr>
          <a:xfrm>
            <a:off x="457200" y="1524000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2"/>
            </p:custDataLst>
          </p:nvPr>
        </p:nvSpPr>
        <p:spPr>
          <a:xfrm>
            <a:off x="4648200" y="1524000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457200" y="228600"/>
            <a:ext cx="8229600" cy="7921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12169"/>
                </a:solidFill>
              </a:defRPr>
            </a:lvl1pPr>
          </a:lstStyle>
          <a:p>
            <a:r>
              <a:rPr lang="en-US" dirty="0"/>
              <a:t>Slide title goes here</a:t>
            </a:r>
          </a:p>
        </p:txBody>
      </p:sp>
      <p:sp>
        <p:nvSpPr>
          <p:cNvPr id="13" name="Slide Number Placeholder 4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8580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093A505-7EC7-45A7-B0BC-7A4AA1C257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36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"/>
            <a:ext cx="9144000" cy="1066800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2" y="1295400"/>
            <a:ext cx="3008313" cy="933451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/>
            </a:lvl1pPr>
          </a:lstStyle>
          <a:p>
            <a:r>
              <a:rPr lang="en-US" dirty="0"/>
              <a:t>Caption for graphic at right goes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657600" y="1295400"/>
            <a:ext cx="5111750" cy="4983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Add a graphic here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2" y="2286001"/>
            <a:ext cx="3008313" cy="3810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Write things about the graphic at right</a:t>
            </a:r>
          </a:p>
        </p:txBody>
      </p:sp>
      <p:sp>
        <p:nvSpPr>
          <p:cNvPr id="10" name="Slide Number Placeholder 4"/>
          <p:cNvSpPr txBox="1">
            <a:spLocks/>
          </p:cNvSpPr>
          <p:nvPr/>
        </p:nvSpPr>
        <p:spPr>
          <a:xfrm>
            <a:off x="68580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093A505-7EC7-45A7-B0BC-7A4AA1C257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28600"/>
            <a:ext cx="8229600" cy="762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400" b="0" baseline="0">
                <a:solidFill>
                  <a:srgbClr val="01216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Slide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018221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"/>
            <a:ext cx="9144000" cy="1066800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181600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219200"/>
            <a:ext cx="5486400" cy="396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778501"/>
            <a:ext cx="5486400" cy="8048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>
          <a:xfrm>
            <a:off x="68580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093A505-7EC7-45A7-B0BC-7A4AA1C257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 hasCustomPrompt="1"/>
          </p:nvPr>
        </p:nvSpPr>
        <p:spPr>
          <a:xfrm>
            <a:off x="304800" y="152400"/>
            <a:ext cx="8534400" cy="9144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400">
                <a:solidFill>
                  <a:srgbClr val="012169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Slide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121471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"/>
            <a:ext cx="9144000" cy="1066800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228600"/>
            <a:ext cx="8229600" cy="7921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12169"/>
                </a:solidFill>
              </a:defRPr>
            </a:lvl1pPr>
          </a:lstStyle>
          <a:p>
            <a:r>
              <a:rPr lang="en-US" dirty="0"/>
              <a:t>Slide title goes here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  <p:custDataLst>
              <p:tags r:id="rId2"/>
            </p:custDataLst>
          </p:nvPr>
        </p:nvSpPr>
        <p:spPr>
          <a:xfrm>
            <a:off x="457200" y="1295400"/>
            <a:ext cx="8229600" cy="4800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Put whatever you want in this box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4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8580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093A505-7EC7-45A7-B0BC-7A4AA1C257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713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4.xml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3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>
            <p:custDataLst>
              <p:tags r:id="rId9"/>
            </p:custDataLst>
          </p:nvPr>
        </p:nvSpPr>
        <p:spPr>
          <a:xfrm>
            <a:off x="0" y="0"/>
            <a:ext cx="9144000" cy="76200"/>
          </a:xfrm>
          <a:prstGeom prst="rect">
            <a:avLst/>
          </a:prstGeom>
          <a:solidFill>
            <a:srgbClr val="0221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>
            <p:custDataLst>
              <p:tags r:id="rId10"/>
            </p:custDataLst>
          </p:nvPr>
        </p:nvSpPr>
        <p:spPr>
          <a:xfrm>
            <a:off x="438365" y="6781801"/>
            <a:ext cx="8686800" cy="46124"/>
          </a:xfrm>
          <a:prstGeom prst="rect">
            <a:avLst/>
          </a:prstGeom>
          <a:solidFill>
            <a:srgbClr val="0221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u="none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30" y="6065924"/>
            <a:ext cx="762000" cy="762000"/>
          </a:xfrm>
          <a:prstGeom prst="rect">
            <a:avLst/>
          </a:prstGeom>
        </p:spPr>
      </p:pic>
      <p:sp>
        <p:nvSpPr>
          <p:cNvPr id="3" name="Title Placeholder 2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2570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4" r:id="rId3"/>
    <p:sldLayoutId id="2147483652" r:id="rId4"/>
    <p:sldLayoutId id="2147483656" r:id="rId5"/>
    <p:sldLayoutId id="2147483657" r:id="rId6"/>
    <p:sldLayoutId id="2147483663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5.xml"/><Relationship Id="rId5" Type="http://schemas.openxmlformats.org/officeDocument/2006/relationships/hyperlink" Target="https://www.azed.gov/finance/training-videos" TargetMode="Externa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6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helpdeskexternal.azed.gov/home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helpdeskexternal.azed.gov/" TargetMode="External"/><Relationship Id="rId2" Type="http://schemas.openxmlformats.org/officeDocument/2006/relationships/hyperlink" Target="http://www.azed.gov/finance/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SFBudgetTeam@azed.gov" TargetMode="External"/><Relationship Id="rId4" Type="http://schemas.openxmlformats.org/officeDocument/2006/relationships/hyperlink" Target="mailto:SFPaymentTeam@azed.gov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7.xml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f.azed.gov/sf/numberedmemos/FY2018%20Numbered%20Memos/18-065.pdf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azed.gov/sites/default/files/finance/files/2019/07/AzEDS-Calendar-Integrity-Troubleshooting-Guide-20190719.pdf" TargetMode="Externa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94708-DBBA-4309-B04A-3D1C5F149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900" dirty="0"/>
              <a:t>School Finance Webinar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D095B-2A34-410A-BE00-BB626735D1C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225CFEB-8AF3-4BBF-9AA6-90EE1BEB57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653540"/>
            <a:ext cx="3352800" cy="329427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7E00973-5CD8-4C62-A7C5-4EF42EAA645B}"/>
              </a:ext>
            </a:extLst>
          </p:cNvPr>
          <p:cNvSpPr txBox="1"/>
          <p:nvPr/>
        </p:nvSpPr>
        <p:spPr>
          <a:xfrm>
            <a:off x="5304697" y="4673818"/>
            <a:ext cx="2039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July 27, 2021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5F50F23-B62E-48EC-A777-D75F4A279DC2}"/>
              </a:ext>
            </a:extLst>
          </p:cNvPr>
          <p:cNvSpPr txBox="1"/>
          <p:nvPr/>
        </p:nvSpPr>
        <p:spPr>
          <a:xfrm>
            <a:off x="3962400" y="251460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12169"/>
                </a:solidFill>
              </a:rPr>
              <a:t>Calendar Data Submission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F4BCD0-AA40-41C3-99C8-08694A90BC94}"/>
              </a:ext>
            </a:extLst>
          </p:cNvPr>
          <p:cNvSpPr txBox="1"/>
          <p:nvPr/>
        </p:nvSpPr>
        <p:spPr>
          <a:xfrm>
            <a:off x="4572000" y="41148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Irene Garcia-Hobbs</a:t>
            </a:r>
          </a:p>
        </p:txBody>
      </p:sp>
    </p:spTree>
    <p:extLst>
      <p:ext uri="{BB962C8B-B14F-4D97-AF65-F5344CB8AC3E}">
        <p14:creationId xmlns:p14="http://schemas.microsoft.com/office/powerpoint/2010/main" val="677881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5FAA3-1258-4690-AA39-5804A2515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Integrity Errors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D2F9D8E-0045-46D4-9845-B831A4AB6D1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-90007 - Only one Winter Break is allowed.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2800" dirty="0"/>
              <a:t>The break descriptors must be used consecutively and can only be interrupted by required holidays. 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D591346-DAA6-4FA9-AEA1-7D5AF09EFB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2343093"/>
            <a:ext cx="2743200" cy="28258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4A8236F-4FE1-46D1-99E1-48B6C52595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895" y="2343093"/>
            <a:ext cx="261561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227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Calendar Reports</a:t>
            </a:r>
          </a:p>
        </p:txBody>
      </p:sp>
    </p:spTree>
    <p:extLst>
      <p:ext uri="{BB962C8B-B14F-4D97-AF65-F5344CB8AC3E}">
        <p14:creationId xmlns:p14="http://schemas.microsoft.com/office/powerpoint/2010/main" val="1145952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B53881-4FBA-446A-9095-F5D90C6029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5867400" cy="4525963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CAL10 – Submitted fields, calendar summary, days not in session, holidays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CAL15 – Calendar event descriptor and calendar event resource ID for each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CAL20 – Summary of all calendars submitted for the district, separated by school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2CB5BAD-24E6-41E0-B5E3-5EEF29A28E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1463040"/>
            <a:ext cx="2314218" cy="4525963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28600"/>
            <a:ext cx="8229600" cy="792163"/>
          </a:xfrm>
        </p:spPr>
        <p:txBody>
          <a:bodyPr anchor="ctr">
            <a:normAutofit/>
          </a:bodyPr>
          <a:lstStyle/>
          <a:p>
            <a:r>
              <a:rPr lang="en-US" dirty="0"/>
              <a:t>Calendar Reports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23775CC-5ECC-48CA-9B37-D692FD373EA1}"/>
              </a:ext>
            </a:extLst>
          </p:cNvPr>
          <p:cNvSpPr txBox="1"/>
          <p:nvPr/>
        </p:nvSpPr>
        <p:spPr>
          <a:xfrm>
            <a:off x="914400" y="6049963"/>
            <a:ext cx="6400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hlinkClick r:id="rId5"/>
              </a:rPr>
              <a:t>https://www.azed.gov/finance/training-videos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6282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B53881-4FBA-446A-9095-F5D90C6029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24001"/>
            <a:ext cx="8229600" cy="1219199"/>
          </a:xfrm>
        </p:spPr>
        <p:txBody>
          <a:bodyPr>
            <a:normAutofit/>
          </a:bodyPr>
          <a:lstStyle/>
          <a:p>
            <a:r>
              <a:rPr lang="en-US" dirty="0"/>
              <a:t>INTEG35 – Shows calendar Integrity errors (failures must be resolved for the calendar to pass Integrity)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28600"/>
            <a:ext cx="8229600" cy="792163"/>
          </a:xfrm>
        </p:spPr>
        <p:txBody>
          <a:bodyPr anchor="ctr">
            <a:normAutofit/>
          </a:bodyPr>
          <a:lstStyle/>
          <a:p>
            <a:r>
              <a:rPr lang="en-US" dirty="0"/>
              <a:t>Calendar Reports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8DB258-8419-4487-9687-277929B620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3100949"/>
            <a:ext cx="8686800" cy="236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053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Deadlines</a:t>
            </a:r>
          </a:p>
        </p:txBody>
      </p:sp>
    </p:spTree>
    <p:extLst>
      <p:ext uri="{BB962C8B-B14F-4D97-AF65-F5344CB8AC3E}">
        <p14:creationId xmlns:p14="http://schemas.microsoft.com/office/powerpoint/2010/main" val="39680889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Deadlines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017C67F-1B99-4D3B-8058-6D67041096D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Data capture date for September payment is Tuesday, 8/3.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dirty="0"/>
              <a:t>Calendars are required for student data submission so your calendars must be submitted, passing Integrity, and certified.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Calendars can be submitted and modified freely until 8/31.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dirty="0"/>
              <a:t>After this date you must submit a </a:t>
            </a:r>
            <a:r>
              <a:rPr lang="en-US" dirty="0">
                <a:hlinkClick r:id="rId2"/>
              </a:rPr>
              <a:t>Help Desk </a:t>
            </a:r>
            <a:r>
              <a:rPr lang="en-US" dirty="0"/>
              <a:t>ticket to request access to a calendar.</a:t>
            </a:r>
          </a:p>
        </p:txBody>
      </p:sp>
    </p:spTree>
    <p:extLst>
      <p:ext uri="{BB962C8B-B14F-4D97-AF65-F5344CB8AC3E}">
        <p14:creationId xmlns:p14="http://schemas.microsoft.com/office/powerpoint/2010/main" val="3498179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reveal/>
      </p:transition>
    </mc:Choice>
    <mc:Fallback xmlns="">
      <p:transition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ADE, School Finance</a:t>
            </a:r>
          </a:p>
        </p:txBody>
      </p:sp>
      <p:grpSp>
        <p:nvGrpSpPr>
          <p:cNvPr id="6" name="Google Shape;134;p19">
            <a:extLst>
              <a:ext uri="{FF2B5EF4-FFF2-40B4-BE49-F238E27FC236}">
                <a16:creationId xmlns:a16="http://schemas.microsoft.com/office/drawing/2014/main" id="{4FE789C8-306F-42CB-B483-75C8CD701377}"/>
              </a:ext>
            </a:extLst>
          </p:cNvPr>
          <p:cNvGrpSpPr/>
          <p:nvPr/>
        </p:nvGrpSpPr>
        <p:grpSpPr>
          <a:xfrm>
            <a:off x="268607" y="1219200"/>
            <a:ext cx="8488215" cy="5227350"/>
            <a:chOff x="-96183" y="38362"/>
            <a:chExt cx="8321901" cy="4001475"/>
          </a:xfrm>
        </p:grpSpPr>
        <p:sp>
          <p:nvSpPr>
            <p:cNvPr id="7" name="Google Shape;135;p19">
              <a:extLst>
                <a:ext uri="{FF2B5EF4-FFF2-40B4-BE49-F238E27FC236}">
                  <a16:creationId xmlns:a16="http://schemas.microsoft.com/office/drawing/2014/main" id="{782437E4-A43D-48D6-8867-B110CE500072}"/>
                </a:ext>
              </a:extLst>
            </p:cNvPr>
            <p:cNvSpPr/>
            <p:nvPr/>
          </p:nvSpPr>
          <p:spPr>
            <a:xfrm>
              <a:off x="4018" y="247500"/>
              <a:ext cx="2055300" cy="25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36;p19">
              <a:extLst>
                <a:ext uri="{FF2B5EF4-FFF2-40B4-BE49-F238E27FC236}">
                  <a16:creationId xmlns:a16="http://schemas.microsoft.com/office/drawing/2014/main" id="{E89AC0D0-E96D-42D7-952C-F08120FBB908}"/>
                </a:ext>
              </a:extLst>
            </p:cNvPr>
            <p:cNvSpPr txBox="1"/>
            <p:nvPr/>
          </p:nvSpPr>
          <p:spPr>
            <a:xfrm>
              <a:off x="4018" y="247500"/>
              <a:ext cx="2055300" cy="25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2450" tIns="33000" rIns="92450" bIns="33000" anchor="ctr" anchorCtr="0">
              <a:noAutofit/>
            </a:bodyPr>
            <a:lstStyle/>
            <a:p>
              <a:pPr marL="0" marR="0" lvl="0" indent="0" algn="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Noto Sans Symbols"/>
                <a:buNone/>
              </a:pPr>
              <a:r>
                <a:rPr lang="en-US" sz="1800" b="0" i="0" u="none" strike="noStrike" cap="none" dirty="0">
                  <a:solidFill>
                    <a:schemeClr val="dk1"/>
                  </a:solidFill>
                  <a:latin typeface="+mn-lt"/>
                  <a:ea typeface="Libre Franklin Medium"/>
                  <a:cs typeface="Libre Franklin Medium"/>
                  <a:sym typeface="Libre Franklin Medium"/>
                </a:rPr>
                <a:t>School Finance</a:t>
              </a:r>
              <a:endParaRPr sz="1800" b="0" i="0" u="none" strike="noStrike" cap="none" dirty="0">
                <a:solidFill>
                  <a:schemeClr val="dk1"/>
                </a:solidFill>
                <a:latin typeface="+mn-lt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9" name="Google Shape;137;p19">
              <a:extLst>
                <a:ext uri="{FF2B5EF4-FFF2-40B4-BE49-F238E27FC236}">
                  <a16:creationId xmlns:a16="http://schemas.microsoft.com/office/drawing/2014/main" id="{33EE3241-B62D-4FA6-9C63-A22E1124C114}"/>
                </a:ext>
              </a:extLst>
            </p:cNvPr>
            <p:cNvSpPr/>
            <p:nvPr/>
          </p:nvSpPr>
          <p:spPr>
            <a:xfrm>
              <a:off x="2059409" y="38362"/>
              <a:ext cx="411000" cy="675600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38;p19">
              <a:extLst>
                <a:ext uri="{FF2B5EF4-FFF2-40B4-BE49-F238E27FC236}">
                  <a16:creationId xmlns:a16="http://schemas.microsoft.com/office/drawing/2014/main" id="{11BCDA8D-3B13-4D56-8B77-A18BD8C4063D}"/>
                </a:ext>
              </a:extLst>
            </p:cNvPr>
            <p:cNvSpPr/>
            <p:nvPr/>
          </p:nvSpPr>
          <p:spPr>
            <a:xfrm>
              <a:off x="2634918" y="38362"/>
              <a:ext cx="5590800" cy="675600"/>
            </a:xfrm>
            <a:prstGeom prst="rect">
              <a:avLst/>
            </a:prstGeom>
            <a:solidFill>
              <a:srgbClr val="BF50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39;p19">
              <a:extLst>
                <a:ext uri="{FF2B5EF4-FFF2-40B4-BE49-F238E27FC236}">
                  <a16:creationId xmlns:a16="http://schemas.microsoft.com/office/drawing/2014/main" id="{AC07FD7D-BF1D-41E9-B138-D553702D16E1}"/>
                </a:ext>
              </a:extLst>
            </p:cNvPr>
            <p:cNvSpPr txBox="1"/>
            <p:nvPr/>
          </p:nvSpPr>
          <p:spPr>
            <a:xfrm>
              <a:off x="2634918" y="38362"/>
              <a:ext cx="5590800" cy="675600"/>
            </a:xfrm>
            <a:prstGeom prst="rect">
              <a:avLst/>
            </a:pr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1" wrap="square" lIns="49525" tIns="49525" rIns="49525" bIns="49525" anchor="ctr" anchorCtr="0">
              <a:noAutofit/>
            </a:bodyPr>
            <a:lstStyle/>
            <a:p>
              <a:pPr marL="114300" marR="0" lvl="1" indent="-1143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300"/>
                <a:buFont typeface="Libre Franklin Medium"/>
                <a:buChar char="•"/>
              </a:pPr>
              <a:r>
                <a:rPr lang="en-US" sz="14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(602) 542-5695</a:t>
              </a:r>
              <a:endParaRPr sz="1400" dirty="0">
                <a:latin typeface="+mn-lt"/>
              </a:endParaRP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95"/>
                </a:spcBef>
                <a:spcAft>
                  <a:spcPts val="0"/>
                </a:spcAft>
                <a:buSzPts val="1300"/>
                <a:buFont typeface="Libre Franklin Medium"/>
                <a:buChar char="•"/>
              </a:pPr>
              <a:r>
                <a:rPr lang="en-US" sz="1400" b="0" i="0" u="sng" strike="noStrike" cap="none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+mn-lt"/>
                  <a:ea typeface="Libre Franklin Medium"/>
                  <a:cs typeface="Libre Franklin Medium"/>
                  <a:sym typeface="Libre Franklin Medium"/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SchoolFinance@azed.gov</a:t>
              </a:r>
              <a:endParaRPr sz="1400" b="0" i="0" u="sng" strike="noStrike" cap="none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Libre Franklin Medium"/>
                <a:cs typeface="Libre Franklin Medium"/>
                <a:sym typeface="Libre Franklin Medium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95"/>
                </a:spcBef>
                <a:spcAft>
                  <a:spcPts val="0"/>
                </a:spcAft>
                <a:buSzPts val="1300"/>
                <a:buFont typeface="Libre Franklin Medium"/>
                <a:buChar char="•"/>
              </a:pPr>
              <a:r>
                <a:rPr lang="en-US" sz="1400" b="0" i="0" u="sng" strike="noStrike" cap="none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+mn-lt"/>
                  <a:ea typeface="Libre Franklin Medium"/>
                  <a:cs typeface="Libre Franklin Medium"/>
                  <a:sym typeface="Libre Franklin Medium"/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http://www.azed.gov/finance</a:t>
              </a:r>
              <a:endParaRPr sz="1400" b="0" i="0" u="none" strike="noStrike" cap="none" dirty="0">
                <a:latin typeface="+mn-lt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2" name="Google Shape;140;p19">
              <a:extLst>
                <a:ext uri="{FF2B5EF4-FFF2-40B4-BE49-F238E27FC236}">
                  <a16:creationId xmlns:a16="http://schemas.microsoft.com/office/drawing/2014/main" id="{F7B0B527-8909-4F64-91AB-9C6AA7F43181}"/>
                </a:ext>
              </a:extLst>
            </p:cNvPr>
            <p:cNvSpPr/>
            <p:nvPr/>
          </p:nvSpPr>
          <p:spPr>
            <a:xfrm>
              <a:off x="4018" y="1259549"/>
              <a:ext cx="2055300" cy="25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41;p19">
              <a:extLst>
                <a:ext uri="{FF2B5EF4-FFF2-40B4-BE49-F238E27FC236}">
                  <a16:creationId xmlns:a16="http://schemas.microsoft.com/office/drawing/2014/main" id="{F1009F02-B445-4915-8D71-B1741BFC8FC4}"/>
                </a:ext>
              </a:extLst>
            </p:cNvPr>
            <p:cNvSpPr txBox="1"/>
            <p:nvPr/>
          </p:nvSpPr>
          <p:spPr>
            <a:xfrm>
              <a:off x="-96183" y="1259548"/>
              <a:ext cx="2155502" cy="4971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2450" tIns="33000" rIns="92450" bIns="33000" anchor="ctr" anchorCtr="0">
              <a:noAutofit/>
            </a:bodyPr>
            <a:lstStyle/>
            <a:p>
              <a:pPr marL="0" marR="0" lvl="0" indent="0" algn="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Libre Franklin Medium"/>
                <a:buNone/>
              </a:pPr>
              <a:r>
                <a:rPr lang="en-US" sz="1700" b="0" i="0" u="none" strike="noStrike" cap="none" dirty="0">
                  <a:solidFill>
                    <a:schemeClr val="dk1"/>
                  </a:solidFill>
                  <a:latin typeface="+mn-lt"/>
                  <a:ea typeface="Libre Franklin Medium"/>
                  <a:cs typeface="Libre Franklin Medium"/>
                  <a:sym typeface="Libre Franklin Medium"/>
                </a:rPr>
                <a:t>SF Account Analysts</a:t>
              </a:r>
            </a:p>
            <a:p>
              <a:pPr marL="0" marR="0" lvl="0" indent="0" algn="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Libre Franklin Medium"/>
                <a:buNone/>
              </a:pPr>
              <a:r>
                <a:rPr lang="en-US" sz="1700" dirty="0">
                  <a:solidFill>
                    <a:schemeClr val="dk1"/>
                  </a:solidFill>
                  <a:latin typeface="+mn-lt"/>
                  <a:ea typeface="Libre Franklin Medium"/>
                  <a:cs typeface="Libre Franklin Medium"/>
                  <a:sym typeface="Libre Franklin Medium"/>
                </a:rPr>
                <a:t>Phone Option 3</a:t>
              </a:r>
              <a:endParaRPr sz="1700" b="0" i="0" u="none" strike="noStrike" cap="none" dirty="0">
                <a:solidFill>
                  <a:schemeClr val="dk1"/>
                </a:solidFill>
                <a:latin typeface="+mn-lt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4" name="Google Shape;142;p19">
              <a:extLst>
                <a:ext uri="{FF2B5EF4-FFF2-40B4-BE49-F238E27FC236}">
                  <a16:creationId xmlns:a16="http://schemas.microsoft.com/office/drawing/2014/main" id="{9DEBD348-6368-469F-9512-192D33A11E18}"/>
                </a:ext>
              </a:extLst>
            </p:cNvPr>
            <p:cNvSpPr/>
            <p:nvPr/>
          </p:nvSpPr>
          <p:spPr>
            <a:xfrm>
              <a:off x="2059409" y="760837"/>
              <a:ext cx="411000" cy="1254900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43;p19">
              <a:extLst>
                <a:ext uri="{FF2B5EF4-FFF2-40B4-BE49-F238E27FC236}">
                  <a16:creationId xmlns:a16="http://schemas.microsoft.com/office/drawing/2014/main" id="{E1085244-D6E6-4071-9FA3-8E15890031DF}"/>
                </a:ext>
              </a:extLst>
            </p:cNvPr>
            <p:cNvSpPr/>
            <p:nvPr/>
          </p:nvSpPr>
          <p:spPr>
            <a:xfrm>
              <a:off x="2634918" y="760837"/>
              <a:ext cx="5590800" cy="12549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44;p19">
              <a:extLst>
                <a:ext uri="{FF2B5EF4-FFF2-40B4-BE49-F238E27FC236}">
                  <a16:creationId xmlns:a16="http://schemas.microsoft.com/office/drawing/2014/main" id="{96E4A047-86E0-434E-A502-5CBB71F74EC2}"/>
                </a:ext>
              </a:extLst>
            </p:cNvPr>
            <p:cNvSpPr txBox="1"/>
            <p:nvPr/>
          </p:nvSpPr>
          <p:spPr>
            <a:xfrm>
              <a:off x="2634918" y="760837"/>
              <a:ext cx="5590800" cy="1254900"/>
            </a:xfrm>
            <a:prstGeom prst="rect">
              <a:avLst/>
            </a:pr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1" wrap="square" lIns="49525" tIns="49525" rIns="49525" bIns="49525" anchor="ctr" anchorCtr="0">
              <a:noAutofit/>
            </a:bodyPr>
            <a:lstStyle/>
            <a:p>
              <a:pPr marL="114300" marR="0" lvl="1" indent="-1143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300"/>
                <a:buFont typeface="Libre Franklin Medium"/>
                <a:buChar char="•"/>
              </a:pPr>
              <a:r>
                <a:rPr lang="en-US" sz="1400" u="sng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+mn-lt"/>
                  <a:ea typeface="Libre Franklin Medium"/>
                  <a:cs typeface="Libre Franklin Medium"/>
                  <a:sym typeface="Libre Franklin Medium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http://helpdeskexternal.azed.gov</a:t>
              </a:r>
              <a:endParaRPr lang="en-US" sz="1400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Libre Franklin Medium"/>
                <a:cs typeface="Libre Franklin Medium"/>
                <a:sym typeface="Libre Franklin Medium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4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Student Data</a:t>
              </a:r>
              <a:endParaRPr sz="1400" dirty="0">
                <a:latin typeface="+mn-lt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4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School District Employee Report</a:t>
              </a:r>
              <a:endParaRPr sz="1400" dirty="0">
                <a:latin typeface="+mn-lt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4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Instructional Calendars</a:t>
              </a:r>
              <a:endParaRPr sz="1400" dirty="0">
                <a:latin typeface="+mn-lt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4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Transportation Reporting</a:t>
              </a:r>
              <a:endParaRPr sz="1400" dirty="0">
                <a:latin typeface="+mn-lt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4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915s</a:t>
              </a:r>
              <a:endParaRPr sz="1400" dirty="0">
                <a:latin typeface="+mn-lt"/>
              </a:endParaRPr>
            </a:p>
          </p:txBody>
        </p:sp>
        <p:sp>
          <p:nvSpPr>
            <p:cNvPr id="17" name="Google Shape;145;p19">
              <a:extLst>
                <a:ext uri="{FF2B5EF4-FFF2-40B4-BE49-F238E27FC236}">
                  <a16:creationId xmlns:a16="http://schemas.microsoft.com/office/drawing/2014/main" id="{23E1340E-FD13-4E8F-862F-86B6402396D0}"/>
                </a:ext>
              </a:extLst>
            </p:cNvPr>
            <p:cNvSpPr/>
            <p:nvPr/>
          </p:nvSpPr>
          <p:spPr>
            <a:xfrm>
              <a:off x="4018" y="2464650"/>
              <a:ext cx="2055300" cy="25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46;p19">
              <a:extLst>
                <a:ext uri="{FF2B5EF4-FFF2-40B4-BE49-F238E27FC236}">
                  <a16:creationId xmlns:a16="http://schemas.microsoft.com/office/drawing/2014/main" id="{63E46FF5-3F9E-4CB9-BB79-481A8812B062}"/>
                </a:ext>
              </a:extLst>
            </p:cNvPr>
            <p:cNvSpPr txBox="1"/>
            <p:nvPr/>
          </p:nvSpPr>
          <p:spPr>
            <a:xfrm>
              <a:off x="4018" y="2464650"/>
              <a:ext cx="2055300" cy="25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2450" tIns="33000" rIns="92450" bIns="33000" anchor="ctr" anchorCtr="0">
              <a:noAutofit/>
            </a:bodyPr>
            <a:lstStyle/>
            <a:p>
              <a:pPr marL="0" marR="0" lvl="0" indent="0" algn="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Libre Franklin Medium"/>
                <a:buNone/>
              </a:pPr>
              <a:r>
                <a:rPr lang="en-US" sz="1700" b="0" i="0" u="none" strike="noStrike" cap="none" dirty="0">
                  <a:solidFill>
                    <a:schemeClr val="dk1"/>
                  </a:solidFill>
                  <a:latin typeface="+mn-lt"/>
                  <a:ea typeface="Libre Franklin Medium"/>
                  <a:cs typeface="Libre Franklin Medium"/>
                  <a:sym typeface="Libre Franklin Medium"/>
                </a:rPr>
                <a:t>SF Payments Team</a:t>
              </a:r>
            </a:p>
            <a:p>
              <a:pPr marL="0" marR="0" lvl="0" indent="0" algn="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Libre Franklin Medium"/>
                <a:buNone/>
              </a:pPr>
              <a:r>
                <a:rPr lang="en-US" sz="1700" dirty="0">
                  <a:solidFill>
                    <a:schemeClr val="dk1"/>
                  </a:solidFill>
                  <a:latin typeface="+mn-lt"/>
                  <a:ea typeface="Libre Franklin Medium"/>
                  <a:cs typeface="Libre Franklin Medium"/>
                  <a:sym typeface="Libre Franklin Medium"/>
                </a:rPr>
                <a:t>Phone Option 1 </a:t>
              </a:r>
              <a:endParaRPr sz="1700" b="0" i="0" u="none" strike="noStrike" cap="none" dirty="0">
                <a:solidFill>
                  <a:schemeClr val="dk1"/>
                </a:solidFill>
                <a:latin typeface="+mn-lt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9" name="Google Shape;147;p19">
              <a:extLst>
                <a:ext uri="{FF2B5EF4-FFF2-40B4-BE49-F238E27FC236}">
                  <a16:creationId xmlns:a16="http://schemas.microsoft.com/office/drawing/2014/main" id="{FEA34BC8-1233-491D-8180-1CFD9B69BB29}"/>
                </a:ext>
              </a:extLst>
            </p:cNvPr>
            <p:cNvSpPr/>
            <p:nvPr/>
          </p:nvSpPr>
          <p:spPr>
            <a:xfrm>
              <a:off x="2059409" y="2062462"/>
              <a:ext cx="411000" cy="1061700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48;p19">
              <a:extLst>
                <a:ext uri="{FF2B5EF4-FFF2-40B4-BE49-F238E27FC236}">
                  <a16:creationId xmlns:a16="http://schemas.microsoft.com/office/drawing/2014/main" id="{83C941B7-BB32-4DE7-82F9-3B020A63AFBB}"/>
                </a:ext>
              </a:extLst>
            </p:cNvPr>
            <p:cNvSpPr/>
            <p:nvPr/>
          </p:nvSpPr>
          <p:spPr>
            <a:xfrm>
              <a:off x="2634918" y="2062462"/>
              <a:ext cx="5590800" cy="1061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49;p19">
              <a:extLst>
                <a:ext uri="{FF2B5EF4-FFF2-40B4-BE49-F238E27FC236}">
                  <a16:creationId xmlns:a16="http://schemas.microsoft.com/office/drawing/2014/main" id="{BDB4F06C-3458-4F50-BBFC-87CADEC7D93B}"/>
                </a:ext>
              </a:extLst>
            </p:cNvPr>
            <p:cNvSpPr txBox="1"/>
            <p:nvPr/>
          </p:nvSpPr>
          <p:spPr>
            <a:xfrm>
              <a:off x="2634918" y="2062462"/>
              <a:ext cx="5590800" cy="1061700"/>
            </a:xfrm>
            <a:prstGeom prst="rect">
              <a:avLst/>
            </a:pr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1" wrap="square" lIns="49525" tIns="49525" rIns="49525" bIns="49525" anchor="ctr" anchorCtr="0">
              <a:noAutofit/>
            </a:bodyPr>
            <a:lstStyle/>
            <a:p>
              <a:pPr marL="114300" marR="0" lvl="1" indent="-1143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300"/>
                <a:buFont typeface="Libre Franklin Medium"/>
                <a:buChar char="•"/>
              </a:pPr>
              <a:r>
                <a:rPr lang="en-US" sz="1400" b="0" i="0" u="sng" strike="noStrike" cap="none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+mn-lt"/>
                  <a:ea typeface="Libre Franklin Medium"/>
                  <a:cs typeface="Libre Franklin Medium"/>
                  <a:sym typeface="Libre Franklin Medium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SFPaymentTeam@azed.gov</a:t>
              </a:r>
              <a:endParaRPr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4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APOR</a:t>
              </a:r>
              <a:endParaRPr sz="1400" dirty="0">
                <a:latin typeface="+mn-lt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4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CHAR</a:t>
              </a:r>
              <a:endParaRPr sz="1400" dirty="0">
                <a:latin typeface="+mn-lt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4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CSF</a:t>
              </a:r>
              <a:endParaRPr sz="1400" dirty="0">
                <a:latin typeface="+mn-lt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4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IIF</a:t>
              </a:r>
              <a:endParaRPr sz="1400" dirty="0">
                <a:latin typeface="+mn-lt"/>
              </a:endParaRPr>
            </a:p>
          </p:txBody>
        </p:sp>
        <p:sp>
          <p:nvSpPr>
            <p:cNvPr id="22" name="Google Shape;150;p19">
              <a:extLst>
                <a:ext uri="{FF2B5EF4-FFF2-40B4-BE49-F238E27FC236}">
                  <a16:creationId xmlns:a16="http://schemas.microsoft.com/office/drawing/2014/main" id="{E5C97D98-DFF3-43DA-8858-005284A56429}"/>
                </a:ext>
              </a:extLst>
            </p:cNvPr>
            <p:cNvSpPr/>
            <p:nvPr/>
          </p:nvSpPr>
          <p:spPr>
            <a:xfrm>
              <a:off x="4018" y="3476700"/>
              <a:ext cx="2055300" cy="25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51;p19">
              <a:extLst>
                <a:ext uri="{FF2B5EF4-FFF2-40B4-BE49-F238E27FC236}">
                  <a16:creationId xmlns:a16="http://schemas.microsoft.com/office/drawing/2014/main" id="{50C75053-1841-49BC-81C3-AE237480E56F}"/>
                </a:ext>
              </a:extLst>
            </p:cNvPr>
            <p:cNvSpPr txBox="1"/>
            <p:nvPr/>
          </p:nvSpPr>
          <p:spPr>
            <a:xfrm>
              <a:off x="4018" y="3476700"/>
              <a:ext cx="2055300" cy="25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2450" tIns="33000" rIns="92450" bIns="33000" anchor="ctr" anchorCtr="0">
              <a:noAutofit/>
            </a:bodyPr>
            <a:lstStyle/>
            <a:p>
              <a:pPr marL="0" marR="0" lvl="0" indent="0" algn="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Libre Franklin Medium"/>
                <a:buNone/>
              </a:pPr>
              <a:r>
                <a:rPr lang="en-US" sz="1700" b="0" i="0" u="none" strike="noStrike" cap="none" dirty="0">
                  <a:solidFill>
                    <a:schemeClr val="dk1"/>
                  </a:solidFill>
                  <a:latin typeface="+mn-lt"/>
                  <a:ea typeface="Libre Franklin Medium"/>
                  <a:cs typeface="Libre Franklin Medium"/>
                  <a:sym typeface="Libre Franklin Medium"/>
                </a:rPr>
                <a:t>SF Budget Team</a:t>
              </a:r>
            </a:p>
            <a:p>
              <a:pPr marL="0" marR="0" lvl="0" indent="0" algn="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Libre Franklin Medium"/>
                <a:buNone/>
              </a:pPr>
              <a:r>
                <a:rPr lang="en-US" sz="1700" dirty="0">
                  <a:solidFill>
                    <a:schemeClr val="dk1"/>
                  </a:solidFill>
                  <a:latin typeface="+mn-lt"/>
                  <a:ea typeface="Libre Franklin Medium"/>
                  <a:cs typeface="Libre Franklin Medium"/>
                  <a:sym typeface="Libre Franklin Medium"/>
                </a:rPr>
                <a:t> Phone Option 2</a:t>
              </a:r>
              <a:endParaRPr sz="1700" b="0" i="0" u="none" strike="noStrike" cap="none" dirty="0">
                <a:solidFill>
                  <a:schemeClr val="dk1"/>
                </a:solidFill>
                <a:latin typeface="+mn-lt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4" name="Google Shape;152;p19">
              <a:extLst>
                <a:ext uri="{FF2B5EF4-FFF2-40B4-BE49-F238E27FC236}">
                  <a16:creationId xmlns:a16="http://schemas.microsoft.com/office/drawing/2014/main" id="{A793A5A1-ABD6-4B2D-875F-781898FA7BB1}"/>
                </a:ext>
              </a:extLst>
            </p:cNvPr>
            <p:cNvSpPr/>
            <p:nvPr/>
          </p:nvSpPr>
          <p:spPr>
            <a:xfrm>
              <a:off x="2059409" y="3171037"/>
              <a:ext cx="411000" cy="868800"/>
            </a:xfrm>
            <a:prstGeom prst="leftBrace">
              <a:avLst>
                <a:gd name="adj1" fmla="val 35000"/>
                <a:gd name="adj2" fmla="val 50000"/>
              </a:avLst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54;p19">
              <a:extLst>
                <a:ext uri="{FF2B5EF4-FFF2-40B4-BE49-F238E27FC236}">
                  <a16:creationId xmlns:a16="http://schemas.microsoft.com/office/drawing/2014/main" id="{F1026B78-3312-49E5-8A63-1E07953B03FD}"/>
                </a:ext>
              </a:extLst>
            </p:cNvPr>
            <p:cNvSpPr txBox="1"/>
            <p:nvPr/>
          </p:nvSpPr>
          <p:spPr>
            <a:xfrm>
              <a:off x="2634918" y="3171037"/>
              <a:ext cx="5590800" cy="868800"/>
            </a:xfrm>
            <a:prstGeom prst="rect">
              <a:avLst/>
            </a:pr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1" wrap="square" lIns="49525" tIns="49525" rIns="49525" bIns="49525" anchor="ctr" anchorCtr="0">
              <a:noAutofit/>
            </a:bodyPr>
            <a:lstStyle/>
            <a:p>
              <a:pPr marL="114300" marR="0" lvl="1" indent="-1143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300"/>
                <a:buFont typeface="Libre Franklin Medium"/>
                <a:buChar char="•"/>
              </a:pPr>
              <a:r>
                <a:rPr lang="en-US" sz="1400" b="0" i="0" u="sng" strike="noStrike" cap="none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+mn-lt"/>
                  <a:ea typeface="Libre Franklin Medium"/>
                  <a:cs typeface="Libre Franklin Medium"/>
                  <a:sym typeface="Libre Franklin Medium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SFBudgetTeam@azed.gov</a:t>
              </a:r>
              <a:endParaRPr sz="1400" b="0" i="0" u="none" strike="noStrike" cap="none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Libre Franklin Medium"/>
                <a:cs typeface="Libre Franklin Medium"/>
                <a:sym typeface="Libre Franklin Medium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4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Expenditure Budgets </a:t>
              </a:r>
              <a:endParaRPr sz="1400" dirty="0">
                <a:latin typeface="+mn-lt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4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Annual Financial Reports </a:t>
              </a:r>
              <a:endParaRPr sz="1400" dirty="0">
                <a:latin typeface="+mn-lt"/>
              </a:endParaRPr>
            </a:p>
            <a:p>
              <a:pPr marL="571500" lvl="2" indent="-114300">
                <a:lnSpc>
                  <a:spcPct val="90000"/>
                </a:lnSpc>
                <a:spcBef>
                  <a:spcPts val="195"/>
                </a:spcBef>
                <a:buSzPts val="1300"/>
                <a:buFont typeface="Libre Franklin Medium"/>
                <a:buChar char="•"/>
              </a:pPr>
              <a:r>
                <a:rPr lang="en-US" sz="1400" b="0" i="0" u="none" strike="noStrike" cap="none" dirty="0">
                  <a:latin typeface="+mn-lt"/>
                  <a:ea typeface="Libre Franklin Medium"/>
                  <a:cs typeface="Libre Franklin Medium"/>
                  <a:sym typeface="Libre Franklin Medium"/>
                </a:rPr>
                <a:t>BUDG25, BUDG75, BUDGAGD</a:t>
              </a:r>
              <a:endParaRPr sz="14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9904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pic>
        <p:nvPicPr>
          <p:cNvPr id="1026" name="Picture 2" descr="Image result for questions">
            <a:extLst>
              <a:ext uri="{FF2B5EF4-FFF2-40B4-BE49-F238E27FC236}">
                <a16:creationId xmlns:a16="http://schemas.microsoft.com/office/drawing/2014/main" id="{CE46B0EF-4591-4FA3-8180-0F15E4C757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168078"/>
            <a:ext cx="7239000" cy="4020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8228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Instructional Calendar Submission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Integrity Errors and Troubleshooting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Calendar Reports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Deadlines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2870704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0050" y="2552700"/>
            <a:ext cx="8382000" cy="1295400"/>
          </a:xfrm>
        </p:spPr>
        <p:txBody>
          <a:bodyPr/>
          <a:lstStyle/>
          <a:p>
            <a:r>
              <a:rPr lang="en-US" dirty="0"/>
              <a:t>Calendar Submission</a:t>
            </a:r>
          </a:p>
        </p:txBody>
      </p:sp>
    </p:spTree>
    <p:extLst>
      <p:ext uri="{BB962C8B-B14F-4D97-AF65-F5344CB8AC3E}">
        <p14:creationId xmlns:p14="http://schemas.microsoft.com/office/powerpoint/2010/main" val="2142985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E7EB9-F99F-4C59-A6E4-05E7F1119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Instructional Calendar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D0F1E-3A31-432F-A63B-637E72E1796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" y="1295400"/>
            <a:ext cx="8229600" cy="533400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Every district is required to establish and submit an instructional calendar for the school year to AzEDS. 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AOI schools and DRP schools that only serve DRP students do not submit calendars. 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ASDB submits their own calendars (previously submitted calendars should not be used if they can’t be deleted).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The instructional calendar must be </a:t>
            </a:r>
            <a:r>
              <a:rPr lang="en-US" sz="2800" b="1" u="sng" dirty="0">
                <a:hlinkClick r:id="rId2"/>
              </a:rPr>
              <a:t>certified</a:t>
            </a:r>
            <a:r>
              <a:rPr lang="en-US" sz="2800" dirty="0"/>
              <a:t> and </a:t>
            </a:r>
            <a:r>
              <a:rPr lang="en-US" sz="2800" b="1" u="sng" dirty="0"/>
              <a:t>pass Integrity</a:t>
            </a:r>
            <a:r>
              <a:rPr lang="en-US" sz="2800" b="1" dirty="0"/>
              <a:t> </a:t>
            </a:r>
            <a:r>
              <a:rPr lang="en-US" sz="2800" dirty="0"/>
              <a:t>before any student detail information can be processed through Integrity and the ADM calculation engine (ACE) in AzEDS. 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891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E7EB9-F99F-4C59-A6E4-05E7F1119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D0F1E-3A31-432F-A63B-637E72E1796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Calendar Code – specific to your LEA/School</a:t>
            </a:r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Calendar Type – based on number of days per week and grades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Declared Begin Date, End Date, and Instructional Days – submitted by the SIS when the calendar is created</a:t>
            </a:r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Date Descriptors – each day must be associated with a descriptor (must use required holiday descriptors on actual holiday)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693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41092-2DE8-490C-B8A6-52B46AA19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Instructional Calendar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C00311-C1D2-42EE-9A8B-F2138F084C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164" y="1295400"/>
            <a:ext cx="7429671" cy="5116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656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Integrity Errors</a:t>
            </a:r>
          </a:p>
        </p:txBody>
      </p:sp>
    </p:spTree>
    <p:extLst>
      <p:ext uri="{BB962C8B-B14F-4D97-AF65-F5344CB8AC3E}">
        <p14:creationId xmlns:p14="http://schemas.microsoft.com/office/powerpoint/2010/main" val="967852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23647-50EB-47FF-AF1C-0FD51CC07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Calendar Integrity Reference Guide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D13D56-9100-4F3F-B41A-718D88B838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1752600"/>
            <a:ext cx="4044614" cy="30769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94E5F6F-1077-4326-A4B2-DFFA7FD60C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093" y="5044715"/>
            <a:ext cx="6025814" cy="15846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430485CD-C691-4742-969D-D85833061A99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4"/>
          <a:stretch>
            <a:fillRect/>
          </a:stretch>
        </p:blipFill>
        <p:spPr>
          <a:xfrm>
            <a:off x="755986" y="1747520"/>
            <a:ext cx="2768742" cy="2629035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3A2990F-3C1E-4E54-BF20-B5572CC1BAF6}"/>
              </a:ext>
            </a:extLst>
          </p:cNvPr>
          <p:cNvSpPr txBox="1"/>
          <p:nvPr/>
        </p:nvSpPr>
        <p:spPr>
          <a:xfrm>
            <a:off x="304801" y="1091625"/>
            <a:ext cx="838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hlinkClick r:id="rId5"/>
              </a:rPr>
              <a:t>https://www.azed.gov/sites/default/files/finance/files/2019/07/AzEDS-Calendar-Integrity-Troubleshooting-Guide-20190719.pdf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67032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5FAA3-1258-4690-AA39-5804A2515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Integrity Errors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D2F9D8E-0045-46D4-9845-B831A4AB6D1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-90003 - Public schools are expected to recognize the Veterans' Day holiday. Please include this required holiday in the school calendar on the required date. See A.R.S. 15-801 for more information.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-90007 - Only one Winter Break is allowed.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6602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ISPRING_RESOURCE_PATHS_HASH_PRESENTER" val="7c92ccd0dabc7a94dc31b3967839ddee7325e46"/>
  <p:tag name="MMPROD_UIPERSISTENCEDATA" val="MMPROD_UIPERSISTENCEDATA"/>
  <p:tag name="MMPROD_THEME_BG_IMAGE" val=""/>
  <p:tag name="MMPROD_TAG_VCONFIG" val="PD94bWwgdmVyc2lvbj0iMS4wIj8+DQo8Y29uZmlndXJhdGlvbj4NCgk8YnJhbmRpbmc+DQoJCTx1aWZvbnQgbmFtZT0iRk9OVF9OT1RFU19URVhUIiB2YWx1ZT0iVmVyZGFuYSw5LGZhbHNlLGZhbHNlLGZhbHNlIi8+DQoJPC9icmFuZGluZz4NCgk8Y29sb3JzPg0KCQk8dWljb2xvciBuYW1lPSJwcmltYXJ5IiB2YWx1ZT0iMHg2Rjg0ODgiLz4NCgkJPHVpY29sb3IgbmFtZT0iZ2xvdyIgdmFsdWU9IjB4NjA5NzczIi8+DQoJCTx1aWNvbG9yIG5hbWU9InRleHQiIHZhbHVlPSIweEZGRkZGRiIvPg0KCQk8dWljb2xvciBuYW1lPSJsaWdodCIgdmFsdWU9IjB4NEU1RDYwIi8+DQoJCTx1aWNvbG9yIG5hbWU9InNoYWRvdyIgdmFsdWU9IjB4MDAwMDAwIi8+DQoJCTx1aWNvbG9yIG5hbWU9ImJhY2tncm91bmQiIHZhbHVlPSIweDcyNzk3MSIvPg0KCTwvY29sb3JzPg0KCTxsYXlvdXQ+DQoJCTx1aXNob3cgbmFtZT0icHJlc2VudGF0aW9udGl0bGUiIHZhbHVlPSJ0cnVlIi8+PHVpc2hvdyBuYW1lPSJwcmVzZW50ZXJwaG90byIgdmFsdWU9InRydWUiLz48dWlzaG93IG5hbWU9InByZXNlbnRlcm5hbWUiIHZhbHVlPSJ0cnVlIi8+PHVpc2hvdyBuYW1lPSJwcmVzZW50ZXJ0aXRsZSIgdmFsdWU9InRydWUiLz48dWlzaG93IG5hbWU9InByZXNlbnRlcmVtYWlsIiB2YWx1ZT0idHJ1ZSIvPjx1aXNob3cgbmFtZT0icHJlc2VudGVyYmlvIiB2YWx1ZT0idHJ1ZSIvPjx1aXNob3cgbmFtZT0iY29tcGFueWxvZ28iIHZhbHVlPSJ0cnVlIi8+PHVpc2hvdyBuYW1lPSJzaWRlYmFyIiB2YWx1ZT0idHJ1ZSIvPjx1aXNob3cgbmFtZT0ib3V0bGluZSIgdmFsdWU9InRydWUiLz48dWlzaG93IG5hbWU9InRodW1ibmFpbCIgdmFsdWU9InRydWUiLz4NCgkJPHVpc2hvdyBuYW1lPSJub3RlcyIgdmFsdWU9InRydWUiLz48dWlzaG93IG5hbWU9InNlYXJjaCIgdmFsdWU9InRydWUiLz48dWlzaG93IG5hbWU9InF1aXoiIHZhbHVlPSJ0cnVlIi8+PHVpc2hvdyBuYW1lPSJhdHRhY2htZW50cyIgdmFsdWU9InRydWUiLz48dWlzaG93IG5hbWU9InV0aWxzIiB2YWx1ZT0idHJ1ZSIvPjx1aXNob3cgbmFtZT0idm9sdW1lIiB2YWx1ZT0idHJ1ZSIvPjx1aXNob3cgbmFtZT0icGxheWJhciIgdmFsdWU9InRydWUiLz48dWlzaG93IG5hbWU9InRhbGtpbmdoZWFkIiB2YWx1ZT0idHJ1ZSIvPjx1aXNob3cgbmFtZT0ic2lkZWJhcm9ucmlnaHQiIHZhbHVlPSJ0cnVlIi8+PHVpc2hvdyBuYW1lPSJ2aWV3Y2hhbmdlIiB2YWx1ZT0idHJ1ZSIvPjx1aXNob3cgbmFtZT0iYWx3YXlzU2NydW5jaCIgdmFsdWU9ImZhbHNlIi8+PHVpc2hvdyBuYW1lPSJpbml0aWFsZGlzcGxheW1vZGVpc25vcm1hbCIgdmFsdWU9InRydWUiLz48dWlyZXBsYWNlIG5hbWU9ImxvZ28iIHZhbHVlPSIiLz48dWlyZXBsYWNlIG5hbWU9ImJnaW1hZ2UiIHZhbHVlPSIiLz48dWlyZXBsYWNlIG5hbWU9ImluaXRpYWx0YWIiIHZhbHVlPSJvdXRsaW5lIi8+PHVpc2hvdyBuYW1lPSJjY3RleHRoaWdobGlnaHRpbmciIHZhbHVlPSJ0cnVlIi8+DQoJPC9sYXlvdXQ+DQoJPHByZWxvYWRlcj48c2V0Qm9vbCBuYW1lPSJkaXNhYmxlQXNzZXRQcmVsb2FkZXIiIHZhbHVlPSJ0cnVlIi8+PC9wcmVsb2FkZXI+PGxhbmd1YWdlIGlkPSJlb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WSURQTEFZSU5HIiB2YWx1ZT0iVmlkZW8gUGxheWluZyIvPg0KCQk8dWl0ZXh0IG5hbWU9IlNDUlVCQkFSU1RBVFVTX0xPQURJTkciIHZhbHVlPSJMb2FkaW5nIi8+DQoJCTx1aXRleHQgbmFtZT0iU0NSVUJCQVJTVEFUVVNfQlVGRkVSSU5HIiB2YWx1ZT0iQnVmZmVyaW5nIi8+DQoJCTx1aXRleHQgbmFtZT0iU0NSVUJCQVJTVEFUVVNfUVVFU1RJT04iIHZhbHVlPSJBbnN3ZXIgUXVlc3Rpb24iLz4NCgkJPHVpdGV4dCBuYW1lPSJTQ1JVQkJBUlNUQVRVU19SRVZJRVdRVUlaIiB2YWx1ZT0iUmV2aWV3aW5nIFF1aXoiLz4NCgkJPCEtLSBzdWJzdGl0dXRpb246ICVtID09IG1pbnV0ZXMgcmVtYWluaW5nIC0tPg0KCQk8IS0tIHN1YnN0aXR1dGlvbjogJXMgPT0gc2Vjb25kcyByZW1haW5pbmcgLS0+DQoJCTx1aXRleHQgbmFtZT0iRUxBUFNFRCIgdmFsdWU9IiVtIE1pbnV0ZXMgJXMgU2Vjb25kcyBSZW1haW5pbmciLz4NCgkJPHVpdGV4dCBuYW1lPSJOT1RGT1VORCIgdmFsdWU9Ik5vdGhpbmcgRm91bmQiLz4NCgkJPHVpdGV4dCBuYW1lPSJBVFRBQ0hNRU5UUyIgdmFsdWU9IkF0dGFjaG1lbnR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jdCIvPg0KCQk8dWl0ZXh0IG5hbWU9IlRBQl9RVUlaIiB2YWx1ZT0iUXVpeiIvPg0KCQk8dWl0ZXh0IG5hbWU9IlRBQl9PVVRMSU5FIiB2YWx1ZT0iT3V0bGluZSIvPg0KCQk8dWl0ZXh0IG5hbWU9IlRBQl9USFVNQiIgdmFsdWU9IlRodW1iIi8+DQoJCTx1aXRleHQgbmFtZT0iVEFCX05PVEVTIiB2YWx1ZT0iTm90ZXMiLz4NCgkJPHVpdGV4dCBuYW1lPSJUQUJfU0VBUkNIIiB2YWx1ZT0iU2VhcmNoIi8+DQoJCTx1aXRleHQgbmFtZT0iU0xJREVfSEVBRElORyIgdmFsdWU9IlNsaWRlIFRpdGxlIi8+DQoJCTx1aXRleHQgbmFtZT0iRFVSQVRJT05fSEVBRElORyIgdmFsdWU9IkR1cmF0aW9uIi8+DQoJCTx1aXRleHQgbmFtZT0iU0VBUkNIX0hFQURJTkciIHZhbHVlPSJTZWFyY2ggZm9yIHRleHQ6Ii8+DQoJCTx1aXRleHQgbmFtZT0iVEhVTUJfSEVBRElORyIgdmFsdWU9IlNsaWRlIi8+DQoJCTx1aXRleHQgbmFtZT0iVEhVTUJfSU5GTyIgdmFsdWU9IlNsaWRlIFRpdGxlL0R1cmF0aW9uIi8+DQoJCTx1aXRleHQgbmFtZT0iQVRUQUNITkFNRV9IRUFESU5HIiB2YWx1ZT0iRmlsZSBOYW1lIi8+DQoJCTx1aXRleHQgbmFtZT0iQVRUQUNIU0laRV9IRUFESU5HIiB2YWx1ZT0iU2l6ZSIvPg0KCQk8dWl0ZXh0IG5hbWU9IlNMSURFX05PVEVTIiB2YWx1ZT0iU2xpZGUgTm90ZXMiLz4NCgkJPHVpdGV4dCBuYW1lPSJDT1VSU0VfU1RBVFVTIiB2YWx1ZT0iTW9kdWxlIFN0YXR1cyIvPg0KCQk8dWl0ZXh0IG5hbWU9IlBBU1NFRF9TVFJJTkciIHZhbHVlPSJQYXNzZWQiLz4NCgkJPHVpdGV4dCBuYW1lPSJGQUlMRURfU1RSSU5HIiB2YWx1ZT0iRmFpbGVk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dWl0ZXh0IG5hbWU9IkNPVVJTRV9TVEFUVVMiIHZhbHVlPSJNb2R1bHN0YXR1cyIvPg0KCQk8dWl0ZXh0IG5hbWU9IlBBU1NFRF9TVFJJTkciIHZhbHVlPSJFcmZvbGdyZWljaCIvPg0KCQk8dWl0ZXh0IG5hbWU9IkZBSUxFRF9TVFJJTkciIHZhbHVlPSJGZWhsZ2VzY2hsYWd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BdXMiLz4NCgkJPHVpdGV4dCBuYW1lPSJET0NXUkFQX1RJVExFIiB2YWx1ZT0iUHJlc2VudGVyLUFuaGFuZyIvPg0KCQk8dWl0ZXh0IG5hbWU9IkRPQ1dSQVBfTVNHIiB2YWx1ZT0iQXVmIG1laW5lbSBBcmJlaXRzcGxhdHogc3BlaWNoZXJuIi8+DQoJCTx1aXRleHQgbmFtZT0iRE9DV1JBUF9QUk9NUFQiIHZhbHVlPSJadW0gSGVydW50ZXJsYWRlbiBrbGlja2VuIi8+DQoJPC9sYW5ndWFnZT4NCgk8bGFuZ3VhZ2UgaWQ9ImZy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WSURQTEFZSU5HIiB2YWx1ZT0iTGVjdHVyZSB2aWTDqW8gZW4gY291cnM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y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RVUlaIiB2YWx1ZT0iUXVpeiIvPg0KCQk8dWl0ZXh0IG5hbWU9IlRBQl9PVVRMSU5FIiB2YWx1ZT0iUGxhbiIvPg0KCQk8dWl0ZXh0IG5hbWU9IlRBQl9USFVNQiIgdmFsdWU9IkRpYXBvcyIvPg0KCQk8dWl0ZXh0IG5hbWU9IlRBQl9OT1RFUyIgdmFsdWU9Ik5vdGVzIi8+DQoJCTx1aXRleHQgbmFtZT0iVEFCX1NFQVJDSCIgdmFsdWU9IlJlY2hlcmNoZSIvPg0KCQk8dWl0ZXh0IG5hbWU9IlNMSURFX0hFQURJTkciIHZhbHVlPSJUaXRyZSBkZSBsYSBkaWFwb3NpdGl2ZSIvPg0KCQk8dWl0ZXh0IG5hbWU9IkRVUkFUSU9OX0hFQURJTkciIHZhbHVlPSJEdXLDqWUiLz4NCgkJPHVpdGV4dCBuYW1lPSJTRUFSQ0hfSEVBRElORyIgdmFsdWU9IlJlY2hlcmNoZSBkZSB0ZXh0ZSA6Ii8+DQoJCTx1aXRleHQgbmFtZT0iVEhVTUJfSEVBRElORyIgdmFsdWU9IkRpYXBvc2l0aXZlIi8+DQoJCTx1aXRleHQgbmFtZT0iVEhVTUJfSU5GTyIgdmFsdWU9IlRpdHJlL2R1csOpZSIvPg0KCQk8dWl0ZXh0IG5hbWU9IkFUVEFDSE5BTUVfSEVBRElORyIgdmFsdWU9Ik5vbSBkZSBmaWNoaWVyIi8+DQoJCTx1aXRleHQgbmFtZT0iQVRUQUNIU0laRV9IRUFESU5HIiB2YWx1ZT0iVGFpbGxlIi8+DQoJCTx1aXRleHQgbmFtZT0iU0xJREVfTk9URVMiIHZhbHVlPSJDb21tZW50YWlyZXMgZGVzIGRpYXBvc2l0aXZlcyIvPg0KCQk8dWl0ZXh0IG5hbWU9IkNPVVJTRV9TVEFUVVMiIHZhbHVlPSJTdGF0dXQgZHUgbW9kdWxlIi8+DQoJCTx1aXRleHQgbmFtZT0iUEFTU0VEX1NUUklORyIgdmFsdWU9IlLDqXVzc2kiLz4NCgkJPHVpdGV4dCBuYW1lPSJGQUlMRURfU1RSSU5HIiB2YWx1ZT0iRWNob3XDqSIvPg0KCQk8IS0tcXVpeiBwb2QgYW5kIG1lc3NhZ2UgYm94IHRleHRzLS0+DQoJCTx1aXRleHQgbmFtZT0iUVVJWlBPRF9RVUlaX0FUVEVNUFQiIHZhbHVlPSJUZW50YXRpdmUgZGUgcXVlc3Rpb25uYWlyZSA6Ii8+DQoJCTx1aXRleHQgbmFtZT0iUVVJWlBPRF9RVUlaX0FUVEVNUFRfVkFMVUUiIHZhbHVlPSIlbiBzdXIgJXQiLz4NCgkJPHVpdGV4dCBuYW1lPSJRVUlaUE9EX1FVSVpfU0NPUkUiIHZhbHVlPSJOb3RlIG9idGVudWUgOiIvPg0KCQk8dWl0ZXh0IG5hbWU9IlFVSVpQT0RfUVVJWl9QQVNTU0NPUkUiIHZhbHVlPSJOb3RlIGQnYWRtaXNzaWJpbGl0w6nCoDoiLz4NCgkJPHVpdGV4dCBuYW1lPSJRVUlaUE9EX1FVSVpfTUFYU0NPUkUiIHZhbHVlPSJOb3RlIG1heGltYWxlIDoiLz4NCgkJPHVpdGV4dCBuYW1lPSJRVUlaUE9EX1FVRVNBVE1QVF9TVFIiIHZhbHVlPSJUZW50YXRpdmUgOiAlbiBzdXIgJXQiLz4NCgkJPHVpdGV4dCBuYW1lPSJRVUlaUE9EX1FVRVNUWVBFX1NUUiIgdmFsdWU9IlR5cGU6ICVzIi8+DQoJCTx1aXRleHQgbmFtZT0iUVVJWlBPRF9RVUVTVFlQRV9HUkQiIHZhbHVlPSJOb3TDqSIvPg0KCQk8dWl0ZXh0IG5hbWU9IlFVSVpQT0RfUVVFU1RZUEVfU1ZZIiB2YWx1ZT0iRW5xdcOqdGUiLz4NCgkJPHVpdGV4dCBuYW1lPSJRVUlaUE9EX1FVSVpBVE1QVF9JTkYiIHZhbHVlPSJJbGxpbWl0w6kiLz4NCgkJPHVpdGV4dCBuYW1lPSJRVUlaUE9EX1FVRVNBVE1QVF9JTkYiIHZhbHVlPSJJbGxpbWl0w6kiLz4NCgkJPHVpdGV4dCBuYW1lPSJXQVJOSU5HTVNHX1lFU1NUUklORyIgdmFsdWU9Ik91aSIvPg0KCQk8dWl0ZXh0IG5hbWU9IldBUk5JTkdNU0dfTk9TVFJJTkciIHZhbHVlPSJOb24iLz4NCgkJPHVpdGV4dCBuYW1lPSJXQVJOSU5HTVNHX1RJVExFU1RSSU5HIiB2YWx1ZT0iQXZlcnRpc3NlbWVudCBkZSBuYXZpZ2F0aW9uIGR1IHF1ZXN0aW9ubmFpcmUiLz4NCgkJPHVpdGV4dCBuYW1lPSJXQVJOSU5HTVNHX01TR1NUUklORyIgdmFsdWU9IlZvdXMgbidhdmV6IHBhcyByw6lwb25kdSDDoCBjZXJ0YWluZXMgcXVlc3Rpb25zIGRlIGNlIHF1ZXN0aW9ubmFpcmUuJiN4QTsmI3hBO1NpIHZvdXMgY2xpcXVleiBzdXIgT3VpLCB2b3VzIHF1aXR0ZXJleiBsZSBxdWVzdGlvbm5haXJlLiBDbGlxdWV6IHN1ciBOb24gcG91ciBjb250aW51ZXIgbGUgcXVlc3Rpb25uYWlyZS4iLz4NCgkJPHVpdGV4dCBuYW1lPSJJTkZPUk1BVElPTl9IMjY0X0ZMQVNIUExBWUVSIiB2YWx1ZT0iTGEgdmVyc2lvbiBkZSBGbGFzaCBQbGF5ZXIgYWN0dWVsbGVtZW50IGluc3RhbGzDqWUgc3VyIHZvdHJlIG1hY2hpbmUgbmUgcHJlbmQgcGFzIGVuIGNoYXJnZSBjZSB0eXBlIGRlIHZpZMOpby4gQ2xpcXVleiBzdXIgbGEgem9uZSB2aWTDqW8gcG91ciB0w6lsw6ljaGFyZ2VyIGxhIGRlcm5pw6hyZSB2ZXJzaW9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udHJlciBsJ2VuY2FkcsOpIGF1eCBwYXJ0aWNpcGFudHMiLz4NCgkJPHVpdGV4dCBuYW1lPSJNVVRFIiB2YWx1ZT0iTXVldCIvPg0KCQk8dWl0ZXh0IG5hbWU9IkRPQ1dSQVBfVElUTEUiIHZhbHVlPSJQacOoY2Ugam9pbnRlIFByZXNlbnRlciIvPg0KCQk8dWl0ZXh0IG5hbWU9IkRPQ1dSQVBfTVNHIiB2YWx1ZT0iRW5yZWdpc3RyZXIgc3VyIG1vbiBvcmRpbmF0ZXVyIi8+DQoJCTx1aXRleHQgbmFtZT0iRE9DV1JBUF9QUk9NUFQiIHZhbHVlPSJDbGlxdWVyIHBvdXIgdMOpbMOpY2hhcmdlciIvPg0KCTwvbGFuZ3VhZ2U+DQoJPGxhbmd1YWdlIGlkPSJqYSI+DQoJCTwhLS0gZm9ybWF0IGZvciB1aWZvbnQgdmFsdWUgaXMgImZvbnQsc2l6ZSxpc2JvbGQsaXNpdGFsaWMsaXNzaGFkb3dlZCIgLS0+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+DQoJCTx1aWZvbnQgbmFtZT0iRk9OVF9FTEFQU0VEVElNRSIgdmFsdWU9IlZlcmRhbmEsMTEsdHJ1ZSxmYWxzZSxmYWxzZSIvPg0KCQk8dWlmb250IG5hbWU9IkZPTlRfVVRJTFNNRU5VIiB2YWx1ZT0iVmVyZGFuYSw5LHRydWUsZmFsc2UsZmFsc2UiLz4NCgkJPHVpZm9udCBuYW1lPSJGT05UX1RBQlMiIHZhbHVlPSJWZXJkYW5hLDEwLGZhbHNlLGZhbHNlLGZhbHNlIi8+DQoJCTx1aWZvbnQgbmFtZT0iRk9OVF9QUkVTRU5UQVRJT05OQU1FIiB2YWx1ZT0iVmVyZGFuYSwxNSxmYWxzZSxmYWxzZSx0cnVlIi8+DQoJCTx1aWZvbnQgbmFtZT0iRk9OVF9QUkVTRU5URVJOQU1FIiB2YWx1ZT0iVmVyZGFuYSwxNSx0cnVlLGZhbHNlLHRydWUiLz4NCgkJPHVpZm9udCBuYW1lPSJGT05UX1BSRVNFTlRFUlRJVExFIiB2YWx1ZT0iVmVyZGFuYSwxMS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MTEsZmFsc2UsZmFsc2UsdHJ1ZSIvPg0KCQk8dWlmb250IG5hbWU9IkZPTlRfQklPV0lOIiB2YWx1ZT0iVmVyZGFuYSwxMSxmYWxzZSxmYWxzZSxmYWxzZSIvPg0KCQk8dWlmb250IG5hbWU9IkZPTlRfTElTVEhFQURJTkciIHZhbHVlPSJWZXJkYW5hLDExLGZhbHNlLGZhbHNlLGZhbHNlIi8+DQoJCTx1aWZvbnQgbmFtZT0iRk9OVF9XSU5USVRMRSIgdmFsdWU9IlZlcmRhbmEsMTE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WSURQTEFZSU5HIiB2YWx1ZT0i44OT44OH44Kq5YaN55Sf5LitIi8+DQoJCTx1aXRleHQgbmFtZT0iU0NSVUJCQVJTVEFUVVNfTE9BRElORyIgdmFsdWU9IuODreODvOODieS4rSIvPg0KCQk8dWl0ZXh0IG5hbWU9IlNDUlVCQkFSU1RBVFVTX0JVRkZFUklORyIgdmFsdWU9IuODkOODg+ODleOCoeS4rSIvPg0KCQk8dWl0ZXh0IG5hbWU9IlNDUlVCQkFSU1RBVFVTX1FVRVNUSU9OIiB2YWx1ZT0i6LOq5ZWP44Gr562U44GI44Gm5LiL44GV44GEIi8+DQoJCTx1aXRleHQgbmFtZT0iU0NSVUJCQVJTVEFUVVNfUkVWSUVXUVVJWiIgdmFsdWU9IuOCr+OCpOOCuuOCkuODrOODk+ODpeODvOOBl+OBpuOBhOOBvuOBmSIvPg0KCQk8IS0tIHN1YnN0aXR1dGlvbjogJW0gPT0gbWludXRlcyByZW1haW5pbmcgLS0+DQoJCTwhLS0gc3Vic3RpdHV0aW9uOiAlcyA9PSBzZWNvbmRzIHJlbWFpbmluZyAtLT4NCgkJPHVpdGV4dCBuYW1lPSJFTEFQU0VEIiB2YWx1ZT0i5q6L44KKIDogJW0g5YiGICVzIOenkiIvPg0KCQk8dWl0ZXh0IG5hbWU9Ik5PVEZPVU5EIiB2YWx1ZT0i5L2V44KC6KaL44Gk44GL44KK44G+44Gb44KTIi8+DQoJCTx1aXRleHQgbmFtZT0iQVRUQUNITUVOVFMiIHZhbHVlPSLmt7vku5giLz4NCgkJPCEtLSBzdWJzdGl0dXRpb246ICVwID09IGN1cnJlbnQgc3BlYWtlcidzIHRpdGxlIC0tPg0KCQk8dWl0ZXh0IG5hbWU9IkJJT1dJTl9USVRMRSIgdmFsdWU9Iue1jOattCA6ICVwIi8+DQoJCTx1aXRleHQgbmFtZT0iQklPQlROX1RJVExFIiB2YWx1ZT0i57WM5q20Ii8+DQoJCTx1aXRleHQgbmFtZT0iRElWSURFUkJUTl9USVRMRSIgdmFsdWU9InwiLz4NCgkJPHVpdGV4dCBuYW1lPSJDT05UQUNUQlROX1RJVExFIiB2YWx1ZT0i44GK5ZWP44GE5ZCI44KP44GbIi8+DQoJCTx1aXRleHQgbmFtZT0iVEFCX1FVSVoiIHZhbHVlPSLjgq/jgqTjgroiLz4NCgkJPHVpdGV4dCBuYW1lPSJUQUJfT1VUTElORSIgdmFsdWU9IuOCouOCpuODiOODqeOCpOODsyIvPg0KCQk8dWl0ZXh0IG5hbWU9IlRBQl9USFVNQiIgdmFsdWU9IuOCteODoOODjeODvOODqy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5qSc57Si44GZ44KL44OG44Kt44K544O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dWl0ZXh0IG5hbWU9IkNPVVJTRV9TVEFUVVMiIHZhbHVlPSLjg6Ljgrjjg6Xjg7zjg6vjgrnjg4bjg7zjgr/jgrkiLz4NCgkJPHVpdGV4dCBuYW1lPSJQQVNTRURfU1RSSU5HIiB2YWx1ZT0i5ZCI5qC8Ii8+DQoJCTx1aXRleHQgbmFtZT0iRkFJTEVEX1NUUklORyIgdmFsdWU9IuS4jeWQiOagvCIvPg0KCQk8IS0tcXVpeiBwb2QgYW5kIG1lc3NhZ2UgYm94IHRleHRzLS0+DQoJCTx1aXRleHQgbmFtZT0iUVVJWlBPRF9RVUlaX0FUVEVNUFQiIHZhbHVlPSLjgq/jgqTjgrroqabooYzlm57mlbAgOiAiLz4NCgkJPHVpdGV4dCBuYW1lPSJRVUlaUE9EX1FVSVpfQVRURU1QVF9WQUxVRSIgdmFsdWU9IiVuIC8gJXQiLz4NCgkJPHVpdGV4dCBuYW1lPSJRVUlaUE9EX1FVSVpfU0NPUkUiIHZhbHVlPSLjgrnjgrPjgqIgOiAiLz4NCgkJPHVpdGV4dCBuYW1lPSJRVUlaUE9EX1FVSVpfUEFTU1NDT1JFIiB2YWx1ZT0i5ZCI5qC854K5IDoiLz4NCgkJPHVpdGV4dCBuYW1lPSJRVUlaUE9EX1FVSVpfTUFYU0NPUkUiIHZhbHVlPSLmnIDpq5jlvpfngrkgOiAiLz4NCgkJPHVpdGV4dCBuYW1lPSJRVUlaUE9EX1FVRVNBVE1QVF9TVFIiIHZhbHVlPSLoqabooYzlm57mlbAgOiAlbiAvICV0Ii8+DQoJCTx1aXRleHQgbmFtZT0iUVVJWlBPRF9RVUVTVFlQRV9TVFIiIHZhbHVlPSLjgr/jgqTjg5cgOiAlcyIvPg0KCQk8dWl0ZXh0IG5hbWU9IlFVSVpQT0RfUVVFU1RZUEVfR1JEIiB2YWx1ZT0i6KmV5L6hIi8+DQoJCTx1aXRleHQgbmFtZT0iUVVJWlBPRF9RVUVTVFlQRV9TVlkiIHZhbHVlPSLjgqLjg7PjgrHjg7zjg4giLz4NCgkJPHVpdGV4dCBuYW1lPSJRVUlaUE9EX1FVSVpBVE1QVF9JTkYiIHZhbHVlPSLnhKHliLbpmZAiLz4NCgkJPHVpdGV4dCBuYW1lPSJRVUlaUE9EX1FVRVNBVE1QVF9JTkYiIHZhbHVlPSLnhKHliLbpmZAiLz4NCgkJPHVpdGV4dCBuYW1lPSJXQVJOSU5HTVNHX1lFU1NUUklORyIgdmFsdWU9IuOBr+OBhCIvPg0KCQk8dWl0ZXh0IG5hbWU9IldBUk5JTkdNU0dfTk9TVFJJTkciIHZhbHVlPSLjgYTjgYTjgYgiLz4NCgkJPHVpdGV4dCBuYW1lPSJXQVJOSU5HTVNHX1RJVExFU1RSSU5HIiB2YWx1ZT0i44Kv44Kk44K644Gu44OK44OT44Ky44O844K344On44Oz44Gr6Zai44GZ44KL6K2m5ZGKIi8+DQoJCTx1aXRleHQgbmFtZT0iV0FSTklOR01TR19NU0dTVFJJTkciIHZhbHVlPSLjgZPjga7jgq/jgqTjgrrjgavjga/jgIHjgb7jgaDop6PnrZTjgZfjgabjgYTjgarjgYTos6rllY/jgYzjgYLjgorjgb7jgZnjgIImI3hBOyYjeEE7IOOCr+OCpOOCuuOCkue1guS6huOBmeOCi+OBq+OBr+OAgeOAjOOBr+OBhOOAjeOCkuOCr+ODquODg+OCr+OBl+OBvuOBmeOAguOCr+OCpOOCuuOCkue2muihjOOBmeOCi+OBq+OBr+OAgeOAjOOBhOOBhOOBiOOAjeOCkuOCr+ODquODg+OCr+OBl+OBvuOBmeOAgiIvPg0KCQk8dWl0ZXh0IG5hbWU9IklORk9STUFUSU9OX0gyNjRfRkxBU0hQTEFZRVIiIHZhbHVlPSLjgYrkvb/jgYTjga7jgrPjg7Pjg5Tjg6Xjg7zjgr/jgavnj77lnKjjgqTjg7Pjgrnjg4jjg7zjg6vjgZXjgozjgabjgYTjgosgRmxhc2ggUGxheWVyIOOBruODkOODvOOCuOODp+ODs+OBr+OAgeOBk+OBruODk+ODh+OCquOCkuOCteODneODvOODiOOBl+OBpuOBhOOBvuOBm+OCk+OAguacgOaWsOOBriBGbGFzaCBQbGF5ZXIg44KS44OA44Km44Oz44Ot44O844OJ44GZ44KL44Gr44Gv44CB44OT44OH44Kq6aCY5Z+f44KS44Kv44Oq44OD44Kv44GX44Gm44GP44Gg44GV44GE44CC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uOCteOCpOODieODkOODvOOCkuWPguWKoOiAheOBq+imi+OBm+OCiyIvPg0KCQk8dWl0ZXh0IG5hbWU9Ik1VVEUiIHZhbHVlPSLjg5/jg6Xjg7zjg4giLz4NCgkJPHVpdGV4dCBuYW1lPSJET0NXUkFQX1RJVExFIiB2YWx1ZT0iUHJlc2VudGVyIOa3u+S7mOODleOCoeOCpOODqyIvPg0KCQk8dWl0ZXh0IG5hbWU9IkRPQ1dSQVBfTVNHIiB2YWx1ZT0i44Oe44Kk44Kz44Oz44OU44Ol44O844K/44Gr5L+d5a2YIi8+DQoJCTx1aXRleHQgbmFtZT0iRE9DV1JBUF9QUk9NUFQiIHZhbHVlPSLjgq/jg6rjg4Pjgq/jgZfjgabjg4Djgqbjg7Pjg63jg7zjg4kiLz4NCgk8L2xhbmd1YWdlPg0KCTxsYW5ndWFnZSBpZD0ia28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S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yKrOudvOydtOuTnCAlbiIvPg0KCQk8IS0tIHN1YnN0aXR1dGlvbjogJW4gPT0gc2xpZGUgbnVtYmVyIC0tPg0KCQk8IS0tIHN1YnN0aXR1dGlvbjogJXQgPT0gdG90YWwgc2xpZGUgY291bnQgLS0+DQoJCTx1aXRleHQgbmFtZT0iU0NSVUJCQVJTVEFUVVNfU0xJREVJTkZPIiB2YWx1ZT0i7Iqs65287J2065OcICVuIC8gJXQgfCAiLz4NCgkJPHVpdGV4dCBuYW1lPSJTQ1JVQkJBUlNUQVRVU19TVE9QUEVEIiB2YWx1ZT0i7KSR7KeA65CoIi8+DQoJCTx1aXRleHQgbmFtZT0iU0NSVUJCQVJTVEFUVVNfUExBWUlORyIgdmFsdWU9IuyerOyDnSIvPg0KCQk8dWl0ZXh0IG5hbWU9IlNDUlVCQkFSU1RBVFVTX05PQVVESU8iIHZhbHVlPSLsmKTrlJTsmKQg7JeG7J2MIi8+DQoJCTx1aXRleHQgbmFtZT0iU0NSVUJCQVJTVEFUVVNfVklEUExBWUlORyIgdmFsdWU9Iuu5hOuUlOyYpCDsnqzsg50g7KSRIi8+DQoJCTx1aXRleHQgbmFtZT0iU0NSVUJCQVJTVEFUVVNfTE9BRElORyIgdmFsdWU9IuuhnOuUqSIvPg0KCQk8dWl0ZXh0IG5hbWU9IlNDUlVCQkFSU1RBVFVTX0JVRkZFUklORyIgdmFsdWU9IuuyhO2NvOungSIvPg0KCQk8dWl0ZXh0IG5hbWU9IlNDUlVCQkFSU1RBVFVTX1FVRVNUSU9OIiB2YWx1ZT0i7KeI66y47JeQIOuLte2VmOq4sCIvPg0KCQk8dWl0ZXh0IG5hbWU9IlNDUlVCQkFSU1RBVFVTX1JFVklFV1FVSVoiIHZhbHVlPSLsp4jrrLgg64uk7Iuc67O06riwIi8+DQoJCTwhLS0gc3Vic3RpdHV0aW9uOiAlbSA9PSBtaW51dGVzIHJlbWFpbmluZyAtLT4NCgkJPCEtLSBzdWJzdGl0dXRpb246ICVzID09IHNlY29uZHMgcmVtYWluaW5nIC0tPg0KCQk8dWl0ZXh0IG5hbWU9IkVMQVBTRUQiIHZhbHVlPSIlbeu2hCAlc+y0iCDrgqjsnYwiLz4NCgkJPHVpdGV4dCBuYW1lPSJOT1RGT1VORCIgdmFsdWU9IuyXhuydjCIvPg0KCQk8dWl0ZXh0IG5hbWU9IkFUVEFDSE1FTlRTIiB2YWx1ZT0i7LKo67aAIO2MjOydvCIvPg0KCQk8IS0tIHN1YnN0aXR1dGlvbjogJXAgPT0gY3VycmVudCBzcGVha2VyJ3MgdGl0bGUgLS0+DQoJCTx1aXRleHQgbmFtZT0iQklPV0lOX1RJVExFIiB2YWx1ZT0i6rK966ClIOyGjOqwnDogJXAiLz4NCgkJPHVpdGV4dCBuYW1lPSJCSU9CVE5fVElUTEUiIHZhbHVlPSLqsr3roKUg7IaM6rCcIi8+DQoJCTx1aXRleHQgbmFtZT0iRElWSURFUkJUTl9USVRMRSIgdmFsdWU9InwiLz4NCgkJPHVpdGV4dCBuYW1lPSJDT05UQUNUQlROX1RJVExFIiB2YWx1ZT0i7Jew65297LKYIi8+DQoJCTx1aXRleHQgbmFtZT0iVEFCX1FVSVoiIHZhbHVlPSLtgLTspogiLz4NCgkJPHVpdGV4dCBuYW1lPSJUQUJfT1VUTElORSIgdmFsdWU9IuqwnOyalCIvPg0KCQk8dWl0ZXh0IG5hbWU9IlRBQl9USFVNQiIgdmFsdWU9Iuy2leyGjO2MkCIvPg0KCQk8dWl0ZXh0IG5hbWU9IlRBQl9OT1RFUyIgdmFsdWU9IuuFuO2KuCIvPg0KCQk8dWl0ZXh0IG5hbWU9IlRBQl9TRUFSQ0giIHZhbHVlPSLqsoDsg4kiLz4NCgkJPHVpdGV4dCBuYW1lPSJTTElERV9IRUFESU5HIiB2YWx1ZT0i7Iqs65287J2065OcIOygnOuqqSIvPg0KCQk8dWl0ZXh0IG5hbWU9IkRVUkFUSU9OX0hFQURJTkciIHZhbHVlPSLsnqzsg53si5zqsIQiLz4NCgkJPHVpdGV4dCBuYW1lPSJTRUFSQ0hfSEVBRElORyIgdmFsdWU9Iu2FjeyKpO2KuCDqsoDsg4k6Ii8+DQoJCTx1aXRleHQgbmFtZT0iVEhVTUJfSEVBRElORyIgdmFsdWU9IuyKrOudvOydtOuTnCIvPg0KCQk8dWl0ZXh0IG5hbWU9IlRIVU1CX0lORk8iIHZhbHVlPSLsoJzrqqkv7J6s7IOd7Iuc6rCEIi8+DQoJCTx1aXRleHQgbmFtZT0iQVRUQUNITkFNRV9IRUFESU5HIiB2YWx1ZT0i7YyM7J28IOydtOumhCIvPg0KCQk8dWl0ZXh0IG5hbWU9IkFUVEFDSFNJWkVfSEVBRElORyIgdmFsdWU9Iu2BrOq4sCIvPg0KCQk8dWl0ZXh0IG5hbWU9IlNMSURFX05PVEVTIiB2YWx1ZT0i7Iqs65287J2065OcIOuFuO2KuCIvPg0KCQk8dWl0ZXh0IG5hbWU9IkNPVVJTRV9TVEFUVVMiIHZhbHVlPSLrqqjrk4gg7IOB7YOcIi8+DQoJCTx1aXRleHQgbmFtZT0iUEFTU0VEX1NUUklORyIgdmFsdWU9Iu2VqeqyqSIvPg0KCQk8dWl0ZXh0IG5hbWU9IkZBSUxFRF9TVFJJTkciIHZhbHVlPSLrtojtlanqsqk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dWl0ZXh0IG5hbWU9IkNPVVJTRV9TVEFUVVMiIHZhbHVlPSJFc3RhZG8gZGUgbW9kdWxvIi8+DQoJCTx1aXRleHQgbmFtZT0iUEFTU0VEX1NUUklORyIgdmFsdWU9IkFwcm9iYWRvIi8+DQoJCTx1aXRleHQgbmFtZT0iRkFJTEVEX1NUUklORyIgdmFsdWU9IlN1c3BlbnNvIi8+DQoJCTwhLS1xdWl6IHBvZCBhbmQgbWVzc2FnZSBib3ggdGV4dHMtLT4NCgkJPHVpdGV4dCBuYW1lPSJRVUlaUE9EX1FVSVpfQVRURU1QVCIgdmFsdWU9IkludGVudG8gZGUgcHJ1ZWJhOiIvPg0KCQk8dWl0ZXh0IG5hbWU9IlFVSVpQT0RfUVVJWl9BVFRFTVBUX1ZBTFVFIiB2YWx1ZT0iJW4gZGUgJXQiLz4NCgkJPHVpdGV4dCBuYW1lPSJRVUlaUE9EX1FVSVpfU0NPUkUiIHZhbHVlPSJQdW50dWFjacOzbjoiLz4NCgkJPHVpdGV4dCBuYW1lPSJRVUlaUE9EX1FVSVpfUEFTU1NDT1JFIiB2YWx1ZT0iUHVudHVhY2nDs24gcGFyYSBhcHJvYmFyOiIvPg0KCQk8dWl0ZXh0IG5hbWU9IlFVSVpQT0RfUVVJWl9NQVhTQ09SRSIgdmFsdWU9IlB1bnR1YWNpw7NuIG3DoXhpbWE6Ii8+DQoJCTx1aXRleHQgbmFtZT0iUVVJWlBPRF9RVUVTQVRNUFRfU1RSIiB2YWx1ZT0iSW50ZW50b3M6ICVuIGRlICV0Ii8+DQoJCTx1aXRleHQgbmFtZT0iUVVJWlBPRF9RVUVTVFlQRV9TVFIiIHZhbHVlPSJUaXBvOiAlcyIvPg0KCQk8dWl0ZXh0IG5hbWU9IlFVSVpQT0RfUVVFU1RZUEVfR1JEIiB2YWx1ZT0iQ29uIHB1bnR1YWNpw7NuIi8+DQoJCTx1aXRleHQgbmFtZT0iUVVJWlBPRF9RVUVTVFlQRV9TVlkiIHZhbHVlPSJFbmN1ZXN0YSIvPg0KCQk8dWl0ZXh0IG5hbWU9IlFVSVpQT0RfUVVJWkFUTVBUX0lORiIgdmFsdWU9IkluZmluaXRvIi8+DQoJCTx1aXRleHQgbmFtZT0iUVVJWlBPRF9RVUVTQVRNUFRfSU5GIiB2YWx1ZT0iSW5maW5pdG8iLz4NCgkJPHVpdGV4dCBuYW1lPSJXQVJOSU5HTVNHX1lFU1NUUklORyIgdmFsdWU9IlPDrSIvPg0KCQk8dWl0ZXh0IG5hbWU9IldBUk5JTkdNU0dfTk9TVFJJTkciIHZhbHVlPSJObyIvPg0KCQk8dWl0ZXh0IG5hbWU9IldBUk5JTkdNU0dfVElUTEVTVFJJTkciIHZhbHVlPSJBdmlzbyBkZSBuYXZlZ2FjacOzbiBkZSBwcnVlYmEiLz4NCgkJPHVpdGV4dCBuYW1lPSJXQVJOSU5HTVNHX01TR1NUUklORyIgdmFsdWU9IkhheSBwcmVndW50YXMgc2luIGludGVudG9zIGVuIGVzdGEgcHJ1ZWJhLiYjeEE7JiN4QTtQYXJhIHNhbGlyIGRlIGxhIHBydWViYSwgaGFnYSBjbGljIGVuIFPDrS4gUGFyYSBjb250aW51YXIsIGhhZ2EgY2xpYyBlbiBOby4iLz4NCgkJPHVpdGV4dCBuYW1lPSJJTkZPUk1BVElPTl9IMjY0X0ZMQVNIUExBWUVSIiB2YWx1ZT0iTGEgdmVyc2nDs24gYWN0dWFsIGRlIEZsYXNoIFBsYXllciBpbnN0YWxhZGEgZW4gZWwgb3JkZW5hZG9yIG5vIGVzIGNvbXBhdGlibGUgY29uIGVzdGUgdsOtZGVvLiBIYWdhIGNsaWMgZW4gZWwgw6FyZWEgZGUgdsOtZGVvIHBhcmEgZGVzY2FyZ2FyIGxhIMO6bHRpbWEgdmVyc2nDs24gZGUgRmxhc2ggUGxheWVyLiIvPg0KCQk8IS0tIHN1YnN0aXR1dGlvbjogJXAgPT0gcHJlc2VudGF0aW9uIHRpdGxlIC0tPg0KCQk8IS0tIHN1YnN0aXR1dGlvbjogJXMgPT0gc2xpZGUgdGl0bGUgLS0+DQoJCTwhLS0gc3Vic3RpdHV0aW9uOiAlbiA9PSBzbGlkZSBudW1iZXIgLS0+DQoJCTx1aXRleHQgbmFtZT0iQk9PS01BUksiIHZhbHVlPSJBZG9iZSBQcmVzZW50ZXI6ICVwIi8+DQoJCTwhLS0gc3Vic3RpdHV0aW9uOiAlcCA9PSBwcmVzZW50YXRpb24gdGl0bGUgLS0+DQoJCTwhLS0gc3Vic3RpdHV0aW9uOiAlcyA9PSBzbGlkZSB0aXRsZSAtLT4NCgkJPCEtLSBzdWJzdGl0dXRpb246ICVuID09IHNsaWRlIG51bWJlciAtLT4NCgkJPHVpdGV4dCBuYW1lPSJCT09LTUFSS1NMSURFIiB2YWx1ZT0iQWRvYmUgUHJlc2VudGVyOiAlcCAlcyIvPg0KCQk8dWl0ZXh0IG5hbWU9IlNIT1dTSURFQkFSIiB2YWx1ZT0iTW9zdHJhciBiYXJyYSBsYXRlcmFsIGEgbG9zIHBhcnRpY2lwYW50ZXMiLz4NCgkJPHVpdGV4dCBuYW1lPSJNVVRFIiB2YWx1ZT0iU2lsZW5jaWFyIi8+DQoJCTx1aXRleHQgbmFtZT0iRE9DV1JBUF9USVRMRSIgdmFsdWU9IkFyY2hpdm8gYWRqdW50byBkZSBQcmVzZW50ZXIiLz4NCgkJPHVpdGV4dCBuYW1lPSJET0NXUkFQX01TRyIgdmFsdWU9Ikd1YXJkYXIgZW4gTWkgUEMiLz4NCgkJPHVpdGV4dCBuYW1lPSJET0NXUkFQX1BST01QVCIgdmFsdWU9IkhhZ2EgY2xpYyBlbiBEZXNjYXJnYXIiLz4NCgk8L2xhbmd1YWdlPg0KCTxsYW5ndWFnZSBpZD0icHQ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GFyYWRvIi8+DQoJCTx1aXRleHQgbmFtZT0iU0NSVUJCQVJTVEFUVVNfUExBWUlORyIgdmFsdWU9IlJlcHJvZHV6aW5kbyIvPg0KCQk8dWl0ZXh0IG5hbWU9IlNDUlVCQkFSU1RBVFVTX05PQVVESU8iIHZhbHVlPSJTZW0gw6F1ZGlvIi8+DQoJCTx1aXRleHQgbmFtZT0iU0NSVUJCQVJTVEFUVVNfVklEUExBWUlORyIgdmFsdWU9IlbDrWRlbyBlbSByZXByb2R1w6fDo28iLz4NCgkJPHVpdGV4dCBuYW1lPSJTQ1JVQkJBUlNUQVRVU19MT0FESU5HIiB2YWx1ZT0iQ2FycmVnYW5kbyIvPg0KCQk8dWl0ZXh0IG5hbWU9IlNDUlVCQkFSU1RBVFVTX0JVRkZFUklORyIgdmFsdWU9IkFybWF6ZW5hbmRvIGVtIGJ1ZmZlciIvPg0KCQk8dWl0ZXh0IG5hbWU9IlNDUlVCQkFSU1RBVFVTX1FVRVNUSU9OIiB2YWx1ZT0iUmVzcG9uZGVyIHBlcmd1bnRhIi8+DQoJCTx1aXRleHQgbmFtZT0iU0NSVUJCQVJTVEFUVVNfUkVWSUVXUVVJWiIgdmFsdWU9IlJldmlzYW5kbyBxdWVzdGlvbsOhcmlvIi8+DQoJCTwhLS0gc3Vic3RpdHV0aW9uOiAlbSA9PSBtaW51dGVzIHJlbWFpbmluZyAtLT4NCgkJPCEtLSBzdWJzdGl0dXRpb246ICVzID09IHNlY29uZHMgcmVtYWluaW5nIC0tPg0KCQk8dWl0ZXh0IG5hbWU9IkVMQVBTRUQiIHZhbHVlPSIlbSBtaW51dG9zICVzIHNlZ3VuZG9zIHJlc3RhbnRlcyIvPg0KCQk8dWl0ZXh0IG5hbWU9Ik5PVEZPVU5EIiB2YWx1ZT0iTmFkYSBlbmNvbnRyYWRvIi8+DQoJCTx1aXRleHQgbmFtZT0iQVRUQUNITUVOVFMiIHZhbHVlPSJBbmV4b3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XRvIi8+DQoJCTx1aXRleHQgbmFtZT0iVEFCX1FVSVoiIHZhbHVlPSJRdWVzdC4iLz4NCgkJPHVpdGV4dCBuYW1lPSJUQUJfT1VUTElORSIgdmFsdWU9IkVzcXVlbWEiLz4NCgkJPHVpdGV4dCBuYW1lPSJUQUJfVEhVTUIiIHZhbHVlPSJNaW5pIi8+DQoJCTx1aXRleHQgbmFtZT0iVEFCX05PVEVTIiB2YWx1ZT0iTm90YXMiLz4NCgkJPHVpdGV4dCBuYW1lPSJUQUJfU0VBUkNIIiB2YWx1ZT0iQnVzY2EiLz4NCgkJPHVpdGV4dCBuYW1lPSJTTElERV9IRUFESU5HIiB2YWx1ZT0iVMOtdHVsbyBkbyBzbGlkZSIvPg0KCQk8dWl0ZXh0IG5hbWU9IkRVUkFUSU9OX0hFQURJTkciIHZhbHVlPSJEdXJhw6fDo28iLz4NCgkJPHVpdGV4dCBuYW1lPSJTRUFSQ0hfSEVBRElORyIgdmFsdWU9IlByb2N1cmFyIHRleHRvOiIvPg0KCQk8dWl0ZXh0IG5hbWU9IlRIVU1CX0hFQURJTkciIHZhbHVlPSJTbGlkZSIvPg0KCQk8dWl0ZXh0IG5hbWU9IlRIVU1CX0lORk8iIHZhbHVlPSJUw610dWxvL0R1cmHDp8OjbyBkbyBzbGlkZSIvPg0KCQk8dWl0ZXh0IG5hbWU9IkFUVEFDSE5BTUVfSEVBRElORyIgdmFsdWU9Ik5vbWUgZG8gYXJxdWl2byIvPg0KCQk8dWl0ZXh0IG5hbWU9IkFUVEFDSFNJWkVfSEVBRElORyIgdmFsdWU9IlRhbWFuaG8iLz4NCgkJPHVpdGV4dCBuYW1lPSJTTElERV9OT1RFUyIgdmFsdWU9IkFub3Rhw6fDtWVzIGRvIHNsaWRlIi8+DQoJCTx1aXRleHQgbmFtZT0iQ09VUlNFX1NUQVRVUyIgdmFsdWU9IlN0YXR1cyBkbyBtw7NkdWxvIi8+DQoJCTx1aXRleHQgbmFtZT0iUEFTU0VEX1NUUklORyIgdmFsdWU9IkFwcm92YWRvIi8+DQoJCTx1aXRleHQgbmFtZT0iRkFJTEVEX1NUUklORyIgdmFsdWU9IlJlcHJvdmFkby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HVpdGV4dCBuYW1lPSJDT1VSU0VfU1RBVFVTIiB2YWx1ZT0iTW9kdWxlIFN0YXR1cyIvPg0KCQk8dWl0ZXh0IG5hbWU9IlBBU1NFRF9TVFJJTkciIHZhbHVlPSJQYXNzZWQiLz4NCgkJPHVpdGV4dCBuYW1lPSJGQUlMRURfU1RSSU5HIiB2YWx1ZT0iRmFpbGVkIi8+DQoJCTwhLS1xdWl6IHBvZCBhbmQgbWVzc2FnZSBib3ggdGV4dHMtLT4NCgkJPHVpdGV4dCBuYW1lPSJRVUlaUE9EX1FVSVpfQVRURU1QVCIgdmFsdWU9IlRlbnRhdGl2byBxdWl6OiIvPg0KCQk8dWl0ZXh0IG5hbWU9IlFVSVpQT0RfUVVJWl9BVFRFTVBUX1ZBTFVFIiB2YWx1ZT0iJW4gZGkgJXQiLz4NCgkJPHVpdGV4dCBuYW1lPSJRVUlaUE9EX1FVSVpfU0NPUkUiIHZhbHVlPSJQdW50ZWdnaW86Ii8+DQoJCTx1aXRleHQgbmFtZT0iUVVJWlBPRF9RVUlaX1BBU1NTQ09SRSIgdmFsdWU9IlB1bnRlZ2dpbyBtaW5pbW86Ii8+DQoJCTx1aXRleHQgbmFtZT0iUVVJWlBPRF9RVUlaX01BWFNDT1JFIiB2YWx1ZT0iUHVudGVnZ2lvIG1hc3NpbW86Ii8+DQoJCTx1aXRleHQgbmFtZT0iUVVJWlBPRF9RVUVTQVRNUFRfU1RSIiB2YWx1ZT0iVGVudGF0aXZvOiAlbiBkaSAldCIvPg0KCQk8dWl0ZXh0IG5hbWU9IlFVSVpQT0RfUVVFU1RZUEVfU1RSIiB2YWx1ZT0iVGlwbzogJXMiLz4NCgkJPHVpdGV4dCBuYW1lPSJRVUlaUE9EX1FVRVNUWVBFX0dSRCIgdmFsdWU9IkNvbiB2YWx1dGF6aW9uZSIvPg0KCQk8dWl0ZXh0IG5hbWU9IlFVSVpQT0RfUVVFU1RZUEVfU1ZZIiB2YWx1ZT0iSW5kYWdpbmUiLz4NCgkJPHVpdGV4dCBuYW1lPSJRVUlaUE9EX1FVSVpBVE1QVF9JTkYiIHZhbHVlPSJJbmZpbml0aSIvPg0KCQk8dWl0ZXh0IG5hbWU9IlFVSVpQT0RfUVVFU0FUTVBUX0lORiIgdmFsdWU9IkluZmluaXRpIi8+DQoJCTx1aXRleHQgbmFtZT0iV0FSTklOR01TR19ZRVNTVFJJTkciIHZhbHVlPSJTw6wiLz4NCgkJPHVpdGV4dCBuYW1lPSJXQVJOSU5HTVNHX05PU1RSSU5HIiB2YWx1ZT0iTm8iLz4NCgkJPHVpdGV4dCBuYW1lPSJXQVJOSU5HTVNHX1RJVExFU1RSSU5HIiB2YWx1ZT0iQXZ2ZXJ0ZW56YSBuYXZpZ2F6aW9uZSBxdWl6Ii8+DQoJCTx1aXRleHQgbmFtZT0iV0FSTklOR01TR19NU0dTVFJJTkciIHZhbHVlPSJPY2NvcnJlIGFuY29yYSByaXNwb25kZXJlIGFkIGFsY3VuZSBkb21hbmRlIGRlbCBxdWl6LiYjeEE7JiN4QTtTZSBmYXRlIGNsaWMgc3UgU8OsLCB1c2NpcmV0ZSBkYWwgcXVpei4gRmF0ZSBjbGljIHN1IE5vIHBlciBjb250aW51YXJlIGlsIHF1aXouIi8+DQoJCTx1aXRleHQgbmFtZT0iSU5GT1JNQVRJT05fSDI2NF9GTEFTSFBMQVlFUiIgdmFsdWU9IkxhIHZlcnNpb25lIGRpIEZsYXNoIFBsYXllciBhdHR1YWxtZW50ZSBpbnN0YWxsYXRhIG5vbiBzdXBwb3J0YSBxdWVzdG8gdmlkZW8uIEZhdGUgY2xpYyBzdWxsJ2FyZWEgZGVsIHZpZGVvIHBlciBzY2FyaWNhcmUgbCd1bHRpbWEgdmVyc2lvbmUgZGkgRmxhc2ggUGxheWVy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Nb3N0cmEgYmFycmEgbGF0ZXJhbGUgYWkgcGFydGVjaXBhbnRpIi8+DQoJCTx1aXRleHQgbmFtZT0iTVVURSIgdmFsdWU9IkRpc2F0dGl2YSBhdWRpbyIvPg0KCQk8dWl0ZXh0IG5hbWU9IkRPQ1dSQVBfVElUTEUiIHZhbHVlPSJBbGxlZ2F0byBmaWxlIFByZXNlbnRlciIvPg0KCQk8dWl0ZXh0IG5hbWU9IkRPQ1dSQVBfTVNHIiB2YWx1ZT0iU2FsdmEgaW4gUmlzb3JzZSBkZWwgY29tcHV0ZXIiLz4NCgkJPHVpdGV4dCBuYW1lPSJET0NXUkFQX1BST01QVCIgdmFsdWU9IkNsaWMgcGVyIHNjYXJpY2FyZSIvPg0KCTwvbGFuZ3VhZ2U+DQoJPGxhbmd1YWdlIGlkPSJubC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EgJW4iLz4NCgkJPCEtLSBzdWJzdGl0dXRpb246ICVuID09IHNsaWRlIG51bWJlciAtLT4NCgkJPCEtLSBzdWJzdGl0dXRpb246ICV0ID09IHRvdGFsIHNsaWRlIGNvdW50IC0tPg0KCQk8dWl0ZXh0IG5hbWU9IlNDUlVCQkFSU1RBVFVTX1NMSURFSU5GTyIgdmFsdWU9IkRpYSAlbiAvICV0IHwgIi8+DQoJCTx1aXRleHQgbmFtZT0iU0NSVUJCQVJTVEFUVVNfU1RPUFBFRCIgdmFsdWU9Ikdlc3RvcHQiLz4NCgkJPHVpdGV4dCBuYW1lPSJTQ1JVQkJBUlNUQVRVU19QTEFZSU5HIiB2YWx1ZT0iQWZzcGVsZW4iLz4NCgkJPHVpdGV4dCBuYW1lPSJTQ1JVQkJBUlNUQVRVU19OT0FVRElPIiB2YWx1ZT0iR2VlbiBhdWRpbyIvPg0KCQk8dWl0ZXh0IG5hbWU9IlNDUlVCQkFSU1RBVFVTX1ZJRFBMQVlJTkciIHZhbHVlPSJWaWRlbyBhZnNwZWxlbiIvPg0KCQk8dWl0ZXh0IG5hbWU9IlNDUlVCQkFSU1RBVFVTX0xPQURJTkciIHZhbHVlPSJMYWRlbiIvPg0KCQk8dWl0ZXh0IG5hbWU9IlNDUlVCQkFSU1RBVFVTX0JVRkZFUklORyIgdmFsdWU9IkJ1ZmZlcmVuIi8+DQoJCTx1aXRleHQgbmFtZT0iU0NSVUJCQVJTVEFUVVNfUVVFU1RJT04iIHZhbHVlPSJWcmFhZyBtZXQgYW50d29vcmQiLz4NCgkJPHVpdGV4dCBuYW1lPSJTQ1JVQkJBUlNUQVRVU19SRVZJRVdRVUlaIiB2YWx1ZT0iUXVpeiBjb250cm9sZXJlbiIvPg0KCQk8IS0tIHN1YnN0aXR1dGlvbjogJW0gPT0gbWludXRlcyByZW1haW5pbmcgLS0+DQoJCTwhLS0gc3Vic3RpdHV0aW9uOiAlcyA9PSBzZWNvbmRzIHJlbWFpbmluZyAtLT4NCgkJPHVpdGV4dCBuYW1lPSJFTEFQU0VEIiB2YWx1ZT0iRXIgcmVzdGVyZW4gJW0gbWludXRlbiAlcyBzZWNvbmRlbiIvPg0KCQk8dWl0ZXh0IG5hbWU9Ik5PVEZPVU5EIiB2YWx1ZT0iTmlldHMgZ2V2b25kZW4iLz4NCgkJPHVpdGV4dCBuYW1lPSJBVFRBQ0hNRU5UUyIgdmFsdWU9IkJpamxhZ2VuIi8+DQoJCTwhLS0gc3Vic3RpdHV0aW9uOiAlcCA9PSBjdXJyZW50IHNwZWFrZXIncyB0aXRsZSAtLT4NCgkJPHVpdGV4dCBuYW1lPSJCSU9XSU5fVElUTEUiIHZhbHVlPSJCaW9ncmFmaWU6ICVwIi8+DQoJCTx1aXRleHQgbmFtZT0iQklPQlROX1RJVExFIiB2YWx1ZT0iQmlvZ3JhZmllIi8+DQoJCTx1aXRleHQgbmFtZT0iRElWSURFUkJUTl9USVRMRSIgdmFsdWU9InwiLz4NCgkJPHVpdGV4dCBuYW1lPSJDT05UQUNUQlROX1RJVExFIiB2YWx1ZT0iQ29udGFjdCIvPg0KCQk8dWl0ZXh0IG5hbWU9IlRBQl9RVUlaIiB2YWx1ZT0iUXVpeiIvPg0KCQk8dWl0ZXh0IG5hbWU9IlRBQl9PVVRMSU5FIiB2YWx1ZT0iT3ZlcnppY2h0Ii8+DQoJCTx1aXRleHQgbmFtZT0iVEFCX1RIVU1CIiB2YWx1ZT0iTWluaWF0dXVyIi8+DQoJCTx1aXRleHQgbmFtZT0iVEFCX05PVEVTIiB2YWx1ZT0iTm90aXRpZXMiLz4NCgkJPHVpdGV4dCBuYW1lPSJUQUJfU0VBUkNIIiB2YWx1ZT0iWm9la2VuIi8+DQoJCTx1aXRleHQgbmFtZT0iU0xJREVfSEVBRElORyIgdmFsdWU9IlRpdGVsIHZhbiBkaWEiLz4NCgkJPHVpdGV4dCBuYW1lPSJEVVJBVElPTl9IRUFESU5HIiB2YWx1ZT0iRHV1ciIvPg0KCQk8dWl0ZXh0IG5hbWU9IlNFQVJDSF9IRUFESU5HIiB2YWx1ZT0iWm9la2VuIG5hYXIgdGVrc3Q6Ii8+DQoJCTx1aXRleHQgbmFtZT0iVEhVTUJfSEVBRElORyIgdmFsdWU9IkRpYSIvPg0KCQk8dWl0ZXh0IG5hbWU9IlRIVU1CX0lORk8iIHZhbHVlPSJUaXRlbC9kdXVyIHZhbiBkaWEiLz4NCgkJPHVpdGV4dCBuYW1lPSJBVFRBQ0hOQU1FX0hFQURJTkciIHZhbHVlPSJCZXN0YW5kc25hYW0iLz4NCgkJPHVpdGV4dCBuYW1lPSJBVFRBQ0hTSVpFX0hFQURJTkciIHZhbHVlPSJHcm9vdHRlIi8+DQoJCTx1aXRleHQgbmFtZT0iU0xJREVfTk9URVMiIHZhbHVlPSJEaWFub3RpdGllcyIvPg0KCQk8dWl0ZXh0IG5hbWU9IkNPVVJTRV9TVEFUVVMiIHZhbHVlPSJNb2R1bGUgU3RhdHVzIi8+DQoJCTx1aXRleHQgbmFtZT0iUEFTU0VEX1NUUklORyIgdmFsdWU9IlBhc3NlZCIvPg0KCQk8dWl0ZXh0IG5hbWU9IkZBSUxFRF9TVFJJTkciIHZhbHVlPSJGYWlsZWQiLz4NCgkJPCEtLXF1aXogcG9kIGFuZCBtZXNzYWdlIGJveCB0ZXh0cy0tPg0KCQk8dWl0ZXh0IG5hbWU9IlFVSVpQT0RfUVVJWl9BVFRFTVBUIiB2YWx1ZT0iUXVpenBvZ2luZzoiLz4NCgkJPHVpdGV4dCBuYW1lPSJRVUlaUE9EX1FVSVpfQVRURU1QVF9WQUxVRSIgdmFsdWU9IiVuIHZhbiAldCIvPg0KCQk8dWl0ZXh0IG5hbWU9IlFVSVpQT0RfUVVJWl9TQ09SRSIgdmFsdWU9IkJlaGFhbGRlIHNjb3JlOiIvPg0KCQk8dWl0ZXh0IG5hbWU9IlFVSVpQT0RfUVVJWl9QQVNTU0NPUkUiIHZhbHVlPSJWb2xkb2VuZGUgc2NvcmU6Ii8+DQoJCTx1aXRleHQgbmFtZT0iUVVJWlBPRF9RVUlaX01BWFNDT1JFIiB2YWx1ZT0iTWF4aW1hYWwgaGFhbGJhcmUgc2NvcmU6Ii8+DQoJCTx1aXRleHQgbmFtZT0iUVVJWlBPRF9RVUVTQVRNUFRfU1RSIiB2YWx1ZT0iUG9naW5nOiAlbiB2YW4gJXQiLz4NCgkJPHVpdGV4dCBuYW1lPSJRVUlaUE9EX1FVRVNUWVBFX1NUUiIgdmFsdWU9IlR5cGU6ICVzIi8+DQoJCTx1aXRleHQgbmFtZT0iUVVJWlBPRF9RVUVTVFlQRV9HUkQiIHZhbHVlPSJUZWx0IHZvb3Igc2NvcmUiLz4NCgkJPHVpdGV4dCBuYW1lPSJRVUlaUE9EX1FVRVNUWVBFX1NWWSIgdmFsdWU9IkVucXXDqnRlIi8+DQoJCTx1aXRleHQgbmFtZT0iUVVJWlBPRF9RVUlaQVRNUFRfSU5GIiB2YWx1ZT0iT25iZXBlcmt0Ii8+DQoJCTx1aXRleHQgbmFtZT0iUVVJWlBPRF9RVUVTQVRNUFRfSU5GIiB2YWx1ZT0iT25iZXBlcmt0Ii8+DQoJCTx1aXRleHQgbmFtZT0iV0FSTklOR01TR19ZRVNTVFJJTkciIHZhbHVlPSJKYSIvPg0KCQk8dWl0ZXh0IG5hbWU9IldBUk5JTkdNU0dfTk9TVFJJTkciIHZhbHVlPSJOZWUiLz4NCgkJPHVpdGV4dCBuYW1lPSJXQVJOSU5HTVNHX1RJVExFU1RSSU5HIiB2YWx1ZT0iV2FhcnNjaHV3aW5nIG1ldCBiZXRyZWtraW5nIHRvdCBxdWl6bmF2aWdhdGllIi8+DQoJCTx1aXRleHQgbmFtZT0iV0FSTklOR01TR19NU0dTVFJJTkciIHZhbHVlPSJVIGhlYnQgbmlldCBhbGxlIHZyYWdlbiBpbiBkZXplIHF1aXogYmVhbnR3b29yZC4mI3hBOyYjeEE7S2xpayBvcCBKYSBvbSBkZSBxdWl6IGFmIHRlIHNsdWl0ZW4uIEtsaWsgb3AgTmVlIG9tIGRlIHF1aXogdm9vcnQgdGUgemV0dGVuLiIvPg0KCQk8dWl0ZXh0IG5hbWU9IklORk9STUFUSU9OX0gyNjRfRkxBU0hQTEFZRVIiIHZhbHVlPSJEZXplIHZpZGVvIHdvcmR0IG5pZXQgb25kZXJzdGV1bmQgZG9vciBkZSB2ZXJzaWUgdmFuIEZsYXNoIFBsYXllciBkaWUgbW9tZW50ZWVsIG9wIHV3IGNvbXB1dGVyIGlzIGdlw69uc3RhbGxlZXJkLiBLbGlrIGluIGRlIHZpZGVvIG9tIGRlIG5pZXV3c3RlIEZsYXNoIFBsYXllciB0ZSBkb3dubG9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aaWpwYW5lZWwgYWFuIGRlZWxuZW1lcnMgd2VlcmdldmVuIi8+DQoJCTx1aXRleHQgbmFtZT0iTVVURSIgdmFsdWU9IkRlbXBlbiIvPg0KCQk8dWl0ZXh0IG5hbWU9IkRPQ1dSQVBfVElUTEUiIHZhbHVlPSJQcmVzZW50ZXItYmVzdGFuZHNiaWpsYWdlIi8+DQoJCTx1aXRleHQgbmFtZT0iRE9DV1JBUF9NU0ciIHZhbHVlPSJPcHNsYWFuIGluIERlemUgY29tcHV0ZXIiLz4NCgkJPHVpdGV4dCBuYW1lPSJET0NXUkFQX1BST01QVCIgdmFsdWU9IktsaWsgb20gdGUgZG93bmxvYWRlbiIvPg0KCTwvbGFuZ3VhZ2U+DQoJPGxhbmd1YWdlIGlkPSJjbiI+DQoJCTwhLS0gZm9ybWF0IGZvciB1aWZvbnQgdmFsdWUgaXMgImZvbnQsc2l6ZSxpc2JvbGQsaXNpdGFsaWMsaXNzaGFkb3dlZCIgLS0+DQoJCTx1aWZvbnQgbmFtZT0iRk9OVF9RVUlaWklORyIgdmFsdWU9IuWui+S9ky0xODAzMCwxMCxmYWxzZSxmYWxzZSxmYWxzZSIvPg0KCQk8dWlmb250IG5hbWU9IkZPTlRfU0NSVUJTVEFUVVMiIHZhbHVlPSLlrovkvZMtMTgwMzAsMTAsdHJ1ZSxmYWxzZSx0cnVlIi8+DQoJCTx1aWZvbnQgbmFtZT0iRk9OVF9TQ1JVQlRJTUUiIHZhbHVlPSLlrovkvZMtMTgwMzAsMTAsZmFsc2UsZmFsc2UsdHJ1ZSIvPg0KCQk8dWlmb250IG5hbWU9IkZPTlRfRUxBUFNFRFRJTUUiIHZhbHVlPSLlrovkvZMtMTgwMzAsMTAsdHJ1ZSxmYWxzZSx0cnVlIi8+DQoJCTx1aWZvbnQgbmFtZT0iRk9OVF9VVElMU01FTlUiIHZhbHVlPSLlrovkvZMtMTgwMzAsMTAsdHJ1ZSxmYWxzZSxmYWxzZSIvPg0KCQk8dWlmb250IG5hbWU9IkZPTlRfVEFCUyIgdmFsdWU9IuWui+S9ky0xODAzMCwxNCx0cnVlLGZhbHNlLHRydWUiLz4NCgkJPHVpZm9udCBuYW1lPSJGT05UX1BSRVNFTlRBVElPTk5BTUUiIHZhbHVlPSLlrovkvZMtMTgwMzAsMTQsZmFsc2UsZmFsc2UsdHJ1ZSIvPg0KCQk8dWlmb250IG5hbWU9IkZPTlRfUFJFU0VOVEVSTkFNRSIgdmFsdWU9IuWui+S9ky0xODAzMCwxNCx0cnVlLGZhbHNlLHRydWUiLz4NCgkJPHVpZm9udCBuYW1lPSJGT05UX1BSRVNFTlRFUlRJVExFIiB2YWx1ZT0i5a6L5L2TLTE4MDMwLDEzLGZhbHNlLGZhbHNlLHRydWUiLz4NCgkJPHVpZm9udCBuYW1lPSJGT05UX0JJT0JUTiIgdmFsdWU9IuWui+S9ky0xODAzMCwxMCxmYWxzZSxmYWxzZSx0cnVlIi8+DQoJCTx1aWZvbnQgbmFtZT0iRk9OVF9OT1RFUyIgdmFsdWU9IuWui+S9ky0xODAzMCwxMixmYWxzZSxmYWxzZSxmYWxzZSIvPg0KCQk8dWlmb250IG5hbWU9IkZPTlRfT1VUTElORSIgdmFsdWU9IuWui+S9ky0xODAzMCwxMixmYWxzZSxmYWxzZSx0cnVlIi8+DQoJCTx1aWZvbnQgbmFtZT0iRk9OVF9TRUFSQ0giIHZhbHVlPSLlrovkvZMtMTgwMzAsMTIsZmFsc2UsZmFsc2UsdHJ1ZSIvPg0KCQk8dWlmb250IG5hbWU9IkZPTlRfVEhVTUIiIHZhbHVlPSLlrovkvZMtMTgwMzAsMTAsZmFsc2UsZmFsc2UsdHJ1ZSIvPg0KCQk8dWlmb250IG5hbWU9IkZPTlRfQklPV0lOIiB2YWx1ZT0i5a6L5L2TLTE4MDMwLDEyLGZhbHNlLGZhbHNlLGZhbHNlIi8+DQoJCTx1aWZvbnQgbmFtZT0iRk9OVF9MSVNUSEVBRElORyIgdmFsdWU9IuWui+S9ky0xODAzMCwxMCxmYWxzZSxmYWxzZSxmYWxzZSIvPg0KCQk8dWlmb250IG5hbWU9IkZPTlRfV0lOVElUTEUiIHZhbHVlPSLlrovkvZMtMTgwMzAsMTAsZmFsc2UsZmFsc2UsdHJ1ZSIvPg0KCQk8dWlmb250IG5hbWU9IkZPTlRfQVRUQUNITUVOVFMiIHZhbHVlPSLlrovkvZMtMTgwMzAsMTIsZmFsc2UsZmFsc2UsdHJ1ZSIvPg0KCQk8IS0tcXVpeiBwb2QgYW5kIG1lc3NhZ2UgYm94IHRleHQgZm9udHMtLT4NCgkJPHVpZm9udCBuYW1lPSJGT05UX01TR0JPWF9XSU5USVRMRSIgdmFsdWU9IuWui+S9ky0xODAzMCwxMix0cnVlLGZhbHNlLHRydWUiLz4NCgkJPHVpZm9udCBuYW1lPSJGT05UX01TR0JPWF9NU0ciIHZhbHVlPSLlrovkvZMtMTgwMzAsMTIsZmFsc2UsZmFsc2UsdHJ1ZSIvPg0KCQk8dWlmb250IG5hbWU9IkZPTlRfTVNHQk9YX09QVElPTlMiIHZhbHVlPSLlrovkvZMtMTgwMzAsMTAsdHJ1ZSxmYWxzZSx0cnVlIi8+DQoJCTx1aWZvbnQgbmFtZT0iRk9OVF9RVUlaUE9EX1FVSVpfVElUTEUiIHZhbHVlPSLlrovkvZMtMTgwMzAsMTIsdHJ1ZSxmYWxzZSx0cnVlIi8+DQoJCTx1aWZvbnQgbmFtZT0iRk9OVF9RVUlaUE9EX1FVSVpfQVRURU1QVCIgdmFsdWU9IuWui+S9ky0xODAzMCwxMCxmYWxzZSxmYWxzZSx0cnVlIi8+DQoJCTx1aWZvbnQgbmFtZT0iRk9OVF9RVUlaUE9EX1FVSVpfQVRURU1QVF9WQUxVRSIgdmFsdWU9IuWui+S9ky0xODAzMCwxMCx0cnVlLGZhbHNlLHRydWUiLz4NCgkJPHVpZm9udCBuYW1lPSJGT05UX1FVSVpQT0RfUVVFU1RJT05fU0NPUkUiIHZhbHVlPSLlrovkvZMtMTgwMzAsMTAsZmFsc2UsZmFsc2UsdHJ1ZSIvPg0KCQk8dWlmb250IG5hbWU9IkZPTlRfUVVJWlBPRF9RVUVTVElPTl9TQ09SRV9WQUxVRSIgdmFsdWU9IuWui+S9ky0xODAzMCwxMCx0cnVlLGZhbHNlLHRydWUiLz4NCgkJPHVpZm9udCBuYW1lPSJGT05UX1FVSVpQT0RfUVVFU1RJT05fQVRURU1QVCIgdmFsdWU9IuWui+S9ky0xODAzMCwxMCxmYWxzZSxmYWxzZSx0cnVlIi8+DQoJCTx1aWZvbnQgbmFtZT0iRk9OVF9RVUlaUE9EX1FVRVNUSU9OX0FUVEVNUFRfVkFMVUUiIHZhbHVlPSLlrovkvZMtMTgwMzAsMTAsdHJ1ZSxmYWxzZSx0cnVlIi8+DQoJCTx1aWZvbnQgbmFtZT0iRk9OVF9RVUlaUE9EX1FVRVNUSU9OX1RBRyIgdmFsdWU9IuWui+S9ky0xODAzMCwxMix0cnVlLGZhbHNlLHRydWUiLz4NCgkJPHVpZm9udCBuYW1lPSJGT05UX1FVSVpQT0RfUVVJWl9RVUVTVElPTl9DT1VOVCIgdmFsdWU9IuWui+S9ky0xODAzMCwxMCxmYWxzZSxmYWxzZSx0cnVlIi8+DQoJCTx1aWZvbnQgbmFtZT0iRk9OVF9RVUlaUE9EX1FVSVpfUVVFU1RJT05fQ09VTlRfVkFMVUUiIHZhbHVlPSLlrovkvZMtMTgwMzAsMTAsdHJ1ZSxmYWxzZSx0cnVlIi8+DQoJCTx1aWZvbnQgbmFtZT0iRk9OVF9RVUlaUE9EX1FVSVpfUVVFU1RJT05fQVRURU1QVEVEIiB2YWx1ZT0i5a6L5L2TLTE4MDMwLDEwLGZhbHNlLGZhbHNlLHRydWUiLz4NCgkJPHVpZm9udCBuYW1lPSJGT05UX1FVSVpQT0RfUVVJWl9RVUVTVElPTl9BVFRFTVBURURfVkFMVUUiIHZhbHVlPSLlrovkvZMtMTgwMzAsMTAsdHJ1ZSxmYWxzZSx0cnVlIi8+DQoJCTx1aWZvbnQgbmFtZT0iRk9OVF9RVUlaUE9EX1FVSVpfU0NPUkVfVEFHIiB2YWx1ZT0i5a6L5L2TLTE4MDMwLDEyLHRydWUsZmFsc2UsdHJ1ZSIvPg0KCQk8dWlmb250IG5hbWU9IkZPTlRfUVVJWlBPRF9RVUlaX1NDT1JFIiB2YWx1ZT0i5a6L5L2TLTE4MDMwLDEwLGZhbHNlLGZhbHNlLHRydWUiLz4NCgkJPHVpZm9udCBuYW1lPSJGT05UX1FVSVpQT0RfUVVJWl9TQ09SRV9WQUxVRSIgdmFsdWU9IuWui+S9ky0xODAzMCwxMCx0cnVlLGZhbHNlLHRydWUiLz4NCgkJPHVpZm9udCBuYW1lPSJGT05UX1FVSVpQT0RfUVVJWl9NQVhTQ09SRSIgdmFsdWU9IuWui+S9ky0xODAzMCwxMCxmYWxzZSxmYWxzZSx0cnVlIi8+DQoJCTx1aWZvbnQgbmFtZT0iRk9OVF9RVUlaUE9EX1FVSVpfTUFYU0NPUkVfVkFMVUUiIHZhbHVlPSLlrovkvZMtMTgwMzAsMTAsdHJ1ZSxmYWxzZSx0cnVlIi8+DQoJCTx1aWZvbnQgbmFtZT0iRk9OVF9RVUlaUE9EX1FVSVpfUEFTU1NDT1JFIiB2YWx1ZT0i5a6L5L2TLTE4MDMwLDEwLGZhbHNlLGZhbHNlLHRydWUiLz4NCgkJPHVpZm9udCBuYW1lPSJGT05UX1FVSVpQT0RfUVVJWl9QQVNTU0NPUkVfVkFMVUUiIHZhbHVlPSLlrovkvZMtMTgwMzAsMTAsdHJ1ZSxmYWxzZSx0cnVlIi8+DQoJCTwhLS0gdWl0ZXh0IC0tPg0KCQk8IS0tIHN1YnN0aXR1dGlvbjogJW4gPT0gc2xpZGUgbnVtYmVyIC0tPg0KCQk8dWl0ZXh0IG5hbWU9IlVOTkFNRURTTElERVRJVExFIiB2YWx1ZT0i5bm754Gv54mHICVuIi8+DQoJCTwhLS0gc3Vic3RpdHV0aW9uOiAlbiA9PSBzbGlkZSBudW1iZXIgLS0+DQoJCTwhLS0gc3Vic3RpdHV0aW9uOiAldCA9PSB0b3RhbCBzbGlkZSBjb3VudCAtLT4NCgkJPHVpdGV4dCBuYW1lPSJTQ1JVQkJBUlNUQVRVU19TTElERUlORk8iIHZhbHVlPSLlubvnga/niYcgJW4gLyAldCB8ICIvPg0KCQk8dWl0ZXh0IG5hbWU9IlNDUlVCQkFSU1RBVFVTX1NUT1BQRUQiIHZhbHVlPSLlt7LlgZzmraIiLz4NCgkJPHVpdGV4dCBuYW1lPSJTQ1JVQkJBUlNUQVRVU19QTEFZSU5HIiB2YWx1ZT0i5q2j5Zyo5pKt5pS+Ii8+DQoJCTx1aXRleHQgbmFtZT0iU0NSVUJCQVJTVEFUVVNfTk9BVURJTyIgdmFsdWU9IuaXoOmfs+mikSIvPg0KCQk8dWl0ZXh0IG5hbWU9IlNDUlVCQkFSU1RBVFVTX1ZJRFBMQVlJTkciIHZhbHVlPSLop4bpopHmkq3mlL4iLz4NCgkJPHVpdGV4dCBuYW1lPSJTQ1JVQkJBUlNUQVRVU19MT0FESU5HIiB2YWx1ZT0i5q2j5Zyo6L295YWlIi8+DQoJCTx1aXRleHQgbmFtZT0iU0NSVUJCQVJTVEFUVVNfQlVGRkVSSU5HIiB2YWx1ZT0i5q2j5Zyo6L+b6KGM57yT5Yay5aSE55CGIi8+DQoJCTx1aXRleHQgbmFtZT0iU0NSVUJCQVJTVEFUVVNfUVVFU1RJT04iIHZhbHVlPSLlm57nrZTpl67popgiLz4NCgkJPHVpdGV4dCBuYW1lPSJTQ1JVQkJBUlNUQVRVU19SRVZJRVdRVUlaIiB2YWx1ZT0i5q2j5Zyo5a6h6ZiF5rWL6aqMIi8+DQoJCTwhLS0gc3Vic3RpdHV0aW9uOiAlbSA9PSBtaW51dGVzIHJlbWFpbmluZyAtLT4NCgkJPCEtLSBzdWJzdGl0dXRpb246ICVzID09IHNlY29uZHMgcmVtYWluaW5nIC0tPg0KCQk8dWl0ZXh0IG5hbWU9IkVMQVBTRUQiIHZhbHVlPSLliankvZkgJW0g5YiG6ZKfICVzIOenkiIvPg0KCQk8dWl0ZXh0IG5hbWU9Ik5PVEZPVU5EIiB2YWx1ZT0i5pyq5om+5Yiw5Lu75L2V5YaF5a65Ii8+DQoJCTx1aXRleHQgbmFtZT0iQVRUQUNITUVOVFMiIHZhbHVlPSLpmYTku7YiLz4NCgkJPCEtLSBzdWJzdGl0dXRpb246ICVwID09IGN1cnJlbnQgc3BlYWtlcidzIHRpdGxlIC0tPg0KCQk8dWl0ZXh0IG5hbWU9IkJJT1dJTl9USVRMRSIgdmFsdWU9IuS4quS6uueugOS7izogJXAiLz4NCgkJPHVpdGV4dCBuYW1lPSJCSU9CVE5fVElUTEUiIHZhbHVlPSLkuKrkurrnroDku4siLz4NCgkJPHVpdGV4dCBuYW1lPSJESVZJREVSQlROX1RJVExFIiB2YWx1ZT0ifCIvPg0KCQk8dWl0ZXh0IG5hbWU9IkNPTlRBQ1RCVE5fVElUTEUiIHZhbHVlPSLogZTns7vmlrnlvI8iLz4NCgkJPHVpdGV4dCBuYW1lPSJUQUJfUVVJWiIgdmFsdWU9Iua1i+mqjCIvPg0KCQk8dWl0ZXh0IG5hbWU9IlRBQl9PVVRMSU5FIiB2YWx1ZT0i5aSn57qyIi8+DQoJCTx1aXRleHQgbmFtZT0iVEFCX1RIVU1CIiB2YWx1ZT0i57yp55Wl5Zu+Ii8+DQoJCTx1aXRleHQgbmFtZT0iVEFCX05PVEVTIiB2YWx1ZT0i5aSH5rOoIi8+DQoJCTx1aXRleHQgbmFtZT0iVEFCX1NFQVJDSCIgdmFsdWU9IuaQnOe0oiIvPg0KCQk8dWl0ZXh0IG5hbWU9IlNMSURFX0hFQURJTkciIHZhbHVlPSLlubvnga/niYfmoIfpopgiLz4NCgkJPHVpdGV4dCBuYW1lPSJEVVJBVElPTl9IRUFESU5HIiB2YWx1ZT0i5oyB57ut5pe26Ze0Ii8+DQoJCTx1aXRleHQgbmFtZT0iU0VBUkNIX0hFQURJTkciIHZhbHVlPSLmkJzntKLmlofmnKw6Ii8+DQoJCTx1aXRleHQgbmFtZT0iVEhVTUJfSEVBRElORyIgdmFsdWU9IuW5u+eBr+eJhyIvPg0KCQk8dWl0ZXh0IG5hbWU9IlRIVU1CX0lORk8iIHZhbHVlPSLlubvnga/niYfmoIfpopgv5oyB57ut5pe26Ze0Ii8+DQoJCTx1aXRleHQgbmFtZT0iQVRUQUNITkFNRV9IRUFESU5HIiB2YWx1ZT0i5paH5Lu25ZCNIi8+DQoJCTx1aXRleHQgbmFtZT0iQVRUQUNIU0laRV9IRUFESU5HIiB2YWx1ZT0i5aSn5bCPIi8+DQoJCTx1aXRleHQgbmFtZT0iU0xJREVfTk9URVMiIHZhbHVlPSLlubvnga/niYflpIfms6giLz4NCgkJPHVpdGV4dCBuYW1lPSJDT1VSU0VfU1RBVFVTIiB2YWx1ZT0iTW9kdWxlIFN0YXR1cyIvPg0KCQk8dWl0ZXh0IG5hbWU9IlBBU1NFRF9TVFJJTkciIHZhbHVlPSJQYXNzZWQiLz4NCgkJPHVpdGV4dCBuYW1lPSJGQUlMRURfU1RSSU5HIiB2YWx1ZT0iRmFpbGVk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JPGxhbmd1YWdlIGlkPSJ0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TbGF5dCAlbiIvPg0KCQk8IS0tIHN1YnN0aXR1dGlvbjogJW4gPT0gc2xpZGUgbnVtYmVyIC0tPg0KCQk8IS0tIHN1YnN0aXR1dGlvbjogJXQgPT0gdG90YWwgc2xpZGUgY291bnQgLS0+DQoJCTx1aXRleHQgbmFtZT0iU0NSVUJCQVJTVEFUVVNfU0xJREVJTkZPIiB2YWx1ZT0iU2xheXQgJW4gLyAldCB8ICIvPg0KCQk8dWl0ZXh0IG5hbWU9IlNDUlVCQkFSU1RBVFVTX1NUT1BQRUQiIHZhbHVlPSJEdXJkdXJ1bGR1Ii8+DQoJCTx1aXRleHQgbmFtZT0iU0NSVUJCQVJTVEFUVVNfUExBWUlORyIgdmFsdWU9Ik95bmF0xLFsxLF5b3IiLz4NCgkJPHVpdGV4dCBuYW1lPSJTQ1JVQkJBUlNUQVRVU19OT0FVRElPIiB2YWx1ZT0iU2VzIFlvayIvPg0KCQk8dWl0ZXh0IG5hbWU9IlNDUlVCQkFSU1RBVFVTX1ZJRFBMQVlJTkciIHZhbHVlPSJWaWRlbyBPeW5hdMSxbMSxeW9yIi8+DQoJCTx1aXRleHQgbmFtZT0iU0NSVUJCQVJTVEFUVVNfTE9BRElORyIgdmFsdWU9IlnDvGtsZW5peW9yIi8+DQoJCTx1aXRleHQgbmFtZT0iU0NSVUJCQVJTVEFUVVNfQlVGRkVSSU5HIiB2YWx1ZT0iQXJhYmVsbGXEn2UgQWzEsW7EsXlvciIvPg0KCQk8dWl0ZXh0IG5hbWU9IlNDUlVCQkFSU1RBVFVTX1FVRVNUSU9OIiB2YWx1ZT0iU29ydXl1IFlhbsSxdGxhIi8+DQoJCTx1aXRleHQgbmFtZT0iU0NSVUJCQVJTVEFUVVNfUkVWSUVXUVVJWiIgdmFsdWU9IlPEsW5hdiDEsG5jZWxlbml5b3IiLz4NCgkJPCEtLSBzdWJzdGl0dXRpb246ICVtID09IG1pbnV0ZXMgcmVtYWluaW5nIC0tPg0KCQk8IS0tIHN1YnN0aXR1dGlvbjogJXMgPT0gc2Vjb25kcyByZW1haW5pbmcgLS0+DQoJCTx1aXRleHQgbmFtZT0iRUxBUFNFRCIgdmFsdWU9IiVtIERha2lrYSAlcyBTYW5peWUgS2FsZMSxIi8+DQoJCTx1aXRleHQgbmFtZT0iTk9URk9VTkQiIHZhbHVlPSJIZXJoYW5naSBCaXIgxZ5leSBCdWx1bm1hZMSxIi8+DQoJCTx1aXRleHQgbmFtZT0iQVRUQUNITUVOVFMiIHZhbHVlPSJFa2xlci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sSwcnRpYmF0Ii8+DQoJCTx1aXRleHQgbmFtZT0iVEFCX1FVSVoiIHZhbHVlPSJTxLFuYXYiLz4NCgkJPHVpdGV4dCBuYW1lPSJUQUJfT1VUTElORSIgdmFsdWU9IkFuYSBIYXQiLz4NCgkJPHVpdGV4dCBuYW1lPSJUQUJfVEhVTUIiIHZhbHVlPSJSZXNpbSIvPg0KCQk8dWl0ZXh0IG5hbWU9IlRBQl9OT1RFUyIgdmFsdWU9Ik5vdGxhciIvPg0KCQk8dWl0ZXh0IG5hbWU9IlRBQl9TRUFSQ0giIHZhbHVlPSJBcmEiLz4NCgkJPHVpdGV4dCBuYW1lPSJTTElERV9IRUFESU5HIiB2YWx1ZT0iU2xheXQgQmHFn2zEscSfxLEiLz4NCgkJPHVpdGV4dCBuYW1lPSJEVVJBVElPTl9IRUFESU5HIiB2YWx1ZT0iU8O8cmUiLz4NCgkJPHVpdGV4dCBuYW1lPSJTRUFSQ0hfSEVBRElORyIgdmFsdWU9Ik1ldG5pIGFyYToiLz4NCgkJPHVpdGV4dCBuYW1lPSJUSFVNQl9IRUFESU5HIiB2YWx1ZT0iU2xheXQiLz4NCgkJPHVpdGV4dCBuYW1lPSJUSFVNQl9JTkZPIiB2YWx1ZT0iU2xheXQgQmHFn2zEscSfxLEvU8O8cmVzaSIvPg0KCQk8dWl0ZXh0IG5hbWU9IkFUVEFDSE5BTUVfSEVBRElORyIgdmFsdWU9IkRvc3lhIEFkxLEiLz4NCgkJPHVpdGV4dCBuYW1lPSJBVFRBQ0hTSVpFX0hFQURJTkciIHZhbHVlPSJCb3l1dCIvPg0KCQk8dWl0ZXh0IG5hbWU9IlNMSURFX05PVEVTIiB2YWx1ZT0iU2xheXQgTm90bGFyxLEiLz4NCgkJPHVpdGV4dCBuYW1lPSJDT1VSU0VfU1RBVFVTIiB2YWx1ZT0iTW9kdWxlIFN0YXR1cyIvPg0KCQk8dWl0ZXh0IG5hbWU9IlBBU1NFRF9TVFJJTkciIHZhbHVlPSJQYXNzZWQiLz4NCgkJPHVpdGV4dCBuYW1lPSJGQUlMRURfU1RSSU5HIiB2YWx1ZT0iRmFpbGVkIi8+DQoJCTwhLS1xdWl6IHBvZCBhbmQgbWVzc2FnZSBib3ggdGV4dHMtLT4NCgkJPHVpdGV4dCBuYW1lPSJRVUlaUE9EX1FVSVpfQVRURU1QVCIgdmFsdWU9IlPEsW5hdiBEZW5lbWVzaToiLz4NCgkJPHVpdGV4dCBuYW1lPSJRVUlaUE9EX1FVSVpfQVRURU1QVF9WQUxVRSIgdmFsdWU9IiVuLyV0Ii8+DQoJCTx1aXRleHQgbmFtZT0iUVVJWlBPRF9RVUlaX1NDT1JFIiB2YWx1ZT0iUHVhbjoiLz4NCgkJPHVpdGV4dCBuYW1lPSJRVUlaUE9EX1FVSVpfUEFTU1NDT1JFIiB2YWx1ZT0iR2XDp21lIFB1YW7EsToiLz4NCgkJPHVpdGV4dCBuYW1lPSJRVUlaUE9EX1FVSVpfTUFYU0NPUkUiIHZhbHVlPSJNYWtzaW11bSBQdWFuOiIvPg0KCQk8dWl0ZXh0IG5hbWU9IlFVSVpQT0RfUVVFU0FUTVBUX1NUUiIgdmFsdWU9IkRlbmVtZTogJW4vJXQiLz4NCgkJPHVpdGV4dCBuYW1lPSJRVUlaUE9EX1FVRVNUWVBFX1NUUiIgdmFsdWU9IlTDvHI6ICVzIi8+DQoJCTx1aXRleHQgbmFtZT0iUVVJWlBPRF9RVUVTVFlQRV9HUkQiIHZhbHVlPSJCYXNhbWFrbMSxIi8+DQoJCTx1aXRleHQgbmFtZT0iUVVJWlBPRF9RVUVTVFlQRV9TVlkiIHZhbHVlPSJBbmtldCIvPg0KCQk8dWl0ZXh0IG5hbWU9IlFVSVpQT0RfUVVJWkFUTVBUX0lORiIgdmFsdWU9IlPEsW7EsXJzxLF6Ii8+DQoJCTx1aXRleHQgbmFtZT0iUVVJWlBPRF9RVUVTQVRNUFRfSU5GIiB2YWx1ZT0iU8SxbsSxcnPEsXoiLz4NCgkJPHVpdGV4dCBuYW1lPSJXQVJOSU5HTVNHX1lFU1NUUklORyIgdmFsdWU9IkV2ZXQiLz4NCgkJPHVpdGV4dCBuYW1lPSJXQVJOSU5HTVNHX05PU1RSSU5HIiB2YWx1ZT0iSGF5xLFyIi8+DQoJCTx1aXRleHQgbmFtZT0iV0FSTklOR01TR19USVRMRVNUUklORyIgdmFsdWU9IlPEsW5hdiBHZXppbm1lIFV5YXLEsXPEsSIvPg0KCQk8dWl0ZXh0IG5hbWU9IldBUk5JTkdNU0dfTVNHU1RSSU5HIiB2YWx1ZT0iQnUgU8SxbmF2ZGEgZGVuZW5tZW1pxZ8gc29ydWxhciB2YXIuJiN4QTsmI3hBO0V2ZXQgc2XDp2VuZcSfaW5pIHTEsWtsYXTEsXJzYW7EsXogU8SxbmF2ZGFuIMOnxLFrYWNha3PEsW7EsXouIFPEsW5hdmEgZGV2YW0gZXRtZWsgacOnaW4gSGF5xLFyIHNlw6dlbmXEn2luaSB0xLFrbGF0xLFuLiIvPg0KCQk8dWl0ZXh0IG5hbWU9IklORk9STUFUSU9OX0gyNjRfRkxBU0hQTEFZRVIiIHZhbHVlPSJCaWxnaXNheWFyxLFuxLF6YSB5w7xrbMO8IG9sYW4gZ2XDp2VybGkgRmxhc2ggUGxheWVyIHPDvHLDvG3DvCBidSB2aWRlb3l1IGRlc3Rla2xlbWl5b3IuIEVuIHNvbiBGbGFzaCBQbGF5ZXIgc8O8csO8bcO8bsO8IGluZGlybWVrIGnDp2luIHZpZGVvIGFsYW7EsW7EsSB0xLFrbGF0xLF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LYXTEsWzEsW1jxLFsYXJhIGtlbmFyIMOndWJ1xJ91bnUgZ8O2c3RlciIvPg0KCQk8dWl0ZXh0IG5hbWU9Ik1VVEUiIHZhbHVlPSJTZXNzaXoiLz4NCgkJPHVpdGV4dCBuYW1lPSJET0NXUkFQX1RJVExFIiB2YWx1ZT0iUHJlc2VudGVyIERvc3lhIEVraSIvPg0KCQk8dWl0ZXh0IG5hbWU9IkRPQ1dSQVBfTVNHIiB2YWx1ZT0iQmlsZ2lzYXlhcsSxbWEgS2F5ZGV0Ii8+DQoJCTx1aXRleHQgbmFtZT0iRE9DV1JBUF9QUk9NUFQiIHZhbHVlPSLEsG5kaXJtZWsgacOnaW4gVMSxa2xhdMSxbiIvPg0KCTwvbGFuZ3VhZ2U+DQoJPGxhbmd1YWdlIGlkPSJydS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QodC70LDQudC0ICVuIi8+DQoJCTwhLS0gc3Vic3RpdHV0aW9uOiAlbiA9PSBzbGlkZSBudW1iZXIgLS0+DQoJCTwhLS0gc3Vic3RpdHV0aW9uOiAldCA9PSB0b3RhbCBzbGlkZSBjb3VudCAtLT4NCgkJPHVpdGV4dCBuYW1lPSJTQ1JVQkJBUlNUQVRVU19TTElERUlORk8iIHZhbHVlPSLQodC70LDQudC0ICVuIC8gJXQgfCAiLz4NCgkJPHVpdGV4dCBuYW1lPSJTQ1JVQkJBUlNUQVRVU19TVE9QUEVEIiB2YWx1ZT0i0J7RgdGC0LDQvdC+0LLQu9C10L3QviIvPg0KCQk8dWl0ZXh0IG5hbWU9IlNDUlVCQkFSU1RBVFVTX1BMQVlJTkciIHZhbHVlPSLQktC+0YHQv9GA0L7QuNC30LLQtdC00LXQvdC40LUiLz4NCgkJPHVpdGV4dCBuYW1lPSJTQ1JVQkJBUlNUQVRVU19OT0FVRElPIiB2YWx1ZT0i0J3QtdGCINCw0YPQtNC40L4iLz4NCgkJPHVpdGV4dCBuYW1lPSJTQ1JVQkJBUlNUQVRVU19WSURQTEFZSU5HIiB2YWx1ZT0i0JLQvtGB0L/RgNC+0LjQt9Cy0LXQtNC10L3QuNC1INCy0LjQtNC10L4iLz4NCgkJPHVpdGV4dCBuYW1lPSJTQ1JVQkJBUlNUQVRVU19MT0FESU5HIiB2YWx1ZT0i0JfQsNCz0YDRg9C30LrQsCIvPg0KCQk8dWl0ZXh0IG5hbWU9IlNDUlVCQkFSU1RBVFVTX0JVRkZFUklORyIgdmFsdWU9ItCR0YPRhNC10YDQuNC30LDRhtC40Y8iLz4NCgkJPHVpdGV4dCBuYW1lPSJTQ1JVQkJBUlNUQVRVU19RVUVTVElPTiIgdmFsdWU9ItCe0YLQstC10YIg0L3QsCDQstC+0L/RgNC+0YEiLz4NCgkJPHVpdGV4dCBuYW1lPSJTQ1JVQkJBUlNUQVRVU19SRVZJRVdRVUlaIiB2YWx1ZT0i0J7QsdC30L7RgCDQvtC/0YDQvtGB0LAiLz4NCgkJPCEtLSBzdWJzdGl0dXRpb246ICVtID09IG1pbnV0ZXMgcmVtYWluaW5nIC0tPg0KCQk8IS0tIHN1YnN0aXR1dGlvbjogJXMgPT0gc2Vjb25kcyByZW1haW5pbmcgLS0+DQoJCTx1aXRleHQgbmFtZT0iRUxBUFNFRCIgdmFsdWU9ItCe0YHRgtCw0LvQvtGB0YwgJW0g0LzQuNC9LiAlcyDRgSIvPg0KCQk8dWl0ZXh0IG5hbWU9Ik5PVEZPVU5EIiB2YWx1ZT0i0J3QuNGH0LXQs9C+INC90LUg0L3QsNC50LTQtdC90L4iLz4NCgkJPHVpdGV4dCBuYW1lPSJBVFRBQ0hNRU5UUyIgdmFsdWU9ItCS0LvQvtC20LXQvdC40Y8iLz4NCgkJPCEtLSBzdWJzdGl0dXRpb246ICVwID09IGN1cnJlbnQgc3BlYWtlcidzIHRpdGxlIC0tPg0KCQk8dWl0ZXh0IG5hbWU9IkJJT1dJTl9USVRMRSIgdmFsdWU9ItCR0LjQvtCz0YDQsNGE0LjRjzogJXAiLz4NCgkJPHVpdGV4dCBuYW1lPSJCSU9CVE5fVElUTEUiIHZhbHVlPSLQkdC40L7Qs9GA0LDRhNC40Y8iLz4NCgkJPHVpdGV4dCBuYW1lPSJESVZJREVSQlROX1RJVExFIiB2YWx1ZT0ifCIvPg0KCQk8dWl0ZXh0IG5hbWU9IkNPTlRBQ1RCVE5fVElUTEUiIHZhbHVlPSLQmtC+0L3RgtCw0LrRgiIvPg0KCQk8dWl0ZXh0IG5hbWU9IlRBQl9RVUlaIiB2YWx1ZT0i0J7Qv9GA0L7RgSIvPg0KCQk8dWl0ZXh0IG5hbWU9IlRBQl9PVVRMSU5FIiB2YWx1ZT0i0KHRhdC10LzQsCIvPg0KCQk8dWl0ZXh0IG5hbWU9IlRBQl9USFVNQiIgdmFsdWU9ItCR0LXQs9GD0L3QvtC6Ii8+DQoJCTx1aXRleHQgbmFtZT0iVEFCX05PVEVTIiB2YWx1ZT0i0JfQsNC80LXRgtC60LgiLz4NCgkJPHVpdGV4dCBuYW1lPSJUQUJfU0VBUkNIIiB2YWx1ZT0i0J/QvtC40YHQuiIvPg0KCQk8dWl0ZXh0IG5hbWU9IlNMSURFX0hFQURJTkciIHZhbHVlPSLQl9Cw0LPQvtC70L7QstC+0Log0YHQu9Cw0LnQtNCwIi8+DQoJCTx1aXRleHQgbmFtZT0iRFVSQVRJT05fSEVBRElORyIgdmFsdWU9ItCU0LvQuNGCLdGB0YLRjCIvPg0KCQk8dWl0ZXh0IG5hbWU9IlNFQVJDSF9IRUFESU5HIiB2YWx1ZT0i0J/QvtC40YHQuiDRgtC10LrRgdGC0LA6Ii8+DQoJCTx1aXRleHQgbmFtZT0iVEhVTUJfSEVBRElORyIgdmFsdWU9ItCh0LvQsNC50LQiLz4NCgkJPHVpdGV4dCBuYW1lPSJUSFVNQl9JTkZPIiB2YWx1ZT0i0J3QsNC30LLQsNC90LjQtS/QtNC70LjRgi3QvdC+0YHRgtGMIi8+DQoJCTx1aXRleHQgbmFtZT0iQVRUQUNITkFNRV9IRUFESU5HIiB2YWx1ZT0i0JjQvNGPINGE0LDQudC70LAiLz4NCgkJPHVpdGV4dCBuYW1lPSJBVFRBQ0hTSVpFX0hFQURJTkciIHZhbHVlPSLQoNCw0LfQvNC10YAiLz4NCgkJPHVpdGV4dCBuYW1lPSJTTElERV9OT1RFUyIgdmFsdWU9ItCX0LDQvNC10YLQutC4INC6INGB0LvQsNC50LTRgyIvPg0KCQk8dWl0ZXh0IG5hbWU9IkNPVVJTRV9TVEFUVVMiIHZhbHVlPSJNb2R1bGUgU3RhdHVzIi8+DQoJCTx1aXRleHQgbmFtZT0iUEFTU0VEX1NUUklORyIgdmFsdWU9IlBhc3NlZCIvPg0KCQk8dWl0ZXh0IG5hbWU9IkZBSUxFRF9TVFJJTkciIHZhbHVlPSJGYWlsZWQiLz4NCgkJPCEtLXF1aXogcG9kIGFuZCBtZXNzYWdlIGJveCB0ZXh0cy0tPg0KCQk8dWl0ZXh0IG5hbWU9IlFVSVpQT0RfUVVJWl9BVFRFTVBUIiB2YWx1ZT0i0J/QvtC/0YvRgtC60LAg0L/RgNC+0LnRgtC4INC+0L/RgNC+0YE6Ii8+DQoJCTx1aXRleHQgbmFtZT0iUVVJWlBPRF9RVUlaX0FUVEVNUFRfVkFMVUUiIHZhbHVlPSIlbiDQuNC3ICV0Ii8+DQoJCTx1aXRleHQgbmFtZT0iUVVJWlBPRF9RVUlaX1NDT1JFIiB2YWx1ZT0i0J3QsNCx0YDQsNC90L4g0LHQsNC70LvQvtCyOiIvPg0KCQk8dWl0ZXh0IG5hbWU9IlFVSVpQT0RfUVVJWl9QQVNTU0NPUkUiIHZhbHVlPSLQn9GA0L7RhdC+0LTQvdC+0Lkg0YDQtdC30YPQu9GM0YLQsNGCOiIvPg0KCQk8dWl0ZXh0IG5hbWU9IlFVSVpQT0RfUVVJWl9NQVhTQ09SRSIgdmFsdWU9ItCc0LDQutGB0LjQvNCw0LvRjNC90YvQuSDRgNC10LfRg9C70YzRgtCw0YI6Ii8+DQoJCTx1aXRleHQgbmFtZT0iUVVJWlBPRF9RVUVTQVRNUFRfU1RSIiB2YWx1ZT0i0J/QvtC/0YvRgtC60LA6ICVuINC40LcgJXQiLz4NCgkJPHVpdGV4dCBuYW1lPSJRVUlaUE9EX1FVRVNUWVBFX1NUUiIgdmFsdWU9ItCi0LjQvzogJXMiLz4NCgkJPHVpdGV4dCBuYW1lPSJRVUlaUE9EX1FVRVNUWVBFX0dSRCIgdmFsdWU9ItChINC+0YbQtdC90LrQvtC5Ii8+DQoJCTx1aXRleHQgbmFtZT0iUVVJWlBPRF9RVUVTVFlQRV9TVlkiIHZhbHVlPSLQntCx0LfQvtGAIi8+DQoJCTx1aXRleHQgbmFtZT0iUVVJWlBPRF9RVUlaQVRNUFRfSU5GIiB2YWx1ZT0i0JHQvtC70YzRiNC+0LUg0YfQuNGB0LvQviIvPg0KCQk8dWl0ZXh0IG5hbWU9IlFVSVpQT0RfUVVFU0FUTVBUX0lORiIgdmFsdWU9ItCR0L7Qu9GM0YjQvtC1INGH0LjRgdC70L4iLz4NCgkJPHVpdGV4dCBuYW1lPSJXQVJOSU5HTVNHX1lFU1NUUklORyIgdmFsdWU9ItCU0LAiLz4NCgkJPHVpdGV4dCBuYW1lPSJXQVJOSU5HTVNHX05PU1RSSU5HIiB2YWx1ZT0i0J3QtdGCIi8+DQoJCTx1aXRleHQgbmFtZT0iV0FSTklOR01TR19USVRMRVNUUklORyIgdmFsdWU9ItCf0YDQtdC00YPQv9GA0LXQttC00LXQvdC40LUg0L4g0L3QsNCy0LjQs9Cw0YbQuNC4INCyINC+0L/RgNC+0YHQtSIvPg0KCQk8dWl0ZXh0IG5hbWU9IldBUk5JTkdNU0dfTVNHU1RSSU5HIiB2YWx1ZT0i0JIg0L7Qv9GA0L7RgdC1INC+0YHRgtCw0LvQuNGB0Ywg0L3QtdC+0YLQstC10YfQtdC90L3Ri9C1INCy0L7Qv9GA0L7RgdGLLtCd0LDQttCw0YLQuNC1INC60L3QvtC/0LrQuCAmcXVvdDvQlNCwJnF1b3Q7INC/0YDQuNCy0LXQtNC10YIg0Log0LfQsNC60YDRi9GC0LjRjiDQvtC/0YDQvtGB0LAuINCd0LDQttCw0YLQuNC1INC60L3QvtC/0LrQuCAmcXVvdDvQndC10YImcXVvdDsg0L/RgNC+0LTQvtC70LbQuNGCINC+0L/RgNC+0YEuIi8+DQoJCTx1aXRleHQgbmFtZT0iSU5GT1JNQVRJT05fSDI2NF9GTEFTSFBMQVlFUiIgdmFsdWU9ItCi0LXQutGD0YnQsNGPINCy0LXRgNGB0LjRjyDQv9GA0L7QuNCz0YDRi9Cy0LDRgtC10LvRjyBGbGFzaCBQbGF5ZXIsINGD0YHRgtCw0L3QvtCy0LvQtdC90L3QsNGPINC90LAg0Y3RgtC+0Lwg0LrQvtC80L/RjNGO0YLQtdGA0LUsINC90LUg0L/QvtC00LTQtdGA0LbQuNCy0LDQtdGCINGN0YLQviDQstC40LTQtdC+LiDQqdC10LvQutC90LjRgtC1INCyINC+0LHQu9Cw0YHRgtC4INCy0LjQtNC10L4sINGH0YLQvtCx0Ysg0LfQsNCz0YDRg9C30LjRgtGMINC/0L7RgdC70LXQtNC90Y7RjiDQstC10YDRgdC40Y4g0L/RgNC+0LjQs9GA0YvQstCw0YLQtdC70Y8gRmxhc2ggUGxheWVy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Qn9C+0LrQsNC30YvQstCw0YLRjCDQstGA0LXQt9C60YMg0YPRh9Cw0YHRgtC90LjQutCw0LwiLz4NCgkJPHVpdGV4dCBuYW1lPSJNVVRFIiB2YWx1ZT0i0J7RgtC60LvRjtGH0LjRgtGMINC30LLRg9C6Ii8+DQoJCTx1aXRleHQgbmFtZT0iRE9DV1JBUF9USVRMRSIgdmFsdWU9ItCS0LvQvtC20LXQvdC40LUg0LIg0YTQsNC50LsgQWRvYmUgUHJlc2VudGVyIi8+DQoJCTx1aXRleHQgbmFtZT0iRE9DV1JBUF9NU0ciIHZhbHVlPSLQodC+0YXRgNCw0L3QuNGC0Ywg0LIg0L/QsNC/0LrRgyAmcXVvdDvQnNC+0Lkg0LrQvtC80L/RjNGO0YLQtdGAJnF1b3Q7Ii8+DQoJCTx1aXRleHQgbmFtZT0iRE9DV1JBUF9QUk9NUFQiIHZhbHVlPSLQqdC10LvQutC90YPRgtGMINC00LvRjyDQt9Cw0LPRgNGD0LfQutC4Ii8+DQoJPC9sYW5ndWFnZT4NCjwvY29uZmlndXJhdGlvbj4NCg=="/>
  <p:tag name="MMPROD_UIDATA" val="&lt;database version=&quot;10.0&quot;&gt;&lt;object type=&quot;1&quot; unique_id=&quot;10001&quot;&gt;&lt;property id=&quot;20141&quot; value=&quot;WEDNESDAY WORKSHOPS&quot;/&gt;&lt;property id=&quot;20148&quot; value=&quot;5&quot;/&gt;&lt;property id=&quot;20184&quot; value=&quot;7&quot;/&gt;&lt;property id=&quot;20224&quot; value=&quot;C:\Users\mpaz\Desktop&quot;/&gt;&lt;property id=&quot;20250&quot; value=&quot;0&quot;/&gt;&lt;property id=&quot;20251&quot; value=&quot;0&quot;/&gt;&lt;property id=&quot;20259&quot; value=&quot;0&quot;/&gt;&lt;property id=&quot;20263&quot; value=&quot;1&quot;/&gt;&lt;property id=&quot;20264&quot; value=&quot;1&quot;/&gt;&lt;object type=&quot;8&quot; unique_id=&quot;10076&quot;&gt;&lt;/object&gt;&lt;object type=&quot;2&quot; unique_id=&quot;10077&quot;&gt;&lt;object type=&quot;3&quot; unique_id=&quot;10461&quot;&gt;&lt;property id=&quot;20148&quot; value=&quot;5&quot;/&gt;&lt;property id=&quot;20300&quot; value=&quot;Slide 37 - &amp;quot;Questions?&amp;quot;&quot;/&gt;&lt;property id=&quot;20307&quot; value=&quot;292&quot;/&gt;&lt;property id=&quot;20309&quot; value=&quot;-1&quot;/&gt;&lt;/object&gt;&lt;object type=&quot;3&quot; unique_id=&quot;11255&quot;&gt;&lt;property id=&quot;20148&quot; value=&quot;5&quot;/&gt;&lt;property id=&quot;20300&quot; value=&quot;Slide 5 - &amp;quot;Definitions&amp;quot;&quot;/&gt;&lt;property id=&quot;20307&quot; value=&quot;335&quot;/&gt;&lt;/object&gt;&lt;object type=&quot;3&quot; unique_id=&quot;11256&quot;&gt;&lt;property id=&quot;20148&quot; value=&quot;5&quot;/&gt;&lt;property id=&quot;20300&quot; value=&quot;Slide 6 - &amp;quot;Definitions&amp;quot;&quot;/&gt;&lt;property id=&quot;20307&quot; value=&quot;310&quot;/&gt;&lt;/object&gt;&lt;object type=&quot;3&quot; unique_id=&quot;11283&quot;&gt;&lt;property id=&quot;20148&quot; value=&quot;5&quot;/&gt;&lt;property id=&quot;20300&quot; value=&quot;Slide 2 - &amp;quot;Agenda&amp;quot;&quot;/&gt;&lt;property id=&quot;20307&quot; value=&quot;337&quot;/&gt;&lt;/object&gt;&lt;object type=&quot;3&quot; unique_id=&quot;11287&quot;&gt;&lt;property id=&quot;20148&quot; value=&quot;5&quot;/&gt;&lt;property id=&quot;20300&quot; value=&quot;Slide 9 - &amp;quot;AzEDS Process&amp;quot;&quot;/&gt;&lt;property id=&quot;20307&quot; value=&quot;355&quot;/&gt;&lt;/object&gt;&lt;object type=&quot;3&quot; unique_id=&quot;11288&quot;&gt;&lt;property id=&quot;20148&quot; value=&quot;5&quot;/&gt;&lt;property id=&quot;20300&quot; value=&quot;Slide 10 - &amp;quot;Processes in AzEDS&amp;quot;&quot;/&gt;&lt;property id=&quot;20307&quot; value=&quot;342&quot;/&gt;&lt;/object&gt;&lt;object type=&quot;3&quot; unique_id=&quot;11296&quot;&gt;&lt;property id=&quot;20148&quot; value=&quot;5&quot;/&gt;&lt;property id=&quot;20300&quot; value=&quot;Slide 12 - &amp;quot;AzEDS Data Processing Map&amp;quot;&quot;/&gt;&lt;property id=&quot;20307&quot; value=&quot;353&quot;/&gt;&lt;/object&gt;&lt;object type=&quot;3&quot; unique_id=&quot;11716&quot;&gt;&lt;property id=&quot;20148&quot; value=&quot;5&quot;/&gt;&lt;property id=&quot;20300&quot; value=&quot;Slide 14 - &amp;quot;FY 2018 Data Deadlines&amp;quot;&quot;/&gt;&lt;property id=&quot;20307&quot; value=&quot;368&quot;/&gt;&lt;/object&gt;&lt;object type=&quot;3&quot; unique_id=&quot;11717&quot;&gt;&lt;property id=&quot;20148&quot; value=&quot;5&quot;/&gt;&lt;property id=&quot;20300&quot; value=&quot;Slide 11 - &amp;quot;Know the source of your Report&amp;quot;&quot;/&gt;&lt;property id=&quot;20307&quot; value=&quot;369&quot;/&gt;&lt;/object&gt;&lt;object type=&quot;3&quot; unique_id=&quot;12741&quot;&gt;&lt;property id=&quot;20148&quot; value=&quot;5&quot;/&gt;&lt;property id=&quot;20300&quot; value=&quot;Slide 33 - &amp;quot;Head Count vs ADM&amp;quot;&quot;/&gt;&lt;property id=&quot;20307&quot; value=&quot;391&quot;/&gt;&lt;/object&gt;&lt;object type=&quot;3&quot; unique_id=&quot;12743&quot;&gt;&lt;property id=&quot;20148&quot; value=&quot;5&quot;/&gt;&lt;property id=&quot;20300&quot; value=&quot;Slide 13 - &amp;quot;Drill Down From APOR/CHAR&amp;quot;&quot;/&gt;&lt;property id=&quot;20307&quot; value=&quot;410&quot;/&gt;&lt;/object&gt;&lt;object type=&quot;3&quot; unique_id=&quot;12744&quot;&gt;&lt;property id=&quot;20148&quot; value=&quot;5&quot;/&gt;&lt;property id=&quot;20300&quot; value=&quot;Slide 15 - &amp;quot;Timeline of Due Dates &amp;quot;&quot;/&gt;&lt;property id=&quot;20307&quot; value=&quot;399&quot;/&gt;&lt;/object&gt;&lt;object type=&quot;3&quot; unique_id=&quot;12745&quot;&gt;&lt;property id=&quot;20148&quot; value=&quot;5&quot;/&gt;&lt;property id=&quot;20300&quot; value=&quot;Slide 25 - &amp;quot;Student Count Reports&amp;quot;&quot;/&gt;&lt;property id=&quot;20307&quot; value=&quot;400&quot;/&gt;&lt;/object&gt;&lt;object type=&quot;3&quot; unique_id=&quot;12747&quot;&gt;&lt;property id=&quot;20148&quot; value=&quot;5&quot;/&gt;&lt;property id=&quot;20300&quot; value=&quot;Slide 26 - &amp;quot;Student Count Data&amp;quot;&quot;/&gt;&lt;property id=&quot;20307&quot; value=&quot;404&quot;/&gt;&lt;/object&gt;&lt;object type=&quot;3&quot; unique_id=&quot;12748&quot;&gt;&lt;property id=&quot;20148&quot; value=&quot;5&quot;/&gt;&lt;property id=&quot;20300&quot; value=&quot;Slide 27 - &amp;quot;100th Day ADM, Non-AOI&amp;quot;&quot;/&gt;&lt;property id=&quot;20307&quot; value=&quot;407&quot;/&gt;&lt;/object&gt;&lt;object type=&quot;3&quot; unique_id=&quot;12754&quot;&gt;&lt;property id=&quot;20148&quot; value=&quot;5&quot;/&gt;&lt;property id=&quot;20300&quot; value=&quot;Slide 23 - &amp;quot;AzEDS Report - ADM20&amp;quot;&quot;/&gt;&lt;property id=&quot;20307&quot; value=&quot;401&quot;/&gt;&lt;/object&gt;&lt;object type=&quot;3&quot; unique_id=&quot;12755&quot;&gt;&lt;property id=&quot;20148&quot; value=&quot;5&quot;/&gt;&lt;property id=&quot;20300&quot; value=&quot;Slide 20 - &amp;quot;ADM15 – Detail Report &amp;quot;&quot;/&gt;&lt;property id=&quot;20307&quot; value=&quot;402&quot;/&gt;&lt;/object&gt;&lt;object type=&quot;3&quot; unique_id=&quot;12756&quot;&gt;&lt;property id=&quot;20148&quot; value=&quot;5&quot;/&gt;&lt;property id=&quot;20300&quot; value=&quot;Slide 21 - &amp;quot;ADM15 Detail, Filter “Types”&amp;quot;&quot;/&gt;&lt;property id=&quot;20307&quot; value=&quot;413&quot;/&gt;&lt;/object&gt;&lt;object type=&quot;3&quot; unique_id=&quot;12757&quot;&gt;&lt;property id=&quot;20148&quot; value=&quot;5&quot;/&gt;&lt;property id=&quot;20300&quot; value=&quot;Slide 22 - &amp;quot;SUM Limited Member Days&amp;quot;&quot;/&gt;&lt;property id=&quot;20307&quot; value=&quot;414&quot;/&gt;&lt;/object&gt;&lt;object type=&quot;3&quot; unique_id=&quot;12758&quot;&gt;&lt;property id=&quot;20148&quot; value=&quot;5&quot;/&gt;&lt;property id=&quot;20300&quot; value=&quot;Slide 28 - &amp;quot;Cumulative ADM &amp;quot;&quot;/&gt;&lt;property id=&quot;20307&quot; value=&quot;418&quot;/&gt;&lt;/object&gt;&lt;object type=&quot;3&quot; unique_id=&quot;12767&quot;&gt;&lt;property id=&quot;20148&quot; value=&quot;5&quot;/&gt;&lt;property id=&quot;20300&quot; value=&quot;Slide 1 - &amp;quot;AzEDS Submission&amp;quot;&quot;/&gt;&lt;property id=&quot;20307&quot; value=&quot;438&quot;/&gt;&lt;/object&gt;&lt;object type=&quot;3&quot; unique_id=&quot;12768&quot;&gt;&lt;property id=&quot;20148&quot; value=&quot;5&quot;/&gt;&lt;property id=&quot;20300&quot; value=&quot;Slide 3 - &amp;quot;ADE, School Finance&amp;quot;&quot;/&gt;&lt;property id=&quot;20307&quot; value=&quot;354&quot;/&gt;&lt;/object&gt;&lt;object type=&quot;3&quot; unique_id=&quot;12769&quot;&gt;&lt;property id=&quot;20148&quot; value=&quot;5&quot;/&gt;&lt;property id=&quot;20300&quot; value=&quot;Slide 4 - &amp;quot;How to Access Information&amp;quot;&quot;/&gt;&lt;property id=&quot;20307&quot; value=&quot;432&quot;/&gt;&lt;/object&gt;&lt;object type=&quot;3&quot; unique_id=&quot;12770&quot;&gt;&lt;property id=&quot;20148&quot; value=&quot;5&quot;/&gt;&lt;property id=&quot;20300&quot; value=&quot;Slide 7 - &amp;quot;What is a fundable student?&amp;quot;&quot;/&gt;&lt;property id=&quot;20307&quot; value=&quot;426&quot;/&gt;&lt;/object&gt;&lt;object type=&quot;3&quot; unique_id=&quot;12771&quot;&gt;&lt;property id=&quot;20148&quot; value=&quot;5&quot;/&gt;&lt;property id=&quot;20300&quot; value=&quot;Slide 8 - &amp;quot;Data Used for Payment &amp;quot;&quot;/&gt;&lt;property id=&quot;20307&quot; value=&quot;423&quot;/&gt;&lt;/object&gt;&lt;object type=&quot;3&quot; unique_id=&quot;12772&quot;&gt;&lt;property id=&quot;20148&quot; value=&quot;5&quot;/&gt;&lt;property id=&quot;20300&quot; value=&quot;Slide 16 - &amp;quot;AzEDS Report Location&amp;quot;&quot;/&gt;&lt;property id=&quot;20307&quot; value=&quot;440&quot;/&gt;&lt;/object&gt;&lt;object type=&quot;3&quot; unique_id=&quot;12773&quot;&gt;&lt;property id=&quot;20148&quot; value=&quot;5&quot;/&gt;&lt;property id=&quot;20300&quot; value=&quot;Slide 17 - &amp;quot;AzEDS Reports Location&amp;quot;&quot;/&gt;&lt;property id=&quot;20307&quot; value=&quot;419&quot;/&gt;&lt;/object&gt;&lt;object type=&quot;3&quot; unique_id=&quot;12774&quot;&gt;&lt;property id=&quot;20148&quot; value=&quot;5&quot;/&gt;&lt;property id=&quot;20300&quot; value=&quot;Slide 18 - &amp;quot;AzEDS Portal&amp;quot;&quot;/&gt;&lt;property id=&quot;20307&quot; value=&quot;428&quot;/&gt;&lt;/object&gt;&lt;object type=&quot;3&quot; unique_id=&quot;12775&quot;&gt;&lt;property id=&quot;20148&quot; value=&quot;5&quot;/&gt;&lt;property id=&quot;20300&quot; value=&quot;Slide 19 - &amp;quot;AzEDS Reports&amp;quot;&quot;/&gt;&lt;property id=&quot;20307&quot; value=&quot;427&quot;/&gt;&lt;/object&gt;&lt;object type=&quot;3&quot; unique_id=&quot;12776&quot;&gt;&lt;property id=&quot;20148&quot; value=&quot;5&quot;/&gt;&lt;property id=&quot;20300&quot; value=&quot;Slide 24 - &amp;quot;ADM Summary Reports&amp;quot;&quot;/&gt;&lt;property id=&quot;20307&quot; value=&quot;442&quot;/&gt;&lt;/object&gt;&lt;object type=&quot;3&quot; unique_id=&quot;12777&quot;&gt;&lt;property id=&quot;20148&quot; value=&quot;5&quot;/&gt;&lt;property id=&quot;20300&quot; value=&quot;Slide 29 - &amp;quot;Worksheet Time!&amp;quot;&quot;/&gt;&lt;property id=&quot;20307&quot; value=&quot;444&quot;/&gt;&lt;/object&gt;&lt;object type=&quot;3&quot; unique_id=&quot;12778&quot;&gt;&lt;property id=&quot;20148&quot; value=&quot;5&quot;/&gt;&lt;property id=&quot;20300&quot; value=&quot;Slide 30 - &amp;quot;What is ADM?&amp;quot;&quot;/&gt;&lt;property id=&quot;20307&quot; value=&quot;443&quot;/&gt;&lt;/object&gt;&lt;object type=&quot;3&quot; unique_id=&quot;12779&quot;&gt;&lt;property id=&quot;20148&quot; value=&quot;5&quot;/&gt;&lt;property id=&quot;20300&quot; value=&quot;Slide 34 - &amp;quot;Limited ADM&amp;quot;&quot;/&gt;&lt;property id=&quot;20307&quot; value=&quot;445&quot;/&gt;&lt;/object&gt;&lt;object type=&quot;3&quot; unique_id=&quot;12780&quot;&gt;&lt;property id=&quot;20148&quot; value=&quot;5&quot;/&gt;&lt;property id=&quot;20300&quot; value=&quot;Slide 32 - &amp;quot;Instructional Calendar&amp;quot;&quot;/&gt;&lt;property id=&quot;20307&quot; value=&quot;439&quot;/&gt;&lt;/object&gt;&lt;object type=&quot;3&quot; unique_id=&quot;12781&quot;&gt;&lt;property id=&quot;20148&quot; value=&quot;5&quot;/&gt;&lt;property id=&quot;20300&quot; value=&quot;Slide 31 - &amp;quot;ADM Formula and Report&amp;quot;&quot;/&gt;&lt;property id=&quot;20307&quot; value=&quot;436&quot;/&gt;&lt;/object&gt;&lt;object type=&quot;3&quot; unique_id=&quot;12782&quot;&gt;&lt;property id=&quot;20148&quot; value=&quot;5&quot;/&gt;&lt;property id=&quot;20300&quot; value=&quot;Slide 35&quot;/&gt;&lt;property id=&quot;20307&quot; value=&quot;435&quot;/&gt;&lt;/object&gt;&lt;object type=&quot;3&quot; unique_id=&quot;12923&quot;&gt;&lt;property id=&quot;20148&quot; value=&quot;5&quot;/&gt;&lt;property id=&quot;20300&quot; value=&quot;Slide 36&quot;/&gt;&lt;property id=&quot;20307&quot; value=&quot;446&quot;/&gt;&lt;/object&gt;&lt;/object&gt;&lt;object type=&quot;10&quot; unique_id=&quot;11248&quot;&gt;&lt;object type=&quot;11&quot; unique_id=&quot;11249&quot;&gt;&lt;/object&gt;&lt;/object&gt;&lt;object type=&quot;4&quot; unique_id=&quot;11250&quot;&gt;&lt;/object&gt;&lt;/object&gt;&lt;/database&gt;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14&quot;/&gt;&lt;lineCharCount val=&quot;36&quot;/&gt;&lt;/TableIndex&gt;&lt;/ShapeTextInfo&gt;"/>
  <p:tag name="HTML_SHAPEINFO" val="&lt;ThreeDShapeInfo&gt;&lt;uuid val=&quot;&quot;/&gt;&lt;isInvalidForFieldText val=&quot;0&quot;/&gt;&lt;Image&gt;&lt;filename val=&quot;C:\Users\mpaz\AppData\Local\Temp\~Ca6BFF\data\asimages\{A2A6B117-6804-4B13-BD47-7685E75796CF}_1.png&quot;/&gt;&lt;left val=&quot;18&quot;/&gt;&lt;top val=&quot;432&quot;/&gt;&lt;width val=&quot;241&quot;/&gt;&lt;height val=&quot;49&quot;/&gt;&lt;hasText val=&quot;1&quot;/&gt;&lt;/Image&gt;&lt;/ThreeDShapeInfo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1&quot;/&gt;&lt;/TableIndex&gt;&lt;/ShapeTextInfo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/&gt;&lt;lineCharCount val=&quot;34&quot;/&gt;&lt;lineCharCount val=&quot;13&quot;/&gt;&lt;lineCharCount val=&quot;12&quot;/&gt;&lt;lineCharCount val=&quot;13&quot;/&gt;&lt;lineCharCount val=&quot;11&quot;/&gt;&lt;/TableIndex&gt;&lt;/ShapeTextInfo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  <p:tag name="HTML_SHAPEINFO" val="&lt;ThreeDShapeInfo&gt;&lt;uuid val=&quot;&quot;/&gt;&lt;isInvalidForFieldText val=&quot;0&quot;/&gt;&lt;Image&gt;&lt;filename val=&quot;C:\Users\mpaz\AppData\Local\Temp\~Ca6BFF\data\asimages\{DE48F2AA-E4A2-417A-99AE-4CC99BEB44AD}_2.png&quot;/&gt;&lt;left val=&quot;540&quot;/&gt;&lt;top val=&quot;504&quot;/&gt;&lt;width val=&quot;169&quot;/&gt;&lt;height val=&quot;29&quot;/&gt;&lt;hasText val=&quot;1&quot;/&gt;&lt;/Image&gt;&lt;/ThreeDShapeInfo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6&quot;/&gt;&lt;lineCharCount val=&quot;26&quot;/&gt;&lt;lineCharCount val=&quot;7&quot;/&gt;&lt;lineCharCount val=&quot;13&quot;/&gt;&lt;lineCharCount val=&quot;12&quot;/&gt;&lt;lineCharCount val=&quot;13&quot;/&gt;&lt;lineCharCount val=&quot;11&quot;/&gt;&lt;/TableIndex&gt;&lt;/ShapeTextInfo&gt;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6&quot;/&gt;&lt;lineCharCount val=&quot;26&quot;/&gt;&lt;lineCharCount val=&quot;7&quot;/&gt;&lt;lineCharCount val=&quot;13&quot;/&gt;&lt;lineCharCount val=&quot;12&quot;/&gt;&lt;lineCharCount val=&quot;13&quot;/&gt;&lt;lineCharCount val=&quot;11&quot;/&gt;&lt;/TableIndex&gt;&lt;/ShapeTextInfo&gt;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1&quot;/&gt;&lt;/TableIndex&gt;&lt;/ShapeTextInfo&gt;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  <p:tag name="HTML_SHAPEINFO" val="&lt;ThreeDShapeInfo&gt;&lt;uuid val=&quot;&quot;/&gt;&lt;isInvalidForFieldText val=&quot;0&quot;/&gt;&lt;Image&gt;&lt;filename val=&quot;C:\Users\mpaz\AppData\Local\Temp\~Ca6BFF\data\asimages\{35F4360E-91BE-4FD8-A88A-8651E6126029}_5.png&quot;/&gt;&lt;left val=&quot;540&quot;/&gt;&lt;top val=&quot;504&quot;/&gt;&lt;width val=&quot;169&quot;/&gt;&lt;height val=&quot;29&quot;/&gt;&lt;hasText val=&quot;1&quot;/&gt;&lt;/Image&gt;&lt;/ThreeDShape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1&quot;/&gt;&lt;/TableIndex&gt;&lt;/ShapeTextInfo&gt;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/&gt;&lt;lineCharCount val=&quot;34&quot;/&gt;&lt;lineCharCount val=&quot;13&quot;/&gt;&lt;lineCharCount val=&quot;12&quot;/&gt;&lt;lineCharCount val=&quot;13&quot;/&gt;&lt;lineCharCount val=&quot;11&quot;/&gt;&lt;/TableIndex&gt;&lt;/ShapeTextInfo&gt;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  <p:tag name="HTML_SHAPEINFO" val="&lt;ThreeDShapeInfo&gt;&lt;uuid val=&quot;&quot;/&gt;&lt;isInvalidForFieldText val=&quot;0&quot;/&gt;&lt;Image&gt;&lt;filename val=&quot;C:\Users\mpaz\AppData\Local\Temp\~Ca6BFF\data\asimages\{DE48F2AA-E4A2-417A-99AE-4CC99BEB44AD}_2.png&quot;/&gt;&lt;left val=&quot;540&quot;/&gt;&lt;top val=&quot;504&quot;/&gt;&lt;width val=&quot;169&quot;/&gt;&lt;height val=&quot;29&quot;/&gt;&lt;hasText val=&quot;1&quot;/&gt;&lt;/Image&gt;&lt;/ThreeDShapeInfo&gt;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6&quot;/&gt;&lt;/TableIndex&gt;&lt;/ShapeTextInfo&gt;"/>
  <p:tag name="HTML_SHAPEINFO" val="&lt;ThreeDShapeInfo&gt;&lt;uuid val=&quot;&quot;/&gt;&lt;isInvalidForFieldText val=&quot;0&quot;/&gt;&lt;Image&gt;&lt;filename val=&quot;C:\Users\shussai\Desktop\data\asimages\{96632834-2532-4089-B7E6-DDC9ADF7E3A6}_2.png&quot;/&gt;&lt;left val=&quot;36&quot;/&gt;&lt;top val=&quot;9&quot;/&gt;&lt;width val=&quot;649&quot;/&gt;&lt;height val=&quot;94&quot;/&gt;&lt;hasText val=&quot;1&quot;/&gt;&lt;/Image&gt;&lt;/ThreeDShapeInfo&gt;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6&quot;/&gt;&lt;lineCharCount val=&quot;13&quot;/&gt;&lt;lineCharCount val=&quot;12&quot;/&gt;&lt;lineCharCount val=&quot;28&quot;/&gt;&lt;lineCharCount val=&quot;27&quot;/&gt;&lt;lineCharCount val=&quot;17&quot;/&gt;&lt;lineCharCount val=&quot;13&quot;/&gt;&lt;/TableIndex&gt;&lt;/ShapeTextInfo&gt;"/>
  <p:tag name="HTML_SHAPEINFO" val="&lt;ThreeDShapeInfo&gt;&lt;uuid val=&quot;&quot;/&gt;&lt;isInvalidForFieldText val=&quot;0&quot;/&gt;&lt;Image&gt;&lt;filename val=&quot;C:\Users\shussai\Desktop\data\asimages\{392EC91E-346B-4821-A5AC-7E6AFC7F863D}_2.png&quot;/&gt;&lt;left val=&quot;24&quot;/&gt;&lt;top val=&quot;94&quot;/&gt;&lt;width val=&quot;660&quot;/&gt;&lt;height val=&quot;386&quot;/&gt;&lt;hasText val=&quot;1&quot;/&gt;&lt;/Image&gt;&lt;/ThreeDShapeInfo&gt;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8&quot;/&gt;&lt;/TableIndex&gt;&lt;/ShapeTextInfo&gt;"/>
  <p:tag name="HTML_SHAPEINFO" val="&lt;ThreeDShapeInfo&gt;&lt;uuid val=&quot;&quot;/&gt;&lt;isInvalidForFieldText val=&quot;0&quot;/&gt;&lt;Image&gt;&lt;filename val=&quot;C:\Users\shussai\Desktop\data\asimages\{0376ED2F-E689-4165-91D8-985EBB16B00E}_14.png&quot;/&gt;&lt;left val=&quot;36&quot;/&gt;&lt;top val=&quot;9&quot;/&gt;&lt;width val=&quot;649&quot;/&gt;&lt;height val=&quot;94&quot;/&gt;&lt;hasText val=&quot;1&quot;/&gt;&lt;/Image&gt;&lt;/ThreeDShapeInfo&gt;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8&quot;/&gt;&lt;/TableIndex&gt;&lt;/ShapeTextInfo&gt;"/>
  <p:tag name="HTML_SHAPEINFO" val="&lt;ThreeDShapeInfo&gt;&lt;uuid val=&quot;&quot;/&gt;&lt;isInvalidForFieldText val=&quot;0&quot;/&gt;&lt;Image&gt;&lt;filename val=&quot;C:\Users\shussai\Desktop\data\asimages\{0376ED2F-E689-4165-91D8-985EBB16B00E}_14.png&quot;/&gt;&lt;left val=&quot;36&quot;/&gt;&lt;top val=&quot;9&quot;/&gt;&lt;width val=&quot;649&quot;/&gt;&lt;height val=&quot;94&quot;/&gt;&lt;hasText val=&quot;1&quot;/&gt;&lt;/Image&gt;&lt;/ThreeDShapeInfo&gt;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0&quot;/&gt;&lt;/TableIndex&gt;&lt;/ShapeTextInfo&gt;"/>
  <p:tag name="HTML_SHAPEINFO" val="&lt;ThreeDShapeInfo&gt;&lt;uuid val=&quot;&quot;/&gt;&lt;isInvalidForFieldText val=&quot;0&quot;/&gt;&lt;Image&gt;&lt;filename val=&quot;C:\Users\mpaz\AppData\Local\Temp\~Ca6BFF\data\asimages\{0D60765C-EA72-45F5-9B9B-ADE9CA9DA937}_25.png&quot;/&gt;&lt;left val=&quot;36&quot;/&gt;&lt;top val=&quot;9&quot;/&gt;&lt;width val=&quot;649&quot;/&gt;&lt;height val=&quot;94&quot;/&gt;&lt;hasText val=&quot;1&quot;/&gt;&lt;/Image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2&quot;/&gt;&lt;/TableIndex&gt;&lt;/ShapeText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20&quot;/&gt;&lt;lineCharCount val=&quot;24&quot;/&gt;&lt;/TableIndex&gt;&lt;/ShapeTextInfo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18&quot;/&gt;&lt;lineCharCount val=&quot;16&quot;/&gt;&lt;/TableIndex&gt;&lt;/ShapeTextInfo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8&quot;/&gt;&lt;/TableIndex&gt;&lt;/ShapeTextInfo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4&quot;/&gt;&lt;/TableIndex&gt;&lt;/ShapeTextInfo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17&quot;/&gt;&lt;lineCharCount val=&quot;17&quot;/&gt;&lt;/TableIndex&gt;&lt;/ShapeTextInfo&gt;"/>
</p:tagLst>
</file>

<file path=ppt/theme/theme1.xml><?xml version="1.0" encoding="utf-8"?>
<a:theme xmlns:a="http://schemas.openxmlformats.org/drawingml/2006/main" name="FY2017 - How to use AzEDS 10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DE-Slide Title">
      <a:majorFont>
        <a:latin typeface="Franklin Gothic Medium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Employee Resources Base Doc" ma:contentTypeID="0x0101008CAEB66519E3D743AEBAC933F8DACF3300A4A8C244D7E10841A568D8AF0A7C68B7" ma:contentTypeVersion="4" ma:contentTypeDescription="All other Employee Resources Content Types should inherit from this one." ma:contentTypeScope="" ma:versionID="5652c37e61e4299832e34d6525626305">
  <xsd:schema xmlns:xsd="http://www.w3.org/2001/XMLSchema" xmlns:xs="http://www.w3.org/2001/XMLSchema" xmlns:p="http://schemas.microsoft.com/office/2006/metadata/properties" xmlns:ns2="81979c8f-17ab-4b61-9815-5d4885aa5df0" targetNamespace="http://schemas.microsoft.com/office/2006/metadata/properties" ma:root="true" ma:fieldsID="730e99f8ac29018a55d1008fa8a646f5" ns2:_="">
    <xsd:import namespace="81979c8f-17ab-4b61-9815-5d4885aa5df0"/>
    <xsd:element name="properties">
      <xsd:complexType>
        <xsd:sequence>
          <xsd:element name="documentManagement">
            <xsd:complexType>
              <xsd:all>
                <xsd:element ref="ns2:Employee_x0020_Resource_x0020_Type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979c8f-17ab-4b61-9815-5d4885aa5df0" elementFormDefault="qualified">
    <xsd:import namespace="http://schemas.microsoft.com/office/2006/documentManagement/types"/>
    <xsd:import namespace="http://schemas.microsoft.com/office/infopath/2007/PartnerControls"/>
    <xsd:element name="Employee_x0020_Resource_x0020_Type" ma:index="8" ma:displayName="Employee Resource Type" ma:default="ADE Insider" ma:description="What type of Employee Resource document is this?" ma:format="Dropdown" ma:internalName="Employee_x0020_Resource_x0020_Type" ma:readOnly="false">
      <xsd:simpleType>
        <xsd:restriction base="dms:Choice">
          <xsd:enumeration value="ADE Insider"/>
          <xsd:enumeration value="Letterhead"/>
          <xsd:enumeration value="Tuition Reimbursement Program"/>
          <xsd:enumeration value="How to Apply for a State Job"/>
          <xsd:enumeration value="MS IT Academy"/>
          <xsd:enumeration value="Political Activities Information"/>
          <xsd:enumeration value="PowerPoint Template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mployee_x0020_Resource_x0020_Type xmlns="81979c8f-17ab-4b61-9815-5d4885aa5df0">PowerPoint Templates</Employee_x0020_Resource_x0020_Type>
  </documentManagement>
</p:properties>
</file>

<file path=customXml/itemProps1.xml><?xml version="1.0" encoding="utf-8"?>
<ds:datastoreItem xmlns:ds="http://schemas.openxmlformats.org/officeDocument/2006/customXml" ds:itemID="{1994C637-3537-415D-A038-47E674CE87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979c8f-17ab-4b61-9815-5d4885aa5d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1663A20-AC0D-4B60-B99D-71A0CB7383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BC2ECE7-1E7B-4B2A-BAD6-5784FD5D523E}">
  <ds:schemaRefs>
    <ds:schemaRef ds:uri="http://purl.org/dc/terms/"/>
    <ds:schemaRef ds:uri="81979c8f-17ab-4b61-9815-5d4885aa5df0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24018</TotalTime>
  <Words>511</Words>
  <Application>Microsoft Office PowerPoint</Application>
  <PresentationFormat>On-screen Show (4:3)</PresentationFormat>
  <Paragraphs>83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Franklin Gothic Medium</vt:lpstr>
      <vt:lpstr>Libre Franklin Medium</vt:lpstr>
      <vt:lpstr>Noto Sans Symbols</vt:lpstr>
      <vt:lpstr>FY2017 - How to use AzEDS 101</vt:lpstr>
      <vt:lpstr>School Finance Webinar</vt:lpstr>
      <vt:lpstr>Agenda</vt:lpstr>
      <vt:lpstr>Calendar Submission</vt:lpstr>
      <vt:lpstr>Instructional Calendar</vt:lpstr>
      <vt:lpstr>Data Requirements</vt:lpstr>
      <vt:lpstr>Instructional Calendar</vt:lpstr>
      <vt:lpstr>Integrity Errors</vt:lpstr>
      <vt:lpstr>Calendar Integrity Reference Guide</vt:lpstr>
      <vt:lpstr>Top Integrity Errors</vt:lpstr>
      <vt:lpstr>Top Integrity Errors</vt:lpstr>
      <vt:lpstr>Calendar Reports</vt:lpstr>
      <vt:lpstr>Calendar Reports</vt:lpstr>
      <vt:lpstr>Calendar Reports</vt:lpstr>
      <vt:lpstr>Deadlines</vt:lpstr>
      <vt:lpstr>Deadlines</vt:lpstr>
      <vt:lpstr>ADE, School Finance</vt:lpstr>
      <vt:lpstr>Questions?</vt:lpstr>
    </vt:vector>
  </TitlesOfParts>
  <Company>Arizona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Fake Presentation with a longer title than necessary</dc:title>
  <dc:creator>Paz, Monica</dc:creator>
  <cp:lastModifiedBy>Garcia-Hobbs, Irene</cp:lastModifiedBy>
  <cp:revision>449</cp:revision>
  <cp:lastPrinted>2019-10-31T21:12:29Z</cp:lastPrinted>
  <dcterms:created xsi:type="dcterms:W3CDTF">2016-08-29T19:28:45Z</dcterms:created>
  <dcterms:modified xsi:type="dcterms:W3CDTF">2021-07-27T18:45:21Z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0x0101008CAEB66519E3D743AEBAC933F8DACF3300A4A8C244D7E10841A568D8AF0A7C68B7</vt:lpwstr>
  </property>
</Properties>
</file>