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4" r:id="rId4"/>
    <p:sldId id="265" r:id="rId5"/>
    <p:sldId id="266" r:id="rId6"/>
    <p:sldId id="267" r:id="rId7"/>
    <p:sldId id="268" r:id="rId8"/>
    <p:sldId id="280" r:id="rId9"/>
    <p:sldId id="269" r:id="rId10"/>
    <p:sldId id="275" r:id="rId11"/>
    <p:sldId id="276" r:id="rId12"/>
    <p:sldId id="277" r:id="rId13"/>
    <p:sldId id="278" r:id="rId14"/>
    <p:sldId id="279" r:id="rId15"/>
    <p:sldId id="281" r:id="rId16"/>
    <p:sldId id="282" r:id="rId17"/>
    <p:sldId id="25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AF17"/>
    <a:srgbClr val="14377D"/>
    <a:srgbClr val="D11A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0" d="100"/>
          <a:sy n="90" d="100"/>
        </p:scale>
        <p:origin x="528" y="7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'Testing Grade'!$F$1</c:f>
              <c:strCache>
                <c:ptCount val="1"/>
                <c:pt idx="0">
                  <c:v>ELA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Grade'!$A$2:$A$9</c:f>
              <c:strCache>
                <c:ptCount val="8"/>
                <c:pt idx="0">
                  <c:v>Grade 3</c:v>
                </c:pt>
                <c:pt idx="1">
                  <c:v>Grade 4</c:v>
                </c:pt>
                <c:pt idx="2">
                  <c:v>Grade 5</c:v>
                </c:pt>
                <c:pt idx="3">
                  <c:v>Grade 6</c:v>
                </c:pt>
                <c:pt idx="4">
                  <c:v>Grade 7</c:v>
                </c:pt>
                <c:pt idx="5">
                  <c:v>Grade 8</c:v>
                </c:pt>
                <c:pt idx="6">
                  <c:v>Grade 10</c:v>
                </c:pt>
                <c:pt idx="7">
                  <c:v>All Students</c:v>
                </c:pt>
              </c:strCache>
            </c:strRef>
          </c:cat>
          <c:val>
            <c:numRef>
              <c:f>'Testing Grade'!$F$2:$F$9</c:f>
              <c:numCache>
                <c:formatCode>0%</c:formatCode>
                <c:ptCount val="8"/>
                <c:pt idx="0">
                  <c:v>0.89</c:v>
                </c:pt>
                <c:pt idx="1">
                  <c:v>0.89</c:v>
                </c:pt>
                <c:pt idx="2">
                  <c:v>0.88</c:v>
                </c:pt>
                <c:pt idx="3">
                  <c:v>0.87</c:v>
                </c:pt>
                <c:pt idx="4">
                  <c:v>0.84</c:v>
                </c:pt>
                <c:pt idx="5">
                  <c:v>0.84</c:v>
                </c:pt>
                <c:pt idx="6">
                  <c:v>0.71</c:v>
                </c:pt>
                <c:pt idx="7">
                  <c:v>0.85</c:v>
                </c:pt>
              </c:numCache>
            </c:numRef>
          </c:val>
          <c:extLst>
            <c:ext xmlns:c16="http://schemas.microsoft.com/office/drawing/2014/chart" uri="{C3380CC4-5D6E-409C-BE32-E72D297353CC}">
              <c16:uniqueId val="{00000000-C03C-48AF-B634-77B8FC457EBB}"/>
            </c:ext>
          </c:extLst>
        </c:ser>
        <c:ser>
          <c:idx val="1"/>
          <c:order val="1"/>
          <c:tx>
            <c:strRef>
              <c:f>'Testing Grade'!$G$1</c:f>
              <c:strCache>
                <c:ptCount val="1"/>
                <c:pt idx="0">
                  <c:v>Math</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Grade'!$A$2:$A$9</c:f>
              <c:strCache>
                <c:ptCount val="8"/>
                <c:pt idx="0">
                  <c:v>Grade 3</c:v>
                </c:pt>
                <c:pt idx="1">
                  <c:v>Grade 4</c:v>
                </c:pt>
                <c:pt idx="2">
                  <c:v>Grade 5</c:v>
                </c:pt>
                <c:pt idx="3">
                  <c:v>Grade 6</c:v>
                </c:pt>
                <c:pt idx="4">
                  <c:v>Grade 7</c:v>
                </c:pt>
                <c:pt idx="5">
                  <c:v>Grade 8</c:v>
                </c:pt>
                <c:pt idx="6">
                  <c:v>Grade 10</c:v>
                </c:pt>
                <c:pt idx="7">
                  <c:v>All Students</c:v>
                </c:pt>
              </c:strCache>
            </c:strRef>
          </c:cat>
          <c:val>
            <c:numRef>
              <c:f>'Testing Grade'!$G$2:$G$9</c:f>
              <c:numCache>
                <c:formatCode>0%</c:formatCode>
                <c:ptCount val="8"/>
                <c:pt idx="0">
                  <c:v>0.9</c:v>
                </c:pt>
                <c:pt idx="1">
                  <c:v>0.9</c:v>
                </c:pt>
                <c:pt idx="2">
                  <c:v>0.89</c:v>
                </c:pt>
                <c:pt idx="3">
                  <c:v>0.89</c:v>
                </c:pt>
                <c:pt idx="4">
                  <c:v>0.86</c:v>
                </c:pt>
                <c:pt idx="5">
                  <c:v>0.86</c:v>
                </c:pt>
                <c:pt idx="6">
                  <c:v>0.73</c:v>
                </c:pt>
                <c:pt idx="7">
                  <c:v>0.86</c:v>
                </c:pt>
              </c:numCache>
            </c:numRef>
          </c:val>
          <c:extLst>
            <c:ext xmlns:c16="http://schemas.microsoft.com/office/drawing/2014/chart" uri="{C3380CC4-5D6E-409C-BE32-E72D297353CC}">
              <c16:uniqueId val="{00000001-C03C-48AF-B634-77B8FC457EBB}"/>
            </c:ext>
          </c:extLst>
        </c:ser>
        <c:dLbls>
          <c:dLblPos val="outEnd"/>
          <c:showLegendKey val="0"/>
          <c:showVal val="1"/>
          <c:showCatName val="0"/>
          <c:showSerName val="0"/>
          <c:showPercent val="0"/>
          <c:showBubbleSize val="0"/>
        </c:dLbls>
        <c:gapWidth val="219"/>
        <c:overlap val="-27"/>
        <c:axId val="431871528"/>
        <c:axId val="319430712"/>
      </c:barChart>
      <c:catAx>
        <c:axId val="431871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319430712"/>
        <c:crosses val="autoZero"/>
        <c:auto val="1"/>
        <c:lblAlgn val="ctr"/>
        <c:lblOffset val="100"/>
        <c:noMultiLvlLbl val="0"/>
      </c:catAx>
      <c:valAx>
        <c:axId val="3194307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1871528"/>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'Perform Subgroup'!$B$27</c:f>
              <c:strCache>
                <c:ptCount val="1"/>
                <c:pt idx="0">
                  <c:v>ELA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Subgroup'!$A$28:$A$42</c:f>
              <c:strCache>
                <c:ptCount val="3"/>
                <c:pt idx="0">
                  <c:v>English Learner</c:v>
                </c:pt>
                <c:pt idx="1">
                  <c:v>Income Eligibility 1&amp;2</c:v>
                </c:pt>
                <c:pt idx="2">
                  <c:v>Students with Disabilities</c:v>
                </c:pt>
              </c:strCache>
            </c:strRef>
          </c:cat>
          <c:val>
            <c:numRef>
              <c:f>'Perform Subgroup'!$B$28:$B$42</c:f>
              <c:numCache>
                <c:formatCode>0%</c:formatCode>
                <c:ptCount val="3"/>
                <c:pt idx="0">
                  <c:v>2.4503257107034805E-2</c:v>
                </c:pt>
                <c:pt idx="1">
                  <c:v>0.24367207022765494</c:v>
                </c:pt>
                <c:pt idx="2">
                  <c:v>0.11859337770109275</c:v>
                </c:pt>
              </c:numCache>
            </c:numRef>
          </c:val>
          <c:extLst>
            <c:ext xmlns:c16="http://schemas.microsoft.com/office/drawing/2014/chart" uri="{C3380CC4-5D6E-409C-BE32-E72D297353CC}">
              <c16:uniqueId val="{00000000-0856-4C7A-9F42-1B060EA7109D}"/>
            </c:ext>
          </c:extLst>
        </c:ser>
        <c:ser>
          <c:idx val="1"/>
          <c:order val="1"/>
          <c:tx>
            <c:strRef>
              <c:f>'Perform Subgroup'!$C$27</c:f>
              <c:strCache>
                <c:ptCount val="1"/>
                <c:pt idx="0">
                  <c:v>Math</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Subgroup'!$A$28:$A$42</c:f>
              <c:strCache>
                <c:ptCount val="3"/>
                <c:pt idx="0">
                  <c:v>English Learner</c:v>
                </c:pt>
                <c:pt idx="1">
                  <c:v>Income Eligibility 1&amp;2</c:v>
                </c:pt>
                <c:pt idx="2">
                  <c:v>Students with Disabilities</c:v>
                </c:pt>
              </c:strCache>
            </c:strRef>
          </c:cat>
          <c:val>
            <c:numRef>
              <c:f>'Perform Subgroup'!$C$28:$C$42</c:f>
              <c:numCache>
                <c:formatCode>0%</c:formatCode>
                <c:ptCount val="3"/>
                <c:pt idx="0">
                  <c:v>3.213052531695617E-2</c:v>
                </c:pt>
                <c:pt idx="1">
                  <c:v>0.17093578012556793</c:v>
                </c:pt>
                <c:pt idx="2">
                  <c:v>0.11479305140802105</c:v>
                </c:pt>
              </c:numCache>
            </c:numRef>
          </c:val>
          <c:extLst>
            <c:ext xmlns:c16="http://schemas.microsoft.com/office/drawing/2014/chart" uri="{C3380CC4-5D6E-409C-BE32-E72D297353CC}">
              <c16:uniqueId val="{00000001-0856-4C7A-9F42-1B060EA7109D}"/>
            </c:ext>
          </c:extLst>
        </c:ser>
        <c:dLbls>
          <c:dLblPos val="outEnd"/>
          <c:showLegendKey val="0"/>
          <c:showVal val="1"/>
          <c:showCatName val="0"/>
          <c:showSerName val="0"/>
          <c:showPercent val="0"/>
          <c:showBubbleSize val="0"/>
        </c:dLbls>
        <c:gapWidth val="219"/>
        <c:overlap val="-27"/>
        <c:axId val="588361016"/>
        <c:axId val="588362656"/>
      </c:barChart>
      <c:catAx>
        <c:axId val="588361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88362656"/>
        <c:crosses val="autoZero"/>
        <c:auto val="1"/>
        <c:lblAlgn val="ctr"/>
        <c:lblOffset val="100"/>
        <c:noMultiLvlLbl val="0"/>
      </c:catAx>
      <c:valAx>
        <c:axId val="58836265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8361016"/>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'Testing County'!$F$2</c:f>
              <c:strCache>
                <c:ptCount val="1"/>
                <c:pt idx="0">
                  <c:v>ELA</c:v>
                </c:pt>
              </c:strCache>
            </c:strRef>
          </c:tx>
          <c:spPr>
            <a:solidFill>
              <a:schemeClr val="accent1"/>
            </a:solidFill>
            <a:ln>
              <a:noFill/>
            </a:ln>
            <a:effectLst/>
          </c:spPr>
          <c:invertIfNegative val="0"/>
          <c:dLbls>
            <c:dLbl>
              <c:idx val="2"/>
              <c:layout>
                <c:manualLayout>
                  <c:x val="-6.0386479172512917E-3"/>
                  <c:y val="-4.490392592902931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D52-4493-AB20-BC445FCDB0E8}"/>
                </c:ext>
              </c:extLst>
            </c:dLbl>
            <c:dLbl>
              <c:idx val="4"/>
              <c:layout>
                <c:manualLayout>
                  <c:x val="-8.454107084151838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D52-4493-AB20-BC445FCDB0E8}"/>
                </c:ext>
              </c:extLst>
            </c:dLbl>
            <c:dLbl>
              <c:idx val="5"/>
              <c:layout>
                <c:manualLayout>
                  <c:x val="-8.454107084151927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D52-4493-AB20-BC445FCDB0E8}"/>
                </c:ext>
              </c:extLst>
            </c:dLbl>
            <c:dLbl>
              <c:idx val="7"/>
              <c:layout>
                <c:manualLayout>
                  <c:x val="-1.2077295834502628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8D52-4493-AB20-BC445FCDB0E8}"/>
                </c:ext>
              </c:extLst>
            </c:dLbl>
            <c:dLbl>
              <c:idx val="8"/>
              <c:layout>
                <c:manualLayout>
                  <c:x val="-7.2463775007015766E-3"/>
                  <c:y val="-6.735588889354429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8D52-4493-AB20-BC445FCDB0E8}"/>
                </c:ext>
              </c:extLst>
            </c:dLbl>
            <c:dLbl>
              <c:idx val="9"/>
              <c:layout>
                <c:manualLayout>
                  <c:x val="-4.8309183338010511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8D52-4493-AB20-BC445FCDB0E8}"/>
                </c:ext>
              </c:extLst>
            </c:dLbl>
            <c:dLbl>
              <c:idx val="10"/>
              <c:layout>
                <c:manualLayout>
                  <c:x val="-2.41545916690061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8D52-4493-AB20-BC445FCDB0E8}"/>
                </c:ext>
              </c:extLst>
            </c:dLbl>
            <c:dLbl>
              <c:idx val="11"/>
              <c:layout>
                <c:manualLayout>
                  <c:x val="-6.0386479172514027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8D52-4493-AB20-BC445FCDB0E8}"/>
                </c:ext>
              </c:extLst>
            </c:dLbl>
            <c:dLbl>
              <c:idx val="12"/>
              <c:layout>
                <c:manualLayout>
                  <c:x val="-4.8309183338010511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8D52-4493-AB20-BC445FCDB0E8}"/>
                </c:ext>
              </c:extLst>
            </c:dLbl>
            <c:dLbl>
              <c:idx val="13"/>
              <c:layout>
                <c:manualLayout>
                  <c:x val="-3.6231887503507883E-3"/>
                  <c:y val="2.572591037559456E-18"/>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8D52-4493-AB20-BC445FCDB0E8}"/>
                </c:ext>
              </c:extLst>
            </c:dLbl>
            <c:dLbl>
              <c:idx val="14"/>
              <c:layout>
                <c:manualLayout>
                  <c:x val="-4.8309183338010511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8D52-4493-AB20-BC445FCDB0E8}"/>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County'!$A$3:$A$17</c:f>
              <c:strCache>
                <c:ptCount val="15"/>
                <c:pt idx="0">
                  <c:v>Apache County</c:v>
                </c:pt>
                <c:pt idx="1">
                  <c:v>Cochise County</c:v>
                </c:pt>
                <c:pt idx="2">
                  <c:v>Coconino County</c:v>
                </c:pt>
                <c:pt idx="3">
                  <c:v>Gila County</c:v>
                </c:pt>
                <c:pt idx="4">
                  <c:v>Graham County</c:v>
                </c:pt>
                <c:pt idx="5">
                  <c:v>Greenlee County</c:v>
                </c:pt>
                <c:pt idx="6">
                  <c:v>La Paz County</c:v>
                </c:pt>
                <c:pt idx="7">
                  <c:v>Maricopa County</c:v>
                </c:pt>
                <c:pt idx="8">
                  <c:v>Mohave County</c:v>
                </c:pt>
                <c:pt idx="9">
                  <c:v>Navajo County</c:v>
                </c:pt>
                <c:pt idx="10">
                  <c:v>Pima County</c:v>
                </c:pt>
                <c:pt idx="11">
                  <c:v>Pinal County</c:v>
                </c:pt>
                <c:pt idx="12">
                  <c:v>Santa Cruz County</c:v>
                </c:pt>
                <c:pt idx="13">
                  <c:v>Yavapai County</c:v>
                </c:pt>
                <c:pt idx="14">
                  <c:v>Yuma County</c:v>
                </c:pt>
              </c:strCache>
            </c:strRef>
          </c:cat>
          <c:val>
            <c:numRef>
              <c:f>'Testing County'!$F$3:$F$17</c:f>
              <c:numCache>
                <c:formatCode>0%</c:formatCode>
                <c:ptCount val="15"/>
                <c:pt idx="0">
                  <c:v>0.33538633818589025</c:v>
                </c:pt>
                <c:pt idx="1">
                  <c:v>0.90343324250681212</c:v>
                </c:pt>
                <c:pt idx="2">
                  <c:v>0.69940079893475371</c:v>
                </c:pt>
                <c:pt idx="3">
                  <c:v>0.72796388690900438</c:v>
                </c:pt>
                <c:pt idx="4">
                  <c:v>0.96265440965239879</c:v>
                </c:pt>
                <c:pt idx="5">
                  <c:v>0.93657984144960371</c:v>
                </c:pt>
                <c:pt idx="6">
                  <c:v>0.94741235392320533</c:v>
                </c:pt>
                <c:pt idx="7">
                  <c:v>0.86267429752908176</c:v>
                </c:pt>
                <c:pt idx="8">
                  <c:v>0.95771352164465984</c:v>
                </c:pt>
                <c:pt idx="9">
                  <c:v>0.778849388807895</c:v>
                </c:pt>
                <c:pt idx="10">
                  <c:v>0.77297128670401516</c:v>
                </c:pt>
                <c:pt idx="11">
                  <c:v>0.87387418594984068</c:v>
                </c:pt>
                <c:pt idx="12">
                  <c:v>0.88774362818590702</c:v>
                </c:pt>
                <c:pt idx="13">
                  <c:v>0.93918213224070057</c:v>
                </c:pt>
                <c:pt idx="14">
                  <c:v>0.79833607333233692</c:v>
                </c:pt>
              </c:numCache>
            </c:numRef>
          </c:val>
          <c:extLst>
            <c:ext xmlns:c16="http://schemas.microsoft.com/office/drawing/2014/chart" uri="{C3380CC4-5D6E-409C-BE32-E72D297353CC}">
              <c16:uniqueId val="{00000000-8D52-4493-AB20-BC445FCDB0E8}"/>
            </c:ext>
          </c:extLst>
        </c:ser>
        <c:ser>
          <c:idx val="1"/>
          <c:order val="1"/>
          <c:tx>
            <c:strRef>
              <c:f>'Testing County'!$G$2</c:f>
              <c:strCache>
                <c:ptCount val="1"/>
                <c:pt idx="0">
                  <c:v>Math</c:v>
                </c:pt>
              </c:strCache>
            </c:strRef>
          </c:tx>
          <c:spPr>
            <a:solidFill>
              <a:srgbClr val="FFC000"/>
            </a:solidFill>
            <a:ln>
              <a:noFill/>
            </a:ln>
            <a:effectLst/>
          </c:spPr>
          <c:invertIfNegative val="0"/>
          <c:dLbls>
            <c:dLbl>
              <c:idx val="0"/>
              <c:layout>
                <c:manualLayout>
                  <c:x val="6.0386479172513143E-3"/>
                  <c:y val="4.490392592902952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D52-4493-AB20-BC445FCDB0E8}"/>
                </c:ext>
              </c:extLst>
            </c:dLbl>
            <c:dLbl>
              <c:idx val="2"/>
              <c:layout>
                <c:manualLayout>
                  <c:x val="8.4541070841518389E-3"/>
                  <c:y val="2.0580728300475648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D52-4493-AB20-BC445FCDB0E8}"/>
                </c:ext>
              </c:extLst>
            </c:dLbl>
            <c:dLbl>
              <c:idx val="3"/>
              <c:layout>
                <c:manualLayout>
                  <c:x val="1.2077295834502629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D52-4493-AB20-BC445FCDB0E8}"/>
                </c:ext>
              </c:extLst>
            </c:dLbl>
            <c:dLbl>
              <c:idx val="4"/>
              <c:layout>
                <c:manualLayout>
                  <c:x val="2.4154591669005698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D52-4493-AB20-BC445FCDB0E8}"/>
                </c:ext>
              </c:extLst>
            </c:dLbl>
            <c:dLbl>
              <c:idx val="6"/>
              <c:layout>
                <c:manualLayout>
                  <c:x val="1.0869566251052365E-2"/>
                  <c:y val="-4.4903925929029526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D52-4493-AB20-BC445FCDB0E8}"/>
                </c:ext>
              </c:extLst>
            </c:dLbl>
            <c:dLbl>
              <c:idx val="7"/>
              <c:layout>
                <c:manualLayout>
                  <c:x val="8.454107084151838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8D52-4493-AB20-BC445FCDB0E8}"/>
                </c:ext>
              </c:extLst>
            </c:dLbl>
            <c:dLbl>
              <c:idx val="8"/>
              <c:layout>
                <c:manualLayout>
                  <c:x val="3.6231887503507883E-3"/>
                  <c:y val="-2.245196296451476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D52-4493-AB20-BC445FCDB0E8}"/>
                </c:ext>
              </c:extLst>
            </c:dLbl>
            <c:dLbl>
              <c:idx val="10"/>
              <c:layout>
                <c:manualLayout>
                  <c:x val="6.0386479172512258E-3"/>
                  <c:y val="-2.245196296451476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8D52-4493-AB20-BC445FCDB0E8}"/>
                </c:ext>
              </c:extLst>
            </c:dLbl>
            <c:dLbl>
              <c:idx val="11"/>
              <c:layout>
                <c:manualLayout>
                  <c:x val="4.8309183338010511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8D52-4493-AB20-BC445FCDB0E8}"/>
                </c:ext>
              </c:extLst>
            </c:dLbl>
            <c:dLbl>
              <c:idx val="13"/>
              <c:layout>
                <c:manualLayout>
                  <c:x val="3.6231887503507883E-3"/>
                  <c:y val="2.245196296451473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D52-4493-AB20-BC445FCDB0E8}"/>
                </c:ext>
              </c:extLst>
            </c:dLbl>
            <c:dLbl>
              <c:idx val="14"/>
              <c:layout>
                <c:manualLayout>
                  <c:x val="3.623188750350788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8D52-4493-AB20-BC445FCDB0E8}"/>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County'!$A$3:$A$17</c:f>
              <c:strCache>
                <c:ptCount val="15"/>
                <c:pt idx="0">
                  <c:v>Apache County</c:v>
                </c:pt>
                <c:pt idx="1">
                  <c:v>Cochise County</c:v>
                </c:pt>
                <c:pt idx="2">
                  <c:v>Coconino County</c:v>
                </c:pt>
                <c:pt idx="3">
                  <c:v>Gila County</c:v>
                </c:pt>
                <c:pt idx="4">
                  <c:v>Graham County</c:v>
                </c:pt>
                <c:pt idx="5">
                  <c:v>Greenlee County</c:v>
                </c:pt>
                <c:pt idx="6">
                  <c:v>La Paz County</c:v>
                </c:pt>
                <c:pt idx="7">
                  <c:v>Maricopa County</c:v>
                </c:pt>
                <c:pt idx="8">
                  <c:v>Mohave County</c:v>
                </c:pt>
                <c:pt idx="9">
                  <c:v>Navajo County</c:v>
                </c:pt>
                <c:pt idx="10">
                  <c:v>Pima County</c:v>
                </c:pt>
                <c:pt idx="11">
                  <c:v>Pinal County</c:v>
                </c:pt>
                <c:pt idx="12">
                  <c:v>Santa Cruz County</c:v>
                </c:pt>
                <c:pt idx="13">
                  <c:v>Yavapai County</c:v>
                </c:pt>
                <c:pt idx="14">
                  <c:v>Yuma County</c:v>
                </c:pt>
              </c:strCache>
            </c:strRef>
          </c:cat>
          <c:val>
            <c:numRef>
              <c:f>'Testing County'!$G$3:$G$17</c:f>
              <c:numCache>
                <c:formatCode>0%</c:formatCode>
                <c:ptCount val="15"/>
                <c:pt idx="0">
                  <c:v>0.35498320268757</c:v>
                </c:pt>
                <c:pt idx="1">
                  <c:v>0.92457765667574932</c:v>
                </c:pt>
                <c:pt idx="2">
                  <c:v>0.71682201509098975</c:v>
                </c:pt>
                <c:pt idx="3">
                  <c:v>0.75766215253029234</c:v>
                </c:pt>
                <c:pt idx="4">
                  <c:v>0.96782533754668199</c:v>
                </c:pt>
                <c:pt idx="5">
                  <c:v>0.92638731596828994</c:v>
                </c:pt>
                <c:pt idx="6">
                  <c:v>0.96160267111853093</c:v>
                </c:pt>
                <c:pt idx="7">
                  <c:v>0.8753258565460823</c:v>
                </c:pt>
                <c:pt idx="8">
                  <c:v>0.96364699983285973</c:v>
                </c:pt>
                <c:pt idx="9">
                  <c:v>0.80150274756083884</c:v>
                </c:pt>
                <c:pt idx="10">
                  <c:v>0.7914159073479522</c:v>
                </c:pt>
                <c:pt idx="11">
                  <c:v>0.88540944990993475</c:v>
                </c:pt>
                <c:pt idx="12">
                  <c:v>0.90985757121439281</c:v>
                </c:pt>
                <c:pt idx="13">
                  <c:v>0.94994777858118407</c:v>
                </c:pt>
                <c:pt idx="14">
                  <c:v>0.8221491555821252</c:v>
                </c:pt>
              </c:numCache>
            </c:numRef>
          </c:val>
          <c:extLst>
            <c:ext xmlns:c16="http://schemas.microsoft.com/office/drawing/2014/chart" uri="{C3380CC4-5D6E-409C-BE32-E72D297353CC}">
              <c16:uniqueId val="{00000001-8D52-4493-AB20-BC445FCDB0E8}"/>
            </c:ext>
          </c:extLst>
        </c:ser>
        <c:dLbls>
          <c:dLblPos val="outEnd"/>
          <c:showLegendKey val="0"/>
          <c:showVal val="1"/>
          <c:showCatName val="0"/>
          <c:showSerName val="0"/>
          <c:showPercent val="0"/>
          <c:showBubbleSize val="0"/>
        </c:dLbls>
        <c:gapWidth val="219"/>
        <c:overlap val="-27"/>
        <c:axId val="520919168"/>
        <c:axId val="520910968"/>
      </c:barChart>
      <c:catAx>
        <c:axId val="520919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20910968"/>
        <c:crosses val="autoZero"/>
        <c:auto val="1"/>
        <c:lblAlgn val="ctr"/>
        <c:lblOffset val="100"/>
        <c:noMultiLvlLbl val="0"/>
      </c:catAx>
      <c:valAx>
        <c:axId val="52091096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0919168"/>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'Testing Subgroup'!$F$2</c:f>
              <c:strCache>
                <c:ptCount val="1"/>
                <c:pt idx="0">
                  <c:v>ELA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Subgroup'!$A$3:$A$21</c:f>
              <c:strCache>
                <c:ptCount val="7"/>
                <c:pt idx="0">
                  <c:v>African American</c:v>
                </c:pt>
                <c:pt idx="1">
                  <c:v>Asian</c:v>
                </c:pt>
                <c:pt idx="2">
                  <c:v>Hispanic</c:v>
                </c:pt>
                <c:pt idx="3">
                  <c:v>Native American</c:v>
                </c:pt>
                <c:pt idx="4">
                  <c:v>Multi Race</c:v>
                </c:pt>
                <c:pt idx="5">
                  <c:v>Pacific Islander</c:v>
                </c:pt>
                <c:pt idx="6">
                  <c:v>White</c:v>
                </c:pt>
              </c:strCache>
            </c:strRef>
          </c:cat>
          <c:val>
            <c:numRef>
              <c:f>'Testing Subgroup'!$F$3:$F$21</c:f>
              <c:numCache>
                <c:formatCode>0%</c:formatCode>
                <c:ptCount val="7"/>
                <c:pt idx="0">
                  <c:v>0.80645161290322576</c:v>
                </c:pt>
                <c:pt idx="1">
                  <c:v>0.89549786395004927</c:v>
                </c:pt>
                <c:pt idx="2">
                  <c:v>0.83702269349491265</c:v>
                </c:pt>
                <c:pt idx="3">
                  <c:v>0.57112618086315703</c:v>
                </c:pt>
                <c:pt idx="4">
                  <c:v>0.84978332006721502</c:v>
                </c:pt>
                <c:pt idx="5">
                  <c:v>0.83196544276457884</c:v>
                </c:pt>
                <c:pt idx="6">
                  <c:v>0.88952712157568026</c:v>
                </c:pt>
              </c:numCache>
            </c:numRef>
          </c:val>
          <c:extLst>
            <c:ext xmlns:c16="http://schemas.microsoft.com/office/drawing/2014/chart" uri="{C3380CC4-5D6E-409C-BE32-E72D297353CC}">
              <c16:uniqueId val="{00000000-EE3F-453E-A822-7107E6E23452}"/>
            </c:ext>
          </c:extLst>
        </c:ser>
        <c:ser>
          <c:idx val="1"/>
          <c:order val="1"/>
          <c:tx>
            <c:strRef>
              <c:f>'Testing Subgroup'!$G$2</c:f>
              <c:strCache>
                <c:ptCount val="1"/>
                <c:pt idx="0">
                  <c:v>Math</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Subgroup'!$A$3:$A$21</c:f>
              <c:strCache>
                <c:ptCount val="7"/>
                <c:pt idx="0">
                  <c:v>African American</c:v>
                </c:pt>
                <c:pt idx="1">
                  <c:v>Asian</c:v>
                </c:pt>
                <c:pt idx="2">
                  <c:v>Hispanic</c:v>
                </c:pt>
                <c:pt idx="3">
                  <c:v>Native American</c:v>
                </c:pt>
                <c:pt idx="4">
                  <c:v>Multi Race</c:v>
                </c:pt>
                <c:pt idx="5">
                  <c:v>Pacific Islander</c:v>
                </c:pt>
                <c:pt idx="6">
                  <c:v>White</c:v>
                </c:pt>
              </c:strCache>
            </c:strRef>
          </c:cat>
          <c:val>
            <c:numRef>
              <c:f>'Testing Subgroup'!$G$3:$G$21</c:f>
              <c:numCache>
                <c:formatCode>0%</c:formatCode>
                <c:ptCount val="7"/>
                <c:pt idx="0">
                  <c:v>0.82606119849521609</c:v>
                </c:pt>
                <c:pt idx="1">
                  <c:v>0.90168693175594261</c:v>
                </c:pt>
                <c:pt idx="2">
                  <c:v>0.85450011432491135</c:v>
                </c:pt>
                <c:pt idx="3">
                  <c:v>0.59613500058798163</c:v>
                </c:pt>
                <c:pt idx="4">
                  <c:v>0.86238613248430174</c:v>
                </c:pt>
                <c:pt idx="5">
                  <c:v>0.84276457883369327</c:v>
                </c:pt>
                <c:pt idx="6">
                  <c:v>0.89795974546138568</c:v>
                </c:pt>
              </c:numCache>
            </c:numRef>
          </c:val>
          <c:extLst>
            <c:ext xmlns:c16="http://schemas.microsoft.com/office/drawing/2014/chart" uri="{C3380CC4-5D6E-409C-BE32-E72D297353CC}">
              <c16:uniqueId val="{00000001-EE3F-453E-A822-7107E6E23452}"/>
            </c:ext>
          </c:extLst>
        </c:ser>
        <c:dLbls>
          <c:dLblPos val="outEnd"/>
          <c:showLegendKey val="0"/>
          <c:showVal val="1"/>
          <c:showCatName val="0"/>
          <c:showSerName val="0"/>
          <c:showPercent val="0"/>
          <c:showBubbleSize val="0"/>
        </c:dLbls>
        <c:gapWidth val="219"/>
        <c:overlap val="-27"/>
        <c:axId val="433777120"/>
        <c:axId val="433782696"/>
      </c:barChart>
      <c:catAx>
        <c:axId val="433777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33782696"/>
        <c:crosses val="autoZero"/>
        <c:auto val="1"/>
        <c:lblAlgn val="ctr"/>
        <c:lblOffset val="100"/>
        <c:noMultiLvlLbl val="0"/>
      </c:catAx>
      <c:valAx>
        <c:axId val="43378269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3777120"/>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'Testing Subgroup'!$F$2</c:f>
              <c:strCache>
                <c:ptCount val="1"/>
                <c:pt idx="0">
                  <c:v>ELA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Subgroup'!$A$3:$A$21</c:f>
              <c:strCache>
                <c:ptCount val="2"/>
                <c:pt idx="0">
                  <c:v>Male</c:v>
                </c:pt>
                <c:pt idx="1">
                  <c:v>Female</c:v>
                </c:pt>
              </c:strCache>
            </c:strRef>
          </c:cat>
          <c:val>
            <c:numRef>
              <c:f>'Testing Subgroup'!$F$3:$F$21</c:f>
              <c:numCache>
                <c:formatCode>0%</c:formatCode>
                <c:ptCount val="2"/>
                <c:pt idx="0">
                  <c:v>0.85</c:v>
                </c:pt>
                <c:pt idx="1">
                  <c:v>0.85</c:v>
                </c:pt>
              </c:numCache>
            </c:numRef>
          </c:val>
          <c:extLst>
            <c:ext xmlns:c16="http://schemas.microsoft.com/office/drawing/2014/chart" uri="{C3380CC4-5D6E-409C-BE32-E72D297353CC}">
              <c16:uniqueId val="{00000000-EFE5-4A9D-87FB-95CA86F30A6B}"/>
            </c:ext>
          </c:extLst>
        </c:ser>
        <c:ser>
          <c:idx val="1"/>
          <c:order val="1"/>
          <c:tx>
            <c:strRef>
              <c:f>'Testing Subgroup'!$G$2</c:f>
              <c:strCache>
                <c:ptCount val="1"/>
                <c:pt idx="0">
                  <c:v>Math</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Subgroup'!$A$3:$A$21</c:f>
              <c:strCache>
                <c:ptCount val="2"/>
                <c:pt idx="0">
                  <c:v>Male</c:v>
                </c:pt>
                <c:pt idx="1">
                  <c:v>Female</c:v>
                </c:pt>
              </c:strCache>
            </c:strRef>
          </c:cat>
          <c:val>
            <c:numRef>
              <c:f>'Testing Subgroup'!$G$3:$G$21</c:f>
              <c:numCache>
                <c:formatCode>0%</c:formatCode>
                <c:ptCount val="2"/>
                <c:pt idx="0">
                  <c:v>0.86</c:v>
                </c:pt>
                <c:pt idx="1">
                  <c:v>0.86</c:v>
                </c:pt>
              </c:numCache>
            </c:numRef>
          </c:val>
          <c:extLst>
            <c:ext xmlns:c16="http://schemas.microsoft.com/office/drawing/2014/chart" uri="{C3380CC4-5D6E-409C-BE32-E72D297353CC}">
              <c16:uniqueId val="{00000001-EFE5-4A9D-87FB-95CA86F30A6B}"/>
            </c:ext>
          </c:extLst>
        </c:ser>
        <c:dLbls>
          <c:dLblPos val="outEnd"/>
          <c:showLegendKey val="0"/>
          <c:showVal val="1"/>
          <c:showCatName val="0"/>
          <c:showSerName val="0"/>
          <c:showPercent val="0"/>
          <c:showBubbleSize val="0"/>
        </c:dLbls>
        <c:gapWidth val="219"/>
        <c:overlap val="-27"/>
        <c:axId val="433777120"/>
        <c:axId val="433782696"/>
      </c:barChart>
      <c:catAx>
        <c:axId val="433777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33782696"/>
        <c:crosses val="autoZero"/>
        <c:auto val="1"/>
        <c:lblAlgn val="ctr"/>
        <c:lblOffset val="100"/>
        <c:noMultiLvlLbl val="0"/>
      </c:catAx>
      <c:valAx>
        <c:axId val="43378269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3777120"/>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'Testing Subgroup'!$F$2</c:f>
              <c:strCache>
                <c:ptCount val="1"/>
                <c:pt idx="0">
                  <c:v>ELA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Subgroup'!$A$3:$A$21</c:f>
              <c:strCache>
                <c:ptCount val="3"/>
                <c:pt idx="0">
                  <c:v>English Learner</c:v>
                </c:pt>
                <c:pt idx="1">
                  <c:v>Income Eligibility 1&amp;2</c:v>
                </c:pt>
                <c:pt idx="2">
                  <c:v>Students with Disabilities</c:v>
                </c:pt>
              </c:strCache>
            </c:strRef>
          </c:cat>
          <c:val>
            <c:numRef>
              <c:f>'Testing Subgroup'!$F$3:$F$21</c:f>
              <c:numCache>
                <c:formatCode>0%</c:formatCode>
                <c:ptCount val="3"/>
                <c:pt idx="0">
                  <c:v>0.83</c:v>
                </c:pt>
                <c:pt idx="1">
                  <c:v>0.82</c:v>
                </c:pt>
                <c:pt idx="2">
                  <c:v>0.82</c:v>
                </c:pt>
              </c:numCache>
            </c:numRef>
          </c:val>
          <c:extLst>
            <c:ext xmlns:c16="http://schemas.microsoft.com/office/drawing/2014/chart" uri="{C3380CC4-5D6E-409C-BE32-E72D297353CC}">
              <c16:uniqueId val="{00000000-E785-4BB8-9340-539070E278CB}"/>
            </c:ext>
          </c:extLst>
        </c:ser>
        <c:ser>
          <c:idx val="1"/>
          <c:order val="1"/>
          <c:tx>
            <c:strRef>
              <c:f>'Testing Subgroup'!$G$2</c:f>
              <c:strCache>
                <c:ptCount val="1"/>
                <c:pt idx="0">
                  <c:v>Math</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'Testing Subgroup'!$A$3:$A$21</c:f>
              <c:strCache>
                <c:ptCount val="3"/>
                <c:pt idx="0">
                  <c:v>English Learner</c:v>
                </c:pt>
                <c:pt idx="1">
                  <c:v>Income Eligibility 1&amp;2</c:v>
                </c:pt>
                <c:pt idx="2">
                  <c:v>Students with Disabilities</c:v>
                </c:pt>
              </c:strCache>
            </c:strRef>
          </c:cat>
          <c:val>
            <c:numRef>
              <c:f>'Testing Subgroup'!$G$3:$G$21</c:f>
              <c:numCache>
                <c:formatCode>0%</c:formatCode>
                <c:ptCount val="3"/>
                <c:pt idx="0">
                  <c:v>0.85</c:v>
                </c:pt>
                <c:pt idx="1">
                  <c:v>0.84</c:v>
                </c:pt>
                <c:pt idx="2">
                  <c:v>0.84</c:v>
                </c:pt>
              </c:numCache>
            </c:numRef>
          </c:val>
          <c:extLst>
            <c:ext xmlns:c16="http://schemas.microsoft.com/office/drawing/2014/chart" uri="{C3380CC4-5D6E-409C-BE32-E72D297353CC}">
              <c16:uniqueId val="{00000001-E785-4BB8-9340-539070E278CB}"/>
            </c:ext>
          </c:extLst>
        </c:ser>
        <c:dLbls>
          <c:dLblPos val="outEnd"/>
          <c:showLegendKey val="0"/>
          <c:showVal val="1"/>
          <c:showCatName val="0"/>
          <c:showSerName val="0"/>
          <c:showPercent val="0"/>
          <c:showBubbleSize val="0"/>
        </c:dLbls>
        <c:gapWidth val="219"/>
        <c:overlap val="-27"/>
        <c:axId val="433777120"/>
        <c:axId val="433782696"/>
      </c:barChart>
      <c:catAx>
        <c:axId val="433777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33782696"/>
        <c:crosses val="autoZero"/>
        <c:auto val="1"/>
        <c:lblAlgn val="ctr"/>
        <c:lblOffset val="100"/>
        <c:noMultiLvlLbl val="0"/>
      </c:catAx>
      <c:valAx>
        <c:axId val="43378269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3777120"/>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'Perform Grade'!$B$13</c:f>
              <c:strCache>
                <c:ptCount val="1"/>
                <c:pt idx="0">
                  <c:v>ELA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Grade'!$A$14:$A$21</c:f>
              <c:strCache>
                <c:ptCount val="8"/>
                <c:pt idx="0">
                  <c:v>Grade 3</c:v>
                </c:pt>
                <c:pt idx="1">
                  <c:v>Grade 4</c:v>
                </c:pt>
                <c:pt idx="2">
                  <c:v>Grade 5</c:v>
                </c:pt>
                <c:pt idx="3">
                  <c:v>Grade 6</c:v>
                </c:pt>
                <c:pt idx="4">
                  <c:v>Grade 7</c:v>
                </c:pt>
                <c:pt idx="5">
                  <c:v>Grade 8</c:v>
                </c:pt>
                <c:pt idx="6">
                  <c:v>Grade 10</c:v>
                </c:pt>
                <c:pt idx="7">
                  <c:v>All Students</c:v>
                </c:pt>
              </c:strCache>
            </c:strRef>
          </c:cat>
          <c:val>
            <c:numRef>
              <c:f>'Perform Grade'!$B$14:$B$21</c:f>
              <c:numCache>
                <c:formatCode>0%</c:formatCode>
                <c:ptCount val="8"/>
                <c:pt idx="0">
                  <c:v>0.34793616158225282</c:v>
                </c:pt>
                <c:pt idx="1">
                  <c:v>0.45223052942312469</c:v>
                </c:pt>
                <c:pt idx="2">
                  <c:v>0.45030796032867393</c:v>
                </c:pt>
                <c:pt idx="3">
                  <c:v>0.37133757961783437</c:v>
                </c:pt>
                <c:pt idx="4">
                  <c:v>0.36924472967819144</c:v>
                </c:pt>
                <c:pt idx="5">
                  <c:v>0.34396471619835361</c:v>
                </c:pt>
                <c:pt idx="6">
                  <c:v>0.31680581224905996</c:v>
                </c:pt>
                <c:pt idx="7">
                  <c:v>0.38</c:v>
                </c:pt>
              </c:numCache>
            </c:numRef>
          </c:val>
          <c:extLst>
            <c:ext xmlns:c16="http://schemas.microsoft.com/office/drawing/2014/chart" uri="{C3380CC4-5D6E-409C-BE32-E72D297353CC}">
              <c16:uniqueId val="{00000000-5911-46AE-89EE-DAF3C470ECBC}"/>
            </c:ext>
          </c:extLst>
        </c:ser>
        <c:ser>
          <c:idx val="1"/>
          <c:order val="1"/>
          <c:tx>
            <c:strRef>
              <c:f>'Perform Grade'!$C$13</c:f>
              <c:strCache>
                <c:ptCount val="1"/>
                <c:pt idx="0">
                  <c:v>Math</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Grade'!$A$14:$A$21</c:f>
              <c:strCache>
                <c:ptCount val="8"/>
                <c:pt idx="0">
                  <c:v>Grade 3</c:v>
                </c:pt>
                <c:pt idx="1">
                  <c:v>Grade 4</c:v>
                </c:pt>
                <c:pt idx="2">
                  <c:v>Grade 5</c:v>
                </c:pt>
                <c:pt idx="3">
                  <c:v>Grade 6</c:v>
                </c:pt>
                <c:pt idx="4">
                  <c:v>Grade 7</c:v>
                </c:pt>
                <c:pt idx="5">
                  <c:v>Grade 8</c:v>
                </c:pt>
                <c:pt idx="6">
                  <c:v>Grade 10</c:v>
                </c:pt>
                <c:pt idx="7">
                  <c:v>All Students</c:v>
                </c:pt>
              </c:strCache>
            </c:strRef>
          </c:cat>
          <c:val>
            <c:numRef>
              <c:f>'Perform Grade'!$C$14:$C$21</c:f>
              <c:numCache>
                <c:formatCode>0%</c:formatCode>
                <c:ptCount val="8"/>
                <c:pt idx="0">
                  <c:v>0.35598794567296443</c:v>
                </c:pt>
                <c:pt idx="1">
                  <c:v>0.34925543944740389</c:v>
                </c:pt>
                <c:pt idx="2">
                  <c:v>0.31941739694904253</c:v>
                </c:pt>
                <c:pt idx="3">
                  <c:v>0.2986625877554222</c:v>
                </c:pt>
                <c:pt idx="4">
                  <c:v>0.29758816925399711</c:v>
                </c:pt>
                <c:pt idx="5">
                  <c:v>0.26501521747505491</c:v>
                </c:pt>
                <c:pt idx="6">
                  <c:v>0.26015739670841009</c:v>
                </c:pt>
                <c:pt idx="7">
                  <c:v>0.31</c:v>
                </c:pt>
              </c:numCache>
            </c:numRef>
          </c:val>
          <c:extLst>
            <c:ext xmlns:c16="http://schemas.microsoft.com/office/drawing/2014/chart" uri="{C3380CC4-5D6E-409C-BE32-E72D297353CC}">
              <c16:uniqueId val="{00000001-5911-46AE-89EE-DAF3C470ECBC}"/>
            </c:ext>
          </c:extLst>
        </c:ser>
        <c:dLbls>
          <c:dLblPos val="outEnd"/>
          <c:showLegendKey val="0"/>
          <c:showVal val="1"/>
          <c:showCatName val="0"/>
          <c:showSerName val="0"/>
          <c:showPercent val="0"/>
          <c:showBubbleSize val="0"/>
        </c:dLbls>
        <c:gapWidth val="219"/>
        <c:overlap val="-27"/>
        <c:axId val="433757768"/>
        <c:axId val="433753832"/>
      </c:barChart>
      <c:catAx>
        <c:axId val="433757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33753832"/>
        <c:crosses val="autoZero"/>
        <c:auto val="1"/>
        <c:lblAlgn val="ctr"/>
        <c:lblOffset val="100"/>
        <c:noMultiLvlLbl val="0"/>
      </c:catAx>
      <c:valAx>
        <c:axId val="43375383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3757768"/>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0940827050688519E-2"/>
          <c:y val="2.3646408166457172E-2"/>
          <c:w val="0.93247821136027698"/>
          <c:h val="0.65238612062477974"/>
        </c:manualLayout>
      </c:layout>
      <c:barChart>
        <c:barDir val="col"/>
        <c:grouping val="clustered"/>
        <c:varyColors val="0"/>
        <c:ser>
          <c:idx val="0"/>
          <c:order val="0"/>
          <c:tx>
            <c:strRef>
              <c:f>'Perform County'!$B$23</c:f>
              <c:strCache>
                <c:ptCount val="1"/>
                <c:pt idx="0">
                  <c:v>ELA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County'!$A$24:$A$38</c:f>
              <c:strCache>
                <c:ptCount val="15"/>
                <c:pt idx="0">
                  <c:v>Apache County</c:v>
                </c:pt>
                <c:pt idx="1">
                  <c:v>Cochise County</c:v>
                </c:pt>
                <c:pt idx="2">
                  <c:v>Coconino County</c:v>
                </c:pt>
                <c:pt idx="3">
                  <c:v>Gila County</c:v>
                </c:pt>
                <c:pt idx="4">
                  <c:v>Graham County</c:v>
                </c:pt>
                <c:pt idx="5">
                  <c:v>Greenlee County</c:v>
                </c:pt>
                <c:pt idx="6">
                  <c:v>La Paz County</c:v>
                </c:pt>
                <c:pt idx="7">
                  <c:v>Maricopa County</c:v>
                </c:pt>
                <c:pt idx="8">
                  <c:v>Mohave County</c:v>
                </c:pt>
                <c:pt idx="9">
                  <c:v>Navajo County</c:v>
                </c:pt>
                <c:pt idx="10">
                  <c:v>Pima County</c:v>
                </c:pt>
                <c:pt idx="11">
                  <c:v>Pinal County</c:v>
                </c:pt>
                <c:pt idx="12">
                  <c:v>Santa Cruz County</c:v>
                </c:pt>
                <c:pt idx="13">
                  <c:v>Yavapai County</c:v>
                </c:pt>
                <c:pt idx="14">
                  <c:v>Yuma County</c:v>
                </c:pt>
              </c:strCache>
            </c:strRef>
          </c:cat>
          <c:val>
            <c:numRef>
              <c:f>'Perform County'!$B$24:$B$38</c:f>
              <c:numCache>
                <c:formatCode>0%</c:formatCode>
                <c:ptCount val="15"/>
                <c:pt idx="0">
                  <c:v>0.31775180856983865</c:v>
                </c:pt>
                <c:pt idx="1">
                  <c:v>0.33490167692122091</c:v>
                </c:pt>
                <c:pt idx="2">
                  <c:v>0.32365540218943356</c:v>
                </c:pt>
                <c:pt idx="3">
                  <c:v>0.26860313315926893</c:v>
                </c:pt>
                <c:pt idx="4">
                  <c:v>0.36974037600716203</c:v>
                </c:pt>
                <c:pt idx="5">
                  <c:v>0.40628778718258762</c:v>
                </c:pt>
                <c:pt idx="6">
                  <c:v>0.19383259911894274</c:v>
                </c:pt>
                <c:pt idx="7">
                  <c:v>0.40247334656522854</c:v>
                </c:pt>
                <c:pt idx="8">
                  <c:v>0.33411867364746944</c:v>
                </c:pt>
                <c:pt idx="9">
                  <c:v>0.31763858891288699</c:v>
                </c:pt>
                <c:pt idx="10">
                  <c:v>0.36931407335160676</c:v>
                </c:pt>
                <c:pt idx="11">
                  <c:v>0.2891742973797915</c:v>
                </c:pt>
                <c:pt idx="12">
                  <c:v>0.2588135951023855</c:v>
                </c:pt>
                <c:pt idx="13">
                  <c:v>0.36757912745936699</c:v>
                </c:pt>
                <c:pt idx="14">
                  <c:v>0.2607176287051482</c:v>
                </c:pt>
              </c:numCache>
            </c:numRef>
          </c:val>
          <c:extLst>
            <c:ext xmlns:c16="http://schemas.microsoft.com/office/drawing/2014/chart" uri="{C3380CC4-5D6E-409C-BE32-E72D297353CC}">
              <c16:uniqueId val="{00000000-2044-46B3-A62A-8A9A7FC6DDF6}"/>
            </c:ext>
          </c:extLst>
        </c:ser>
        <c:ser>
          <c:idx val="1"/>
          <c:order val="1"/>
          <c:tx>
            <c:strRef>
              <c:f>'Perform County'!$C$23</c:f>
              <c:strCache>
                <c:ptCount val="1"/>
                <c:pt idx="0">
                  <c:v>Math</c:v>
                </c:pt>
              </c:strCache>
            </c:strRef>
          </c:tx>
          <c:spPr>
            <a:solidFill>
              <a:srgbClr val="FFC000"/>
            </a:solidFill>
            <a:ln>
              <a:noFill/>
            </a:ln>
            <a:effectLst/>
          </c:spPr>
          <c:invertIfNegative val="0"/>
          <c:dLbls>
            <c:dLbl>
              <c:idx val="2"/>
              <c:layout>
                <c:manualLayout>
                  <c:x val="2.193653863011498E-3"/>
                  <c:y val="-7.8820450014292665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044-46B3-A62A-8A9A7FC6DDF6}"/>
                </c:ext>
              </c:extLst>
            </c:dLbl>
            <c:dLbl>
              <c:idx val="6"/>
              <c:layout>
                <c:manualLayout>
                  <c:x val="1.096826931505749E-2"/>
                  <c:y val="-7.8820450014292665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044-46B3-A62A-8A9A7FC6DDF6}"/>
                </c:ext>
              </c:extLst>
            </c:dLbl>
            <c:dLbl>
              <c:idx val="8"/>
              <c:layout>
                <c:manualLayout>
                  <c:x val="5.4841346575287449E-3"/>
                  <c:y val="-4.29934693935592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044-46B3-A62A-8A9A7FC6DDF6}"/>
                </c:ext>
              </c:extLst>
            </c:dLbl>
            <c:dLbl>
              <c:idx val="9"/>
              <c:layout>
                <c:manualLayout>
                  <c:x val="3.290480794517247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044-46B3-A62A-8A9A7FC6DDF6}"/>
                </c:ext>
              </c:extLst>
            </c:dLbl>
            <c:dLbl>
              <c:idx val="12"/>
              <c:layout>
                <c:manualLayout>
                  <c:x val="5.4841346575285844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044-46B3-A62A-8A9A7FC6DDF6}"/>
                </c:ext>
              </c:extLst>
            </c:dLbl>
            <c:dLbl>
              <c:idx val="14"/>
              <c:layout>
                <c:manualLayout>
                  <c:x val="4.3873077260229961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044-46B3-A62A-8A9A7FC6DDF6}"/>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County'!$A$24:$A$38</c:f>
              <c:strCache>
                <c:ptCount val="15"/>
                <c:pt idx="0">
                  <c:v>Apache County</c:v>
                </c:pt>
                <c:pt idx="1">
                  <c:v>Cochise County</c:v>
                </c:pt>
                <c:pt idx="2">
                  <c:v>Coconino County</c:v>
                </c:pt>
                <c:pt idx="3">
                  <c:v>Gila County</c:v>
                </c:pt>
                <c:pt idx="4">
                  <c:v>Graham County</c:v>
                </c:pt>
                <c:pt idx="5">
                  <c:v>Greenlee County</c:v>
                </c:pt>
                <c:pt idx="6">
                  <c:v>La Paz County</c:v>
                </c:pt>
                <c:pt idx="7">
                  <c:v>Maricopa County</c:v>
                </c:pt>
                <c:pt idx="8">
                  <c:v>Mohave County</c:v>
                </c:pt>
                <c:pt idx="9">
                  <c:v>Navajo County</c:v>
                </c:pt>
                <c:pt idx="10">
                  <c:v>Pima County</c:v>
                </c:pt>
                <c:pt idx="11">
                  <c:v>Pinal County</c:v>
                </c:pt>
                <c:pt idx="12">
                  <c:v>Santa Cruz County</c:v>
                </c:pt>
                <c:pt idx="13">
                  <c:v>Yavapai County</c:v>
                </c:pt>
                <c:pt idx="14">
                  <c:v>Yuma County</c:v>
                </c:pt>
              </c:strCache>
            </c:strRef>
          </c:cat>
          <c:val>
            <c:numRef>
              <c:f>'Perform County'!$C$24:$C$38</c:f>
              <c:numCache>
                <c:formatCode>0%</c:formatCode>
                <c:ptCount val="15"/>
                <c:pt idx="0">
                  <c:v>0.28391167192429023</c:v>
                </c:pt>
                <c:pt idx="1">
                  <c:v>0.23057880466815989</c:v>
                </c:pt>
                <c:pt idx="2">
                  <c:v>0.21996904024767802</c:v>
                </c:pt>
                <c:pt idx="3">
                  <c:v>0.16086547507055504</c:v>
                </c:pt>
                <c:pt idx="4">
                  <c:v>0.33511427723360049</c:v>
                </c:pt>
                <c:pt idx="5">
                  <c:v>0.36797066014669932</c:v>
                </c:pt>
                <c:pt idx="6">
                  <c:v>0.1701388888888889</c:v>
                </c:pt>
                <c:pt idx="7">
                  <c:v>0.33332292352767495</c:v>
                </c:pt>
                <c:pt idx="8">
                  <c:v>0.28219581996357646</c:v>
                </c:pt>
                <c:pt idx="9">
                  <c:v>0.27647964180775153</c:v>
                </c:pt>
                <c:pt idx="10">
                  <c:v>0.28057353086095327</c:v>
                </c:pt>
                <c:pt idx="11">
                  <c:v>0.21928794992175274</c:v>
                </c:pt>
                <c:pt idx="12">
                  <c:v>0.13532440782698249</c:v>
                </c:pt>
                <c:pt idx="13">
                  <c:v>0.27917794316644112</c:v>
                </c:pt>
                <c:pt idx="14">
                  <c:v>0.1811185844997879</c:v>
                </c:pt>
              </c:numCache>
            </c:numRef>
          </c:val>
          <c:extLst>
            <c:ext xmlns:c16="http://schemas.microsoft.com/office/drawing/2014/chart" uri="{C3380CC4-5D6E-409C-BE32-E72D297353CC}">
              <c16:uniqueId val="{00000001-2044-46B3-A62A-8A9A7FC6DDF6}"/>
            </c:ext>
          </c:extLst>
        </c:ser>
        <c:dLbls>
          <c:showLegendKey val="0"/>
          <c:showVal val="0"/>
          <c:showCatName val="0"/>
          <c:showSerName val="0"/>
          <c:showPercent val="0"/>
          <c:showBubbleSize val="0"/>
        </c:dLbls>
        <c:gapWidth val="219"/>
        <c:overlap val="-27"/>
        <c:axId val="520872264"/>
        <c:axId val="592378224"/>
      </c:barChart>
      <c:catAx>
        <c:axId val="520872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92378224"/>
        <c:crosses val="autoZero"/>
        <c:auto val="1"/>
        <c:lblAlgn val="ctr"/>
        <c:lblOffset val="100"/>
        <c:noMultiLvlLbl val="0"/>
      </c:catAx>
      <c:valAx>
        <c:axId val="59237822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0872264"/>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'Perform Subgroup'!$B$27</c:f>
              <c:strCache>
                <c:ptCount val="1"/>
                <c:pt idx="0">
                  <c:v>ELA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Subgroup'!$A$28:$A$42</c:f>
              <c:strCache>
                <c:ptCount val="7"/>
                <c:pt idx="0">
                  <c:v>African American</c:v>
                </c:pt>
                <c:pt idx="1">
                  <c:v>Asian</c:v>
                </c:pt>
                <c:pt idx="2">
                  <c:v>Hispanic</c:v>
                </c:pt>
                <c:pt idx="3">
                  <c:v>Native American</c:v>
                </c:pt>
                <c:pt idx="4">
                  <c:v>Multi Race</c:v>
                </c:pt>
                <c:pt idx="5">
                  <c:v>Pacific Islander</c:v>
                </c:pt>
                <c:pt idx="6">
                  <c:v>White</c:v>
                </c:pt>
              </c:strCache>
            </c:strRef>
          </c:cat>
          <c:val>
            <c:numRef>
              <c:f>'Perform Subgroup'!$B$28:$B$42</c:f>
              <c:numCache>
                <c:formatCode>0%</c:formatCode>
                <c:ptCount val="7"/>
                <c:pt idx="0">
                  <c:v>0.25241505968778694</c:v>
                </c:pt>
                <c:pt idx="1">
                  <c:v>0.6426911314984709</c:v>
                </c:pt>
                <c:pt idx="2">
                  <c:v>0.26488992086595015</c:v>
                </c:pt>
                <c:pt idx="3">
                  <c:v>0.15765271105010295</c:v>
                </c:pt>
                <c:pt idx="4">
                  <c:v>0.47598480512046626</c:v>
                </c:pt>
                <c:pt idx="5">
                  <c:v>0.37019730010384216</c:v>
                </c:pt>
                <c:pt idx="6">
                  <c:v>0.52152833653112174</c:v>
                </c:pt>
              </c:numCache>
            </c:numRef>
          </c:val>
          <c:extLst>
            <c:ext xmlns:c16="http://schemas.microsoft.com/office/drawing/2014/chart" uri="{C3380CC4-5D6E-409C-BE32-E72D297353CC}">
              <c16:uniqueId val="{00000000-6416-41D0-AF65-559FA5E1EEB5}"/>
            </c:ext>
          </c:extLst>
        </c:ser>
        <c:ser>
          <c:idx val="1"/>
          <c:order val="1"/>
          <c:tx>
            <c:strRef>
              <c:f>'Perform Subgroup'!$C$27</c:f>
              <c:strCache>
                <c:ptCount val="1"/>
                <c:pt idx="0">
                  <c:v>Math</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Subgroup'!$A$28:$A$42</c:f>
              <c:strCache>
                <c:ptCount val="7"/>
                <c:pt idx="0">
                  <c:v>African American</c:v>
                </c:pt>
                <c:pt idx="1">
                  <c:v>Asian</c:v>
                </c:pt>
                <c:pt idx="2">
                  <c:v>Hispanic</c:v>
                </c:pt>
                <c:pt idx="3">
                  <c:v>Native American</c:v>
                </c:pt>
                <c:pt idx="4">
                  <c:v>Multi Race</c:v>
                </c:pt>
                <c:pt idx="5">
                  <c:v>Pacific Islander</c:v>
                </c:pt>
                <c:pt idx="6">
                  <c:v>White</c:v>
                </c:pt>
              </c:strCache>
            </c:strRef>
          </c:cat>
          <c:val>
            <c:numRef>
              <c:f>'Perform Subgroup'!$C$28:$C$42</c:f>
              <c:numCache>
                <c:formatCode>0%</c:formatCode>
                <c:ptCount val="7"/>
                <c:pt idx="0">
                  <c:v>0.15232904220604582</c:v>
                </c:pt>
                <c:pt idx="1">
                  <c:v>0.63706493348721371</c:v>
                </c:pt>
                <c:pt idx="2">
                  <c:v>0.18536821948506974</c:v>
                </c:pt>
                <c:pt idx="3">
                  <c:v>0.10889005786428195</c:v>
                </c:pt>
                <c:pt idx="4">
                  <c:v>0.38421700338426829</c:v>
                </c:pt>
                <c:pt idx="5">
                  <c:v>0.28703229113275242</c:v>
                </c:pt>
                <c:pt idx="6">
                  <c:v>0.45752138236887013</c:v>
                </c:pt>
              </c:numCache>
            </c:numRef>
          </c:val>
          <c:extLst>
            <c:ext xmlns:c16="http://schemas.microsoft.com/office/drawing/2014/chart" uri="{C3380CC4-5D6E-409C-BE32-E72D297353CC}">
              <c16:uniqueId val="{00000001-6416-41D0-AF65-559FA5E1EEB5}"/>
            </c:ext>
          </c:extLst>
        </c:ser>
        <c:dLbls>
          <c:dLblPos val="outEnd"/>
          <c:showLegendKey val="0"/>
          <c:showVal val="1"/>
          <c:showCatName val="0"/>
          <c:showSerName val="0"/>
          <c:showPercent val="0"/>
          <c:showBubbleSize val="0"/>
        </c:dLbls>
        <c:gapWidth val="219"/>
        <c:overlap val="-27"/>
        <c:axId val="588361016"/>
        <c:axId val="588362656"/>
      </c:barChart>
      <c:catAx>
        <c:axId val="588361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88362656"/>
        <c:crosses val="autoZero"/>
        <c:auto val="1"/>
        <c:lblAlgn val="ctr"/>
        <c:lblOffset val="100"/>
        <c:noMultiLvlLbl val="0"/>
      </c:catAx>
      <c:valAx>
        <c:axId val="58836265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8361016"/>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'Perform Subgroup'!$B$27</c:f>
              <c:strCache>
                <c:ptCount val="1"/>
                <c:pt idx="0">
                  <c:v>ELA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Subgroup'!$A$28:$A$42</c:f>
              <c:strCache>
                <c:ptCount val="2"/>
                <c:pt idx="0">
                  <c:v>Male</c:v>
                </c:pt>
                <c:pt idx="1">
                  <c:v>Female</c:v>
                </c:pt>
              </c:strCache>
            </c:strRef>
          </c:cat>
          <c:val>
            <c:numRef>
              <c:f>'Perform Subgroup'!$B$28:$B$42</c:f>
              <c:numCache>
                <c:formatCode>0%</c:formatCode>
                <c:ptCount val="2"/>
                <c:pt idx="0">
                  <c:v>0.34868979963923424</c:v>
                </c:pt>
                <c:pt idx="1">
                  <c:v>0.41184198405101113</c:v>
                </c:pt>
              </c:numCache>
            </c:numRef>
          </c:val>
          <c:extLst>
            <c:ext xmlns:c16="http://schemas.microsoft.com/office/drawing/2014/chart" uri="{C3380CC4-5D6E-409C-BE32-E72D297353CC}">
              <c16:uniqueId val="{00000000-8898-4371-8581-4AD8E3600DF0}"/>
            </c:ext>
          </c:extLst>
        </c:ser>
        <c:ser>
          <c:idx val="1"/>
          <c:order val="1"/>
          <c:tx>
            <c:strRef>
              <c:f>'Perform Subgroup'!$C$27</c:f>
              <c:strCache>
                <c:ptCount val="1"/>
                <c:pt idx="0">
                  <c:v>Math</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'Perform Subgroup'!$A$28:$A$42</c:f>
              <c:strCache>
                <c:ptCount val="2"/>
                <c:pt idx="0">
                  <c:v>Male</c:v>
                </c:pt>
                <c:pt idx="1">
                  <c:v>Female</c:v>
                </c:pt>
              </c:strCache>
            </c:strRef>
          </c:cat>
          <c:val>
            <c:numRef>
              <c:f>'Perform Subgroup'!$C$28:$C$42</c:f>
              <c:numCache>
                <c:formatCode>0%</c:formatCode>
                <c:ptCount val="2"/>
                <c:pt idx="0">
                  <c:v>0.32080808234613395</c:v>
                </c:pt>
                <c:pt idx="1">
                  <c:v>0.29244943979969434</c:v>
                </c:pt>
              </c:numCache>
            </c:numRef>
          </c:val>
          <c:extLst>
            <c:ext xmlns:c16="http://schemas.microsoft.com/office/drawing/2014/chart" uri="{C3380CC4-5D6E-409C-BE32-E72D297353CC}">
              <c16:uniqueId val="{00000001-8898-4371-8581-4AD8E3600DF0}"/>
            </c:ext>
          </c:extLst>
        </c:ser>
        <c:dLbls>
          <c:dLblPos val="outEnd"/>
          <c:showLegendKey val="0"/>
          <c:showVal val="1"/>
          <c:showCatName val="0"/>
          <c:showSerName val="0"/>
          <c:showPercent val="0"/>
          <c:showBubbleSize val="0"/>
        </c:dLbls>
        <c:gapWidth val="219"/>
        <c:overlap val="-27"/>
        <c:axId val="588361016"/>
        <c:axId val="588362656"/>
      </c:barChart>
      <c:catAx>
        <c:axId val="588361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88362656"/>
        <c:crosses val="autoZero"/>
        <c:auto val="1"/>
        <c:lblAlgn val="ctr"/>
        <c:lblOffset val="100"/>
        <c:noMultiLvlLbl val="0"/>
      </c:catAx>
      <c:valAx>
        <c:axId val="588362656"/>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8361016"/>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87D22-F180-4E51-8BF2-883C651E54AC}"/>
              </a:ext>
            </a:extLst>
          </p:cNvPr>
          <p:cNvSpPr>
            <a:spLocks noGrp="1"/>
          </p:cNvSpPr>
          <p:nvPr>
            <p:ph type="ctrTitle"/>
          </p:nvPr>
        </p:nvSpPr>
        <p:spPr>
          <a:xfrm>
            <a:off x="2628900" y="406400"/>
            <a:ext cx="8039100" cy="2387600"/>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D23E48C5-3C99-45EB-9966-8CCA152B1B74}"/>
              </a:ext>
            </a:extLst>
          </p:cNvPr>
          <p:cNvSpPr>
            <a:spLocks noGrp="1"/>
          </p:cNvSpPr>
          <p:nvPr>
            <p:ph type="subTitle" idx="1"/>
          </p:nvPr>
        </p:nvSpPr>
        <p:spPr>
          <a:xfrm>
            <a:off x="2971799" y="3078163"/>
            <a:ext cx="735330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7D028EA-73F7-47EB-AED3-E3968C15EC55}"/>
              </a:ext>
            </a:extLst>
          </p:cNvPr>
          <p:cNvSpPr>
            <a:spLocks noGrp="1"/>
          </p:cNvSpPr>
          <p:nvPr>
            <p:ph type="dt" sz="half" idx="10"/>
          </p:nvPr>
        </p:nvSpPr>
        <p:spPr/>
        <p:txBody>
          <a:bodyPr/>
          <a:lstStyle/>
          <a:p>
            <a:fld id="{5A67250E-D9C0-45D7-8BF8-B6D716197F86}" type="datetimeFigureOut">
              <a:rPr lang="en-US" smtClean="0"/>
              <a:t>10/22/2021</a:t>
            </a:fld>
            <a:endParaRPr lang="en-US"/>
          </a:p>
        </p:txBody>
      </p:sp>
      <p:sp>
        <p:nvSpPr>
          <p:cNvPr id="5" name="Footer Placeholder 4">
            <a:extLst>
              <a:ext uri="{FF2B5EF4-FFF2-40B4-BE49-F238E27FC236}">
                <a16:creationId xmlns:a16="http://schemas.microsoft.com/office/drawing/2014/main" id="{098F68F7-4E62-417A-8BFD-CC28F82ED1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5C2ECB7-5F80-432B-B19A-63EB7B3D6D7C}"/>
              </a:ext>
            </a:extLst>
          </p:cNvPr>
          <p:cNvSpPr>
            <a:spLocks noGrp="1"/>
          </p:cNvSpPr>
          <p:nvPr>
            <p:ph type="sldNum" sz="quarter" idx="12"/>
          </p:nvPr>
        </p:nvSpPr>
        <p:spPr/>
        <p:txBody>
          <a:bodyPr/>
          <a:lstStyle/>
          <a:p>
            <a:fld id="{1D1051E6-DB4F-43F3-8F5D-D1508F8D2FED}" type="slidenum">
              <a:rPr lang="en-US" smtClean="0"/>
              <a:t>‹#›</a:t>
            </a:fld>
            <a:endParaRPr lang="en-US" dirty="0"/>
          </a:p>
        </p:txBody>
      </p:sp>
      <p:sp>
        <p:nvSpPr>
          <p:cNvPr id="7" name="Rectangle 6">
            <a:extLst>
              <a:ext uri="{FF2B5EF4-FFF2-40B4-BE49-F238E27FC236}">
                <a16:creationId xmlns:a16="http://schemas.microsoft.com/office/drawing/2014/main" id="{26AADC05-A411-4CA8-BCD6-47477CA5C905}"/>
              </a:ext>
            </a:extLst>
          </p:cNvPr>
          <p:cNvSpPr/>
          <p:nvPr userDrawn="1"/>
        </p:nvSpPr>
        <p:spPr>
          <a:xfrm>
            <a:off x="0" y="5325267"/>
            <a:ext cx="12192000" cy="144463"/>
          </a:xfrm>
          <a:prstGeom prst="rect">
            <a:avLst/>
          </a:prstGeom>
          <a:solidFill>
            <a:srgbClr val="D11A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EBD9AC1-B3B6-4B02-9353-666E819D60BB}"/>
              </a:ext>
            </a:extLst>
          </p:cNvPr>
          <p:cNvSpPr/>
          <p:nvPr userDrawn="1"/>
        </p:nvSpPr>
        <p:spPr>
          <a:xfrm>
            <a:off x="0" y="5508624"/>
            <a:ext cx="12192000" cy="144463"/>
          </a:xfrm>
          <a:prstGeom prst="rect">
            <a:avLst/>
          </a:prstGeom>
          <a:solidFill>
            <a:srgbClr val="1437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B03A594-EA0E-470B-8123-0E0701B5D670}"/>
              </a:ext>
            </a:extLst>
          </p:cNvPr>
          <p:cNvSpPr/>
          <p:nvPr userDrawn="1"/>
        </p:nvSpPr>
        <p:spPr>
          <a:xfrm>
            <a:off x="0" y="5691981"/>
            <a:ext cx="12192000" cy="144463"/>
          </a:xfrm>
          <a:prstGeom prst="rect">
            <a:avLst/>
          </a:prstGeom>
          <a:solidFill>
            <a:srgbClr val="FCAF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Logo&#10;&#10;Description automatically generated">
            <a:extLst>
              <a:ext uri="{FF2B5EF4-FFF2-40B4-BE49-F238E27FC236}">
                <a16:creationId xmlns:a16="http://schemas.microsoft.com/office/drawing/2014/main" id="{2A4BF427-354B-4888-8589-909B79F5A0E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530" y="295015"/>
            <a:ext cx="2610370" cy="2610370"/>
          </a:xfrm>
          <a:prstGeom prst="rect">
            <a:avLst/>
          </a:prstGeom>
        </p:spPr>
      </p:pic>
    </p:spTree>
    <p:extLst>
      <p:ext uri="{BB962C8B-B14F-4D97-AF65-F5344CB8AC3E}">
        <p14:creationId xmlns:p14="http://schemas.microsoft.com/office/powerpoint/2010/main" val="3533007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A52AB-9CF3-4737-B3C9-A9388A3FE8ED}"/>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0CFFE90-E55D-4299-9749-4A903D13E3D5}"/>
              </a:ext>
            </a:extLst>
          </p:cNvPr>
          <p:cNvSpPr>
            <a:spLocks noGrp="1"/>
          </p:cNvSpPr>
          <p:nvPr>
            <p:ph idx="1"/>
          </p:nvPr>
        </p:nvSpPr>
        <p:spPr>
          <a:xfrm>
            <a:off x="838200" y="1825624"/>
            <a:ext cx="9578009" cy="47132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iagonal Stripe 8">
            <a:extLst>
              <a:ext uri="{FF2B5EF4-FFF2-40B4-BE49-F238E27FC236}">
                <a16:creationId xmlns:a16="http://schemas.microsoft.com/office/drawing/2014/main" id="{43A03160-1729-4FB3-947B-018AABE5EF8B}"/>
              </a:ext>
            </a:extLst>
          </p:cNvPr>
          <p:cNvSpPr/>
          <p:nvPr userDrawn="1"/>
        </p:nvSpPr>
        <p:spPr>
          <a:xfrm>
            <a:off x="0" y="0"/>
            <a:ext cx="428625" cy="416966"/>
          </a:xfrm>
          <a:prstGeom prst="diagStripe">
            <a:avLst>
              <a:gd name="adj" fmla="val 65008"/>
            </a:avLst>
          </a:prstGeom>
          <a:solidFill>
            <a:srgbClr val="D11A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Diagonal Stripe 9">
            <a:extLst>
              <a:ext uri="{FF2B5EF4-FFF2-40B4-BE49-F238E27FC236}">
                <a16:creationId xmlns:a16="http://schemas.microsoft.com/office/drawing/2014/main" id="{F0254F56-09CE-4E18-9C11-797A62F44804}"/>
              </a:ext>
            </a:extLst>
          </p:cNvPr>
          <p:cNvSpPr/>
          <p:nvPr userDrawn="1"/>
        </p:nvSpPr>
        <p:spPr>
          <a:xfrm>
            <a:off x="-2132" y="0"/>
            <a:ext cx="690098" cy="665018"/>
          </a:xfrm>
          <a:prstGeom prst="diagStripe">
            <a:avLst>
              <a:gd name="adj" fmla="val 76751"/>
            </a:avLst>
          </a:prstGeom>
          <a:solidFill>
            <a:srgbClr val="1437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Diagonal Stripe 10">
            <a:extLst>
              <a:ext uri="{FF2B5EF4-FFF2-40B4-BE49-F238E27FC236}">
                <a16:creationId xmlns:a16="http://schemas.microsoft.com/office/drawing/2014/main" id="{D154A6DA-CA1A-48F6-9806-F5A60D5CAC89}"/>
              </a:ext>
            </a:extLst>
          </p:cNvPr>
          <p:cNvSpPr/>
          <p:nvPr userDrawn="1"/>
        </p:nvSpPr>
        <p:spPr>
          <a:xfrm>
            <a:off x="0" y="0"/>
            <a:ext cx="947305" cy="910256"/>
          </a:xfrm>
          <a:prstGeom prst="diagStripe">
            <a:avLst>
              <a:gd name="adj" fmla="val 83452"/>
            </a:avLst>
          </a:prstGeom>
          <a:solidFill>
            <a:srgbClr val="FCAF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5" name="Picture 4" descr="Logo&#10;&#10;Description automatically generated">
            <a:extLst>
              <a:ext uri="{FF2B5EF4-FFF2-40B4-BE49-F238E27FC236}">
                <a16:creationId xmlns:a16="http://schemas.microsoft.com/office/drawing/2014/main" id="{47B17CD6-B457-4195-A261-BBFF9CB1180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22754" y="5076820"/>
            <a:ext cx="1462091" cy="1462091"/>
          </a:xfrm>
          <a:prstGeom prst="rect">
            <a:avLst/>
          </a:prstGeom>
        </p:spPr>
      </p:pic>
    </p:spTree>
    <p:extLst>
      <p:ext uri="{BB962C8B-B14F-4D97-AF65-F5344CB8AC3E}">
        <p14:creationId xmlns:p14="http://schemas.microsoft.com/office/powerpoint/2010/main" val="318638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1354D-095D-4891-8FB5-85A3C0BD9632}"/>
              </a:ext>
            </a:extLst>
          </p:cNvPr>
          <p:cNvSpPr>
            <a:spLocks noGrp="1"/>
          </p:cNvSpPr>
          <p:nvPr>
            <p:ph type="title"/>
          </p:nvPr>
        </p:nvSpPr>
        <p:spPr>
          <a:xfrm>
            <a:off x="1676400" y="936654"/>
            <a:ext cx="10515600" cy="2852737"/>
          </a:xfrm>
          <a:solidFill>
            <a:srgbClr val="FCAF17"/>
          </a:solidFill>
        </p:spPr>
        <p:txBody>
          <a:bodyPr anchor="ctr">
            <a:normAutofit/>
          </a:bodyPr>
          <a:lstStyle>
            <a:lvl1pPr>
              <a:defRPr sz="5400" b="1">
                <a:solidFill>
                  <a:schemeClr val="bg1"/>
                </a:solidFill>
                <a:latin typeface="Aharoni" panose="02010803020104030203" pitchFamily="2" charset="-79"/>
                <a:cs typeface="Aharoni" panose="02010803020104030203" pitchFamily="2" charset="-79"/>
              </a:defRPr>
            </a:lvl1pPr>
          </a:lstStyle>
          <a:p>
            <a:r>
              <a:rPr lang="en-US" dirty="0"/>
              <a:t>Click to edit Master title style</a:t>
            </a:r>
          </a:p>
        </p:txBody>
      </p:sp>
      <p:sp>
        <p:nvSpPr>
          <p:cNvPr id="3" name="Text Placeholder 2">
            <a:extLst>
              <a:ext uri="{FF2B5EF4-FFF2-40B4-BE49-F238E27FC236}">
                <a16:creationId xmlns:a16="http://schemas.microsoft.com/office/drawing/2014/main" id="{EA773C95-C3F3-40E4-9F71-A7D079A54E62}"/>
              </a:ext>
            </a:extLst>
          </p:cNvPr>
          <p:cNvSpPr>
            <a:spLocks noGrp="1"/>
          </p:cNvSpPr>
          <p:nvPr>
            <p:ph type="body" idx="1"/>
          </p:nvPr>
        </p:nvSpPr>
        <p:spPr>
          <a:xfrm>
            <a:off x="0" y="4489710"/>
            <a:ext cx="10515600" cy="1005003"/>
          </a:xfrm>
          <a:solidFill>
            <a:srgbClr val="D11A47"/>
          </a:solidFill>
        </p:spPr>
        <p:txBody>
          <a:bodyPr/>
          <a:lstStyle>
            <a:lvl1pPr marL="0" indent="0">
              <a:buNone/>
              <a:defRPr sz="2400">
                <a:solidFill>
                  <a:schemeClr val="bg1"/>
                </a:solidFill>
                <a:latin typeface="Aharoni" panose="02010803020104030203" pitchFamily="2" charset="-79"/>
                <a:cs typeface="Aharoni" panose="02010803020104030203" pitchFamily="2" charset="-79"/>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F702EE7B-7EA5-4E6E-8FAE-C70982641E18}"/>
              </a:ext>
            </a:extLst>
          </p:cNvPr>
          <p:cNvSpPr>
            <a:spLocks noGrp="1"/>
          </p:cNvSpPr>
          <p:nvPr>
            <p:ph type="dt" sz="half" idx="10"/>
          </p:nvPr>
        </p:nvSpPr>
        <p:spPr/>
        <p:txBody>
          <a:bodyPr/>
          <a:lstStyle/>
          <a:p>
            <a:fld id="{5A67250E-D9C0-45D7-8BF8-B6D716197F86}" type="datetimeFigureOut">
              <a:rPr lang="en-US" smtClean="0"/>
              <a:t>10/22/2021</a:t>
            </a:fld>
            <a:endParaRPr lang="en-US"/>
          </a:p>
        </p:txBody>
      </p:sp>
      <p:sp>
        <p:nvSpPr>
          <p:cNvPr id="5" name="Footer Placeholder 4">
            <a:extLst>
              <a:ext uri="{FF2B5EF4-FFF2-40B4-BE49-F238E27FC236}">
                <a16:creationId xmlns:a16="http://schemas.microsoft.com/office/drawing/2014/main" id="{16C85E07-49D6-419D-8FAF-D369EA252D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A418C2-2E9E-4BA2-8B1D-ADADB2466E4C}"/>
              </a:ext>
            </a:extLst>
          </p:cNvPr>
          <p:cNvSpPr>
            <a:spLocks noGrp="1"/>
          </p:cNvSpPr>
          <p:nvPr>
            <p:ph type="sldNum" sz="quarter" idx="12"/>
          </p:nvPr>
        </p:nvSpPr>
        <p:spPr/>
        <p:txBody>
          <a:bodyPr/>
          <a:lstStyle/>
          <a:p>
            <a:fld id="{1D1051E6-DB4F-43F3-8F5D-D1508F8D2FED}" type="slidenum">
              <a:rPr lang="en-US" smtClean="0"/>
              <a:t>‹#›</a:t>
            </a:fld>
            <a:endParaRPr lang="en-US"/>
          </a:p>
        </p:txBody>
      </p:sp>
      <p:sp>
        <p:nvSpPr>
          <p:cNvPr id="7" name="Rectangle 6">
            <a:extLst>
              <a:ext uri="{FF2B5EF4-FFF2-40B4-BE49-F238E27FC236}">
                <a16:creationId xmlns:a16="http://schemas.microsoft.com/office/drawing/2014/main" id="{8707364B-360E-45DB-BDD2-7120738B2BF8}"/>
              </a:ext>
            </a:extLst>
          </p:cNvPr>
          <p:cNvSpPr/>
          <p:nvPr userDrawn="1"/>
        </p:nvSpPr>
        <p:spPr>
          <a:xfrm>
            <a:off x="0" y="4087206"/>
            <a:ext cx="12192000" cy="99752"/>
          </a:xfrm>
          <a:prstGeom prst="rect">
            <a:avLst/>
          </a:prstGeom>
          <a:solidFill>
            <a:srgbClr val="1437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7103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D6A3E-122F-4DAB-A7B3-B7FC011C66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928C88-B367-4B8A-8FAC-014E70427C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60791E5-B31B-4EF8-A890-CDE6EE1D3A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7CAB95-BB4C-4B03-9FFD-B1E6AF17CC53}"/>
              </a:ext>
            </a:extLst>
          </p:cNvPr>
          <p:cNvSpPr>
            <a:spLocks noGrp="1"/>
          </p:cNvSpPr>
          <p:nvPr>
            <p:ph type="dt" sz="half" idx="10"/>
          </p:nvPr>
        </p:nvSpPr>
        <p:spPr/>
        <p:txBody>
          <a:bodyPr/>
          <a:lstStyle/>
          <a:p>
            <a:fld id="{5A67250E-D9C0-45D7-8BF8-B6D716197F86}" type="datetimeFigureOut">
              <a:rPr lang="en-US" smtClean="0"/>
              <a:t>10/22/2021</a:t>
            </a:fld>
            <a:endParaRPr lang="en-US"/>
          </a:p>
        </p:txBody>
      </p:sp>
      <p:sp>
        <p:nvSpPr>
          <p:cNvPr id="6" name="Footer Placeholder 5">
            <a:extLst>
              <a:ext uri="{FF2B5EF4-FFF2-40B4-BE49-F238E27FC236}">
                <a16:creationId xmlns:a16="http://schemas.microsoft.com/office/drawing/2014/main" id="{ABDCAB96-6E75-4FF5-8303-3FA891CB9C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223C80-9D2C-40DD-B423-B0357EC5C0EA}"/>
              </a:ext>
            </a:extLst>
          </p:cNvPr>
          <p:cNvSpPr>
            <a:spLocks noGrp="1"/>
          </p:cNvSpPr>
          <p:nvPr>
            <p:ph type="sldNum" sz="quarter" idx="12"/>
          </p:nvPr>
        </p:nvSpPr>
        <p:spPr/>
        <p:txBody>
          <a:bodyPr/>
          <a:lstStyle/>
          <a:p>
            <a:fld id="{1D1051E6-DB4F-43F3-8F5D-D1508F8D2FED}" type="slidenum">
              <a:rPr lang="en-US" smtClean="0"/>
              <a:t>‹#›</a:t>
            </a:fld>
            <a:endParaRPr lang="en-US"/>
          </a:p>
        </p:txBody>
      </p:sp>
      <p:sp>
        <p:nvSpPr>
          <p:cNvPr id="17" name="Diagonal Stripe 16">
            <a:extLst>
              <a:ext uri="{FF2B5EF4-FFF2-40B4-BE49-F238E27FC236}">
                <a16:creationId xmlns:a16="http://schemas.microsoft.com/office/drawing/2014/main" id="{150E5007-2545-4219-BF03-24A56564A1AB}"/>
              </a:ext>
            </a:extLst>
          </p:cNvPr>
          <p:cNvSpPr/>
          <p:nvPr userDrawn="1"/>
        </p:nvSpPr>
        <p:spPr>
          <a:xfrm>
            <a:off x="0" y="0"/>
            <a:ext cx="428625" cy="416966"/>
          </a:xfrm>
          <a:prstGeom prst="diagStripe">
            <a:avLst>
              <a:gd name="adj" fmla="val 65008"/>
            </a:avLst>
          </a:prstGeom>
          <a:solidFill>
            <a:srgbClr val="D11A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Diagonal Stripe 17">
            <a:extLst>
              <a:ext uri="{FF2B5EF4-FFF2-40B4-BE49-F238E27FC236}">
                <a16:creationId xmlns:a16="http://schemas.microsoft.com/office/drawing/2014/main" id="{380770E7-686F-4816-999B-192E3D95AB48}"/>
              </a:ext>
            </a:extLst>
          </p:cNvPr>
          <p:cNvSpPr/>
          <p:nvPr userDrawn="1"/>
        </p:nvSpPr>
        <p:spPr>
          <a:xfrm>
            <a:off x="0" y="0"/>
            <a:ext cx="681471" cy="656705"/>
          </a:xfrm>
          <a:prstGeom prst="diagStripe">
            <a:avLst>
              <a:gd name="adj" fmla="val 76751"/>
            </a:avLst>
          </a:prstGeom>
          <a:solidFill>
            <a:srgbClr val="1437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Diagonal Stripe 18">
            <a:extLst>
              <a:ext uri="{FF2B5EF4-FFF2-40B4-BE49-F238E27FC236}">
                <a16:creationId xmlns:a16="http://schemas.microsoft.com/office/drawing/2014/main" id="{183B9B11-ED2C-4732-A593-7FDAFE42E015}"/>
              </a:ext>
            </a:extLst>
          </p:cNvPr>
          <p:cNvSpPr/>
          <p:nvPr userDrawn="1"/>
        </p:nvSpPr>
        <p:spPr>
          <a:xfrm>
            <a:off x="0" y="0"/>
            <a:ext cx="947305" cy="910256"/>
          </a:xfrm>
          <a:prstGeom prst="diagStripe">
            <a:avLst>
              <a:gd name="adj" fmla="val 83452"/>
            </a:avLst>
          </a:prstGeom>
          <a:solidFill>
            <a:srgbClr val="FCAF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620176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E03C3-8AC6-41A9-B11B-DA86E58F08D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F70512-2D3A-4747-AE07-51D1340958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B991D-49AF-4D94-A09A-F5AF36E2B9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6C9330-E3DC-47D2-88B4-842811290C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3817F7-8CE8-4E28-B281-23CCF52257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F2A1BC6-6510-46EB-B20C-3508B9204888}"/>
              </a:ext>
            </a:extLst>
          </p:cNvPr>
          <p:cNvSpPr>
            <a:spLocks noGrp="1"/>
          </p:cNvSpPr>
          <p:nvPr>
            <p:ph type="dt" sz="half" idx="10"/>
          </p:nvPr>
        </p:nvSpPr>
        <p:spPr/>
        <p:txBody>
          <a:bodyPr/>
          <a:lstStyle/>
          <a:p>
            <a:fld id="{5A67250E-D9C0-45D7-8BF8-B6D716197F86}" type="datetimeFigureOut">
              <a:rPr lang="en-US" smtClean="0"/>
              <a:t>10/22/2021</a:t>
            </a:fld>
            <a:endParaRPr lang="en-US"/>
          </a:p>
        </p:txBody>
      </p:sp>
      <p:sp>
        <p:nvSpPr>
          <p:cNvPr id="8" name="Footer Placeholder 7">
            <a:extLst>
              <a:ext uri="{FF2B5EF4-FFF2-40B4-BE49-F238E27FC236}">
                <a16:creationId xmlns:a16="http://schemas.microsoft.com/office/drawing/2014/main" id="{3BDA2357-21B7-474F-8D13-904B9A444FA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C852D0F-7F9D-4F12-9A34-26DAEF523327}"/>
              </a:ext>
            </a:extLst>
          </p:cNvPr>
          <p:cNvSpPr>
            <a:spLocks noGrp="1"/>
          </p:cNvSpPr>
          <p:nvPr>
            <p:ph type="sldNum" sz="quarter" idx="12"/>
          </p:nvPr>
        </p:nvSpPr>
        <p:spPr/>
        <p:txBody>
          <a:bodyPr/>
          <a:lstStyle/>
          <a:p>
            <a:fld id="{1D1051E6-DB4F-43F3-8F5D-D1508F8D2FED}" type="slidenum">
              <a:rPr lang="en-US" smtClean="0"/>
              <a:t>‹#›</a:t>
            </a:fld>
            <a:endParaRPr lang="en-US"/>
          </a:p>
        </p:txBody>
      </p:sp>
      <p:sp>
        <p:nvSpPr>
          <p:cNvPr id="13" name="Diagonal Stripe 12">
            <a:extLst>
              <a:ext uri="{FF2B5EF4-FFF2-40B4-BE49-F238E27FC236}">
                <a16:creationId xmlns:a16="http://schemas.microsoft.com/office/drawing/2014/main" id="{A131F49F-C7C4-454D-8853-CA24EE0188FC}"/>
              </a:ext>
            </a:extLst>
          </p:cNvPr>
          <p:cNvSpPr/>
          <p:nvPr userDrawn="1"/>
        </p:nvSpPr>
        <p:spPr>
          <a:xfrm>
            <a:off x="0" y="0"/>
            <a:ext cx="428625" cy="416966"/>
          </a:xfrm>
          <a:prstGeom prst="diagStripe">
            <a:avLst>
              <a:gd name="adj" fmla="val 65008"/>
            </a:avLst>
          </a:prstGeom>
          <a:solidFill>
            <a:srgbClr val="D11A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Diagonal Stripe 13">
            <a:extLst>
              <a:ext uri="{FF2B5EF4-FFF2-40B4-BE49-F238E27FC236}">
                <a16:creationId xmlns:a16="http://schemas.microsoft.com/office/drawing/2014/main" id="{C0F1CB8E-C1DA-4593-87D7-AEF7C226BE1A}"/>
              </a:ext>
            </a:extLst>
          </p:cNvPr>
          <p:cNvSpPr/>
          <p:nvPr userDrawn="1"/>
        </p:nvSpPr>
        <p:spPr>
          <a:xfrm>
            <a:off x="0" y="0"/>
            <a:ext cx="681471" cy="656705"/>
          </a:xfrm>
          <a:prstGeom prst="diagStripe">
            <a:avLst>
              <a:gd name="adj" fmla="val 76751"/>
            </a:avLst>
          </a:prstGeom>
          <a:solidFill>
            <a:srgbClr val="1437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Diagonal Stripe 14">
            <a:extLst>
              <a:ext uri="{FF2B5EF4-FFF2-40B4-BE49-F238E27FC236}">
                <a16:creationId xmlns:a16="http://schemas.microsoft.com/office/drawing/2014/main" id="{1AA5696F-F829-4BDB-991F-ECD37EB9AE9B}"/>
              </a:ext>
            </a:extLst>
          </p:cNvPr>
          <p:cNvSpPr/>
          <p:nvPr userDrawn="1"/>
        </p:nvSpPr>
        <p:spPr>
          <a:xfrm>
            <a:off x="0" y="0"/>
            <a:ext cx="947305" cy="910256"/>
          </a:xfrm>
          <a:prstGeom prst="diagStripe">
            <a:avLst>
              <a:gd name="adj" fmla="val 83452"/>
            </a:avLst>
          </a:prstGeom>
          <a:solidFill>
            <a:srgbClr val="FCAF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04427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C8392-DA51-4BB9-8687-C949FAF0BD4B}"/>
              </a:ext>
            </a:extLst>
          </p:cNvPr>
          <p:cNvSpPr>
            <a:spLocks noGrp="1"/>
          </p:cNvSpPr>
          <p:nvPr>
            <p:ph type="title"/>
          </p:nvPr>
        </p:nvSpPr>
        <p:spPr/>
        <p:txBody>
          <a:bodyPr/>
          <a:lstStyle>
            <a:lvl1pPr algn="ctr">
              <a:defRPr>
                <a:solidFill>
                  <a:srgbClr val="14377D"/>
                </a:solidFill>
                <a:latin typeface="Aharoni" panose="02010803020104030203" pitchFamily="2" charset="-79"/>
                <a:cs typeface="Aharoni" panose="02010803020104030203" pitchFamily="2" charset="-79"/>
              </a:defRPr>
            </a:lvl1pPr>
          </a:lstStyle>
          <a:p>
            <a:r>
              <a:rPr lang="en-US" dirty="0"/>
              <a:t>Click to edit Master title style</a:t>
            </a:r>
          </a:p>
        </p:txBody>
      </p:sp>
      <p:sp>
        <p:nvSpPr>
          <p:cNvPr id="3" name="Date Placeholder 2">
            <a:extLst>
              <a:ext uri="{FF2B5EF4-FFF2-40B4-BE49-F238E27FC236}">
                <a16:creationId xmlns:a16="http://schemas.microsoft.com/office/drawing/2014/main" id="{942A1A17-F0A4-4434-A11B-2B459D6E1A86}"/>
              </a:ext>
            </a:extLst>
          </p:cNvPr>
          <p:cNvSpPr>
            <a:spLocks noGrp="1"/>
          </p:cNvSpPr>
          <p:nvPr>
            <p:ph type="dt" sz="half" idx="10"/>
          </p:nvPr>
        </p:nvSpPr>
        <p:spPr/>
        <p:txBody>
          <a:bodyPr/>
          <a:lstStyle/>
          <a:p>
            <a:fld id="{5A67250E-D9C0-45D7-8BF8-B6D716197F86}" type="datetimeFigureOut">
              <a:rPr lang="en-US" smtClean="0"/>
              <a:t>10/22/2021</a:t>
            </a:fld>
            <a:endParaRPr lang="en-US"/>
          </a:p>
        </p:txBody>
      </p:sp>
      <p:sp>
        <p:nvSpPr>
          <p:cNvPr id="4" name="Footer Placeholder 3">
            <a:extLst>
              <a:ext uri="{FF2B5EF4-FFF2-40B4-BE49-F238E27FC236}">
                <a16:creationId xmlns:a16="http://schemas.microsoft.com/office/drawing/2014/main" id="{253D2F23-0973-49B0-8517-2F20FAC0B7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24B364-4AE3-42E4-8E4E-753B2E33BB68}"/>
              </a:ext>
            </a:extLst>
          </p:cNvPr>
          <p:cNvSpPr>
            <a:spLocks noGrp="1"/>
          </p:cNvSpPr>
          <p:nvPr>
            <p:ph type="sldNum" sz="quarter" idx="12"/>
          </p:nvPr>
        </p:nvSpPr>
        <p:spPr/>
        <p:txBody>
          <a:bodyPr/>
          <a:lstStyle/>
          <a:p>
            <a:fld id="{1D1051E6-DB4F-43F3-8F5D-D1508F8D2FED}" type="slidenum">
              <a:rPr lang="en-US" smtClean="0"/>
              <a:t>‹#›</a:t>
            </a:fld>
            <a:endParaRPr lang="en-US"/>
          </a:p>
        </p:txBody>
      </p:sp>
    </p:spTree>
    <p:extLst>
      <p:ext uri="{BB962C8B-B14F-4D97-AF65-F5344CB8AC3E}">
        <p14:creationId xmlns:p14="http://schemas.microsoft.com/office/powerpoint/2010/main" val="2871205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BF2328-2686-4391-9FB2-F0C933251779}"/>
              </a:ext>
            </a:extLst>
          </p:cNvPr>
          <p:cNvSpPr>
            <a:spLocks noGrp="1"/>
          </p:cNvSpPr>
          <p:nvPr>
            <p:ph type="dt" sz="half" idx="10"/>
          </p:nvPr>
        </p:nvSpPr>
        <p:spPr/>
        <p:txBody>
          <a:bodyPr/>
          <a:lstStyle/>
          <a:p>
            <a:fld id="{5A67250E-D9C0-45D7-8BF8-B6D716197F86}" type="datetimeFigureOut">
              <a:rPr lang="en-US" smtClean="0"/>
              <a:t>10/22/2021</a:t>
            </a:fld>
            <a:endParaRPr lang="en-US"/>
          </a:p>
        </p:txBody>
      </p:sp>
      <p:sp>
        <p:nvSpPr>
          <p:cNvPr id="3" name="Footer Placeholder 2">
            <a:extLst>
              <a:ext uri="{FF2B5EF4-FFF2-40B4-BE49-F238E27FC236}">
                <a16:creationId xmlns:a16="http://schemas.microsoft.com/office/drawing/2014/main" id="{7CA58406-F182-4F8B-A3AE-35C1E8CBB11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8F032D-D532-44E6-9E61-2893773F50FE}"/>
              </a:ext>
            </a:extLst>
          </p:cNvPr>
          <p:cNvSpPr>
            <a:spLocks noGrp="1"/>
          </p:cNvSpPr>
          <p:nvPr>
            <p:ph type="sldNum" sz="quarter" idx="12"/>
          </p:nvPr>
        </p:nvSpPr>
        <p:spPr/>
        <p:txBody>
          <a:bodyPr/>
          <a:lstStyle/>
          <a:p>
            <a:fld id="{1D1051E6-DB4F-43F3-8F5D-D1508F8D2FED}" type="slidenum">
              <a:rPr lang="en-US" smtClean="0"/>
              <a:t>‹#›</a:t>
            </a:fld>
            <a:endParaRPr lang="en-US"/>
          </a:p>
        </p:txBody>
      </p:sp>
    </p:spTree>
    <p:extLst>
      <p:ext uri="{BB962C8B-B14F-4D97-AF65-F5344CB8AC3E}">
        <p14:creationId xmlns:p14="http://schemas.microsoft.com/office/powerpoint/2010/main" val="2695765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EBBAB-7FF1-4DA5-93C5-EC8F7696A5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E551DB-8B9A-4E83-B85F-4CD2FF2B88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F86279-633F-492B-975A-2276F3476A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F1EF33-9C41-4A1A-97AF-130644AA538E}"/>
              </a:ext>
            </a:extLst>
          </p:cNvPr>
          <p:cNvSpPr>
            <a:spLocks noGrp="1"/>
          </p:cNvSpPr>
          <p:nvPr>
            <p:ph type="dt" sz="half" idx="10"/>
          </p:nvPr>
        </p:nvSpPr>
        <p:spPr/>
        <p:txBody>
          <a:bodyPr/>
          <a:lstStyle/>
          <a:p>
            <a:fld id="{5A67250E-D9C0-45D7-8BF8-B6D716197F86}" type="datetimeFigureOut">
              <a:rPr lang="en-US" smtClean="0"/>
              <a:t>10/22/2021</a:t>
            </a:fld>
            <a:endParaRPr lang="en-US"/>
          </a:p>
        </p:txBody>
      </p:sp>
      <p:sp>
        <p:nvSpPr>
          <p:cNvPr id="6" name="Footer Placeholder 5">
            <a:extLst>
              <a:ext uri="{FF2B5EF4-FFF2-40B4-BE49-F238E27FC236}">
                <a16:creationId xmlns:a16="http://schemas.microsoft.com/office/drawing/2014/main" id="{1B4756BB-E4F8-44AD-971A-693DCFFEB9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45E697-3E87-4268-86D1-CC88850B9EF4}"/>
              </a:ext>
            </a:extLst>
          </p:cNvPr>
          <p:cNvSpPr>
            <a:spLocks noGrp="1"/>
          </p:cNvSpPr>
          <p:nvPr>
            <p:ph type="sldNum" sz="quarter" idx="12"/>
          </p:nvPr>
        </p:nvSpPr>
        <p:spPr/>
        <p:txBody>
          <a:bodyPr/>
          <a:lstStyle/>
          <a:p>
            <a:fld id="{1D1051E6-DB4F-43F3-8F5D-D1508F8D2FED}" type="slidenum">
              <a:rPr lang="en-US" smtClean="0"/>
              <a:t>‹#›</a:t>
            </a:fld>
            <a:endParaRPr lang="en-US"/>
          </a:p>
        </p:txBody>
      </p:sp>
      <p:sp>
        <p:nvSpPr>
          <p:cNvPr id="8" name="Diagonal Stripe 7">
            <a:extLst>
              <a:ext uri="{FF2B5EF4-FFF2-40B4-BE49-F238E27FC236}">
                <a16:creationId xmlns:a16="http://schemas.microsoft.com/office/drawing/2014/main" id="{E53BAED6-17DD-402E-8BF5-518147736A34}"/>
              </a:ext>
            </a:extLst>
          </p:cNvPr>
          <p:cNvSpPr/>
          <p:nvPr userDrawn="1"/>
        </p:nvSpPr>
        <p:spPr>
          <a:xfrm>
            <a:off x="0" y="0"/>
            <a:ext cx="428625" cy="416966"/>
          </a:xfrm>
          <a:prstGeom prst="diagStripe">
            <a:avLst>
              <a:gd name="adj" fmla="val 65008"/>
            </a:avLst>
          </a:prstGeom>
          <a:solidFill>
            <a:srgbClr val="D11A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Diagonal Stripe 8">
            <a:extLst>
              <a:ext uri="{FF2B5EF4-FFF2-40B4-BE49-F238E27FC236}">
                <a16:creationId xmlns:a16="http://schemas.microsoft.com/office/drawing/2014/main" id="{D724D8B0-F41E-4CD9-A818-2F1084440AB1}"/>
              </a:ext>
            </a:extLst>
          </p:cNvPr>
          <p:cNvSpPr/>
          <p:nvPr userDrawn="1"/>
        </p:nvSpPr>
        <p:spPr>
          <a:xfrm>
            <a:off x="0" y="0"/>
            <a:ext cx="681471" cy="656705"/>
          </a:xfrm>
          <a:prstGeom prst="diagStripe">
            <a:avLst>
              <a:gd name="adj" fmla="val 76751"/>
            </a:avLst>
          </a:prstGeom>
          <a:solidFill>
            <a:srgbClr val="1437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Diagonal Stripe 9">
            <a:extLst>
              <a:ext uri="{FF2B5EF4-FFF2-40B4-BE49-F238E27FC236}">
                <a16:creationId xmlns:a16="http://schemas.microsoft.com/office/drawing/2014/main" id="{CB5D32D9-765C-4A8B-9730-D1022DE3D5F4}"/>
              </a:ext>
            </a:extLst>
          </p:cNvPr>
          <p:cNvSpPr/>
          <p:nvPr userDrawn="1"/>
        </p:nvSpPr>
        <p:spPr>
          <a:xfrm>
            <a:off x="0" y="0"/>
            <a:ext cx="947305" cy="910256"/>
          </a:xfrm>
          <a:prstGeom prst="diagStripe">
            <a:avLst>
              <a:gd name="adj" fmla="val 83452"/>
            </a:avLst>
          </a:prstGeom>
          <a:solidFill>
            <a:srgbClr val="FCAF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4334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A070D-57CF-4835-8CE4-8962B64E2E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66A4B6-832B-41A7-8488-8D5F28B313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445FCB-F480-4087-BBE1-4AC15B0743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176D35-9AA7-4A6A-AF67-44097C72913C}"/>
              </a:ext>
            </a:extLst>
          </p:cNvPr>
          <p:cNvSpPr>
            <a:spLocks noGrp="1"/>
          </p:cNvSpPr>
          <p:nvPr>
            <p:ph type="dt" sz="half" idx="10"/>
          </p:nvPr>
        </p:nvSpPr>
        <p:spPr/>
        <p:txBody>
          <a:bodyPr/>
          <a:lstStyle/>
          <a:p>
            <a:fld id="{5A67250E-D9C0-45D7-8BF8-B6D716197F86}" type="datetimeFigureOut">
              <a:rPr lang="en-US" smtClean="0"/>
              <a:t>10/22/2021</a:t>
            </a:fld>
            <a:endParaRPr lang="en-US"/>
          </a:p>
        </p:txBody>
      </p:sp>
      <p:sp>
        <p:nvSpPr>
          <p:cNvPr id="6" name="Footer Placeholder 5">
            <a:extLst>
              <a:ext uri="{FF2B5EF4-FFF2-40B4-BE49-F238E27FC236}">
                <a16:creationId xmlns:a16="http://schemas.microsoft.com/office/drawing/2014/main" id="{AD71E805-A61E-4C7B-9107-A175831105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F5F5BD-C482-43CD-826E-FC76DC47D724}"/>
              </a:ext>
            </a:extLst>
          </p:cNvPr>
          <p:cNvSpPr>
            <a:spLocks noGrp="1"/>
          </p:cNvSpPr>
          <p:nvPr>
            <p:ph type="sldNum" sz="quarter" idx="12"/>
          </p:nvPr>
        </p:nvSpPr>
        <p:spPr/>
        <p:txBody>
          <a:bodyPr/>
          <a:lstStyle/>
          <a:p>
            <a:fld id="{1D1051E6-DB4F-43F3-8F5D-D1508F8D2FED}" type="slidenum">
              <a:rPr lang="en-US" smtClean="0"/>
              <a:t>‹#›</a:t>
            </a:fld>
            <a:endParaRPr lang="en-US"/>
          </a:p>
        </p:txBody>
      </p:sp>
      <p:sp>
        <p:nvSpPr>
          <p:cNvPr id="8" name="Diagonal Stripe 7">
            <a:extLst>
              <a:ext uri="{FF2B5EF4-FFF2-40B4-BE49-F238E27FC236}">
                <a16:creationId xmlns:a16="http://schemas.microsoft.com/office/drawing/2014/main" id="{5D516FF2-87F5-46B5-90A5-ED933C6B6D8A}"/>
              </a:ext>
            </a:extLst>
          </p:cNvPr>
          <p:cNvSpPr/>
          <p:nvPr userDrawn="1"/>
        </p:nvSpPr>
        <p:spPr>
          <a:xfrm>
            <a:off x="0" y="0"/>
            <a:ext cx="428625" cy="416966"/>
          </a:xfrm>
          <a:prstGeom prst="diagStripe">
            <a:avLst>
              <a:gd name="adj" fmla="val 65008"/>
            </a:avLst>
          </a:prstGeom>
          <a:solidFill>
            <a:srgbClr val="D11A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Diagonal Stripe 8">
            <a:extLst>
              <a:ext uri="{FF2B5EF4-FFF2-40B4-BE49-F238E27FC236}">
                <a16:creationId xmlns:a16="http://schemas.microsoft.com/office/drawing/2014/main" id="{4C2A982E-EFB4-4B0A-9C72-3C9AE0280B82}"/>
              </a:ext>
            </a:extLst>
          </p:cNvPr>
          <p:cNvSpPr/>
          <p:nvPr userDrawn="1"/>
        </p:nvSpPr>
        <p:spPr>
          <a:xfrm>
            <a:off x="0" y="0"/>
            <a:ext cx="681471" cy="656705"/>
          </a:xfrm>
          <a:prstGeom prst="diagStripe">
            <a:avLst>
              <a:gd name="adj" fmla="val 76751"/>
            </a:avLst>
          </a:prstGeom>
          <a:solidFill>
            <a:srgbClr val="1437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Diagonal Stripe 9">
            <a:extLst>
              <a:ext uri="{FF2B5EF4-FFF2-40B4-BE49-F238E27FC236}">
                <a16:creationId xmlns:a16="http://schemas.microsoft.com/office/drawing/2014/main" id="{C5609FC5-C890-48E9-A3DC-C14829276B51}"/>
              </a:ext>
            </a:extLst>
          </p:cNvPr>
          <p:cNvSpPr/>
          <p:nvPr userDrawn="1"/>
        </p:nvSpPr>
        <p:spPr>
          <a:xfrm>
            <a:off x="0" y="0"/>
            <a:ext cx="947305" cy="910256"/>
          </a:xfrm>
          <a:prstGeom prst="diagStripe">
            <a:avLst>
              <a:gd name="adj" fmla="val 83452"/>
            </a:avLst>
          </a:prstGeom>
          <a:solidFill>
            <a:srgbClr val="FCAF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25445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4533C7-55B3-43CC-90ED-539CF510DF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043252-5502-45ED-9B0A-2805A08900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E28A1E-5A87-40C1-8B85-8F856689A1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67250E-D9C0-45D7-8BF8-B6D716197F86}" type="datetimeFigureOut">
              <a:rPr lang="en-US" smtClean="0"/>
              <a:t>10/22/2021</a:t>
            </a:fld>
            <a:endParaRPr lang="en-US"/>
          </a:p>
        </p:txBody>
      </p:sp>
      <p:sp>
        <p:nvSpPr>
          <p:cNvPr id="5" name="Footer Placeholder 4">
            <a:extLst>
              <a:ext uri="{FF2B5EF4-FFF2-40B4-BE49-F238E27FC236}">
                <a16:creationId xmlns:a16="http://schemas.microsoft.com/office/drawing/2014/main" id="{57E55A3E-E175-4814-BAAC-E26E5DDE2C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9CF20FD-0026-43E4-B2F5-6C1E70619B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1051E6-DB4F-43F3-8F5D-D1508F8D2FED}" type="slidenum">
              <a:rPr lang="en-US" smtClean="0"/>
              <a:t>‹#›</a:t>
            </a:fld>
            <a:endParaRPr lang="en-US"/>
          </a:p>
        </p:txBody>
      </p:sp>
    </p:spTree>
    <p:extLst>
      <p:ext uri="{BB962C8B-B14F-4D97-AF65-F5344CB8AC3E}">
        <p14:creationId xmlns:p14="http://schemas.microsoft.com/office/powerpoint/2010/main" val="2421609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F870C-4CD9-406D-9ED5-DC340FDE076B}"/>
              </a:ext>
            </a:extLst>
          </p:cNvPr>
          <p:cNvSpPr>
            <a:spLocks noGrp="1"/>
          </p:cNvSpPr>
          <p:nvPr>
            <p:ph type="ctrTitle"/>
          </p:nvPr>
        </p:nvSpPr>
        <p:spPr/>
        <p:txBody>
          <a:bodyPr>
            <a:normAutofit/>
          </a:bodyPr>
          <a:lstStyle/>
          <a:p>
            <a:r>
              <a:rPr lang="en-US" sz="5400" dirty="0">
                <a:solidFill>
                  <a:srgbClr val="002060"/>
                </a:solidFill>
              </a:rPr>
              <a:t>Analysis of Student Assessment Participation and Performance</a:t>
            </a:r>
          </a:p>
        </p:txBody>
      </p:sp>
      <p:sp>
        <p:nvSpPr>
          <p:cNvPr id="3" name="Subtitle 2">
            <a:extLst>
              <a:ext uri="{FF2B5EF4-FFF2-40B4-BE49-F238E27FC236}">
                <a16:creationId xmlns:a16="http://schemas.microsoft.com/office/drawing/2014/main" id="{A26619AC-15C7-49E2-9C3A-F9C42721932A}"/>
              </a:ext>
            </a:extLst>
          </p:cNvPr>
          <p:cNvSpPr>
            <a:spLocks noGrp="1"/>
          </p:cNvSpPr>
          <p:nvPr>
            <p:ph type="subTitle" idx="1"/>
          </p:nvPr>
        </p:nvSpPr>
        <p:spPr/>
        <p:txBody>
          <a:bodyPr>
            <a:normAutofit/>
          </a:bodyPr>
          <a:lstStyle/>
          <a:p>
            <a:r>
              <a:rPr lang="en-US" sz="3200" dirty="0"/>
              <a:t>School Year</a:t>
            </a:r>
          </a:p>
          <a:p>
            <a:r>
              <a:rPr lang="en-US" sz="3200" dirty="0"/>
              <a:t>2020-2021</a:t>
            </a:r>
          </a:p>
        </p:txBody>
      </p:sp>
    </p:spTree>
    <p:extLst>
      <p:ext uri="{BB962C8B-B14F-4D97-AF65-F5344CB8AC3E}">
        <p14:creationId xmlns:p14="http://schemas.microsoft.com/office/powerpoint/2010/main" val="3658097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70121"/>
            <a:ext cx="10515600" cy="744279"/>
          </a:xfrm>
        </p:spPr>
        <p:txBody>
          <a:bodyPr>
            <a:normAutofit/>
          </a:bodyPr>
          <a:lstStyle/>
          <a:p>
            <a:pPr algn="ctr"/>
            <a:r>
              <a:rPr lang="en-US" sz="3600" b="1" dirty="0">
                <a:solidFill>
                  <a:srgbClr val="002060"/>
                </a:solidFill>
              </a:rPr>
              <a:t>Percent Proficient - By Grade</a:t>
            </a:r>
          </a:p>
        </p:txBody>
      </p:sp>
      <p:graphicFrame>
        <p:nvGraphicFramePr>
          <p:cNvPr id="7" name="Content Placeholder 6">
            <a:extLst>
              <a:ext uri="{FF2B5EF4-FFF2-40B4-BE49-F238E27FC236}">
                <a16:creationId xmlns:a16="http://schemas.microsoft.com/office/drawing/2014/main" id="{18B2AA81-E326-4FE5-845B-CC2114DB7329}"/>
              </a:ext>
            </a:extLst>
          </p:cNvPr>
          <p:cNvGraphicFramePr>
            <a:graphicFrameLocks noGrp="1"/>
          </p:cNvGraphicFramePr>
          <p:nvPr>
            <p:ph sz="half" idx="1"/>
            <p:extLst>
              <p:ext uri="{D42A27DB-BD31-4B8C-83A1-F6EECF244321}">
                <p14:modId xmlns:p14="http://schemas.microsoft.com/office/powerpoint/2010/main" val="3998501039"/>
              </p:ext>
            </p:extLst>
          </p:nvPr>
        </p:nvGraphicFramePr>
        <p:xfrm>
          <a:off x="1064109" y="542260"/>
          <a:ext cx="10515599" cy="57734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14812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74429"/>
            <a:ext cx="10515600" cy="620516"/>
          </a:xfrm>
        </p:spPr>
        <p:txBody>
          <a:bodyPr>
            <a:normAutofit/>
          </a:bodyPr>
          <a:lstStyle/>
          <a:p>
            <a:pPr algn="ctr"/>
            <a:r>
              <a:rPr lang="en-US" sz="3600" b="1" dirty="0">
                <a:solidFill>
                  <a:srgbClr val="002060"/>
                </a:solidFill>
              </a:rPr>
              <a:t>Percent Proficient - By County</a:t>
            </a:r>
          </a:p>
        </p:txBody>
      </p:sp>
      <p:graphicFrame>
        <p:nvGraphicFramePr>
          <p:cNvPr id="7" name="Content Placeholder 6">
            <a:extLst>
              <a:ext uri="{FF2B5EF4-FFF2-40B4-BE49-F238E27FC236}">
                <a16:creationId xmlns:a16="http://schemas.microsoft.com/office/drawing/2014/main" id="{96D0B202-B7ED-4A28-BDBB-322CECD3B710}"/>
              </a:ext>
            </a:extLst>
          </p:cNvPr>
          <p:cNvGraphicFramePr>
            <a:graphicFrameLocks noGrp="1"/>
          </p:cNvGraphicFramePr>
          <p:nvPr>
            <p:ph sz="half" idx="1"/>
            <p:extLst>
              <p:ext uri="{D42A27DB-BD31-4B8C-83A1-F6EECF244321}">
                <p14:modId xmlns:p14="http://schemas.microsoft.com/office/powerpoint/2010/main" val="3527844527"/>
              </p:ext>
            </p:extLst>
          </p:nvPr>
        </p:nvGraphicFramePr>
        <p:xfrm>
          <a:off x="276447" y="694945"/>
          <a:ext cx="11578855" cy="59078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23366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70121"/>
            <a:ext cx="10515600" cy="1084521"/>
          </a:xfrm>
        </p:spPr>
        <p:txBody>
          <a:bodyPr>
            <a:normAutofit/>
          </a:bodyPr>
          <a:lstStyle/>
          <a:p>
            <a:pPr algn="ctr"/>
            <a:r>
              <a:rPr lang="en-US" sz="3600" b="1" dirty="0">
                <a:solidFill>
                  <a:srgbClr val="002060"/>
                </a:solidFill>
              </a:rPr>
              <a:t>Percent Proficient- By Ethnic Group</a:t>
            </a:r>
          </a:p>
        </p:txBody>
      </p:sp>
      <p:graphicFrame>
        <p:nvGraphicFramePr>
          <p:cNvPr id="6" name="Content Placeholder 5">
            <a:extLst>
              <a:ext uri="{FF2B5EF4-FFF2-40B4-BE49-F238E27FC236}">
                <a16:creationId xmlns:a16="http://schemas.microsoft.com/office/drawing/2014/main" id="{49FDF496-8033-4E1F-B200-F3C6F00D0303}"/>
              </a:ext>
            </a:extLst>
          </p:cNvPr>
          <p:cNvGraphicFramePr>
            <a:graphicFrameLocks noGrp="1"/>
          </p:cNvGraphicFramePr>
          <p:nvPr>
            <p:ph sz="half" idx="1"/>
            <p:extLst>
              <p:ext uri="{D42A27DB-BD31-4B8C-83A1-F6EECF244321}">
                <p14:modId xmlns:p14="http://schemas.microsoft.com/office/powerpoint/2010/main" val="1591950759"/>
              </p:ext>
            </p:extLst>
          </p:nvPr>
        </p:nvGraphicFramePr>
        <p:xfrm>
          <a:off x="297712" y="1041991"/>
          <a:ext cx="11472530" cy="55608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41119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
            <a:ext cx="10515600" cy="1041990"/>
          </a:xfrm>
        </p:spPr>
        <p:txBody>
          <a:bodyPr>
            <a:normAutofit/>
          </a:bodyPr>
          <a:lstStyle/>
          <a:p>
            <a:pPr algn="ctr"/>
            <a:r>
              <a:rPr lang="en-US" sz="3600" b="1" dirty="0">
                <a:solidFill>
                  <a:srgbClr val="002060"/>
                </a:solidFill>
              </a:rPr>
              <a:t>Percent Proficient - By Gender</a:t>
            </a:r>
          </a:p>
        </p:txBody>
      </p:sp>
      <p:graphicFrame>
        <p:nvGraphicFramePr>
          <p:cNvPr id="7" name="Content Placeholder 6">
            <a:extLst>
              <a:ext uri="{FF2B5EF4-FFF2-40B4-BE49-F238E27FC236}">
                <a16:creationId xmlns:a16="http://schemas.microsoft.com/office/drawing/2014/main" id="{25E9FCB4-2C32-45F7-A478-EB8A8A0643B1}"/>
              </a:ext>
            </a:extLst>
          </p:cNvPr>
          <p:cNvGraphicFramePr>
            <a:graphicFrameLocks noGrp="1"/>
          </p:cNvGraphicFramePr>
          <p:nvPr>
            <p:ph sz="half" idx="1"/>
            <p:extLst>
              <p:ext uri="{D42A27DB-BD31-4B8C-83A1-F6EECF244321}">
                <p14:modId xmlns:p14="http://schemas.microsoft.com/office/powerpoint/2010/main" val="3299836895"/>
              </p:ext>
            </p:extLst>
          </p:nvPr>
        </p:nvGraphicFramePr>
        <p:xfrm>
          <a:off x="276447" y="861237"/>
          <a:ext cx="11515059" cy="57096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5723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
            <a:ext cx="10515600" cy="925032"/>
          </a:xfrm>
        </p:spPr>
        <p:txBody>
          <a:bodyPr>
            <a:normAutofit/>
          </a:bodyPr>
          <a:lstStyle/>
          <a:p>
            <a:pPr algn="ctr"/>
            <a:r>
              <a:rPr lang="en-US" sz="3600" b="1" dirty="0">
                <a:solidFill>
                  <a:srgbClr val="002060"/>
                </a:solidFill>
              </a:rPr>
              <a:t>Percent Proficient- By Program Participation</a:t>
            </a:r>
          </a:p>
        </p:txBody>
      </p:sp>
      <p:graphicFrame>
        <p:nvGraphicFramePr>
          <p:cNvPr id="6" name="Content Placeholder 5">
            <a:extLst>
              <a:ext uri="{FF2B5EF4-FFF2-40B4-BE49-F238E27FC236}">
                <a16:creationId xmlns:a16="http://schemas.microsoft.com/office/drawing/2014/main" id="{A73C67DB-D6F1-4C23-B7D9-9D8F4E1EA321}"/>
              </a:ext>
            </a:extLst>
          </p:cNvPr>
          <p:cNvGraphicFramePr>
            <a:graphicFrameLocks noGrp="1"/>
          </p:cNvGraphicFramePr>
          <p:nvPr>
            <p:ph sz="half" idx="1"/>
            <p:extLst>
              <p:ext uri="{D42A27DB-BD31-4B8C-83A1-F6EECF244321}">
                <p14:modId xmlns:p14="http://schemas.microsoft.com/office/powerpoint/2010/main" val="2112559199"/>
              </p:ext>
            </p:extLst>
          </p:nvPr>
        </p:nvGraphicFramePr>
        <p:xfrm>
          <a:off x="510363" y="925032"/>
          <a:ext cx="11185451" cy="559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85936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16959"/>
            <a:ext cx="10515600" cy="712382"/>
          </a:xfrm>
        </p:spPr>
        <p:txBody>
          <a:bodyPr>
            <a:normAutofit/>
          </a:bodyPr>
          <a:lstStyle/>
          <a:p>
            <a:pPr algn="ctr"/>
            <a:r>
              <a:rPr lang="en-US" sz="3600" b="1" dirty="0">
                <a:solidFill>
                  <a:srgbClr val="002060"/>
                </a:solidFill>
              </a:rPr>
              <a:t>Overall Findings</a:t>
            </a:r>
          </a:p>
        </p:txBody>
      </p:sp>
      <p:sp>
        <p:nvSpPr>
          <p:cNvPr id="4" name="Content Placeholder 3">
            <a:extLst>
              <a:ext uri="{FF2B5EF4-FFF2-40B4-BE49-F238E27FC236}">
                <a16:creationId xmlns:a16="http://schemas.microsoft.com/office/drawing/2014/main" id="{7D972C3C-33B6-4EDF-8CB8-9C796FA5CDE2}"/>
              </a:ext>
            </a:extLst>
          </p:cNvPr>
          <p:cNvSpPr>
            <a:spLocks noGrp="1"/>
          </p:cNvSpPr>
          <p:nvPr>
            <p:ph sz="half" idx="1"/>
          </p:nvPr>
        </p:nvSpPr>
        <p:spPr>
          <a:xfrm>
            <a:off x="1414130" y="914400"/>
            <a:ext cx="9473609" cy="5262563"/>
          </a:xfrm>
        </p:spPr>
        <p:txBody>
          <a:bodyPr>
            <a:normAutofit fontScale="85000" lnSpcReduction="10000"/>
          </a:bodyPr>
          <a:lstStyle/>
          <a:p>
            <a:r>
              <a:rPr lang="en-US" dirty="0"/>
              <a:t>Proficiency is down across all groups, when compared to 2019. </a:t>
            </a:r>
          </a:p>
          <a:p>
            <a:endParaRPr lang="en-US" dirty="0"/>
          </a:p>
          <a:p>
            <a:r>
              <a:rPr lang="en-US" dirty="0"/>
              <a:t>Math proficiency is down 11% for all tested students, ELA is down 4% for all tested students. However, the percent of students tested across the state is lower than it was in 2019, and missing data is not missing at random. Exercise caution interpreting these values.</a:t>
            </a:r>
          </a:p>
          <a:p>
            <a:endParaRPr lang="en-US" dirty="0"/>
          </a:p>
          <a:p>
            <a:r>
              <a:rPr lang="en-US" dirty="0"/>
              <a:t>Gila, La Paz, and Santa Cruz counties had lower proficiency rates in math. These regions tend to be more rural.</a:t>
            </a:r>
          </a:p>
          <a:p>
            <a:endParaRPr lang="en-US" dirty="0"/>
          </a:p>
          <a:p>
            <a:r>
              <a:rPr lang="en-US" dirty="0"/>
              <a:t>Native American, African American, and Hispanics have continued to have academic proficiency gaps at higher rates than other ethnic groups.</a:t>
            </a:r>
          </a:p>
          <a:p>
            <a:endParaRPr lang="en-US" dirty="0"/>
          </a:p>
          <a:p>
            <a:r>
              <a:rPr lang="en-US" dirty="0"/>
              <a:t>English Learners continue to show significant gaps in achievement.</a:t>
            </a:r>
          </a:p>
        </p:txBody>
      </p:sp>
    </p:spTree>
    <p:extLst>
      <p:ext uri="{BB962C8B-B14F-4D97-AF65-F5344CB8AC3E}">
        <p14:creationId xmlns:p14="http://schemas.microsoft.com/office/powerpoint/2010/main" val="7624122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E2B1C45-99CE-41F6-B4A9-DC978C2CFEF5}"/>
              </a:ext>
            </a:extLst>
          </p:cNvPr>
          <p:cNvSpPr>
            <a:spLocks noGrp="1"/>
          </p:cNvSpPr>
          <p:nvPr>
            <p:ph type="title"/>
          </p:nvPr>
        </p:nvSpPr>
        <p:spPr>
          <a:xfrm>
            <a:off x="838200" y="365125"/>
            <a:ext cx="10515600" cy="1460499"/>
          </a:xfrm>
        </p:spPr>
        <p:txBody>
          <a:bodyPr/>
          <a:lstStyle/>
          <a:p>
            <a:r>
              <a:rPr lang="en-US" b="1" dirty="0">
                <a:latin typeface="+mj-lt"/>
              </a:rPr>
              <a:t>Additional Information</a:t>
            </a:r>
          </a:p>
        </p:txBody>
      </p:sp>
      <p:sp>
        <p:nvSpPr>
          <p:cNvPr id="6" name="Content Placeholder 7">
            <a:extLst>
              <a:ext uri="{FF2B5EF4-FFF2-40B4-BE49-F238E27FC236}">
                <a16:creationId xmlns:a16="http://schemas.microsoft.com/office/drawing/2014/main" id="{F8F2A76C-320A-43E9-A402-DE28ACEFF964}"/>
              </a:ext>
            </a:extLst>
          </p:cNvPr>
          <p:cNvSpPr txBox="1">
            <a:spLocks/>
          </p:cNvSpPr>
          <p:nvPr/>
        </p:nvSpPr>
        <p:spPr>
          <a:xfrm>
            <a:off x="838200" y="1825624"/>
            <a:ext cx="9578009" cy="471328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Proficiency and testing data provided here is a snapshot of results in 2021 only</a:t>
            </a:r>
          </a:p>
          <a:p>
            <a:r>
              <a:rPr lang="en-US" dirty="0"/>
              <a:t>Longitudinal data will be provided in a series of datafiles as part of the COVID Impact Study</a:t>
            </a:r>
          </a:p>
          <a:p>
            <a:r>
              <a:rPr lang="en-US" dirty="0"/>
              <a:t>Data will be aggregated in levels</a:t>
            </a:r>
          </a:p>
          <a:p>
            <a:pPr lvl="2"/>
            <a:r>
              <a:rPr lang="en-US" dirty="0"/>
              <a:t>School</a:t>
            </a:r>
          </a:p>
          <a:p>
            <a:pPr lvl="2"/>
            <a:r>
              <a:rPr lang="en-US" dirty="0"/>
              <a:t>LEA</a:t>
            </a:r>
          </a:p>
          <a:p>
            <a:pPr lvl="2"/>
            <a:r>
              <a:rPr lang="en-US" dirty="0"/>
              <a:t>County</a:t>
            </a:r>
          </a:p>
          <a:p>
            <a:pPr lvl="2"/>
            <a:r>
              <a:rPr lang="en-US" dirty="0"/>
              <a:t>State</a:t>
            </a:r>
          </a:p>
          <a:p>
            <a:r>
              <a:rPr lang="en-US" dirty="0"/>
              <a:t>How To &amp; Resources available in spreadsheets to provide more information </a:t>
            </a:r>
          </a:p>
          <a:p>
            <a:pPr marL="914400" lvl="2" indent="0">
              <a:buNone/>
            </a:pPr>
            <a:endParaRPr lang="en-US" dirty="0"/>
          </a:p>
        </p:txBody>
      </p:sp>
    </p:spTree>
    <p:extLst>
      <p:ext uri="{BB962C8B-B14F-4D97-AF65-F5344CB8AC3E}">
        <p14:creationId xmlns:p14="http://schemas.microsoft.com/office/powerpoint/2010/main" val="4061023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6FA77-8DFF-4DBB-A1A4-B5F9C685422D}"/>
              </a:ext>
            </a:extLst>
          </p:cNvPr>
          <p:cNvSpPr>
            <a:spLocks noGrp="1"/>
          </p:cNvSpPr>
          <p:nvPr>
            <p:ph type="title"/>
          </p:nvPr>
        </p:nvSpPr>
        <p:spPr>
          <a:xfrm>
            <a:off x="838200" y="2766218"/>
            <a:ext cx="10515600" cy="1325563"/>
          </a:xfrm>
        </p:spPr>
        <p:txBody>
          <a:bodyPr>
            <a:normAutofit/>
          </a:bodyPr>
          <a:lstStyle/>
          <a:p>
            <a:pPr algn="ctr"/>
            <a:r>
              <a:rPr lang="en-US" sz="8800" b="1" dirty="0">
                <a:solidFill>
                  <a:srgbClr val="002060"/>
                </a:solidFill>
              </a:rPr>
              <a:t>Questions?</a:t>
            </a:r>
          </a:p>
        </p:txBody>
      </p:sp>
    </p:spTree>
    <p:extLst>
      <p:ext uri="{BB962C8B-B14F-4D97-AF65-F5344CB8AC3E}">
        <p14:creationId xmlns:p14="http://schemas.microsoft.com/office/powerpoint/2010/main" val="3018543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C479A-2B17-44D4-9C15-2F79930E03B7}"/>
              </a:ext>
            </a:extLst>
          </p:cNvPr>
          <p:cNvSpPr>
            <a:spLocks noGrp="1"/>
          </p:cNvSpPr>
          <p:nvPr>
            <p:ph type="title"/>
          </p:nvPr>
        </p:nvSpPr>
        <p:spPr/>
        <p:txBody>
          <a:bodyPr/>
          <a:lstStyle/>
          <a:p>
            <a:r>
              <a:rPr lang="en-US" dirty="0"/>
              <a:t>Testing Participation Rates</a:t>
            </a:r>
          </a:p>
        </p:txBody>
      </p:sp>
      <p:sp>
        <p:nvSpPr>
          <p:cNvPr id="3" name="Text Placeholder 2">
            <a:extLst>
              <a:ext uri="{FF2B5EF4-FFF2-40B4-BE49-F238E27FC236}">
                <a16:creationId xmlns:a16="http://schemas.microsoft.com/office/drawing/2014/main" id="{19AEF75C-6CC3-4866-B54F-13CCAA305138}"/>
              </a:ext>
            </a:extLst>
          </p:cNvPr>
          <p:cNvSpPr>
            <a:spLocks noGrp="1"/>
          </p:cNvSpPr>
          <p:nvPr>
            <p:ph type="body" idx="1"/>
          </p:nvPr>
        </p:nvSpPr>
        <p:spPr/>
        <p:txBody>
          <a:bodyPr/>
          <a:lstStyle/>
          <a:p>
            <a:pPr algn="ctr"/>
            <a:r>
              <a:rPr lang="en-US" b="1" dirty="0">
                <a:latin typeface="+mn-lt"/>
              </a:rPr>
              <a:t>Testing Grades</a:t>
            </a:r>
          </a:p>
          <a:p>
            <a:pPr algn="ctr"/>
            <a:r>
              <a:rPr lang="en-US" sz="2800" b="1" dirty="0">
                <a:latin typeface="+mn-lt"/>
              </a:rPr>
              <a:t>3 thru 8 and 10</a:t>
            </a:r>
          </a:p>
        </p:txBody>
      </p:sp>
    </p:spTree>
    <p:extLst>
      <p:ext uri="{BB962C8B-B14F-4D97-AF65-F5344CB8AC3E}">
        <p14:creationId xmlns:p14="http://schemas.microsoft.com/office/powerpoint/2010/main" val="3829855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70121"/>
            <a:ext cx="10515600" cy="1084521"/>
          </a:xfrm>
        </p:spPr>
        <p:txBody>
          <a:bodyPr>
            <a:normAutofit/>
          </a:bodyPr>
          <a:lstStyle/>
          <a:p>
            <a:pPr algn="ctr"/>
            <a:r>
              <a:rPr lang="en-US" sz="3600" b="1" dirty="0">
                <a:solidFill>
                  <a:srgbClr val="002060"/>
                </a:solidFill>
              </a:rPr>
              <a:t>Student Participation - By Grade</a:t>
            </a:r>
          </a:p>
        </p:txBody>
      </p:sp>
      <p:graphicFrame>
        <p:nvGraphicFramePr>
          <p:cNvPr id="7" name="Content Placeholder 6">
            <a:extLst>
              <a:ext uri="{FF2B5EF4-FFF2-40B4-BE49-F238E27FC236}">
                <a16:creationId xmlns:a16="http://schemas.microsoft.com/office/drawing/2014/main" id="{D51151E1-B93D-40D0-91E7-4E4C74CBF93C}"/>
              </a:ext>
            </a:extLst>
          </p:cNvPr>
          <p:cNvGraphicFramePr>
            <a:graphicFrameLocks noGrp="1"/>
          </p:cNvGraphicFramePr>
          <p:nvPr>
            <p:ph sz="half" idx="1"/>
            <p:extLst>
              <p:ext uri="{D42A27DB-BD31-4B8C-83A1-F6EECF244321}">
                <p14:modId xmlns:p14="http://schemas.microsoft.com/office/powerpoint/2010/main" val="883503100"/>
              </p:ext>
            </p:extLst>
          </p:nvPr>
        </p:nvGraphicFramePr>
        <p:xfrm>
          <a:off x="838199" y="1254642"/>
          <a:ext cx="10515599" cy="52205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06648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74428"/>
            <a:ext cx="10515600" cy="893135"/>
          </a:xfrm>
        </p:spPr>
        <p:txBody>
          <a:bodyPr>
            <a:normAutofit/>
          </a:bodyPr>
          <a:lstStyle/>
          <a:p>
            <a:pPr algn="ctr"/>
            <a:r>
              <a:rPr lang="en-US" sz="3600" b="1" dirty="0">
                <a:solidFill>
                  <a:srgbClr val="002060"/>
                </a:solidFill>
              </a:rPr>
              <a:t>Student Participation - By County</a:t>
            </a:r>
          </a:p>
        </p:txBody>
      </p:sp>
      <p:graphicFrame>
        <p:nvGraphicFramePr>
          <p:cNvPr id="7" name="Content Placeholder 6">
            <a:extLst>
              <a:ext uri="{FF2B5EF4-FFF2-40B4-BE49-F238E27FC236}">
                <a16:creationId xmlns:a16="http://schemas.microsoft.com/office/drawing/2014/main" id="{B2C096EA-154F-40CF-AD61-BE51744C497E}"/>
              </a:ext>
            </a:extLst>
          </p:cNvPr>
          <p:cNvGraphicFramePr>
            <a:graphicFrameLocks noGrp="1"/>
          </p:cNvGraphicFramePr>
          <p:nvPr>
            <p:ph sz="half" idx="1"/>
            <p:extLst>
              <p:ext uri="{D42A27DB-BD31-4B8C-83A1-F6EECF244321}">
                <p14:modId xmlns:p14="http://schemas.microsoft.com/office/powerpoint/2010/main" val="2940220352"/>
              </p:ext>
            </p:extLst>
          </p:nvPr>
        </p:nvGraphicFramePr>
        <p:xfrm>
          <a:off x="838199" y="967562"/>
          <a:ext cx="10515599" cy="565652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20006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70121"/>
            <a:ext cx="10515600" cy="1084521"/>
          </a:xfrm>
        </p:spPr>
        <p:txBody>
          <a:bodyPr>
            <a:normAutofit/>
          </a:bodyPr>
          <a:lstStyle/>
          <a:p>
            <a:pPr algn="ctr"/>
            <a:r>
              <a:rPr lang="en-US" sz="3600" b="1" dirty="0">
                <a:solidFill>
                  <a:srgbClr val="002060"/>
                </a:solidFill>
              </a:rPr>
              <a:t>Student Participation - By Ethnic Group</a:t>
            </a:r>
          </a:p>
        </p:txBody>
      </p:sp>
      <p:graphicFrame>
        <p:nvGraphicFramePr>
          <p:cNvPr id="6" name="Content Placeholder 5">
            <a:extLst>
              <a:ext uri="{FF2B5EF4-FFF2-40B4-BE49-F238E27FC236}">
                <a16:creationId xmlns:a16="http://schemas.microsoft.com/office/drawing/2014/main" id="{1F5823D6-2BE6-4E48-AFED-011284333CFA}"/>
              </a:ext>
            </a:extLst>
          </p:cNvPr>
          <p:cNvGraphicFramePr>
            <a:graphicFrameLocks noGrp="1"/>
          </p:cNvGraphicFramePr>
          <p:nvPr>
            <p:ph sz="half" idx="1"/>
            <p:extLst>
              <p:ext uri="{D42A27DB-BD31-4B8C-83A1-F6EECF244321}">
                <p14:modId xmlns:p14="http://schemas.microsoft.com/office/powerpoint/2010/main" val="2488460640"/>
              </p:ext>
            </p:extLst>
          </p:nvPr>
        </p:nvGraphicFramePr>
        <p:xfrm>
          <a:off x="838200" y="1254642"/>
          <a:ext cx="10515600" cy="5337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5999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70121"/>
            <a:ext cx="10515600" cy="1084521"/>
          </a:xfrm>
        </p:spPr>
        <p:txBody>
          <a:bodyPr>
            <a:normAutofit/>
          </a:bodyPr>
          <a:lstStyle/>
          <a:p>
            <a:pPr algn="ctr"/>
            <a:r>
              <a:rPr lang="en-US" sz="3600" b="1" dirty="0">
                <a:solidFill>
                  <a:srgbClr val="002060"/>
                </a:solidFill>
              </a:rPr>
              <a:t>Student Participation - By Gender</a:t>
            </a:r>
          </a:p>
        </p:txBody>
      </p:sp>
      <p:graphicFrame>
        <p:nvGraphicFramePr>
          <p:cNvPr id="6" name="Content Placeholder 5">
            <a:extLst>
              <a:ext uri="{FF2B5EF4-FFF2-40B4-BE49-F238E27FC236}">
                <a16:creationId xmlns:a16="http://schemas.microsoft.com/office/drawing/2014/main" id="{E8275327-0DE6-4AC4-89AF-58B320F62660}"/>
              </a:ext>
            </a:extLst>
          </p:cNvPr>
          <p:cNvGraphicFramePr>
            <a:graphicFrameLocks noGrp="1"/>
          </p:cNvGraphicFramePr>
          <p:nvPr>
            <p:ph sz="half" idx="1"/>
            <p:extLst>
              <p:ext uri="{D42A27DB-BD31-4B8C-83A1-F6EECF244321}">
                <p14:modId xmlns:p14="http://schemas.microsoft.com/office/powerpoint/2010/main" val="3954218926"/>
              </p:ext>
            </p:extLst>
          </p:nvPr>
        </p:nvGraphicFramePr>
        <p:xfrm>
          <a:off x="595423" y="1254642"/>
          <a:ext cx="11057861" cy="53588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13195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838200" y="170121"/>
            <a:ext cx="10515600" cy="1084521"/>
          </a:xfrm>
        </p:spPr>
        <p:txBody>
          <a:bodyPr>
            <a:normAutofit/>
          </a:bodyPr>
          <a:lstStyle/>
          <a:p>
            <a:pPr algn="ctr"/>
            <a:r>
              <a:rPr lang="en-US" sz="3600" b="1" dirty="0">
                <a:solidFill>
                  <a:srgbClr val="002060"/>
                </a:solidFill>
              </a:rPr>
              <a:t>Student Participation - By Program</a:t>
            </a:r>
          </a:p>
        </p:txBody>
      </p:sp>
      <p:graphicFrame>
        <p:nvGraphicFramePr>
          <p:cNvPr id="6" name="Content Placeholder 5">
            <a:extLst>
              <a:ext uri="{FF2B5EF4-FFF2-40B4-BE49-F238E27FC236}">
                <a16:creationId xmlns:a16="http://schemas.microsoft.com/office/drawing/2014/main" id="{91D15829-60DB-46AC-8594-884B131AD716}"/>
              </a:ext>
            </a:extLst>
          </p:cNvPr>
          <p:cNvGraphicFramePr>
            <a:graphicFrameLocks noGrp="1"/>
          </p:cNvGraphicFramePr>
          <p:nvPr>
            <p:ph sz="half" idx="1"/>
            <p:extLst>
              <p:ext uri="{D42A27DB-BD31-4B8C-83A1-F6EECF244321}">
                <p14:modId xmlns:p14="http://schemas.microsoft.com/office/powerpoint/2010/main" val="1928743968"/>
              </p:ext>
            </p:extLst>
          </p:nvPr>
        </p:nvGraphicFramePr>
        <p:xfrm>
          <a:off x="361507" y="1254642"/>
          <a:ext cx="11429999" cy="53056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44518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E50FA-1585-4EA8-BA19-98D4267D5963}"/>
              </a:ext>
            </a:extLst>
          </p:cNvPr>
          <p:cNvSpPr>
            <a:spLocks noGrp="1"/>
          </p:cNvSpPr>
          <p:nvPr>
            <p:ph type="title"/>
          </p:nvPr>
        </p:nvSpPr>
        <p:spPr>
          <a:xfrm>
            <a:off x="763772" y="510363"/>
            <a:ext cx="10515600" cy="1084521"/>
          </a:xfrm>
        </p:spPr>
        <p:txBody>
          <a:bodyPr>
            <a:normAutofit/>
          </a:bodyPr>
          <a:lstStyle/>
          <a:p>
            <a:pPr algn="ctr"/>
            <a:r>
              <a:rPr lang="en-US" sz="3600" b="1" dirty="0">
                <a:solidFill>
                  <a:srgbClr val="002060"/>
                </a:solidFill>
              </a:rPr>
              <a:t>Overall Findings</a:t>
            </a:r>
          </a:p>
        </p:txBody>
      </p:sp>
      <p:sp>
        <p:nvSpPr>
          <p:cNvPr id="4" name="Content Placeholder 3">
            <a:extLst>
              <a:ext uri="{FF2B5EF4-FFF2-40B4-BE49-F238E27FC236}">
                <a16:creationId xmlns:a16="http://schemas.microsoft.com/office/drawing/2014/main" id="{7D972C3C-33B6-4EDF-8CB8-9C796FA5CDE2}"/>
              </a:ext>
            </a:extLst>
          </p:cNvPr>
          <p:cNvSpPr>
            <a:spLocks noGrp="1"/>
          </p:cNvSpPr>
          <p:nvPr>
            <p:ph sz="half" idx="1"/>
          </p:nvPr>
        </p:nvSpPr>
        <p:spPr>
          <a:xfrm>
            <a:off x="946298" y="1825625"/>
            <a:ext cx="9941441" cy="4351338"/>
          </a:xfrm>
        </p:spPr>
        <p:txBody>
          <a:bodyPr/>
          <a:lstStyle/>
          <a:p>
            <a:r>
              <a:rPr lang="en-US" dirty="0"/>
              <a:t>Student testing rates impacted more by county and ethnicity</a:t>
            </a:r>
          </a:p>
          <a:p>
            <a:pPr lvl="1"/>
            <a:r>
              <a:rPr lang="en-US" dirty="0"/>
              <a:t>Specifically, Apache County and Native American students were tested at lower rates.</a:t>
            </a:r>
          </a:p>
          <a:p>
            <a:pPr lvl="1"/>
            <a:endParaRPr lang="en-US" dirty="0"/>
          </a:p>
          <a:p>
            <a:r>
              <a:rPr lang="en-US" dirty="0"/>
              <a:t>Testing rates similar for males and females</a:t>
            </a:r>
          </a:p>
          <a:p>
            <a:endParaRPr lang="en-US" dirty="0"/>
          </a:p>
          <a:p>
            <a:r>
              <a:rPr lang="en-US" dirty="0"/>
              <a:t>Testing rates similar for students in special programs             (English Learner, Special Education, Income Eligibility)</a:t>
            </a:r>
          </a:p>
        </p:txBody>
      </p:sp>
    </p:spTree>
    <p:extLst>
      <p:ext uri="{BB962C8B-B14F-4D97-AF65-F5344CB8AC3E}">
        <p14:creationId xmlns:p14="http://schemas.microsoft.com/office/powerpoint/2010/main" val="2968324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C479A-2B17-44D4-9C15-2F79930E03B7}"/>
              </a:ext>
            </a:extLst>
          </p:cNvPr>
          <p:cNvSpPr>
            <a:spLocks noGrp="1"/>
          </p:cNvSpPr>
          <p:nvPr>
            <p:ph type="title"/>
          </p:nvPr>
        </p:nvSpPr>
        <p:spPr/>
        <p:txBody>
          <a:bodyPr/>
          <a:lstStyle/>
          <a:p>
            <a:r>
              <a:rPr lang="en-US" dirty="0"/>
              <a:t>Testing Performance Outcomes</a:t>
            </a:r>
          </a:p>
        </p:txBody>
      </p:sp>
      <p:sp>
        <p:nvSpPr>
          <p:cNvPr id="3" name="Text Placeholder 2">
            <a:extLst>
              <a:ext uri="{FF2B5EF4-FFF2-40B4-BE49-F238E27FC236}">
                <a16:creationId xmlns:a16="http://schemas.microsoft.com/office/drawing/2014/main" id="{19AEF75C-6CC3-4866-B54F-13CCAA305138}"/>
              </a:ext>
            </a:extLst>
          </p:cNvPr>
          <p:cNvSpPr>
            <a:spLocks noGrp="1"/>
          </p:cNvSpPr>
          <p:nvPr>
            <p:ph type="body" idx="1"/>
          </p:nvPr>
        </p:nvSpPr>
        <p:spPr/>
        <p:txBody>
          <a:bodyPr/>
          <a:lstStyle/>
          <a:p>
            <a:pPr algn="ctr"/>
            <a:r>
              <a:rPr lang="en-US" b="1" dirty="0">
                <a:latin typeface="+mn-lt"/>
              </a:rPr>
              <a:t>Testing Grades</a:t>
            </a:r>
          </a:p>
          <a:p>
            <a:pPr algn="ctr"/>
            <a:r>
              <a:rPr lang="en-US" sz="2400" b="1" dirty="0">
                <a:latin typeface="+mn-lt"/>
              </a:rPr>
              <a:t>3 thru 8 and 10</a:t>
            </a:r>
          </a:p>
          <a:p>
            <a:endParaRPr lang="en-US" dirty="0"/>
          </a:p>
        </p:txBody>
      </p:sp>
    </p:spTree>
    <p:extLst>
      <p:ext uri="{BB962C8B-B14F-4D97-AF65-F5344CB8AC3E}">
        <p14:creationId xmlns:p14="http://schemas.microsoft.com/office/powerpoint/2010/main" val="28157433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769</TotalTime>
  <Words>312</Words>
  <Application>Microsoft Office PowerPoint</Application>
  <PresentationFormat>Widescreen</PresentationFormat>
  <Paragraphs>46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Aharoni</vt:lpstr>
      <vt:lpstr>Arial</vt:lpstr>
      <vt:lpstr>Calibri</vt:lpstr>
      <vt:lpstr>Calibri Light</vt:lpstr>
      <vt:lpstr>Office Theme</vt:lpstr>
      <vt:lpstr>Analysis of Student Assessment Participation and Performance</vt:lpstr>
      <vt:lpstr>Testing Participation Rates</vt:lpstr>
      <vt:lpstr>Student Participation - By Grade</vt:lpstr>
      <vt:lpstr>Student Participation - By County</vt:lpstr>
      <vt:lpstr>Student Participation - By Ethnic Group</vt:lpstr>
      <vt:lpstr>Student Participation - By Gender</vt:lpstr>
      <vt:lpstr>Student Participation - By Program</vt:lpstr>
      <vt:lpstr>Overall Findings</vt:lpstr>
      <vt:lpstr>Testing Performance Outcomes</vt:lpstr>
      <vt:lpstr>Percent Proficient - By Grade</vt:lpstr>
      <vt:lpstr>Percent Proficient - By County</vt:lpstr>
      <vt:lpstr>Percent Proficient- By Ethnic Group</vt:lpstr>
      <vt:lpstr>Percent Proficient - By Gender</vt:lpstr>
      <vt:lpstr>Percent Proficient- By Program Participation</vt:lpstr>
      <vt:lpstr>Overall Findings</vt:lpstr>
      <vt:lpstr>Additional Information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Nowakowski, Kelynn</dc:creator>
  <cp:lastModifiedBy>Shinault, Kim</cp:lastModifiedBy>
  <cp:revision>73</cp:revision>
  <dcterms:created xsi:type="dcterms:W3CDTF">2020-11-03T16:56:48Z</dcterms:created>
  <dcterms:modified xsi:type="dcterms:W3CDTF">2021-10-22T23:39:12Z</dcterms:modified>
</cp:coreProperties>
</file>