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316" r:id="rId5"/>
    <p:sldId id="257" r:id="rId6"/>
    <p:sldId id="317" r:id="rId7"/>
    <p:sldId id="297" r:id="rId8"/>
    <p:sldId id="296" r:id="rId9"/>
    <p:sldId id="298" r:id="rId10"/>
    <p:sldId id="315" r:id="rId11"/>
    <p:sldId id="304" r:id="rId12"/>
    <p:sldId id="300" r:id="rId13"/>
    <p:sldId id="305" r:id="rId14"/>
    <p:sldId id="321" r:id="rId15"/>
    <p:sldId id="306" r:id="rId16"/>
    <p:sldId id="318" r:id="rId17"/>
    <p:sldId id="319" r:id="rId18"/>
    <p:sldId id="320" r:id="rId19"/>
    <p:sldId id="314" r:id="rId20"/>
  </p:sldIdLst>
  <p:sldSz cx="12192000" cy="6858000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y, Wendy" initials="DW" lastIdx="2" clrIdx="0">
    <p:extLst>
      <p:ext uri="{19B8F6BF-5375-455C-9EA6-DF929625EA0E}">
        <p15:presenceInfo xmlns:p15="http://schemas.microsoft.com/office/powerpoint/2012/main" userId="S::Wendy.Davy@azed.gov::c6235b20-ff58-49d5-9c75-e807e82c75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89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3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F1C19-205F-FE4A-A03E-CE1276CC8F34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2B735-E633-9F42-BFAF-B1F7DAC2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431C912-F412-4ADE-A346-1969BC9B5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4703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F281F0-EB09-4931-A6E3-762A8E0C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AB0E75-3425-ED44-AD9C-A3CEE7E01306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7F0675-AD59-4204-B4F2-B24709F2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009CB9-8F69-424F-AC09-9D92FC61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FFD3B-0133-4714-AD9F-F01851A4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D9D56-1599-FC40-9BD2-BEA94F745B11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FD95D-AF79-437E-B1F9-05C4E41E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0C861-12E8-4E91-A29B-A52B43E4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781E1-30FA-4A2A-9308-075846CD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C64E14-1604-764A-ABF4-F6273836CAA0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86608-6143-495A-AC0C-FC311E2D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AECBC-F78A-42ED-91A5-E6EFCD7A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0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B1F5-417F-6148-AD4D-9271C895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78529-071F-EE41-897E-7C43583A6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D6CA8-33F9-6C41-BA3A-7C3436E8A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F58F9-E921-AE4C-B001-A65BB894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F045-86A1-704A-8381-51022830D4C7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71EFA-380D-4240-887E-7F101E36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840D-387B-0741-AE4B-8935071E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1D40582-763E-476C-B43F-CC28CBAC5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32217" cy="688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C811C4-0F37-455B-A3BC-5D71158A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25E149-89CE-E948-A468-40763A54B4ED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3807CA-85FF-46CB-B97B-A63BE3E1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0E40C9-6A95-4FCC-82F3-134FACF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F949AEE-A0B6-41BE-A317-999532F6B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5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F3C8A5-EA9D-4CFE-B0E2-6B3624418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17126-1774-1B45-9BCD-3796027D2623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DF9275-0EF0-4962-B0FA-B10B6B6A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5B8BE2-9330-462F-8D81-DF65FC9F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3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FB9DA87-1481-4C4D-A4C7-814EC38BF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5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9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52F136-C121-4ACC-B088-73DF06A90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6923D7-E57E-4E45-8E9D-289F4CEDF4E7}" type="datetime1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383FD3-EBF4-4CCB-BA98-51C60F02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A6FEDF-49FD-4E04-B42F-00894FCE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65B1D1E-230D-4019-88D5-217B89A2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D20F36-89B1-0E42-B22A-E6F4F925DE57}" type="datetime1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91A65E-9D3C-4ADE-AAF3-4267198D7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603E6C-ED58-4455-A5B0-D2ECF464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E4F220-A690-4025-A857-E707CCC3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4FD90D-E55D-2C49-B716-225B2227128E}" type="datetime1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3E75EA-0C42-4B82-A543-4DD7687E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B8E159-0372-4AAD-B712-76DCEBCF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BB6F29-5A62-407B-8649-5583823B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51D478-7076-6545-A9F0-1F42DFAE99DF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7BBC51-BD79-42C6-9EF1-BA268655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F11BFC-C664-4EFB-BBBE-D95177C4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EC145E-DB44-4902-A679-92E1B9C5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15331-86C8-3D4B-9CCC-9DD2D20997AE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36B982-84A7-473F-984D-C7B5200E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0DB389-6C0B-49FD-AF3C-4D4598EB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FB5CDF-6591-45EA-9584-5D7717ABDF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79D2D46-8D2E-420F-A1C9-7045725214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C39D7-E724-4CBA-B6D3-0BD2D51B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3245E18-C095-EB42-A195-F0E4B4490A45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F1FAF-5C4E-4932-9BC8-D39D4876D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C27C-5076-40B1-B8A1-FD320666D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2A274E0-E826-6846-8417-574D93E3B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609585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1219170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828754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2438339" algn="l" defTabSz="91437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594" indent="-228594" algn="l" defTabSz="914377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96E7-A9D2-48CB-865E-9DBC640C7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Early Examination of the Impacts of COVID on EL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106DD-10C5-467C-8684-05EEE9139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079" y="4637207"/>
            <a:ext cx="9908876" cy="16557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F20BE-3997-4400-87AE-0FA145FC8691}"/>
              </a:ext>
            </a:extLst>
          </p:cNvPr>
          <p:cNvSpPr txBox="1"/>
          <p:nvPr/>
        </p:nvSpPr>
        <p:spPr>
          <a:xfrm>
            <a:off x="393940" y="4988034"/>
            <a:ext cx="11107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Dr. Eric Hedberg, Senior Associate, </a:t>
            </a:r>
            <a:r>
              <a:rPr lang="en-US" sz="1800" dirty="0" err="1">
                <a:solidFill>
                  <a:schemeClr val="bg1"/>
                </a:solidFill>
              </a:rPr>
              <a:t>Abt</a:t>
            </a:r>
            <a:r>
              <a:rPr lang="en-US" sz="1800" dirty="0">
                <a:solidFill>
                  <a:schemeClr val="bg1"/>
                </a:solidFill>
              </a:rPr>
              <a:t> Associates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Dr. Paul Perrault, Senior Vice President – Community Impact and Learning, Helios Education Foundation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F65D7-8E9A-1E4A-B962-F75509C98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644E-066B-B540-82A9-C52773C48762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21F39-14CB-494D-87F2-EB85B865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9FB7-08B2-3848-80E0-F76B1BA35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0" y="116378"/>
            <a:ext cx="10515600" cy="1370394"/>
          </a:xfrm>
        </p:spPr>
        <p:txBody>
          <a:bodyPr/>
          <a:lstStyle/>
          <a:p>
            <a:r>
              <a:rPr lang="en-US" sz="4400" dirty="0"/>
              <a:t>Gains in Score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0D300-4A93-0D4C-8F52-3FAD04D85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220" y="1946023"/>
            <a:ext cx="3008624" cy="1500187"/>
          </a:xfrm>
        </p:spPr>
        <p:txBody>
          <a:bodyPr>
            <a:no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9FC6C-62A8-4041-B600-EF7C9EB47C82}"/>
              </a:ext>
            </a:extLst>
          </p:cNvPr>
          <p:cNvSpPr txBox="1"/>
          <p:nvPr/>
        </p:nvSpPr>
        <p:spPr>
          <a:xfrm>
            <a:off x="472436" y="132135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44B6B-75D9-BE4D-A926-7D1632E6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D0BF-C1B0-6C41-A684-60CA939A588E}" type="datetime1">
              <a:rPr lang="en-US" smtClean="0"/>
              <a:t>11/2/2021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8EB71-6773-F742-A51F-5E88CAD5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38521-ED2A-8441-B6C6-BEBC693DD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676" y="0"/>
            <a:ext cx="8127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9FB7-08B2-3848-80E0-F76B1BA35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20" y="116378"/>
            <a:ext cx="10515600" cy="1370394"/>
          </a:xfrm>
        </p:spPr>
        <p:txBody>
          <a:bodyPr/>
          <a:lstStyle/>
          <a:p>
            <a:r>
              <a:rPr lang="en-US" sz="4400" dirty="0"/>
              <a:t>Effect sizes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0D300-4A93-0D4C-8F52-3FAD04D85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220" y="1946023"/>
            <a:ext cx="3008624" cy="1500187"/>
          </a:xfrm>
        </p:spPr>
        <p:txBody>
          <a:bodyPr>
            <a:no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600" dirty="0"/>
              <a:t>Growth in effect size units reduced for all analyses during COVID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2600" dirty="0"/>
              <a:t>In some cases, there is also a successive drop before COVID </a:t>
            </a:r>
          </a:p>
          <a:p>
            <a:pPr marL="515938" lvl="1" indent="282575">
              <a:buFont typeface="Arial" panose="020B0604020202020204" pitchFamily="34" charset="0"/>
              <a:buChar char="•"/>
            </a:pPr>
            <a:r>
              <a:rPr lang="en-US" sz="2200" dirty="0"/>
              <a:t>e.g., grades 5-7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9FC6C-62A8-4041-B600-EF7C9EB47C82}"/>
              </a:ext>
            </a:extLst>
          </p:cNvPr>
          <p:cNvSpPr txBox="1"/>
          <p:nvPr/>
        </p:nvSpPr>
        <p:spPr>
          <a:xfrm>
            <a:off x="472436" y="132135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44B6B-75D9-BE4D-A926-7D1632E6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D0BF-C1B0-6C41-A684-60CA939A588E}" type="datetime1">
              <a:rPr lang="en-US" smtClean="0"/>
              <a:t>11/2/2021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8EB71-6773-F742-A51F-5E88CAD5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2CD27-0A95-7749-AE02-01FDFCFC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516" y="0"/>
            <a:ext cx="8148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1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4A52E-707E-DD47-AFFD-F6BA9639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407-C06A-8942-9EF9-87EB20DBCE98}" type="datetime1">
              <a:rPr lang="en-US" smtClean="0"/>
              <a:t>11/2/2021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5515E-02ED-3A46-9DC6-1E871739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F39D1-C910-D748-AA19-A6D7899E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278" y="0"/>
            <a:ext cx="669744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B9B8F-FED1-7845-84BF-379A394C4185}"/>
              </a:ext>
            </a:extLst>
          </p:cNvPr>
          <p:cNvSpPr txBox="1"/>
          <p:nvPr/>
        </p:nvSpPr>
        <p:spPr>
          <a:xfrm>
            <a:off x="819346" y="57664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217281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4A52E-707E-DD47-AFFD-F6BA9639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407-C06A-8942-9EF9-87EB20DBCE98}" type="datetime1">
              <a:rPr lang="en-US" smtClean="0"/>
              <a:t>11/2/2021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5515E-02ED-3A46-9DC6-1E871739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FA2F2-3505-1845-8B13-0D7FF24B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770" y="0"/>
            <a:ext cx="683446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B9B8F-FED1-7845-84BF-379A394C4185}"/>
              </a:ext>
            </a:extLst>
          </p:cNvPr>
          <p:cNvSpPr txBox="1"/>
          <p:nvPr/>
        </p:nvSpPr>
        <p:spPr>
          <a:xfrm>
            <a:off x="819346" y="57664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417038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893CC-B49B-A94D-93CC-4CCD3DAC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62" y="0"/>
            <a:ext cx="692027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4A52E-707E-DD47-AFFD-F6BA9639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407-C06A-8942-9EF9-87EB20DBCE98}" type="datetime1">
              <a:rPr lang="en-US" smtClean="0"/>
              <a:t>11/2/2021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5515E-02ED-3A46-9DC6-1E871739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B9B8F-FED1-7845-84BF-379A394C4185}"/>
              </a:ext>
            </a:extLst>
          </p:cNvPr>
          <p:cNvSpPr txBox="1"/>
          <p:nvPr/>
        </p:nvSpPr>
        <p:spPr>
          <a:xfrm>
            <a:off x="819346" y="57664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97111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2030E8-6B5D-1749-A3EC-99222F36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01" y="0"/>
            <a:ext cx="6631998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4A52E-707E-DD47-AFFD-F6BA9639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E407-C06A-8942-9EF9-87EB20DBCE98}" type="datetime1">
              <a:rPr lang="en-US" smtClean="0"/>
              <a:t>11/2/2021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5515E-02ED-3A46-9DC6-1E871739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B9B8F-FED1-7845-84BF-379A394C4185}"/>
              </a:ext>
            </a:extLst>
          </p:cNvPr>
          <p:cNvSpPr txBox="1"/>
          <p:nvPr/>
        </p:nvSpPr>
        <p:spPr>
          <a:xfrm>
            <a:off x="819346" y="57664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303238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A867-FD5B-E34E-BC0F-B85595E1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19595"/>
            <a:ext cx="10515600" cy="1500187"/>
          </a:xfrm>
        </p:spPr>
        <p:txBody>
          <a:bodyPr/>
          <a:lstStyle/>
          <a:p>
            <a:r>
              <a:rPr lang="en-US" sz="4400" dirty="0"/>
              <a:t>Summary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96DF-B1A7-5F48-9BF0-83DC995CC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619783"/>
            <a:ext cx="10515600" cy="2025936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 all analyses, gains in effect size units were lower during COVID years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Some evidence that these losses were impacted by non-COVID related trends (e.g., growth from grades 5-7 in reading)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Large differences in the percent low-SES and much higher standard deviations leave the </a:t>
            </a:r>
            <a:r>
              <a:rPr lang="en-US" sz="2400" b="1" dirty="0">
                <a:solidFill>
                  <a:schemeClr val="tx1"/>
                </a:solidFill>
              </a:rPr>
              <a:t>strict interpretation inconclusive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Next iteration: Compute loss for districts and correlate with district variables to understand COVID adaptation associations* with loss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will use propensity weighting (likelihood of taking the State Test) to account for confounding factors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compute the percent of variation associated with schools and districts</a:t>
            </a:r>
          </a:p>
          <a:p>
            <a:pPr marL="457200" lvl="1"/>
            <a:r>
              <a:rPr lang="en-US" sz="2800" dirty="0">
                <a:solidFill>
                  <a:schemeClr val="tx1"/>
                </a:solidFill>
              </a:rPr>
              <a:t>                                                                                                 </a:t>
            </a:r>
            <a:r>
              <a:rPr lang="en-US" sz="2400" dirty="0">
                <a:solidFill>
                  <a:schemeClr val="tx1"/>
                </a:solidFill>
              </a:rPr>
              <a:t>*not causes!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AE76D-9C6A-C54E-9106-B617EE07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DFB1-0EF6-154A-B0DE-EC4F51D7546C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61E22-E390-5D40-9B2A-0C6B820F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1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2A32-B5C6-164E-BC74-379BBD036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763146"/>
            <a:ext cx="10515600" cy="1500187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chemeClr val="accent5">
                    <a:lumMod val="75000"/>
                  </a:schemeClr>
                </a:solidFill>
                <a:cs typeface="Calibri Light"/>
              </a:rPr>
              <a:t>Why This Study?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3865-E4AC-4B4E-BC14-78E9159C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0DE0-718D-D147-A0CE-03D34E9476EB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3CFDD-8A6F-8E48-A72F-F4BF91BA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7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F5C7-C5CC-6E40-880B-A56A5E19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-1249583"/>
            <a:ext cx="10515600" cy="2852737"/>
          </a:xfrm>
        </p:spPr>
        <p:txBody>
          <a:bodyPr/>
          <a:lstStyle/>
          <a:p>
            <a:r>
              <a:rPr lang="en-US" dirty="0"/>
              <a:t>Losses in effect size gains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32A32-B5C6-164E-BC74-379BBD036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763146"/>
            <a:ext cx="105156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The purpose of this analysis to the assess how growth across two-year intervals (e.g., end of 3</a:t>
            </a:r>
            <a:r>
              <a:rPr lang="en-US" sz="2800" baseline="30000" dirty="0">
                <a:solidFill>
                  <a:schemeClr val="tx1"/>
                </a:solidFill>
              </a:rPr>
              <a:t>rd</a:t>
            </a:r>
            <a:r>
              <a:rPr lang="en-US" sz="2800" dirty="0">
                <a:solidFill>
                  <a:schemeClr val="tx1"/>
                </a:solidFill>
              </a:rPr>
              <a:t> to end of 5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) changed during COVID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We use an effect-size measure of learning, which is often used as a benchmark for natural learning patterns across grades.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While this analysis does not conclusively identify the loss due specifically to COVID…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 many cases the earlier periods’ consistency provides support for COVID as a major cause,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but not in all cases.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78FF8-B2B7-B84D-9CA1-D49B2E84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3D1-3F49-2444-8686-7085F88789C8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F6803-6042-0042-908F-D9915E87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5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CF81-38C9-2F46-9578-7FE93F5B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-1498971"/>
            <a:ext cx="10515600" cy="2852737"/>
          </a:xfrm>
        </p:spPr>
        <p:txBody>
          <a:bodyPr/>
          <a:lstStyle/>
          <a:p>
            <a:r>
              <a:rPr lang="en-US" dirty="0"/>
              <a:t>What is an effect size?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1CDB-95B8-F341-95B4-87E3DAB9D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829639"/>
            <a:ext cx="6184091" cy="150018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 are many effect sizes to quantify statistical relationships in “standard” units, e.g., correlation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Standardized differences in means divide the difference between two averages by a standard deviation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Treatment vs. Control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Female vs. Male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5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 grade vs. 3</a:t>
            </a:r>
            <a:r>
              <a:rPr lang="en-US" sz="2400" baseline="30000" dirty="0">
                <a:solidFill>
                  <a:schemeClr val="tx1"/>
                </a:solidFill>
              </a:rPr>
              <a:t>rd</a:t>
            </a:r>
            <a:r>
              <a:rPr lang="en-US" sz="2400" dirty="0">
                <a:solidFill>
                  <a:schemeClr val="tx1"/>
                </a:solidFill>
              </a:rPr>
              <a:t> 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Since the standard deviation and the averages are in the same units (e.g., </a:t>
            </a:r>
            <a:r>
              <a:rPr lang="en-US" dirty="0" err="1">
                <a:solidFill>
                  <a:schemeClr val="tx1"/>
                </a:solidFill>
              </a:rPr>
              <a:t>AZMerit</a:t>
            </a:r>
            <a:r>
              <a:rPr lang="en-US" dirty="0">
                <a:solidFill>
                  <a:schemeClr val="tx1"/>
                </a:solidFill>
              </a:rPr>
              <a:t> points, ACT scores, SAT scores) the effect size is simply in standard deviation units.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82632-72BB-3B49-9418-2C11B7BEF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3140665"/>
            <a:ext cx="50292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779F14-4D9D-1743-8458-58FF05AE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200400"/>
            <a:ext cx="50292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385D0-D3AA-3B43-986A-51D5CEDB6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3200400"/>
            <a:ext cx="50292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43D76D-CED5-2E4B-90FE-D7450CCF6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217333"/>
            <a:ext cx="5029200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8B7AF7-9A95-C449-A3B6-9CA5A58E1AAA}"/>
                  </a:ext>
                </a:extLst>
              </p:cNvPr>
              <p:cNvSpPr txBox="1"/>
              <p:nvPr/>
            </p:nvSpPr>
            <p:spPr>
              <a:xfrm>
                <a:off x="7162800" y="1750423"/>
                <a:ext cx="2786660" cy="1037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8B7AF7-9A95-C449-A3B6-9CA5A58E1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50423"/>
                <a:ext cx="2786660" cy="1037272"/>
              </a:xfrm>
              <a:prstGeom prst="rect">
                <a:avLst/>
              </a:prstGeom>
              <a:blipFill>
                <a:blip r:embed="rId6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A8454-3E44-F94D-AEBD-C31ACD07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7743-9BB2-C541-AE4B-E1126C1907D5}" type="datetime1">
              <a:rPr lang="en-US" smtClean="0"/>
              <a:t>11/2/2021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85812-3DC5-0E43-94C6-5A9BFB1A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6F16-68FA-4B5C-972A-4A3B589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-1631975"/>
            <a:ext cx="10515600" cy="2852737"/>
          </a:xfrm>
        </p:spPr>
        <p:txBody>
          <a:bodyPr>
            <a:normAutofit/>
          </a:bodyPr>
          <a:lstStyle/>
          <a:p>
            <a:r>
              <a:rPr lang="en-US" sz="4400" dirty="0"/>
              <a:t>Growth as an effect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A0DBC-D81D-4492-94E3-31A9E7A2484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1851" y="1779770"/>
                <a:ext cx="5136687" cy="150018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schemeClr val="tx1"/>
                    </a:solidFill>
                  </a:rPr>
                  <a:t>Students typically learn more in reading and math early, then learn less in the later grades.</a:t>
                </a: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Hill, et al. produced growth in effect size units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600" dirty="0">
                  <a:solidFill>
                    <a:schemeClr val="tx1"/>
                  </a:solidFill>
                </a:endParaRPr>
              </a:p>
              <a:p>
                <a:r>
                  <a:rPr lang="en-US" sz="2600" dirty="0">
                    <a:solidFill>
                      <a:schemeClr val="tx1"/>
                    </a:solidFill>
                  </a:rPr>
                  <a:t>We examine 2-year gains</a:t>
                </a: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1100" dirty="0">
                    <a:solidFill>
                      <a:schemeClr val="tx1"/>
                    </a:solidFill>
                  </a:rPr>
                  <a:t>Hill, C. J., Bloom, H. S., Black, A. R., &amp; Lipsey, M. W. (2008). Empirical benchmarks for interpreting effect sizes in research. </a:t>
                </a:r>
                <a:r>
                  <a:rPr lang="en-US" sz="1100" i="1" dirty="0">
                    <a:solidFill>
                      <a:schemeClr val="tx1"/>
                    </a:solidFill>
                  </a:rPr>
                  <a:t>Child development perspectives</a:t>
                </a:r>
                <a:r>
                  <a:rPr lang="en-US" sz="1100" dirty="0">
                    <a:solidFill>
                      <a:schemeClr val="tx1"/>
                    </a:solidFill>
                  </a:rPr>
                  <a:t>, </a:t>
                </a:r>
                <a:r>
                  <a:rPr lang="en-US" sz="1100" i="1" dirty="0">
                    <a:solidFill>
                      <a:schemeClr val="tx1"/>
                    </a:solidFill>
                  </a:rPr>
                  <a:t>2</a:t>
                </a:r>
                <a:r>
                  <a:rPr lang="en-US" sz="1100" dirty="0">
                    <a:solidFill>
                      <a:schemeClr val="tx1"/>
                    </a:solidFill>
                  </a:rPr>
                  <a:t>(3), 172-177.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DA0DBC-D81D-4492-94E3-31A9E7A248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1851" y="1779770"/>
                <a:ext cx="5136687" cy="1500187"/>
              </a:xfrm>
              <a:blipFill>
                <a:blip r:embed="rId2"/>
                <a:stretch>
                  <a:fillRect l="-2135" t="-6098" r="-712" b="-218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BE170-039B-49CA-A40A-B96D6F8A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25712-7EF9-6A44-9FCE-F730B9616BE0}" type="slidenum">
              <a:rPr lang="en-US" smtClean="0"/>
              <a:t>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65BB15-CBD5-4D0D-9F99-6C55AACED88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425434" y="755650"/>
            <a:ext cx="4500562" cy="5346700"/>
          </a:xfr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734434B-6E90-4262-9C99-31E76ED18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54" r="57337" b="62908"/>
          <a:stretch/>
        </p:blipFill>
        <p:spPr>
          <a:xfrm>
            <a:off x="6370019" y="1690688"/>
            <a:ext cx="3359023" cy="157480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EC2895F-8693-4391-BD70-66A331936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353" r="56667" b="27160"/>
          <a:stretch/>
        </p:blipFill>
        <p:spPr>
          <a:xfrm>
            <a:off x="6436519" y="4382189"/>
            <a:ext cx="3581399" cy="60325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D00B3-5116-F240-8198-64499925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F082-A708-D74A-AEF0-E104F4B06772}" type="datetime1">
              <a:rPr lang="en-US" smtClean="0"/>
              <a:t>11/2/2021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D81B-A6B4-A442-823B-DEDF6A4D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66255"/>
            <a:ext cx="10515600" cy="954757"/>
          </a:xfrm>
        </p:spPr>
        <p:txBody>
          <a:bodyPr/>
          <a:lstStyle/>
          <a:p>
            <a:r>
              <a:rPr lang="en-US" sz="4400" dirty="0"/>
              <a:t>Data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0C3D-F601-514C-B28E-C85C0011F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547011"/>
            <a:ext cx="4099913" cy="1500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This table shows number of students in each analysis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These are students in AZ who were eligible for EL services between 2016-2021</a:t>
            </a:r>
          </a:p>
          <a:p>
            <a:pPr marL="681038" lvl="1" indent="-225425">
              <a:buFont typeface="Arial" panose="020B0604020202020204" pitchFamily="34" charset="0"/>
              <a:buChar char="•"/>
            </a:pPr>
            <a:r>
              <a:rPr lang="en-US" sz="2400" dirty="0"/>
              <a:t>Grades 3-6 in 2016-2019</a:t>
            </a:r>
          </a:p>
          <a:p>
            <a:pPr marL="681038" lvl="1" indent="-225425">
              <a:buFont typeface="Arial" panose="020B0604020202020204" pitchFamily="34" charset="0"/>
              <a:buChar char="•"/>
            </a:pPr>
            <a:r>
              <a:rPr lang="en-US" sz="2400" dirty="0"/>
              <a:t>Grades 5-8 in 2017-2021s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C1B86-1437-B34D-AC7B-F17DA699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509" y="789486"/>
            <a:ext cx="6670244" cy="5334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CD036B-4AF1-144F-BB3B-90D97C801E7B}"/>
              </a:ext>
            </a:extLst>
          </p:cNvPr>
          <p:cNvSpPr txBox="1"/>
          <p:nvPr/>
        </p:nvSpPr>
        <p:spPr>
          <a:xfrm>
            <a:off x="5495827" y="612354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1D0DD-0676-4344-9908-B5D7EA7C5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6C38-0F91-8D4F-A143-48B33F7F0CFE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17453-2D08-AE4D-A7FB-7F11D1D5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D81B-A6B4-A442-823B-DEDF6A4D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40699"/>
            <a:ext cx="10515600" cy="946818"/>
          </a:xfrm>
        </p:spPr>
        <p:txBody>
          <a:bodyPr/>
          <a:lstStyle/>
          <a:p>
            <a:r>
              <a:rPr lang="en-US" sz="4400" dirty="0"/>
              <a:t>Data and methods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0C3D-F601-514C-B28E-C85C0011F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430631"/>
            <a:ext cx="4663976" cy="946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Table show number of students in each analysis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600" dirty="0"/>
              <a:t>Analysis is the average within-student growth across two grades of students who were eligible for EL services in the staring and latter year with test scores in both years</a:t>
            </a:r>
          </a:p>
          <a:p>
            <a:pPr marL="631825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Growth standardized with latter-grade SD</a:t>
            </a:r>
          </a:p>
          <a:p>
            <a:pPr marL="631825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Models controlled for demographics and participation in ELL programs and used random effects for districts and schools in each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C1B86-1437-B34D-AC7B-F17DA699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827" y="1270001"/>
            <a:ext cx="6136161" cy="4906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CD036B-4AF1-144F-BB3B-90D97C801E7B}"/>
              </a:ext>
            </a:extLst>
          </p:cNvPr>
          <p:cNvSpPr txBox="1"/>
          <p:nvPr/>
        </p:nvSpPr>
        <p:spPr>
          <a:xfrm>
            <a:off x="5495827" y="612354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BB559-060C-DB49-803D-AB25FE31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0E44-F465-AD4F-A710-0E8C296A8ED3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B1558-F360-3A4B-8000-AB1F1BA6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8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2D34-13C2-C244-99F4-A93D0946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51" y="0"/>
            <a:ext cx="10515600" cy="1420267"/>
          </a:xfrm>
        </p:spPr>
        <p:txBody>
          <a:bodyPr/>
          <a:lstStyle/>
          <a:p>
            <a:r>
              <a:rPr lang="en-US" sz="4400" dirty="0"/>
              <a:t>Data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4B1D9-3CF3-D348-886A-9B1C622A7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079028"/>
            <a:ext cx="105156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% Female and Latino consistent across samples (45% and 90%)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% Low SES lower during COVID (85% pre COVID to 75% post)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COVID scores lower, bigger differences for earlier 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Standard deviations (variance) in English scores consistent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Standard deviations in reading are larger (more variance)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Standard deviations in math are much larger (more variance)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3DCC5-D634-0C42-B3A0-7115334BF442}"/>
              </a:ext>
            </a:extLst>
          </p:cNvPr>
          <p:cNvSpPr txBox="1"/>
          <p:nvPr/>
        </p:nvSpPr>
        <p:spPr>
          <a:xfrm>
            <a:off x="838200" y="132135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1A92B-E04A-C640-9DB9-57503489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08CA-AA73-9649-8A12-59718A9E5578}" type="datetime1">
              <a:rPr lang="en-US" smtClean="0"/>
              <a:t>11/2/2021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A4E22-3E5D-CD49-9C38-671CB75D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3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70EC-CDE1-B941-B3A7-9BC24328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 </a:t>
            </a:r>
            <a:br>
              <a:rPr lang="en-US" dirty="0"/>
            </a:br>
            <a:r>
              <a:rPr lang="en-US" dirty="0"/>
              <a:t>Standard</a:t>
            </a:r>
            <a:br>
              <a:rPr lang="en-US" dirty="0"/>
            </a:br>
            <a:r>
              <a:rPr lang="en-US" dirty="0"/>
              <a:t>Deviations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90987-0657-584D-885D-A40D51C64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99211"/>
            <a:ext cx="2838254" cy="36348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variation in scores increased dramatically in 2021</a:t>
            </a:r>
          </a:p>
          <a:p>
            <a:r>
              <a:rPr lang="en-US" dirty="0"/>
              <a:t>Additional analyses used growth in </a:t>
            </a:r>
            <a:r>
              <a:rPr lang="en-US" dirty="0" err="1"/>
              <a:t>AZMerit</a:t>
            </a:r>
            <a:r>
              <a:rPr lang="en-US" dirty="0"/>
              <a:t> metrics reported similar findings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5288CF-F71C-2C4F-AB26-61C8B4C24D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45853-BCD9-EB45-AADE-C9BFDB0C924E}"/>
              </a:ext>
            </a:extLst>
          </p:cNvPr>
          <p:cNvSpPr txBox="1"/>
          <p:nvPr/>
        </p:nvSpPr>
        <p:spPr>
          <a:xfrm>
            <a:off x="838200" y="188696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Results are Preliminary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63393-1AE9-6F43-958A-757F06DB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F98F0-AC90-AF45-8888-60A83AA2188C}" type="datetime1">
              <a:rPr lang="en-US" smtClean="0"/>
              <a:t>11/2/2021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CA10D0-C194-F447-8253-2E967AD0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74E0-E826-6846-8417-574D93E3B10E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A175E4-7580-BD41-A9EB-A48B39CD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14" y="0"/>
            <a:ext cx="8238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67495"/>
      </p:ext>
    </p:extLst>
  </p:cSld>
  <p:clrMapOvr>
    <a:masterClrMapping/>
  </p:clrMapOvr>
</p:sld>
</file>

<file path=ppt/theme/theme1.xml><?xml version="1.0" encoding="utf-8"?>
<a:theme xmlns:a="http://schemas.openxmlformats.org/drawingml/2006/main" name="Helios BRANDED TEMPLATE (test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os BRANDED TEMPLATE (test) [Compatibility Mode]" id="{83AA4B59-7D28-4195-8943-BE249B4B21C0}" vid="{345BF2FE-A04A-44CB-BE27-AC661842E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A7022BF19D74681256CE14068AA7F" ma:contentTypeVersion="13" ma:contentTypeDescription="Create a new document." ma:contentTypeScope="" ma:versionID="0866a96dda67da0636094604a977557f">
  <xsd:schema xmlns:xsd="http://www.w3.org/2001/XMLSchema" xmlns:xs="http://www.w3.org/2001/XMLSchema" xmlns:p="http://schemas.microsoft.com/office/2006/metadata/properties" xmlns:ns3="20fae014-67b6-47f8-9628-69021c12513d" xmlns:ns4="0cff2fc3-7069-43bf-b9f7-a4b4e37f7d3c" targetNamespace="http://schemas.microsoft.com/office/2006/metadata/properties" ma:root="true" ma:fieldsID="351cc402d9eaa1f1ee5bb580bec80ab5" ns3:_="" ns4:_="">
    <xsd:import namespace="20fae014-67b6-47f8-9628-69021c12513d"/>
    <xsd:import namespace="0cff2fc3-7069-43bf-b9f7-a4b4e37f7d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ae014-67b6-47f8-9628-69021c1251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f2fc3-7069-43bf-b9f7-a4b4e37f7d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97E3F5-D8F3-42C3-BFD5-130705AAED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814FD0-D113-4B6B-B2AE-B59CB7DA3B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fae014-67b6-47f8-9628-69021c12513d"/>
    <ds:schemaRef ds:uri="0cff2fc3-7069-43bf-b9f7-a4b4e37f7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ADBC1-B9E0-4C4F-AC39-A47CD5981CA9}">
  <ds:schemaRefs>
    <ds:schemaRef ds:uri="http://purl.org/dc/elements/1.1/"/>
    <ds:schemaRef ds:uri="http://schemas.microsoft.com/office/2006/metadata/properties"/>
    <ds:schemaRef ds:uri="20fae014-67b6-47f8-9628-69021c12513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cff2fc3-7069-43bf-b9f7-a4b4e37f7d3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Helios BRANDED TEMPLATE (test)</Template>
  <TotalTime>298</TotalTime>
  <Words>728</Words>
  <Application>Microsoft Office PowerPoint</Application>
  <PresentationFormat>Widescreen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Helios BRANDED TEMPLATE (test)</vt:lpstr>
      <vt:lpstr> Early Examination of the Impacts of COVID on EL</vt:lpstr>
      <vt:lpstr>PowerPoint Presentation</vt:lpstr>
      <vt:lpstr>Losses in effect size gains</vt:lpstr>
      <vt:lpstr>What is an effect size?</vt:lpstr>
      <vt:lpstr>Growth as an effect size</vt:lpstr>
      <vt:lpstr>Data and methods</vt:lpstr>
      <vt:lpstr>Data and methods continued</vt:lpstr>
      <vt:lpstr>Data Summary</vt:lpstr>
      <vt:lpstr>End  Standard Deviations</vt:lpstr>
      <vt:lpstr>Gains in Score</vt:lpstr>
      <vt:lpstr>Effect sizes</vt:lpstr>
      <vt:lpstr>PowerPoint Presentation</vt:lpstr>
      <vt:lpstr>PowerPoint Presentation</vt:lpstr>
      <vt:lpstr>PowerPoint Presentation</vt:lpstr>
      <vt:lpstr>PowerPoint Presentation</vt:lpstr>
      <vt:lpstr>Summary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E. C. Hedberg</dc:creator>
  <cp:lastModifiedBy>Nowakowski, Kelynn</cp:lastModifiedBy>
  <cp:revision>21</cp:revision>
  <dcterms:created xsi:type="dcterms:W3CDTF">2021-10-21T00:16:56Z</dcterms:created>
  <dcterms:modified xsi:type="dcterms:W3CDTF">2021-11-02T22:39:22Z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0x010100B45A7022BF19D74681256CE14068AA7F</vt:lpwstr>
  </property>
</Properties>
</file>