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42"/>
  </p:notesMasterIdLst>
  <p:sldIdLst>
    <p:sldId id="256" r:id="rId6"/>
    <p:sldId id="257" r:id="rId7"/>
    <p:sldId id="258" r:id="rId8"/>
    <p:sldId id="290" r:id="rId9"/>
    <p:sldId id="428" r:id="rId10"/>
    <p:sldId id="510" r:id="rId11"/>
    <p:sldId id="448" r:id="rId12"/>
    <p:sldId id="449" r:id="rId13"/>
    <p:sldId id="514" r:id="rId14"/>
    <p:sldId id="515" r:id="rId15"/>
    <p:sldId id="268" r:id="rId16"/>
    <p:sldId id="269" r:id="rId17"/>
    <p:sldId id="270" r:id="rId18"/>
    <p:sldId id="271" r:id="rId19"/>
    <p:sldId id="272" r:id="rId20"/>
    <p:sldId id="273" r:id="rId21"/>
    <p:sldId id="277" r:id="rId22"/>
    <p:sldId id="274" r:id="rId23"/>
    <p:sldId id="275" r:id="rId24"/>
    <p:sldId id="276" r:id="rId25"/>
    <p:sldId id="349" r:id="rId26"/>
    <p:sldId id="261" r:id="rId27"/>
    <p:sldId id="265" r:id="rId28"/>
    <p:sldId id="281" r:id="rId29"/>
    <p:sldId id="288" r:id="rId30"/>
    <p:sldId id="262" r:id="rId31"/>
    <p:sldId id="512" r:id="rId32"/>
    <p:sldId id="513" r:id="rId33"/>
    <p:sldId id="263" r:id="rId34"/>
    <p:sldId id="267" r:id="rId35"/>
    <p:sldId id="287" r:id="rId36"/>
    <p:sldId id="286" r:id="rId37"/>
    <p:sldId id="285" r:id="rId38"/>
    <p:sldId id="289" r:id="rId39"/>
    <p:sldId id="511"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ueller" initials="JM" lastIdx="4" clrIdx="0">
    <p:extLst>
      <p:ext uri="{19B8F6BF-5375-455C-9EA6-DF929625EA0E}">
        <p15:presenceInfo xmlns:p15="http://schemas.microsoft.com/office/powerpoint/2012/main" userId="S::jessica.mueller_azsbe.az.gov#ext#@adecloud.onmicrosoft.com::20bfe2fa-cf61-4cc0-89f0-b898c3cb49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9D6D3-AAFA-7935-25CD-CA5E3B34D940}" v="145" dt="2021-09-23T23:11:50.551"/>
    <p1510:client id="{6B99204D-6797-643D-3DE4-44732656DBF6}" v="52" dt="2021-09-24T19:13:01.616"/>
    <p1510:client id="{71DFF205-3C37-9539-98A4-FE08DC82A858}" v="22" dt="2021-09-23T20:52:23.293"/>
    <p1510:client id="{97226857-D893-C46A-583E-C2711E1AB0DA}" v="29" dt="2021-09-23T16:32:11.054"/>
    <p1510:client id="{DDA8AC30-1520-A596-B61C-2823895DAD99}" v="3" dt="2021-09-24T16:48:18.330"/>
    <p1510:client id="{E0B3E832-0520-ACF1-249F-7B1380E228EA}" v="14" dt="2021-09-24T20:36:44.633"/>
    <p1510:client id="{E2EF8B55-A947-4715-BAA4-3AA22CB64A1F}" v="3" dt="2021-09-23T21:13:01.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dbe\Dropbox\ELLAnalysis\forpowerpoi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edbe\Dropbox\ELLAnalysis\forpowerpoi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edbe\Dropbox\ELLAnalysis\forpowerpoi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edbe\Dropbox\ELLAnalysis\forpowerpoin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'Cohort Data'!$B$2</c:f>
              <c:strCache>
                <c:ptCount val="1"/>
                <c:pt idx="0">
                  <c:v>Non-Hispanic, Non-ELL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'Cohort Data'!$A$3:$A$7</c:f>
              <c:numCache>
                <c:formatCode>General</c:formatCode>
                <c:ptCount val="5"/>
                <c:pt idx="0">
                  <c:v>3</c:v>
                </c:pt>
                <c:pt idx="1">
                  <c:v>4</c:v>
                </c:pt>
                <c:pt idx="2">
                  <c:v>5</c:v>
                </c:pt>
                <c:pt idx="3">
                  <c:v>6</c:v>
                </c:pt>
                <c:pt idx="4">
                  <c:v>7</c:v>
                </c:pt>
              </c:numCache>
            </c:numRef>
          </c:xVal>
          <c:yVal>
            <c:numRef>
              <c:f>'Cohort Data'!$B$3:$B$7</c:f>
              <c:numCache>
                <c:formatCode>General</c:formatCode>
                <c:ptCount val="5"/>
                <c:pt idx="0">
                  <c:v>3516.75</c:v>
                </c:pt>
                <c:pt idx="1">
                  <c:v>3551.58</c:v>
                </c:pt>
                <c:pt idx="2">
                  <c:v>3589.24</c:v>
                </c:pt>
                <c:pt idx="3">
                  <c:v>3617.76</c:v>
                </c:pt>
                <c:pt idx="4">
                  <c:v>3640.12</c:v>
                </c:pt>
              </c:numCache>
            </c:numRef>
          </c:yVal>
          <c:smooth val="0"/>
          <c:extLst>
            <c:ext xmlns:c16="http://schemas.microsoft.com/office/drawing/2014/chart" uri="{C3380CC4-5D6E-409C-BE32-E72D297353CC}">
              <c16:uniqueId val="{00000000-DFDD-45A8-8075-7807402461F6}"/>
            </c:ext>
          </c:extLst>
        </c:ser>
        <c:ser>
          <c:idx val="1"/>
          <c:order val="1"/>
          <c:tx>
            <c:strRef>
              <c:f>'Cohort Data'!$C$2</c:f>
              <c:strCache>
                <c:ptCount val="1"/>
                <c:pt idx="0">
                  <c:v>Hispanic, Non-ELL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'Cohort Data'!$A$3:$A$7</c:f>
              <c:numCache>
                <c:formatCode>General</c:formatCode>
                <c:ptCount val="5"/>
                <c:pt idx="0">
                  <c:v>3</c:v>
                </c:pt>
                <c:pt idx="1">
                  <c:v>4</c:v>
                </c:pt>
                <c:pt idx="2">
                  <c:v>5</c:v>
                </c:pt>
                <c:pt idx="3">
                  <c:v>6</c:v>
                </c:pt>
                <c:pt idx="4">
                  <c:v>7</c:v>
                </c:pt>
              </c:numCache>
            </c:numRef>
          </c:xVal>
          <c:yVal>
            <c:numRef>
              <c:f>'Cohort Data'!$C$3:$C$7</c:f>
              <c:numCache>
                <c:formatCode>General</c:formatCode>
                <c:ptCount val="5"/>
                <c:pt idx="0">
                  <c:v>3515.73</c:v>
                </c:pt>
                <c:pt idx="1">
                  <c:v>3546.23</c:v>
                </c:pt>
                <c:pt idx="2">
                  <c:v>3583.83</c:v>
                </c:pt>
                <c:pt idx="3">
                  <c:v>3610.41</c:v>
                </c:pt>
                <c:pt idx="4">
                  <c:v>3631.18</c:v>
                </c:pt>
              </c:numCache>
            </c:numRef>
          </c:yVal>
          <c:smooth val="0"/>
          <c:extLst>
            <c:ext xmlns:c16="http://schemas.microsoft.com/office/drawing/2014/chart" uri="{C3380CC4-5D6E-409C-BE32-E72D297353CC}">
              <c16:uniqueId val="{00000001-DFDD-45A8-8075-7807402461F6}"/>
            </c:ext>
          </c:extLst>
        </c:ser>
        <c:ser>
          <c:idx val="2"/>
          <c:order val="2"/>
          <c:tx>
            <c:strRef>
              <c:f>'Cohort Data'!$E$2</c:f>
              <c:strCache>
                <c:ptCount val="1"/>
                <c:pt idx="0">
                  <c:v>Hispanic, ELL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'Cohort Data'!$A$3:$A$7</c:f>
              <c:numCache>
                <c:formatCode>General</c:formatCode>
                <c:ptCount val="5"/>
                <c:pt idx="0">
                  <c:v>3</c:v>
                </c:pt>
                <c:pt idx="1">
                  <c:v>4</c:v>
                </c:pt>
                <c:pt idx="2">
                  <c:v>5</c:v>
                </c:pt>
                <c:pt idx="3">
                  <c:v>6</c:v>
                </c:pt>
                <c:pt idx="4">
                  <c:v>7</c:v>
                </c:pt>
              </c:numCache>
            </c:numRef>
          </c:xVal>
          <c:yVal>
            <c:numRef>
              <c:f>'Cohort Data'!$E$3:$E$7</c:f>
              <c:numCache>
                <c:formatCode>General</c:formatCode>
                <c:ptCount val="5"/>
                <c:pt idx="0">
                  <c:v>3482.32</c:v>
                </c:pt>
                <c:pt idx="1">
                  <c:v>3512.56</c:v>
                </c:pt>
                <c:pt idx="2">
                  <c:v>3548.03</c:v>
                </c:pt>
                <c:pt idx="3">
                  <c:v>3573.75</c:v>
                </c:pt>
                <c:pt idx="4">
                  <c:v>3590.78</c:v>
                </c:pt>
              </c:numCache>
            </c:numRef>
          </c:yVal>
          <c:smooth val="0"/>
          <c:extLst>
            <c:ext xmlns:c16="http://schemas.microsoft.com/office/drawing/2014/chart" uri="{C3380CC4-5D6E-409C-BE32-E72D297353CC}">
              <c16:uniqueId val="{00000002-DFDD-45A8-8075-7807402461F6}"/>
            </c:ext>
          </c:extLst>
        </c:ser>
        <c:dLbls>
          <c:showLegendKey val="0"/>
          <c:showVal val="0"/>
          <c:showCatName val="0"/>
          <c:showSerName val="0"/>
          <c:showPercent val="0"/>
          <c:showBubbleSize val="0"/>
        </c:dLbls>
        <c:axId val="1802053488"/>
        <c:axId val="1628515952"/>
      </c:scatterChart>
      <c:valAx>
        <c:axId val="1802053488"/>
        <c:scaling>
          <c:orientation val="minMax"/>
          <c:max val="7"/>
          <c:min val="3"/>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Grade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8515952"/>
        <c:crosses val="autoZero"/>
        <c:crossBetween val="midCat"/>
        <c:majorUnit val="1"/>
      </c:valAx>
      <c:valAx>
        <c:axId val="1628515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Math Score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205348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'Cohort Data'!$B$2</c:f>
              <c:strCache>
                <c:ptCount val="1"/>
                <c:pt idx="0">
                  <c:v>Non-Hispanic, Non-ELL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'Cohort Data'!$A$3:$A$7</c:f>
              <c:numCache>
                <c:formatCode>General</c:formatCode>
                <c:ptCount val="5"/>
                <c:pt idx="0">
                  <c:v>3</c:v>
                </c:pt>
                <c:pt idx="1">
                  <c:v>4</c:v>
                </c:pt>
                <c:pt idx="2">
                  <c:v>5</c:v>
                </c:pt>
                <c:pt idx="3">
                  <c:v>6</c:v>
                </c:pt>
                <c:pt idx="4">
                  <c:v>7</c:v>
                </c:pt>
              </c:numCache>
            </c:numRef>
          </c:xVal>
          <c:yVal>
            <c:numRef>
              <c:f>'Cohort Data'!$B$12:$B$16</c:f>
              <c:numCache>
                <c:formatCode>General</c:formatCode>
                <c:ptCount val="5"/>
                <c:pt idx="0">
                  <c:v>2479.4499999999998</c:v>
                </c:pt>
                <c:pt idx="1">
                  <c:v>2499.8200000000002</c:v>
                </c:pt>
                <c:pt idx="2">
                  <c:v>2523.89</c:v>
                </c:pt>
                <c:pt idx="3">
                  <c:v>2525.35</c:v>
                </c:pt>
                <c:pt idx="4">
                  <c:v>2541.58</c:v>
                </c:pt>
              </c:numCache>
            </c:numRef>
          </c:yVal>
          <c:smooth val="0"/>
          <c:extLst>
            <c:ext xmlns:c16="http://schemas.microsoft.com/office/drawing/2014/chart" uri="{C3380CC4-5D6E-409C-BE32-E72D297353CC}">
              <c16:uniqueId val="{00000000-92A9-4586-AEDA-17C25B2763D4}"/>
            </c:ext>
          </c:extLst>
        </c:ser>
        <c:ser>
          <c:idx val="1"/>
          <c:order val="1"/>
          <c:tx>
            <c:strRef>
              <c:f>'Cohort Data'!$C$2</c:f>
              <c:strCache>
                <c:ptCount val="1"/>
                <c:pt idx="0">
                  <c:v>Hispanic, Non-ELL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'Cohort Data'!$A$3:$A$7</c:f>
              <c:numCache>
                <c:formatCode>General</c:formatCode>
                <c:ptCount val="5"/>
                <c:pt idx="0">
                  <c:v>3</c:v>
                </c:pt>
                <c:pt idx="1">
                  <c:v>4</c:v>
                </c:pt>
                <c:pt idx="2">
                  <c:v>5</c:v>
                </c:pt>
                <c:pt idx="3">
                  <c:v>6</c:v>
                </c:pt>
                <c:pt idx="4">
                  <c:v>7</c:v>
                </c:pt>
              </c:numCache>
            </c:numRef>
          </c:xVal>
          <c:yVal>
            <c:numRef>
              <c:f>'Cohort Data'!$C$12:$C$16</c:f>
              <c:numCache>
                <c:formatCode>General</c:formatCode>
                <c:ptCount val="5"/>
                <c:pt idx="0">
                  <c:v>2479.9299999999998</c:v>
                </c:pt>
                <c:pt idx="1">
                  <c:v>2499.81</c:v>
                </c:pt>
                <c:pt idx="2">
                  <c:v>2521.4299999999998</c:v>
                </c:pt>
                <c:pt idx="3">
                  <c:v>2525.65</c:v>
                </c:pt>
                <c:pt idx="4">
                  <c:v>2537.27</c:v>
                </c:pt>
              </c:numCache>
            </c:numRef>
          </c:yVal>
          <c:smooth val="0"/>
          <c:extLst>
            <c:ext xmlns:c16="http://schemas.microsoft.com/office/drawing/2014/chart" uri="{C3380CC4-5D6E-409C-BE32-E72D297353CC}">
              <c16:uniqueId val="{00000001-92A9-4586-AEDA-17C25B2763D4}"/>
            </c:ext>
          </c:extLst>
        </c:ser>
        <c:ser>
          <c:idx val="2"/>
          <c:order val="2"/>
          <c:tx>
            <c:strRef>
              <c:f>'Cohort Data'!$E$2</c:f>
              <c:strCache>
                <c:ptCount val="1"/>
                <c:pt idx="0">
                  <c:v>Hispanic, ELL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'Cohort Data'!$A$3:$A$7</c:f>
              <c:numCache>
                <c:formatCode>General</c:formatCode>
                <c:ptCount val="5"/>
                <c:pt idx="0">
                  <c:v>3</c:v>
                </c:pt>
                <c:pt idx="1">
                  <c:v>4</c:v>
                </c:pt>
                <c:pt idx="2">
                  <c:v>5</c:v>
                </c:pt>
                <c:pt idx="3">
                  <c:v>6</c:v>
                </c:pt>
                <c:pt idx="4">
                  <c:v>7</c:v>
                </c:pt>
              </c:numCache>
            </c:numRef>
          </c:xVal>
          <c:yVal>
            <c:numRef>
              <c:f>'Cohort Data'!$E$12:$E$16</c:f>
              <c:numCache>
                <c:formatCode>General</c:formatCode>
                <c:ptCount val="5"/>
                <c:pt idx="0">
                  <c:v>2446.16</c:v>
                </c:pt>
                <c:pt idx="1">
                  <c:v>2440.62</c:v>
                </c:pt>
                <c:pt idx="2">
                  <c:v>2478.13</c:v>
                </c:pt>
                <c:pt idx="3">
                  <c:v>2483.4899999999998</c:v>
                </c:pt>
                <c:pt idx="4">
                  <c:v>2498.0700000000002</c:v>
                </c:pt>
              </c:numCache>
            </c:numRef>
          </c:yVal>
          <c:smooth val="0"/>
          <c:extLst>
            <c:ext xmlns:c16="http://schemas.microsoft.com/office/drawing/2014/chart" uri="{C3380CC4-5D6E-409C-BE32-E72D297353CC}">
              <c16:uniqueId val="{00000002-92A9-4586-AEDA-17C25B2763D4}"/>
            </c:ext>
          </c:extLst>
        </c:ser>
        <c:dLbls>
          <c:showLegendKey val="0"/>
          <c:showVal val="0"/>
          <c:showCatName val="0"/>
          <c:showSerName val="0"/>
          <c:showPercent val="0"/>
          <c:showBubbleSize val="0"/>
        </c:dLbls>
        <c:axId val="1802053488"/>
        <c:axId val="1628515952"/>
      </c:scatterChart>
      <c:valAx>
        <c:axId val="1802053488"/>
        <c:scaling>
          <c:orientation val="minMax"/>
          <c:max val="7"/>
          <c:min val="3"/>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Grade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8515952"/>
        <c:crosses val="autoZero"/>
        <c:crossBetween val="midCat"/>
        <c:majorUnit val="1"/>
      </c:valAx>
      <c:valAx>
        <c:axId val="1628515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Reading Score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205348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'Cohort Data'!$B$2</c:f>
              <c:strCache>
                <c:ptCount val="1"/>
                <c:pt idx="0">
                  <c:v>Non-Hispanic, Non-ELL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'Cohort Data'!$A$3:$A$7</c:f>
              <c:numCache>
                <c:formatCode>General</c:formatCode>
                <c:ptCount val="5"/>
                <c:pt idx="0">
                  <c:v>3</c:v>
                </c:pt>
                <c:pt idx="1">
                  <c:v>4</c:v>
                </c:pt>
                <c:pt idx="2">
                  <c:v>5</c:v>
                </c:pt>
                <c:pt idx="3">
                  <c:v>6</c:v>
                </c:pt>
                <c:pt idx="4">
                  <c:v>7</c:v>
                </c:pt>
              </c:numCache>
            </c:numRef>
          </c:xVal>
          <c:yVal>
            <c:numRef>
              <c:f>'Cohort Data'!$B$3:$B$7</c:f>
              <c:numCache>
                <c:formatCode>General</c:formatCode>
                <c:ptCount val="5"/>
                <c:pt idx="0">
                  <c:v>3516.75</c:v>
                </c:pt>
                <c:pt idx="1">
                  <c:v>3551.58</c:v>
                </c:pt>
                <c:pt idx="2">
                  <c:v>3589.24</c:v>
                </c:pt>
                <c:pt idx="3">
                  <c:v>3617.76</c:v>
                </c:pt>
                <c:pt idx="4">
                  <c:v>3640.12</c:v>
                </c:pt>
              </c:numCache>
            </c:numRef>
          </c:yVal>
          <c:smooth val="0"/>
          <c:extLst>
            <c:ext xmlns:c16="http://schemas.microsoft.com/office/drawing/2014/chart" uri="{C3380CC4-5D6E-409C-BE32-E72D297353CC}">
              <c16:uniqueId val="{00000000-F04C-4353-A944-107600C2C35D}"/>
            </c:ext>
          </c:extLst>
        </c:ser>
        <c:ser>
          <c:idx val="1"/>
          <c:order val="1"/>
          <c:tx>
            <c:strRef>
              <c:f>'Cohort Data'!$C$2</c:f>
              <c:strCache>
                <c:ptCount val="1"/>
                <c:pt idx="0">
                  <c:v>Hispanic, Non-ELL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'Cohort Data'!$A$3:$A$7</c:f>
              <c:numCache>
                <c:formatCode>General</c:formatCode>
                <c:ptCount val="5"/>
                <c:pt idx="0">
                  <c:v>3</c:v>
                </c:pt>
                <c:pt idx="1">
                  <c:v>4</c:v>
                </c:pt>
                <c:pt idx="2">
                  <c:v>5</c:v>
                </c:pt>
                <c:pt idx="3">
                  <c:v>6</c:v>
                </c:pt>
                <c:pt idx="4">
                  <c:v>7</c:v>
                </c:pt>
              </c:numCache>
            </c:numRef>
          </c:xVal>
          <c:yVal>
            <c:numRef>
              <c:f>'Cohort Data'!$C$3:$C$7</c:f>
              <c:numCache>
                <c:formatCode>General</c:formatCode>
                <c:ptCount val="5"/>
                <c:pt idx="0">
                  <c:v>3515.73</c:v>
                </c:pt>
                <c:pt idx="1">
                  <c:v>3546.23</c:v>
                </c:pt>
                <c:pt idx="2">
                  <c:v>3583.83</c:v>
                </c:pt>
                <c:pt idx="3">
                  <c:v>3610.41</c:v>
                </c:pt>
                <c:pt idx="4">
                  <c:v>3631.18</c:v>
                </c:pt>
              </c:numCache>
            </c:numRef>
          </c:yVal>
          <c:smooth val="0"/>
          <c:extLst>
            <c:ext xmlns:c16="http://schemas.microsoft.com/office/drawing/2014/chart" uri="{C3380CC4-5D6E-409C-BE32-E72D297353CC}">
              <c16:uniqueId val="{00000001-F04C-4353-A944-107600C2C35D}"/>
            </c:ext>
          </c:extLst>
        </c:ser>
        <c:ser>
          <c:idx val="2"/>
          <c:order val="2"/>
          <c:tx>
            <c:strRef>
              <c:f>'Cohort Data'!$E$2</c:f>
              <c:strCache>
                <c:ptCount val="1"/>
                <c:pt idx="0">
                  <c:v>Hispanic, ELL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'Cohort Data'!$A$3:$A$7</c:f>
              <c:numCache>
                <c:formatCode>General</c:formatCode>
                <c:ptCount val="5"/>
                <c:pt idx="0">
                  <c:v>3</c:v>
                </c:pt>
                <c:pt idx="1">
                  <c:v>4</c:v>
                </c:pt>
                <c:pt idx="2">
                  <c:v>5</c:v>
                </c:pt>
                <c:pt idx="3">
                  <c:v>6</c:v>
                </c:pt>
                <c:pt idx="4">
                  <c:v>7</c:v>
                </c:pt>
              </c:numCache>
            </c:numRef>
          </c:xVal>
          <c:yVal>
            <c:numRef>
              <c:f>'Cohort Data'!$E$3:$E$7</c:f>
              <c:numCache>
                <c:formatCode>General</c:formatCode>
                <c:ptCount val="5"/>
                <c:pt idx="0">
                  <c:v>3482.32</c:v>
                </c:pt>
                <c:pt idx="1">
                  <c:v>3512.56</c:v>
                </c:pt>
                <c:pt idx="2">
                  <c:v>3548.03</c:v>
                </c:pt>
                <c:pt idx="3">
                  <c:v>3573.75</c:v>
                </c:pt>
                <c:pt idx="4">
                  <c:v>3590.78</c:v>
                </c:pt>
              </c:numCache>
            </c:numRef>
          </c:yVal>
          <c:smooth val="0"/>
          <c:extLst>
            <c:ext xmlns:c16="http://schemas.microsoft.com/office/drawing/2014/chart" uri="{C3380CC4-5D6E-409C-BE32-E72D297353CC}">
              <c16:uniqueId val="{00000002-F04C-4353-A944-107600C2C35D}"/>
            </c:ext>
          </c:extLst>
        </c:ser>
        <c:ser>
          <c:idx val="3"/>
          <c:order val="3"/>
          <c:tx>
            <c:strRef>
              <c:f>'Cohort Data'!$G$1:$H$1</c:f>
              <c:strCache>
                <c:ptCount val="1"/>
                <c:pt idx="0">
                  <c:v>Left after 3rd</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'Cohort Data'!$A$3:$A$7</c:f>
              <c:numCache>
                <c:formatCode>General</c:formatCode>
                <c:ptCount val="5"/>
                <c:pt idx="0">
                  <c:v>3</c:v>
                </c:pt>
                <c:pt idx="1">
                  <c:v>4</c:v>
                </c:pt>
                <c:pt idx="2">
                  <c:v>5</c:v>
                </c:pt>
                <c:pt idx="3">
                  <c:v>6</c:v>
                </c:pt>
                <c:pt idx="4">
                  <c:v>7</c:v>
                </c:pt>
              </c:numCache>
            </c:numRef>
          </c:xVal>
          <c:yVal>
            <c:numRef>
              <c:f>'Cohort Data'!$G$3:$G$7</c:f>
              <c:numCache>
                <c:formatCode>General</c:formatCode>
                <c:ptCount val="5"/>
                <c:pt idx="0">
                  <c:v>3482.32</c:v>
                </c:pt>
                <c:pt idx="1">
                  <c:v>3541.39</c:v>
                </c:pt>
                <c:pt idx="2">
                  <c:v>3577.13</c:v>
                </c:pt>
                <c:pt idx="3">
                  <c:v>3608.6</c:v>
                </c:pt>
                <c:pt idx="4">
                  <c:v>3625.54</c:v>
                </c:pt>
              </c:numCache>
            </c:numRef>
          </c:yVal>
          <c:smooth val="0"/>
          <c:extLst>
            <c:ext xmlns:c16="http://schemas.microsoft.com/office/drawing/2014/chart" uri="{C3380CC4-5D6E-409C-BE32-E72D297353CC}">
              <c16:uniqueId val="{00000003-F04C-4353-A944-107600C2C35D}"/>
            </c:ext>
          </c:extLst>
        </c:ser>
        <c:ser>
          <c:idx val="4"/>
          <c:order val="4"/>
          <c:tx>
            <c:strRef>
              <c:f>'Cohort Data'!$I$1:$J$1</c:f>
              <c:strCache>
                <c:ptCount val="1"/>
                <c:pt idx="0">
                  <c:v>Left after 4th</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'Cohort Data'!$A$4:$A$7</c:f>
              <c:numCache>
                <c:formatCode>General</c:formatCode>
                <c:ptCount val="4"/>
                <c:pt idx="0">
                  <c:v>4</c:v>
                </c:pt>
                <c:pt idx="1">
                  <c:v>5</c:v>
                </c:pt>
                <c:pt idx="2">
                  <c:v>6</c:v>
                </c:pt>
                <c:pt idx="3">
                  <c:v>7</c:v>
                </c:pt>
              </c:numCache>
            </c:numRef>
          </c:xVal>
          <c:yVal>
            <c:numRef>
              <c:f>'Cohort Data'!$I$4:$I$7</c:f>
              <c:numCache>
                <c:formatCode>General</c:formatCode>
                <c:ptCount val="4"/>
                <c:pt idx="0">
                  <c:v>3512.56</c:v>
                </c:pt>
                <c:pt idx="1">
                  <c:v>3562.58</c:v>
                </c:pt>
                <c:pt idx="2">
                  <c:v>3596.98</c:v>
                </c:pt>
                <c:pt idx="3">
                  <c:v>3616.85</c:v>
                </c:pt>
              </c:numCache>
            </c:numRef>
          </c:yVal>
          <c:smooth val="0"/>
          <c:extLst>
            <c:ext xmlns:c16="http://schemas.microsoft.com/office/drawing/2014/chart" uri="{C3380CC4-5D6E-409C-BE32-E72D297353CC}">
              <c16:uniqueId val="{00000004-F04C-4353-A944-107600C2C35D}"/>
            </c:ext>
          </c:extLst>
        </c:ser>
        <c:ser>
          <c:idx val="5"/>
          <c:order val="5"/>
          <c:tx>
            <c:strRef>
              <c:f>'Cohort Data'!$K$1:$L$1</c:f>
              <c:strCache>
                <c:ptCount val="1"/>
                <c:pt idx="0">
                  <c:v>Left after 5th</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'Cohort Data'!$A$5:$A$7</c:f>
              <c:numCache>
                <c:formatCode>General</c:formatCode>
                <c:ptCount val="3"/>
                <c:pt idx="0">
                  <c:v>5</c:v>
                </c:pt>
                <c:pt idx="1">
                  <c:v>6</c:v>
                </c:pt>
                <c:pt idx="2">
                  <c:v>7</c:v>
                </c:pt>
              </c:numCache>
            </c:numRef>
          </c:xVal>
          <c:yVal>
            <c:numRef>
              <c:f>'Cohort Data'!$K$5:$K$7</c:f>
              <c:numCache>
                <c:formatCode>General</c:formatCode>
                <c:ptCount val="3"/>
                <c:pt idx="0">
                  <c:v>3548.03</c:v>
                </c:pt>
                <c:pt idx="1">
                  <c:v>3585.37</c:v>
                </c:pt>
                <c:pt idx="2">
                  <c:v>3608.16</c:v>
                </c:pt>
              </c:numCache>
            </c:numRef>
          </c:yVal>
          <c:smooth val="0"/>
          <c:extLst>
            <c:ext xmlns:c16="http://schemas.microsoft.com/office/drawing/2014/chart" uri="{C3380CC4-5D6E-409C-BE32-E72D297353CC}">
              <c16:uniqueId val="{00000005-F04C-4353-A944-107600C2C35D}"/>
            </c:ext>
          </c:extLst>
        </c:ser>
        <c:ser>
          <c:idx val="6"/>
          <c:order val="6"/>
          <c:tx>
            <c:strRef>
              <c:f>'Cohort Data'!$M$1:$N$1</c:f>
              <c:strCache>
                <c:ptCount val="1"/>
                <c:pt idx="0">
                  <c:v>Left after 6th</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'Cohort Data'!$A$6:$A$7</c:f>
              <c:numCache>
                <c:formatCode>General</c:formatCode>
                <c:ptCount val="2"/>
                <c:pt idx="0">
                  <c:v>6</c:v>
                </c:pt>
                <c:pt idx="1">
                  <c:v>7</c:v>
                </c:pt>
              </c:numCache>
            </c:numRef>
          </c:xVal>
          <c:yVal>
            <c:numRef>
              <c:f>'Cohort Data'!$M$6:$M$7</c:f>
              <c:numCache>
                <c:formatCode>General</c:formatCode>
                <c:ptCount val="2"/>
                <c:pt idx="0">
                  <c:v>3573.75</c:v>
                </c:pt>
                <c:pt idx="1">
                  <c:v>3599.47</c:v>
                </c:pt>
              </c:numCache>
            </c:numRef>
          </c:yVal>
          <c:smooth val="0"/>
          <c:extLst>
            <c:ext xmlns:c16="http://schemas.microsoft.com/office/drawing/2014/chart" uri="{C3380CC4-5D6E-409C-BE32-E72D297353CC}">
              <c16:uniqueId val="{00000006-F04C-4353-A944-107600C2C35D}"/>
            </c:ext>
          </c:extLst>
        </c:ser>
        <c:dLbls>
          <c:showLegendKey val="0"/>
          <c:showVal val="0"/>
          <c:showCatName val="0"/>
          <c:showSerName val="0"/>
          <c:showPercent val="0"/>
          <c:showBubbleSize val="0"/>
        </c:dLbls>
        <c:axId val="1802053488"/>
        <c:axId val="1628515952"/>
      </c:scatterChart>
      <c:valAx>
        <c:axId val="1802053488"/>
        <c:scaling>
          <c:orientation val="minMax"/>
          <c:max val="7"/>
          <c:min val="3"/>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Grade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8515952"/>
        <c:crosses val="autoZero"/>
        <c:crossBetween val="midCat"/>
        <c:majorUnit val="1"/>
      </c:valAx>
      <c:valAx>
        <c:axId val="1628515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Math Score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205348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'Cohort Data'!$B$2</c:f>
              <c:strCache>
                <c:ptCount val="1"/>
                <c:pt idx="0">
                  <c:v>Non-Hispanic, Non-ELL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'Cohort Data'!$A$3:$A$7</c:f>
              <c:numCache>
                <c:formatCode>General</c:formatCode>
                <c:ptCount val="5"/>
                <c:pt idx="0">
                  <c:v>3</c:v>
                </c:pt>
                <c:pt idx="1">
                  <c:v>4</c:v>
                </c:pt>
                <c:pt idx="2">
                  <c:v>5</c:v>
                </c:pt>
                <c:pt idx="3">
                  <c:v>6</c:v>
                </c:pt>
                <c:pt idx="4">
                  <c:v>7</c:v>
                </c:pt>
              </c:numCache>
            </c:numRef>
          </c:xVal>
          <c:yVal>
            <c:numRef>
              <c:f>'Cohort Data'!$B$12:$B$16</c:f>
              <c:numCache>
                <c:formatCode>General</c:formatCode>
                <c:ptCount val="5"/>
                <c:pt idx="0">
                  <c:v>2479.4499999999998</c:v>
                </c:pt>
                <c:pt idx="1">
                  <c:v>2499.8200000000002</c:v>
                </c:pt>
                <c:pt idx="2">
                  <c:v>2523.89</c:v>
                </c:pt>
                <c:pt idx="3">
                  <c:v>2525.35</c:v>
                </c:pt>
                <c:pt idx="4">
                  <c:v>2541.58</c:v>
                </c:pt>
              </c:numCache>
            </c:numRef>
          </c:yVal>
          <c:smooth val="0"/>
          <c:extLst>
            <c:ext xmlns:c16="http://schemas.microsoft.com/office/drawing/2014/chart" uri="{C3380CC4-5D6E-409C-BE32-E72D297353CC}">
              <c16:uniqueId val="{00000000-67DC-40A8-9EE0-37BA9C290271}"/>
            </c:ext>
          </c:extLst>
        </c:ser>
        <c:ser>
          <c:idx val="1"/>
          <c:order val="1"/>
          <c:tx>
            <c:strRef>
              <c:f>'Cohort Data'!$C$2</c:f>
              <c:strCache>
                <c:ptCount val="1"/>
                <c:pt idx="0">
                  <c:v>Hispanic, Non-ELL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'Cohort Data'!$A$3:$A$7</c:f>
              <c:numCache>
                <c:formatCode>General</c:formatCode>
                <c:ptCount val="5"/>
                <c:pt idx="0">
                  <c:v>3</c:v>
                </c:pt>
                <c:pt idx="1">
                  <c:v>4</c:v>
                </c:pt>
                <c:pt idx="2">
                  <c:v>5</c:v>
                </c:pt>
                <c:pt idx="3">
                  <c:v>6</c:v>
                </c:pt>
                <c:pt idx="4">
                  <c:v>7</c:v>
                </c:pt>
              </c:numCache>
            </c:numRef>
          </c:xVal>
          <c:yVal>
            <c:numRef>
              <c:f>'Cohort Data'!$C$12:$C$16</c:f>
              <c:numCache>
                <c:formatCode>General</c:formatCode>
                <c:ptCount val="5"/>
                <c:pt idx="0">
                  <c:v>2479.9299999999998</c:v>
                </c:pt>
                <c:pt idx="1">
                  <c:v>2499.81</c:v>
                </c:pt>
                <c:pt idx="2">
                  <c:v>2521.4299999999998</c:v>
                </c:pt>
                <c:pt idx="3">
                  <c:v>2525.65</c:v>
                </c:pt>
                <c:pt idx="4">
                  <c:v>2537.27</c:v>
                </c:pt>
              </c:numCache>
            </c:numRef>
          </c:yVal>
          <c:smooth val="0"/>
          <c:extLst>
            <c:ext xmlns:c16="http://schemas.microsoft.com/office/drawing/2014/chart" uri="{C3380CC4-5D6E-409C-BE32-E72D297353CC}">
              <c16:uniqueId val="{00000001-67DC-40A8-9EE0-37BA9C290271}"/>
            </c:ext>
          </c:extLst>
        </c:ser>
        <c:ser>
          <c:idx val="2"/>
          <c:order val="2"/>
          <c:tx>
            <c:strRef>
              <c:f>'Cohort Data'!$E$2</c:f>
              <c:strCache>
                <c:ptCount val="1"/>
                <c:pt idx="0">
                  <c:v>Hispanic, ELL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'Cohort Data'!$A$3:$A$7</c:f>
              <c:numCache>
                <c:formatCode>General</c:formatCode>
                <c:ptCount val="5"/>
                <c:pt idx="0">
                  <c:v>3</c:v>
                </c:pt>
                <c:pt idx="1">
                  <c:v>4</c:v>
                </c:pt>
                <c:pt idx="2">
                  <c:v>5</c:v>
                </c:pt>
                <c:pt idx="3">
                  <c:v>6</c:v>
                </c:pt>
                <c:pt idx="4">
                  <c:v>7</c:v>
                </c:pt>
              </c:numCache>
            </c:numRef>
          </c:xVal>
          <c:yVal>
            <c:numRef>
              <c:f>'Cohort Data'!$E$12:$E$16</c:f>
              <c:numCache>
                <c:formatCode>General</c:formatCode>
                <c:ptCount val="5"/>
                <c:pt idx="0">
                  <c:v>2446.16</c:v>
                </c:pt>
                <c:pt idx="1">
                  <c:v>2440.62</c:v>
                </c:pt>
                <c:pt idx="2">
                  <c:v>2478.13</c:v>
                </c:pt>
                <c:pt idx="3">
                  <c:v>2483.4899999999998</c:v>
                </c:pt>
                <c:pt idx="4">
                  <c:v>2498.0700000000002</c:v>
                </c:pt>
              </c:numCache>
            </c:numRef>
          </c:yVal>
          <c:smooth val="0"/>
          <c:extLst>
            <c:ext xmlns:c16="http://schemas.microsoft.com/office/drawing/2014/chart" uri="{C3380CC4-5D6E-409C-BE32-E72D297353CC}">
              <c16:uniqueId val="{00000002-67DC-40A8-9EE0-37BA9C290271}"/>
            </c:ext>
          </c:extLst>
        </c:ser>
        <c:ser>
          <c:idx val="3"/>
          <c:order val="3"/>
          <c:tx>
            <c:strRef>
              <c:f>'Cohort Data'!$G$1:$H$1</c:f>
              <c:strCache>
                <c:ptCount val="1"/>
                <c:pt idx="0">
                  <c:v>Left after 3rd</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'Cohort Data'!$A$3:$A$7</c:f>
              <c:numCache>
                <c:formatCode>General</c:formatCode>
                <c:ptCount val="5"/>
                <c:pt idx="0">
                  <c:v>3</c:v>
                </c:pt>
                <c:pt idx="1">
                  <c:v>4</c:v>
                </c:pt>
                <c:pt idx="2">
                  <c:v>5</c:v>
                </c:pt>
                <c:pt idx="3">
                  <c:v>6</c:v>
                </c:pt>
                <c:pt idx="4">
                  <c:v>7</c:v>
                </c:pt>
              </c:numCache>
            </c:numRef>
          </c:xVal>
          <c:yVal>
            <c:numRef>
              <c:f>'Cohort Data'!$G$12:$G$16</c:f>
              <c:numCache>
                <c:formatCode>General</c:formatCode>
                <c:ptCount val="5"/>
                <c:pt idx="0">
                  <c:v>2446.16</c:v>
                </c:pt>
                <c:pt idx="1">
                  <c:v>2490.98</c:v>
                </c:pt>
                <c:pt idx="2">
                  <c:v>2512.89</c:v>
                </c:pt>
                <c:pt idx="3">
                  <c:v>2520.4899999999998</c:v>
                </c:pt>
                <c:pt idx="4">
                  <c:v>2532.39</c:v>
                </c:pt>
              </c:numCache>
            </c:numRef>
          </c:yVal>
          <c:smooth val="0"/>
          <c:extLst>
            <c:ext xmlns:c16="http://schemas.microsoft.com/office/drawing/2014/chart" uri="{C3380CC4-5D6E-409C-BE32-E72D297353CC}">
              <c16:uniqueId val="{00000003-67DC-40A8-9EE0-37BA9C290271}"/>
            </c:ext>
          </c:extLst>
        </c:ser>
        <c:ser>
          <c:idx val="4"/>
          <c:order val="4"/>
          <c:tx>
            <c:strRef>
              <c:f>'Cohort Data'!$I$1:$J$1</c:f>
              <c:strCache>
                <c:ptCount val="1"/>
                <c:pt idx="0">
                  <c:v>Left after 4th</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'Cohort Data'!$A$4:$A$7</c:f>
              <c:numCache>
                <c:formatCode>General</c:formatCode>
                <c:ptCount val="4"/>
                <c:pt idx="0">
                  <c:v>4</c:v>
                </c:pt>
                <c:pt idx="1">
                  <c:v>5</c:v>
                </c:pt>
                <c:pt idx="2">
                  <c:v>6</c:v>
                </c:pt>
                <c:pt idx="3">
                  <c:v>7</c:v>
                </c:pt>
              </c:numCache>
            </c:numRef>
          </c:xVal>
          <c:yVal>
            <c:numRef>
              <c:f>'Cohort Data'!$I$13:$I$16</c:f>
              <c:numCache>
                <c:formatCode>General</c:formatCode>
                <c:ptCount val="4"/>
                <c:pt idx="0">
                  <c:v>2440.62</c:v>
                </c:pt>
                <c:pt idx="1">
                  <c:v>2495.5100000000002</c:v>
                </c:pt>
                <c:pt idx="2">
                  <c:v>2508.16</c:v>
                </c:pt>
                <c:pt idx="3">
                  <c:v>2523.81</c:v>
                </c:pt>
              </c:numCache>
            </c:numRef>
          </c:yVal>
          <c:smooth val="0"/>
          <c:extLst>
            <c:ext xmlns:c16="http://schemas.microsoft.com/office/drawing/2014/chart" uri="{C3380CC4-5D6E-409C-BE32-E72D297353CC}">
              <c16:uniqueId val="{00000004-67DC-40A8-9EE0-37BA9C290271}"/>
            </c:ext>
          </c:extLst>
        </c:ser>
        <c:ser>
          <c:idx val="5"/>
          <c:order val="5"/>
          <c:tx>
            <c:strRef>
              <c:f>'Cohort Data'!$K$1:$L$1</c:f>
              <c:strCache>
                <c:ptCount val="1"/>
                <c:pt idx="0">
                  <c:v>Left after 5th</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'Cohort Data'!$A$5:$A$7</c:f>
              <c:numCache>
                <c:formatCode>General</c:formatCode>
                <c:ptCount val="3"/>
                <c:pt idx="0">
                  <c:v>5</c:v>
                </c:pt>
                <c:pt idx="1">
                  <c:v>6</c:v>
                </c:pt>
                <c:pt idx="2">
                  <c:v>7</c:v>
                </c:pt>
              </c:numCache>
            </c:numRef>
          </c:xVal>
          <c:yVal>
            <c:numRef>
              <c:f>'Cohort Data'!$K$14:$K$16</c:f>
              <c:numCache>
                <c:formatCode>General</c:formatCode>
                <c:ptCount val="3"/>
                <c:pt idx="0">
                  <c:v>2478.13</c:v>
                </c:pt>
                <c:pt idx="1">
                  <c:v>2495.8200000000002</c:v>
                </c:pt>
                <c:pt idx="2">
                  <c:v>2515.23</c:v>
                </c:pt>
              </c:numCache>
            </c:numRef>
          </c:yVal>
          <c:smooth val="0"/>
          <c:extLst>
            <c:ext xmlns:c16="http://schemas.microsoft.com/office/drawing/2014/chart" uri="{C3380CC4-5D6E-409C-BE32-E72D297353CC}">
              <c16:uniqueId val="{00000005-67DC-40A8-9EE0-37BA9C290271}"/>
            </c:ext>
          </c:extLst>
        </c:ser>
        <c:ser>
          <c:idx val="6"/>
          <c:order val="6"/>
          <c:tx>
            <c:strRef>
              <c:f>'Cohort Data'!$M$1:$N$1</c:f>
              <c:strCache>
                <c:ptCount val="1"/>
                <c:pt idx="0">
                  <c:v>Left after 6th</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'Cohort Data'!$A$6:$A$7</c:f>
              <c:numCache>
                <c:formatCode>General</c:formatCode>
                <c:ptCount val="2"/>
                <c:pt idx="0">
                  <c:v>6</c:v>
                </c:pt>
                <c:pt idx="1">
                  <c:v>7</c:v>
                </c:pt>
              </c:numCache>
            </c:numRef>
          </c:xVal>
          <c:yVal>
            <c:numRef>
              <c:f>'Cohort Data'!$M$15:$M$16</c:f>
              <c:numCache>
                <c:formatCode>General</c:formatCode>
                <c:ptCount val="2"/>
                <c:pt idx="0">
                  <c:v>2483.4899999999998</c:v>
                </c:pt>
                <c:pt idx="1">
                  <c:v>2506.65</c:v>
                </c:pt>
              </c:numCache>
            </c:numRef>
          </c:yVal>
          <c:smooth val="0"/>
          <c:extLst>
            <c:ext xmlns:c16="http://schemas.microsoft.com/office/drawing/2014/chart" uri="{C3380CC4-5D6E-409C-BE32-E72D297353CC}">
              <c16:uniqueId val="{00000006-67DC-40A8-9EE0-37BA9C290271}"/>
            </c:ext>
          </c:extLst>
        </c:ser>
        <c:dLbls>
          <c:showLegendKey val="0"/>
          <c:showVal val="0"/>
          <c:showCatName val="0"/>
          <c:showSerName val="0"/>
          <c:showPercent val="0"/>
          <c:showBubbleSize val="0"/>
        </c:dLbls>
        <c:axId val="1802053488"/>
        <c:axId val="1628515952"/>
      </c:scatterChart>
      <c:valAx>
        <c:axId val="1802053488"/>
        <c:scaling>
          <c:orientation val="minMax"/>
          <c:max val="7"/>
          <c:min val="3"/>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Grade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8515952"/>
        <c:crosses val="autoZero"/>
        <c:crossBetween val="midCat"/>
        <c:majorUnit val="1"/>
      </c:valAx>
      <c:valAx>
        <c:axId val="1628515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Reading Score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205348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28370-26C5-4625-97F7-61667F3BFAFB}"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4C121-AD68-4F2D-AFA7-BC09D0A9DE9B}" type="slidenum">
              <a:rPr lang="en-US" smtClean="0"/>
              <a:t>‹#›</a:t>
            </a:fld>
            <a:endParaRPr lang="en-US"/>
          </a:p>
        </p:txBody>
      </p:sp>
    </p:spTree>
    <p:extLst>
      <p:ext uri="{BB962C8B-B14F-4D97-AF65-F5344CB8AC3E}">
        <p14:creationId xmlns:p14="http://schemas.microsoft.com/office/powerpoint/2010/main" val="35932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state level data – </a:t>
            </a:r>
          </a:p>
          <a:p>
            <a:r>
              <a:rPr lang="en-US"/>
              <a:t>LEA and School (maybe) data not available  until October- </a:t>
            </a:r>
          </a:p>
          <a:p>
            <a:r>
              <a:rPr lang="en-US"/>
              <a:t>Multiple Points of data</a:t>
            </a:r>
          </a:p>
        </p:txBody>
      </p:sp>
      <p:sp>
        <p:nvSpPr>
          <p:cNvPr id="4" name="Slide Number Placeholder 3"/>
          <p:cNvSpPr>
            <a:spLocks noGrp="1"/>
          </p:cNvSpPr>
          <p:nvPr>
            <p:ph type="sldNum" sz="quarter" idx="5"/>
          </p:nvPr>
        </p:nvSpPr>
        <p:spPr/>
        <p:txBody>
          <a:bodyPr/>
          <a:lstStyle/>
          <a:p>
            <a:fld id="{5E34C121-AD68-4F2D-AFA7-BC09D0A9DE9B}" type="slidenum">
              <a:rPr lang="en-US" smtClean="0"/>
              <a:t>2</a:t>
            </a:fld>
            <a:endParaRPr lang="en-US"/>
          </a:p>
        </p:txBody>
      </p:sp>
    </p:spTree>
    <p:extLst>
      <p:ext uri="{BB962C8B-B14F-4D97-AF65-F5344CB8AC3E}">
        <p14:creationId xmlns:p14="http://schemas.microsoft.com/office/powerpoint/2010/main" val="202862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0F762-16AC-F740-B6E0-482D889C36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5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0F762-16AC-F740-B6E0-482D889C36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1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0F762-16AC-F740-B6E0-482D889C36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42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reiterate this is for “IMPROVEMENT”</a:t>
            </a:r>
          </a:p>
        </p:txBody>
      </p:sp>
      <p:sp>
        <p:nvSpPr>
          <p:cNvPr id="4" name="Slide Number Placeholder 3"/>
          <p:cNvSpPr>
            <a:spLocks noGrp="1"/>
          </p:cNvSpPr>
          <p:nvPr>
            <p:ph type="sldNum" sz="quarter" idx="5"/>
          </p:nvPr>
        </p:nvSpPr>
        <p:spPr/>
        <p:txBody>
          <a:bodyPr/>
          <a:lstStyle/>
          <a:p>
            <a:fld id="{5E34C121-AD68-4F2D-AFA7-BC09D0A9DE9B}" type="slidenum">
              <a:rPr lang="en-US" smtClean="0"/>
              <a:t>11</a:t>
            </a:fld>
            <a:endParaRPr lang="en-US"/>
          </a:p>
        </p:txBody>
      </p:sp>
    </p:spTree>
    <p:extLst>
      <p:ext uri="{BB962C8B-B14F-4D97-AF65-F5344CB8AC3E}">
        <p14:creationId xmlns:p14="http://schemas.microsoft.com/office/powerpoint/2010/main" val="195496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out “Not Tested”</a:t>
            </a:r>
          </a:p>
        </p:txBody>
      </p:sp>
      <p:sp>
        <p:nvSpPr>
          <p:cNvPr id="4" name="Slide Number Placeholder 3"/>
          <p:cNvSpPr>
            <a:spLocks noGrp="1"/>
          </p:cNvSpPr>
          <p:nvPr>
            <p:ph type="sldNum" sz="quarter" idx="5"/>
          </p:nvPr>
        </p:nvSpPr>
        <p:spPr/>
        <p:txBody>
          <a:bodyPr/>
          <a:lstStyle/>
          <a:p>
            <a:fld id="{5E34C121-AD68-4F2D-AFA7-BC09D0A9DE9B}" type="slidenum">
              <a:rPr lang="en-US" smtClean="0"/>
              <a:t>24</a:t>
            </a:fld>
            <a:endParaRPr lang="en-US"/>
          </a:p>
        </p:txBody>
      </p:sp>
    </p:spTree>
    <p:extLst>
      <p:ext uri="{BB962C8B-B14F-4D97-AF65-F5344CB8AC3E}">
        <p14:creationId xmlns:p14="http://schemas.microsoft.com/office/powerpoint/2010/main" val="118562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t>
            </a:r>
          </a:p>
        </p:txBody>
      </p:sp>
      <p:sp>
        <p:nvSpPr>
          <p:cNvPr id="4" name="Slide Number Placeholder 3"/>
          <p:cNvSpPr>
            <a:spLocks noGrp="1"/>
          </p:cNvSpPr>
          <p:nvPr>
            <p:ph type="sldNum" sz="quarter" idx="5"/>
          </p:nvPr>
        </p:nvSpPr>
        <p:spPr/>
        <p:txBody>
          <a:bodyPr/>
          <a:lstStyle/>
          <a:p>
            <a:fld id="{899FE92C-2C4C-4421-B3E5-F008F6098BC4}" type="slidenum">
              <a:rPr lang="en-US" smtClean="0"/>
              <a:t>27</a:t>
            </a:fld>
            <a:endParaRPr lang="en-US"/>
          </a:p>
        </p:txBody>
      </p:sp>
    </p:spTree>
    <p:extLst>
      <p:ext uri="{BB962C8B-B14F-4D97-AF65-F5344CB8AC3E}">
        <p14:creationId xmlns:p14="http://schemas.microsoft.com/office/powerpoint/2010/main" val="268708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t>
            </a:r>
          </a:p>
        </p:txBody>
      </p:sp>
      <p:sp>
        <p:nvSpPr>
          <p:cNvPr id="4" name="Slide Number Placeholder 3"/>
          <p:cNvSpPr>
            <a:spLocks noGrp="1"/>
          </p:cNvSpPr>
          <p:nvPr>
            <p:ph type="sldNum" sz="quarter" idx="5"/>
          </p:nvPr>
        </p:nvSpPr>
        <p:spPr/>
        <p:txBody>
          <a:bodyPr/>
          <a:lstStyle/>
          <a:p>
            <a:fld id="{899FE92C-2C4C-4421-B3E5-F008F6098BC4}" type="slidenum">
              <a:rPr lang="en-US" smtClean="0"/>
              <a:t>28</a:t>
            </a:fld>
            <a:endParaRPr lang="en-US"/>
          </a:p>
        </p:txBody>
      </p:sp>
    </p:spTree>
    <p:extLst>
      <p:ext uri="{BB962C8B-B14F-4D97-AF65-F5344CB8AC3E}">
        <p14:creationId xmlns:p14="http://schemas.microsoft.com/office/powerpoint/2010/main" val="335813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 to bring it home</a:t>
            </a:r>
          </a:p>
        </p:txBody>
      </p:sp>
      <p:sp>
        <p:nvSpPr>
          <p:cNvPr id="4" name="Slide Number Placeholder 3"/>
          <p:cNvSpPr>
            <a:spLocks noGrp="1"/>
          </p:cNvSpPr>
          <p:nvPr>
            <p:ph type="sldNum" sz="quarter" idx="5"/>
          </p:nvPr>
        </p:nvSpPr>
        <p:spPr/>
        <p:txBody>
          <a:bodyPr/>
          <a:lstStyle/>
          <a:p>
            <a:fld id="{5E34C121-AD68-4F2D-AFA7-BC09D0A9DE9B}" type="slidenum">
              <a:rPr lang="en-US" smtClean="0"/>
              <a:t>36</a:t>
            </a:fld>
            <a:endParaRPr lang="en-US"/>
          </a:p>
        </p:txBody>
      </p:sp>
    </p:spTree>
    <p:extLst>
      <p:ext uri="{BB962C8B-B14F-4D97-AF65-F5344CB8AC3E}">
        <p14:creationId xmlns:p14="http://schemas.microsoft.com/office/powerpoint/2010/main" val="295705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nciea.org/"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mailto:cevans@nciea.org" TargetMode="External"/><Relationship Id="rId4" Type="http://schemas.openxmlformats.org/officeDocument/2006/relationships/hyperlink" Target="mailto:smarion@nciea.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Users/StudioADesign/Desktop/CFA-Logo.png" TargetMode="External"/><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https://creativecommons.org/licenses/by/4.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1524000" y="1122363"/>
            <a:ext cx="9144000" cy="2387600"/>
          </a:xfrm>
          <a:ln>
            <a:noFill/>
          </a:ln>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5263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33C9-B957-2743-8D60-E3F1D101B6E9}"/>
              </a:ext>
            </a:extLst>
          </p:cNvPr>
          <p:cNvSpPr>
            <a:spLocks noGrp="1"/>
          </p:cNvSpPr>
          <p:nvPr>
            <p:ph type="ctrTitle" hasCustomPrompt="1"/>
          </p:nvPr>
        </p:nvSpPr>
        <p:spPr>
          <a:xfrm>
            <a:off x="838200" y="2200939"/>
            <a:ext cx="9829800" cy="2053303"/>
          </a:xfrm>
        </p:spPr>
        <p:txBody>
          <a:bodyPr anchor="b">
            <a:normAutofit/>
          </a:bodyPr>
          <a:lstStyle>
            <a:lvl1pPr algn="l">
              <a:defRPr sz="4000" b="1" i="0">
                <a:solidFill>
                  <a:schemeClr val="tx1">
                    <a:lumMod val="75000"/>
                    <a:lumOff val="25000"/>
                  </a:schemeClr>
                </a:solidFill>
                <a:latin typeface="Calibri" panose="020F0502020204030204" pitchFamily="34" charset="0"/>
                <a:cs typeface="Calibri" panose="020F0502020204030204" pitchFamily="34" charset="0"/>
              </a:defRPr>
            </a:lvl1pPr>
          </a:lstStyle>
          <a:p>
            <a:r>
              <a:rPr lang="en-US"/>
              <a:t>Click to edit Master title style </a:t>
            </a:r>
          </a:p>
        </p:txBody>
      </p:sp>
      <p:sp>
        <p:nvSpPr>
          <p:cNvPr id="3" name="Subtitle 2">
            <a:extLst>
              <a:ext uri="{FF2B5EF4-FFF2-40B4-BE49-F238E27FC236}">
                <a16:creationId xmlns:a16="http://schemas.microsoft.com/office/drawing/2014/main" id="{7C843FEF-93F1-DC41-8E7E-A69C7CFA4B1B}"/>
              </a:ext>
            </a:extLst>
          </p:cNvPr>
          <p:cNvSpPr>
            <a:spLocks noGrp="1"/>
          </p:cNvSpPr>
          <p:nvPr>
            <p:ph type="subTitle" idx="1"/>
          </p:nvPr>
        </p:nvSpPr>
        <p:spPr>
          <a:xfrm>
            <a:off x="838200" y="4346318"/>
            <a:ext cx="9829800" cy="874269"/>
          </a:xfrm>
        </p:spPr>
        <p:txBody>
          <a:bodyPr/>
          <a:lstStyle>
            <a:lvl1pPr marL="0" indent="0" algn="l">
              <a:buNone/>
              <a:defRPr sz="2400" b="0" i="0">
                <a:solidFill>
                  <a:schemeClr val="tx1">
                    <a:lumMod val="50000"/>
                    <a:lumOff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4F1C7A-C97B-D54E-B515-A87FA905E3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F6CA4C-014D-D142-B35E-3CB0E9EED180}"/>
              </a:ext>
            </a:extLst>
          </p:cNvPr>
          <p:cNvSpPr>
            <a:spLocks noGrp="1"/>
          </p:cNvSpPr>
          <p:nvPr>
            <p:ph type="ftr" sz="quarter" idx="11"/>
          </p:nvPr>
        </p:nvSpPr>
        <p:spPr/>
        <p:txBody>
          <a:body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627F5B2F-9E77-4946-BFB4-E20F576DF9C0}"/>
              </a:ext>
            </a:extLst>
          </p:cNvPr>
          <p:cNvSpPr>
            <a:spLocks noGrp="1"/>
          </p:cNvSpPr>
          <p:nvPr>
            <p:ph type="sldNum" sz="quarter" idx="12"/>
          </p:nvPr>
        </p:nvSpPr>
        <p:spPr/>
        <p:txBody>
          <a:bodyPr/>
          <a:lstStyle/>
          <a:p>
            <a:fld id="{90546437-FB54-6645-A161-6F1D4D8472AD}" type="slidenum">
              <a:rPr lang="en-US" smtClean="0"/>
              <a:t>‹#›</a:t>
            </a:fld>
            <a:endParaRPr lang="en-US"/>
          </a:p>
        </p:txBody>
      </p:sp>
      <p:pic>
        <p:nvPicPr>
          <p:cNvPr id="8" name="Picture 7">
            <a:extLst>
              <a:ext uri="{FF2B5EF4-FFF2-40B4-BE49-F238E27FC236}">
                <a16:creationId xmlns:a16="http://schemas.microsoft.com/office/drawing/2014/main" id="{0C899ED1-2098-6645-B9D8-D61A9FD60266}"/>
              </a:ext>
            </a:extLst>
          </p:cNvPr>
          <p:cNvPicPr>
            <a:picLocks noChangeAspect="1"/>
          </p:cNvPicPr>
          <p:nvPr userDrawn="1"/>
        </p:nvPicPr>
        <p:blipFill>
          <a:blip r:embed="rId2"/>
          <a:stretch>
            <a:fillRect/>
          </a:stretch>
        </p:blipFill>
        <p:spPr>
          <a:xfrm>
            <a:off x="838200" y="744279"/>
            <a:ext cx="2608540" cy="793239"/>
          </a:xfrm>
          <a:prstGeom prst="rect">
            <a:avLst/>
          </a:prstGeom>
        </p:spPr>
      </p:pic>
      <p:sp>
        <p:nvSpPr>
          <p:cNvPr id="7" name="Rectangle 6">
            <a:extLst>
              <a:ext uri="{FF2B5EF4-FFF2-40B4-BE49-F238E27FC236}">
                <a16:creationId xmlns:a16="http://schemas.microsoft.com/office/drawing/2014/main" id="{343A4825-CE13-C343-86FA-4A538A38A782}"/>
              </a:ext>
            </a:extLst>
          </p:cNvPr>
          <p:cNvSpPr/>
          <p:nvPr userDrawn="1"/>
        </p:nvSpPr>
        <p:spPr>
          <a:xfrm>
            <a:off x="10668000" y="0"/>
            <a:ext cx="1524000" cy="6858000"/>
          </a:xfrm>
          <a:prstGeom prst="rect">
            <a:avLst/>
          </a:prstGeom>
          <a:solidFill>
            <a:srgbClr val="00A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22223" y="6387325"/>
            <a:ext cx="1062318" cy="334150"/>
          </a:xfrm>
          <a:prstGeom prst="rect">
            <a:avLst/>
          </a:prstGeom>
          <a:noFill/>
          <a:ln>
            <a:noFill/>
          </a:ln>
        </p:spPr>
      </p:pic>
    </p:spTree>
    <p:extLst>
      <p:ext uri="{BB962C8B-B14F-4D97-AF65-F5344CB8AC3E}">
        <p14:creationId xmlns:p14="http://schemas.microsoft.com/office/powerpoint/2010/main" val="114074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EB33-AF3D-EB48-AEF7-A3D0946FA3CE}"/>
              </a:ext>
            </a:extLst>
          </p:cNvPr>
          <p:cNvSpPr>
            <a:spLocks noGrp="1"/>
          </p:cNvSpPr>
          <p:nvPr>
            <p:ph type="title"/>
          </p:nvPr>
        </p:nvSpPr>
        <p:spPr>
          <a:xfrm>
            <a:off x="838200" y="365125"/>
            <a:ext cx="9144000" cy="1325563"/>
          </a:xfrm>
        </p:spPr>
        <p:txBody>
          <a:bodyPr anchor="b">
            <a:normAutofit/>
          </a:bodyPr>
          <a:lstStyle>
            <a:lvl1pPr>
              <a:defRPr sz="4800" b="0"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659FFF-5A32-6E41-8547-76B62D5456BF}"/>
              </a:ext>
            </a:extLst>
          </p:cNvPr>
          <p:cNvSpPr>
            <a:spLocks noGrp="1"/>
          </p:cNvSpPr>
          <p:nvPr>
            <p:ph idx="1"/>
          </p:nvPr>
        </p:nvSpPr>
        <p:spPr/>
        <p:txBody>
          <a:bodyPr>
            <a:normAutofit/>
          </a:bodyPr>
          <a:lstStyle>
            <a:lvl1pPr>
              <a:defRPr sz="3200"/>
            </a:lvl1pPr>
            <a:lvl2pPr>
              <a:defRPr sz="28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5421B7D-3F26-B747-A678-210433DC7860}"/>
              </a:ext>
            </a:extLst>
          </p:cNvPr>
          <p:cNvSpPr>
            <a:spLocks noGrp="1"/>
          </p:cNvSpPr>
          <p:nvPr>
            <p:ph type="ftr" sz="quarter" idx="11"/>
          </p:nvPr>
        </p:nvSpPr>
        <p:spPr/>
        <p:txBody>
          <a:body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BA897396-9ABB-074A-ABAA-034051270C2C}"/>
              </a:ext>
            </a:extLst>
          </p:cNvPr>
          <p:cNvSpPr>
            <a:spLocks noGrp="1"/>
          </p:cNvSpPr>
          <p:nvPr>
            <p:ph type="sldNum" sz="quarter" idx="12"/>
          </p:nvPr>
        </p:nvSpPr>
        <p:spPr/>
        <p:txBody>
          <a:bodyPr/>
          <a:lstStyle/>
          <a:p>
            <a:fld id="{90546437-FB54-6645-A161-6F1D4D8472AD}" type="slidenum">
              <a:rPr lang="en-US" smtClean="0"/>
              <a:t>‹#›</a:t>
            </a:fld>
            <a:endParaRPr lang="en-US"/>
          </a:p>
        </p:txBody>
      </p:sp>
      <p:pic>
        <p:nvPicPr>
          <p:cNvPr id="8" name="Picture 7">
            <a:extLst>
              <a:ext uri="{FF2B5EF4-FFF2-40B4-BE49-F238E27FC236}">
                <a16:creationId xmlns:a16="http://schemas.microsoft.com/office/drawing/2014/main" id="{A60C75B0-D828-404D-B638-8C800FC941C6}"/>
              </a:ext>
            </a:extLst>
          </p:cNvPr>
          <p:cNvPicPr>
            <a:picLocks noChangeAspect="1"/>
          </p:cNvPicPr>
          <p:nvPr userDrawn="1"/>
        </p:nvPicPr>
        <p:blipFill>
          <a:blip r:embed="rId2"/>
          <a:stretch>
            <a:fillRect/>
          </a:stretch>
        </p:blipFill>
        <p:spPr>
          <a:xfrm>
            <a:off x="10528530" y="318498"/>
            <a:ext cx="1283880" cy="390419"/>
          </a:xfrm>
          <a:prstGeom prst="rect">
            <a:avLst/>
          </a:prstGeom>
        </p:spPr>
      </p:pic>
      <p:cxnSp>
        <p:nvCxnSpPr>
          <p:cNvPr id="9" name="Straight Connector 8">
            <a:extLst>
              <a:ext uri="{FF2B5EF4-FFF2-40B4-BE49-F238E27FC236}">
                <a16:creationId xmlns:a16="http://schemas.microsoft.com/office/drawing/2014/main" id="{6A080F16-018C-8141-AE35-F801E350EF4E}"/>
              </a:ext>
            </a:extLst>
          </p:cNvPr>
          <p:cNvCxnSpPr>
            <a:cxnSpLocks/>
          </p:cNvCxnSpPr>
          <p:nvPr userDrawn="1"/>
        </p:nvCxnSpPr>
        <p:spPr>
          <a:xfrm>
            <a:off x="923925" y="1701321"/>
            <a:ext cx="1042987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0" name="Picture 9"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6280" y="6370716"/>
            <a:ext cx="1062318" cy="334150"/>
          </a:xfrm>
          <a:prstGeom prst="rect">
            <a:avLst/>
          </a:prstGeom>
          <a:noFill/>
          <a:ln>
            <a:noFill/>
          </a:ln>
        </p:spPr>
      </p:pic>
    </p:spTree>
    <p:extLst>
      <p:ext uri="{BB962C8B-B14F-4D97-AF65-F5344CB8AC3E}">
        <p14:creationId xmlns:p14="http://schemas.microsoft.com/office/powerpoint/2010/main" val="37655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0E1E-8556-C643-A9C4-BC4832124E90}"/>
              </a:ext>
            </a:extLst>
          </p:cNvPr>
          <p:cNvSpPr>
            <a:spLocks noGrp="1"/>
          </p:cNvSpPr>
          <p:nvPr>
            <p:ph type="title"/>
          </p:nvPr>
        </p:nvSpPr>
        <p:spPr>
          <a:xfrm>
            <a:off x="831850" y="1709738"/>
            <a:ext cx="10515600" cy="2852737"/>
          </a:xfrm>
        </p:spPr>
        <p:txBody>
          <a:bodyPr anchor="b">
            <a:normAutofit/>
          </a:bodyPr>
          <a:lstStyle>
            <a:lvl1pPr>
              <a:defRPr sz="30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7AF319B-6072-4B46-A18A-F9CEBACA7888}"/>
              </a:ext>
            </a:extLst>
          </p:cNvPr>
          <p:cNvSpPr>
            <a:spLocks noGrp="1"/>
          </p:cNvSpPr>
          <p:nvPr>
            <p:ph type="body" idx="1"/>
          </p:nvPr>
        </p:nvSpPr>
        <p:spPr>
          <a:xfrm>
            <a:off x="831850" y="4589463"/>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5663A6-EAA2-E242-91E1-773119A0C8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10EB65-F1FD-EC43-A148-485BC8624BB8}"/>
              </a:ext>
            </a:extLst>
          </p:cNvPr>
          <p:cNvSpPr>
            <a:spLocks noGrp="1"/>
          </p:cNvSpPr>
          <p:nvPr>
            <p:ph type="ftr" sz="quarter" idx="11"/>
          </p:nvPr>
        </p:nvSpPr>
        <p:spPr/>
        <p:txBody>
          <a:body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C9292FE9-0760-754C-869E-D8FFC4C7F424}"/>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10" name="Straight Connector 9">
            <a:extLst>
              <a:ext uri="{FF2B5EF4-FFF2-40B4-BE49-F238E27FC236}">
                <a16:creationId xmlns:a16="http://schemas.microsoft.com/office/drawing/2014/main" id="{CE92632A-9688-AA46-8E3C-F46FF91399F4}"/>
              </a:ext>
            </a:extLst>
          </p:cNvPr>
          <p:cNvCxnSpPr>
            <a:cxnSpLocks/>
          </p:cNvCxnSpPr>
          <p:nvPr userDrawn="1"/>
        </p:nvCxnSpPr>
        <p:spPr>
          <a:xfrm>
            <a:off x="923925" y="4589463"/>
            <a:ext cx="1042352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1C714E-662A-A347-B44A-0FA3368DA1D7}"/>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9" name="Picture 8"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8106" y="6370716"/>
            <a:ext cx="1062318" cy="334150"/>
          </a:xfrm>
          <a:prstGeom prst="rect">
            <a:avLst/>
          </a:prstGeom>
          <a:noFill/>
          <a:ln>
            <a:noFill/>
          </a:ln>
        </p:spPr>
      </p:pic>
    </p:spTree>
    <p:extLst>
      <p:ext uri="{BB962C8B-B14F-4D97-AF65-F5344CB8AC3E}">
        <p14:creationId xmlns:p14="http://schemas.microsoft.com/office/powerpoint/2010/main" val="21310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00A8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0E1E-8556-C643-A9C4-BC4832124E90}"/>
              </a:ext>
            </a:extLst>
          </p:cNvPr>
          <p:cNvSpPr>
            <a:spLocks noGrp="1"/>
          </p:cNvSpPr>
          <p:nvPr>
            <p:ph type="title"/>
          </p:nvPr>
        </p:nvSpPr>
        <p:spPr>
          <a:xfrm>
            <a:off x="831850" y="1709738"/>
            <a:ext cx="10515600" cy="2852737"/>
          </a:xfrm>
        </p:spPr>
        <p:txBody>
          <a:bodyPr anchor="b">
            <a:normAutofit/>
          </a:bodyPr>
          <a:lstStyle>
            <a:lvl1pPr>
              <a:defRPr sz="30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7AF319B-6072-4B46-A18A-F9CEBACA7888}"/>
              </a:ext>
            </a:extLst>
          </p:cNvPr>
          <p:cNvSpPr>
            <a:spLocks noGrp="1"/>
          </p:cNvSpPr>
          <p:nvPr>
            <p:ph type="body" idx="1"/>
          </p:nvPr>
        </p:nvSpPr>
        <p:spPr>
          <a:xfrm>
            <a:off x="831850" y="4589463"/>
            <a:ext cx="105156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5663A6-EAA2-E242-91E1-773119A0C801}"/>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E710EB65-F1FD-EC43-A148-485BC8624BB8}"/>
              </a:ext>
            </a:extLst>
          </p:cNvPr>
          <p:cNvSpPr>
            <a:spLocks noGrp="1"/>
          </p:cNvSpPr>
          <p:nvPr>
            <p:ph type="ftr" sz="quarter" idx="11"/>
          </p:nvPr>
        </p:nvSpPr>
        <p:spPr/>
        <p:txBody>
          <a:bodyPr/>
          <a:lstStyle>
            <a:lvl1pPr>
              <a:defRPr>
                <a:solidFill>
                  <a:schemeClr val="bg1"/>
                </a:solidFill>
              </a:defRPr>
            </a:lvl1p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C9292FE9-0760-754C-869E-D8FFC4C7F424}"/>
              </a:ext>
            </a:extLst>
          </p:cNvPr>
          <p:cNvSpPr>
            <a:spLocks noGrp="1"/>
          </p:cNvSpPr>
          <p:nvPr>
            <p:ph type="sldNum" sz="quarter" idx="12"/>
          </p:nvPr>
        </p:nvSpPr>
        <p:spPr/>
        <p:txBody>
          <a:bodyPr/>
          <a:lstStyle>
            <a:lvl1pPr>
              <a:defRPr>
                <a:solidFill>
                  <a:schemeClr val="bg1"/>
                </a:solidFill>
              </a:defRPr>
            </a:lvl1pPr>
          </a:lstStyle>
          <a:p>
            <a:fld id="{90546437-FB54-6645-A161-6F1D4D8472AD}" type="slidenum">
              <a:rPr lang="en-US" smtClean="0"/>
              <a:pPr/>
              <a:t>‹#›</a:t>
            </a:fld>
            <a:endParaRPr lang="en-US"/>
          </a:p>
        </p:txBody>
      </p:sp>
      <p:cxnSp>
        <p:nvCxnSpPr>
          <p:cNvPr id="11" name="Straight Connector 10">
            <a:extLst>
              <a:ext uri="{FF2B5EF4-FFF2-40B4-BE49-F238E27FC236}">
                <a16:creationId xmlns:a16="http://schemas.microsoft.com/office/drawing/2014/main" id="{8E640EDF-5D26-474D-A718-840C4D5DE154}"/>
              </a:ext>
            </a:extLst>
          </p:cNvPr>
          <p:cNvCxnSpPr>
            <a:cxnSpLocks/>
          </p:cNvCxnSpPr>
          <p:nvPr userDrawn="1"/>
        </p:nvCxnSpPr>
        <p:spPr>
          <a:xfrm>
            <a:off x="923925" y="4589463"/>
            <a:ext cx="104235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6EC088A-5446-9D43-9AF9-978A791A826C}"/>
              </a:ext>
            </a:extLst>
          </p:cNvPr>
          <p:cNvPicPr>
            <a:picLocks noChangeAspect="1"/>
          </p:cNvPicPr>
          <p:nvPr userDrawn="1"/>
        </p:nvPicPr>
        <p:blipFill>
          <a:blip r:embed="rId2"/>
          <a:stretch>
            <a:fillRect/>
          </a:stretch>
        </p:blipFill>
        <p:spPr>
          <a:xfrm>
            <a:off x="10528531" y="318498"/>
            <a:ext cx="1283877" cy="390419"/>
          </a:xfrm>
          <a:prstGeom prst="rect">
            <a:avLst/>
          </a:prstGeom>
        </p:spPr>
      </p:pic>
      <p:pic>
        <p:nvPicPr>
          <p:cNvPr id="9" name="Picture 8"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8106" y="6370716"/>
            <a:ext cx="1062318" cy="334150"/>
          </a:xfrm>
          <a:prstGeom prst="rect">
            <a:avLst/>
          </a:prstGeom>
          <a:noFill/>
          <a:ln>
            <a:noFill/>
          </a:ln>
        </p:spPr>
      </p:pic>
    </p:spTree>
    <p:extLst>
      <p:ext uri="{BB962C8B-B14F-4D97-AF65-F5344CB8AC3E}">
        <p14:creationId xmlns:p14="http://schemas.microsoft.com/office/powerpoint/2010/main" val="20571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0E1E-8556-C643-A9C4-BC4832124E90}"/>
              </a:ext>
            </a:extLst>
          </p:cNvPr>
          <p:cNvSpPr>
            <a:spLocks noGrp="1"/>
          </p:cNvSpPr>
          <p:nvPr>
            <p:ph type="title"/>
          </p:nvPr>
        </p:nvSpPr>
        <p:spPr>
          <a:xfrm>
            <a:off x="831850" y="1709738"/>
            <a:ext cx="10515600" cy="2852737"/>
          </a:xfrm>
        </p:spPr>
        <p:txBody>
          <a:bodyPr anchor="b">
            <a:normAutofit/>
          </a:bodyPr>
          <a:lstStyle>
            <a:lvl1pPr>
              <a:defRPr sz="3000" b="1" i="0">
                <a:solidFill>
                  <a:schemeClr val="tx1">
                    <a:lumMod val="75000"/>
                    <a:lumOff val="25000"/>
                  </a:schemeClr>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7AF319B-6072-4B46-A18A-F9CEBACA7888}"/>
              </a:ext>
            </a:extLst>
          </p:cNvPr>
          <p:cNvSpPr>
            <a:spLocks noGrp="1"/>
          </p:cNvSpPr>
          <p:nvPr>
            <p:ph type="body" idx="1"/>
          </p:nvPr>
        </p:nvSpPr>
        <p:spPr>
          <a:xfrm>
            <a:off x="831850" y="4589463"/>
            <a:ext cx="10515600" cy="1500187"/>
          </a:xfrm>
        </p:spPr>
        <p:txBody>
          <a:bodyPr>
            <a:normAutofit/>
          </a:bodyPr>
          <a:lstStyle>
            <a:lvl1pPr marL="0" indent="0">
              <a:buNone/>
              <a:defRPr sz="22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5663A6-EAA2-E242-91E1-773119A0C801}"/>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E710EB65-F1FD-EC43-A148-485BC8624BB8}"/>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C9292FE9-0760-754C-869E-D8FFC4C7F424}"/>
              </a:ext>
            </a:extLst>
          </p:cNvPr>
          <p:cNvSpPr>
            <a:spLocks noGrp="1"/>
          </p:cNvSpPr>
          <p:nvPr>
            <p:ph type="sldNum" sz="quarter" idx="12"/>
          </p:nvPr>
        </p:nvSpPr>
        <p:spPr/>
        <p:txBody>
          <a:bodyPr/>
          <a:lstStyle>
            <a:lvl1pPr>
              <a:defRPr>
                <a:solidFill>
                  <a:schemeClr val="tx1">
                    <a:lumMod val="50000"/>
                    <a:lumOff val="50000"/>
                  </a:schemeClr>
                </a:solidFill>
              </a:defRPr>
            </a:lvl1pPr>
          </a:lstStyle>
          <a:p>
            <a:fld id="{90546437-FB54-6645-A161-6F1D4D8472AD}" type="slidenum">
              <a:rPr lang="en-US" smtClean="0"/>
              <a:pPr/>
              <a:t>‹#›</a:t>
            </a:fld>
            <a:endParaRPr lang="en-US"/>
          </a:p>
        </p:txBody>
      </p:sp>
      <p:cxnSp>
        <p:nvCxnSpPr>
          <p:cNvPr id="12" name="Straight Connector 11">
            <a:extLst>
              <a:ext uri="{FF2B5EF4-FFF2-40B4-BE49-F238E27FC236}">
                <a16:creationId xmlns:a16="http://schemas.microsoft.com/office/drawing/2014/main" id="{123CD5AD-C1C0-EF4A-A25C-4397ADB72068}"/>
              </a:ext>
            </a:extLst>
          </p:cNvPr>
          <p:cNvCxnSpPr>
            <a:cxnSpLocks/>
          </p:cNvCxnSpPr>
          <p:nvPr userDrawn="1"/>
        </p:nvCxnSpPr>
        <p:spPr>
          <a:xfrm>
            <a:off x="923925" y="4589463"/>
            <a:ext cx="1042352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9EF78C5-9309-6946-B317-64FD7AB2862E}"/>
              </a:ext>
            </a:extLst>
          </p:cNvPr>
          <p:cNvPicPr>
            <a:picLocks noChangeAspect="1"/>
          </p:cNvPicPr>
          <p:nvPr userDrawn="1"/>
        </p:nvPicPr>
        <p:blipFill>
          <a:blip r:embed="rId3"/>
          <a:stretch>
            <a:fillRect/>
          </a:stretch>
        </p:blipFill>
        <p:spPr>
          <a:xfrm>
            <a:off x="10528530" y="318498"/>
            <a:ext cx="1283880" cy="390419"/>
          </a:xfrm>
          <a:prstGeom prst="rect">
            <a:avLst/>
          </a:prstGeom>
        </p:spPr>
      </p:pic>
      <p:pic>
        <p:nvPicPr>
          <p:cNvPr id="9" name="Picture 8" descr="Macintosh HD:Users:cdomaleski:Downloads:cc_2.png">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78106" y="6370716"/>
            <a:ext cx="1062318" cy="334150"/>
          </a:xfrm>
          <a:prstGeom prst="rect">
            <a:avLst/>
          </a:prstGeom>
          <a:noFill/>
          <a:ln>
            <a:noFill/>
          </a:ln>
        </p:spPr>
      </p:pic>
    </p:spTree>
    <p:extLst>
      <p:ext uri="{BB962C8B-B14F-4D97-AF65-F5344CB8AC3E}">
        <p14:creationId xmlns:p14="http://schemas.microsoft.com/office/powerpoint/2010/main" val="167506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A17E-2002-8249-AC73-E2E4D2E7E60E}"/>
              </a:ext>
            </a:extLst>
          </p:cNvPr>
          <p:cNvSpPr>
            <a:spLocks noGrp="1"/>
          </p:cNvSpPr>
          <p:nvPr>
            <p:ph type="title"/>
          </p:nvPr>
        </p:nvSpPr>
        <p:spPr>
          <a:xfrm>
            <a:off x="838200" y="365125"/>
            <a:ext cx="9144000" cy="1325563"/>
          </a:xfrm>
        </p:spPr>
        <p:txBody>
          <a:bodyPr anchor="b"/>
          <a:lstStyle>
            <a:lvl1pPr>
              <a:defRPr b="1"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D18304B-B95A-0C43-BB8C-AF6A9E184E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E6E3E-86D9-4741-BCAD-07FD7FBEB9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83004-3688-C846-A6DA-90152E779C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E7015B-851F-0C4C-BF86-6AE156200A9C}"/>
              </a:ext>
            </a:extLst>
          </p:cNvPr>
          <p:cNvSpPr>
            <a:spLocks noGrp="1"/>
          </p:cNvSpPr>
          <p:nvPr>
            <p:ph type="ftr" sz="quarter" idx="11"/>
          </p:nvPr>
        </p:nvSpPr>
        <p:spPr/>
        <p:txBody>
          <a:bodyPr/>
          <a:lstStyle/>
          <a:p>
            <a:r>
              <a:rPr lang="en-US"/>
              <a:t>Arizona State Board of Education Meeting, September 27th, 2021</a:t>
            </a:r>
          </a:p>
        </p:txBody>
      </p:sp>
      <p:sp>
        <p:nvSpPr>
          <p:cNvPr id="7" name="Slide Number Placeholder 6">
            <a:extLst>
              <a:ext uri="{FF2B5EF4-FFF2-40B4-BE49-F238E27FC236}">
                <a16:creationId xmlns:a16="http://schemas.microsoft.com/office/drawing/2014/main" id="{57EDB092-878C-2F4F-8537-BCC8043E2AA4}"/>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12" name="Straight Connector 11">
            <a:extLst>
              <a:ext uri="{FF2B5EF4-FFF2-40B4-BE49-F238E27FC236}">
                <a16:creationId xmlns:a16="http://schemas.microsoft.com/office/drawing/2014/main" id="{BD66253D-5863-3A40-8A6F-34C44969C66F}"/>
              </a:ext>
            </a:extLst>
          </p:cNvPr>
          <p:cNvCxnSpPr>
            <a:cxnSpLocks/>
          </p:cNvCxnSpPr>
          <p:nvPr userDrawn="1"/>
        </p:nvCxnSpPr>
        <p:spPr>
          <a:xfrm>
            <a:off x="923925" y="1701321"/>
            <a:ext cx="1042987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32D234E-4927-9F48-A416-59520E91C159}"/>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10" name="Picture 9"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8106" y="6370716"/>
            <a:ext cx="1062318" cy="334150"/>
          </a:xfrm>
          <a:prstGeom prst="rect">
            <a:avLst/>
          </a:prstGeom>
          <a:noFill/>
          <a:ln>
            <a:noFill/>
          </a:ln>
        </p:spPr>
      </p:pic>
    </p:spTree>
    <p:extLst>
      <p:ext uri="{BB962C8B-B14F-4D97-AF65-F5344CB8AC3E}">
        <p14:creationId xmlns:p14="http://schemas.microsoft.com/office/powerpoint/2010/main" val="138481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C5EF-7B1C-3A4F-8BB1-33E5977C5D7C}"/>
              </a:ext>
            </a:extLst>
          </p:cNvPr>
          <p:cNvSpPr>
            <a:spLocks noGrp="1"/>
          </p:cNvSpPr>
          <p:nvPr>
            <p:ph type="title"/>
          </p:nvPr>
        </p:nvSpPr>
        <p:spPr>
          <a:xfrm>
            <a:off x="839788" y="365125"/>
            <a:ext cx="9144000" cy="1325563"/>
          </a:xfrm>
        </p:spPr>
        <p:txBody>
          <a:bodyPr anchor="b"/>
          <a:lstStyle>
            <a:lvl1pPr>
              <a:defRPr b="1"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8C0A1C6-740F-274B-B6B4-1271EFF6AF1D}"/>
              </a:ext>
            </a:extLst>
          </p:cNvPr>
          <p:cNvSpPr>
            <a:spLocks noGrp="1"/>
          </p:cNvSpPr>
          <p:nvPr>
            <p:ph type="body" idx="1"/>
          </p:nvPr>
        </p:nvSpPr>
        <p:spPr>
          <a:xfrm>
            <a:off x="839788" y="1681163"/>
            <a:ext cx="5157787" cy="823912"/>
          </a:xfrm>
        </p:spPr>
        <p:txBody>
          <a:bodyPr anchor="b">
            <a:normAutofit/>
          </a:bodyPr>
          <a:lstStyle>
            <a:lvl1pPr marL="0" indent="0">
              <a:buNone/>
              <a:defRPr sz="2200" b="1" i="0">
                <a:solidFill>
                  <a:srgbClr val="00A84F"/>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7B3317-899F-9F41-970F-16BB6427C3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0C8CC1-A60F-D64B-B78B-038A772E14AA}"/>
              </a:ext>
            </a:extLst>
          </p:cNvPr>
          <p:cNvSpPr>
            <a:spLocks noGrp="1"/>
          </p:cNvSpPr>
          <p:nvPr>
            <p:ph type="body" sz="quarter" idx="3"/>
          </p:nvPr>
        </p:nvSpPr>
        <p:spPr>
          <a:xfrm>
            <a:off x="6172200" y="1681163"/>
            <a:ext cx="5183188" cy="823912"/>
          </a:xfrm>
        </p:spPr>
        <p:txBody>
          <a:bodyPr anchor="b">
            <a:normAutofit/>
          </a:bodyPr>
          <a:lstStyle>
            <a:lvl1pPr marL="0" indent="0">
              <a:buNone/>
              <a:defRPr sz="2200" b="1" i="0">
                <a:solidFill>
                  <a:srgbClr val="00A84F"/>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EBAB1-43A5-6A48-8B40-E134321552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C10559F-E091-F44F-9E31-BC0FCFB436BA}"/>
              </a:ext>
            </a:extLst>
          </p:cNvPr>
          <p:cNvSpPr>
            <a:spLocks noGrp="1"/>
          </p:cNvSpPr>
          <p:nvPr>
            <p:ph type="ftr" sz="quarter" idx="11"/>
          </p:nvPr>
        </p:nvSpPr>
        <p:spPr/>
        <p:txBody>
          <a:bodyPr/>
          <a:lstStyle/>
          <a:p>
            <a:r>
              <a:rPr lang="en-US"/>
              <a:t>Arizona State Board of Education Meeting, September 27th, 2021</a:t>
            </a:r>
          </a:p>
        </p:txBody>
      </p:sp>
      <p:sp>
        <p:nvSpPr>
          <p:cNvPr id="9" name="Slide Number Placeholder 8">
            <a:extLst>
              <a:ext uri="{FF2B5EF4-FFF2-40B4-BE49-F238E27FC236}">
                <a16:creationId xmlns:a16="http://schemas.microsoft.com/office/drawing/2014/main" id="{3A0AE082-1AC4-E442-B3A2-300B3AC6EE8C}"/>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15" name="Straight Connector 14">
            <a:extLst>
              <a:ext uri="{FF2B5EF4-FFF2-40B4-BE49-F238E27FC236}">
                <a16:creationId xmlns:a16="http://schemas.microsoft.com/office/drawing/2014/main" id="{19C289D9-66CC-D746-8D81-6BDE36F07D55}"/>
              </a:ext>
            </a:extLst>
          </p:cNvPr>
          <p:cNvCxnSpPr>
            <a:cxnSpLocks/>
          </p:cNvCxnSpPr>
          <p:nvPr userDrawn="1"/>
        </p:nvCxnSpPr>
        <p:spPr>
          <a:xfrm>
            <a:off x="923925" y="1701321"/>
            <a:ext cx="1042987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324E128-6580-F548-BD63-6D64608188DC}"/>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12" name="Picture 11"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6280" y="6370716"/>
            <a:ext cx="1062318" cy="334150"/>
          </a:xfrm>
          <a:prstGeom prst="rect">
            <a:avLst/>
          </a:prstGeom>
          <a:noFill/>
          <a:ln>
            <a:noFill/>
          </a:ln>
        </p:spPr>
      </p:pic>
    </p:spTree>
    <p:extLst>
      <p:ext uri="{BB962C8B-B14F-4D97-AF65-F5344CB8AC3E}">
        <p14:creationId xmlns:p14="http://schemas.microsoft.com/office/powerpoint/2010/main" val="38298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5A0-26D2-2140-8A76-27AA8B0F0683}"/>
              </a:ext>
            </a:extLst>
          </p:cNvPr>
          <p:cNvSpPr>
            <a:spLocks noGrp="1"/>
          </p:cNvSpPr>
          <p:nvPr>
            <p:ph type="title"/>
          </p:nvPr>
        </p:nvSpPr>
        <p:spPr>
          <a:xfrm>
            <a:off x="838200" y="365125"/>
            <a:ext cx="9144000" cy="1325563"/>
          </a:xfrm>
        </p:spPr>
        <p:txBody>
          <a:bodyPr anchor="b"/>
          <a:lstStyle/>
          <a:p>
            <a:r>
              <a:rPr lang="en-US"/>
              <a:t>Click to edit Master title style</a:t>
            </a:r>
          </a:p>
        </p:txBody>
      </p:sp>
      <p:sp>
        <p:nvSpPr>
          <p:cNvPr id="4" name="Footer Placeholder 3">
            <a:extLst>
              <a:ext uri="{FF2B5EF4-FFF2-40B4-BE49-F238E27FC236}">
                <a16:creationId xmlns:a16="http://schemas.microsoft.com/office/drawing/2014/main" id="{986D2B77-07B4-1C4C-9081-4E502F3D4DC3}"/>
              </a:ext>
            </a:extLst>
          </p:cNvPr>
          <p:cNvSpPr>
            <a:spLocks noGrp="1"/>
          </p:cNvSpPr>
          <p:nvPr>
            <p:ph type="ftr" sz="quarter" idx="11"/>
          </p:nvPr>
        </p:nvSpPr>
        <p:spPr/>
        <p:txBody>
          <a:bodyPr/>
          <a:lstStyle/>
          <a:p>
            <a:r>
              <a:rPr lang="en-US"/>
              <a:t>Arizona State Board of Education Meeting, September 27th, 2021</a:t>
            </a:r>
          </a:p>
        </p:txBody>
      </p:sp>
      <p:sp>
        <p:nvSpPr>
          <p:cNvPr id="5" name="Slide Number Placeholder 4">
            <a:extLst>
              <a:ext uri="{FF2B5EF4-FFF2-40B4-BE49-F238E27FC236}">
                <a16:creationId xmlns:a16="http://schemas.microsoft.com/office/drawing/2014/main" id="{EEC9459E-30B9-3D4F-92D0-49009D74BE2D}"/>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9" name="Straight Connector 8">
            <a:extLst>
              <a:ext uri="{FF2B5EF4-FFF2-40B4-BE49-F238E27FC236}">
                <a16:creationId xmlns:a16="http://schemas.microsoft.com/office/drawing/2014/main" id="{8F46DC07-970E-DD42-AF41-DFF3E73E5786}"/>
              </a:ext>
            </a:extLst>
          </p:cNvPr>
          <p:cNvCxnSpPr>
            <a:cxnSpLocks/>
          </p:cNvCxnSpPr>
          <p:nvPr userDrawn="1"/>
        </p:nvCxnSpPr>
        <p:spPr>
          <a:xfrm>
            <a:off x="923925" y="1701321"/>
            <a:ext cx="1042987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8E0964C-C19A-6447-9E29-0812D15391B8}"/>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8" name="Picture 7"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9955" y="6370716"/>
            <a:ext cx="1062318" cy="334150"/>
          </a:xfrm>
          <a:prstGeom prst="rect">
            <a:avLst/>
          </a:prstGeom>
          <a:noFill/>
          <a:ln>
            <a:noFill/>
          </a:ln>
        </p:spPr>
      </p:pic>
    </p:spTree>
    <p:extLst>
      <p:ext uri="{BB962C8B-B14F-4D97-AF65-F5344CB8AC3E}">
        <p14:creationId xmlns:p14="http://schemas.microsoft.com/office/powerpoint/2010/main" val="28988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1DD901-3237-E94A-B7E2-070A2EB15A67}"/>
              </a:ext>
            </a:extLst>
          </p:cNvPr>
          <p:cNvSpPr>
            <a:spLocks noGrp="1"/>
          </p:cNvSpPr>
          <p:nvPr>
            <p:ph type="ftr" sz="quarter" idx="11"/>
          </p:nvPr>
        </p:nvSpPr>
        <p:spPr/>
        <p:txBody>
          <a:bodyPr/>
          <a:lstStyle/>
          <a:p>
            <a:r>
              <a:rPr lang="en-US"/>
              <a:t>Arizona State Board of Education Meeting, September 27th, 2021</a:t>
            </a:r>
          </a:p>
        </p:txBody>
      </p:sp>
      <p:sp>
        <p:nvSpPr>
          <p:cNvPr id="4" name="Slide Number Placeholder 3">
            <a:extLst>
              <a:ext uri="{FF2B5EF4-FFF2-40B4-BE49-F238E27FC236}">
                <a16:creationId xmlns:a16="http://schemas.microsoft.com/office/drawing/2014/main" id="{6F566E22-54AC-C648-97C6-5349343EC4CE}"/>
              </a:ext>
            </a:extLst>
          </p:cNvPr>
          <p:cNvSpPr>
            <a:spLocks noGrp="1"/>
          </p:cNvSpPr>
          <p:nvPr>
            <p:ph type="sldNum" sz="quarter" idx="12"/>
          </p:nvPr>
        </p:nvSpPr>
        <p:spPr/>
        <p:txBody>
          <a:bodyPr/>
          <a:lstStyle/>
          <a:p>
            <a:fld id="{90546437-FB54-6645-A161-6F1D4D8472AD}" type="slidenum">
              <a:rPr lang="en-US" smtClean="0"/>
              <a:t>‹#›</a:t>
            </a:fld>
            <a:endParaRPr lang="en-US"/>
          </a:p>
        </p:txBody>
      </p:sp>
      <p:pic>
        <p:nvPicPr>
          <p:cNvPr id="7" name="Picture 6">
            <a:extLst>
              <a:ext uri="{FF2B5EF4-FFF2-40B4-BE49-F238E27FC236}">
                <a16:creationId xmlns:a16="http://schemas.microsoft.com/office/drawing/2014/main" id="{B95AA541-5230-B748-B48C-5FABF2777300}"/>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6" name="Picture 5"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33" y="6370716"/>
            <a:ext cx="1062318" cy="334150"/>
          </a:xfrm>
          <a:prstGeom prst="rect">
            <a:avLst/>
          </a:prstGeom>
          <a:noFill/>
          <a:ln>
            <a:noFill/>
          </a:ln>
        </p:spPr>
      </p:pic>
    </p:spTree>
    <p:extLst>
      <p:ext uri="{BB962C8B-B14F-4D97-AF65-F5344CB8AC3E}">
        <p14:creationId xmlns:p14="http://schemas.microsoft.com/office/powerpoint/2010/main" val="379224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F80105-0FF6-6C41-9832-85A34EE21CAF}"/>
              </a:ext>
            </a:extLst>
          </p:cNvPr>
          <p:cNvPicPr>
            <a:picLocks noChangeAspect="1"/>
          </p:cNvPicPr>
          <p:nvPr userDrawn="1"/>
        </p:nvPicPr>
        <p:blipFill>
          <a:blip r:embed="rId2"/>
          <a:stretch>
            <a:fillRect/>
          </a:stretch>
        </p:blipFill>
        <p:spPr>
          <a:xfrm>
            <a:off x="4370436" y="2904268"/>
            <a:ext cx="3451128" cy="1049465"/>
          </a:xfrm>
          <a:prstGeom prst="rect">
            <a:avLst/>
          </a:prstGeom>
        </p:spPr>
      </p:pic>
      <p:sp>
        <p:nvSpPr>
          <p:cNvPr id="3" name="TextBox 2">
            <a:extLst>
              <a:ext uri="{FF2B5EF4-FFF2-40B4-BE49-F238E27FC236}">
                <a16:creationId xmlns:a16="http://schemas.microsoft.com/office/drawing/2014/main" id="{82170D8F-8776-8141-9D07-A7E233657C4B}"/>
              </a:ext>
            </a:extLst>
          </p:cNvPr>
          <p:cNvSpPr txBox="1"/>
          <p:nvPr userDrawn="1"/>
        </p:nvSpPr>
        <p:spPr>
          <a:xfrm>
            <a:off x="3869377" y="4453247"/>
            <a:ext cx="4453247" cy="584775"/>
          </a:xfrm>
          <a:prstGeom prst="rect">
            <a:avLst/>
          </a:prstGeom>
          <a:noFill/>
        </p:spPr>
        <p:txBody>
          <a:bodyPr wrap="square" rtlCol="0">
            <a:spAutoFit/>
          </a:bodyPr>
          <a:lstStyle/>
          <a:p>
            <a:pPr algn="ctr"/>
            <a:r>
              <a:rPr lang="en-US" sz="3200">
                <a:solidFill>
                  <a:srgbClr val="00A84F"/>
                </a:solidFill>
                <a:hlinkClick r:id="rId3"/>
              </a:rPr>
              <a:t>www.nciea.org</a:t>
            </a:r>
            <a:r>
              <a:rPr lang="en-US" sz="3200">
                <a:solidFill>
                  <a:srgbClr val="00A84F"/>
                </a:solidFill>
              </a:rPr>
              <a:t> </a:t>
            </a:r>
          </a:p>
        </p:txBody>
      </p:sp>
      <p:sp>
        <p:nvSpPr>
          <p:cNvPr id="2" name="TextBox 1"/>
          <p:cNvSpPr txBox="1"/>
          <p:nvPr userDrawn="1"/>
        </p:nvSpPr>
        <p:spPr>
          <a:xfrm>
            <a:off x="2983072" y="1085850"/>
            <a:ext cx="6214330" cy="1569660"/>
          </a:xfrm>
          <a:prstGeom prst="rect">
            <a:avLst/>
          </a:prstGeom>
          <a:noFill/>
        </p:spPr>
        <p:txBody>
          <a:bodyPr wrap="none" rtlCol="0">
            <a:spAutoFit/>
          </a:bodyPr>
          <a:lstStyle/>
          <a:p>
            <a:pPr algn="ctr"/>
            <a:r>
              <a:rPr lang="en-US" sz="3200">
                <a:solidFill>
                  <a:srgbClr val="00B050"/>
                </a:solidFill>
              </a:rPr>
              <a:t>For more information:</a:t>
            </a:r>
          </a:p>
          <a:p>
            <a:r>
              <a:rPr lang="en-US" sz="3200">
                <a:solidFill>
                  <a:srgbClr val="00B050"/>
                </a:solidFill>
              </a:rPr>
              <a:t>Scott</a:t>
            </a:r>
            <a:r>
              <a:rPr lang="en-US" sz="3200" baseline="0">
                <a:solidFill>
                  <a:srgbClr val="00B050"/>
                </a:solidFill>
              </a:rPr>
              <a:t> Marion:	</a:t>
            </a:r>
            <a:r>
              <a:rPr lang="en-US" sz="3200" baseline="0">
                <a:solidFill>
                  <a:srgbClr val="00B050"/>
                </a:solidFill>
                <a:hlinkClick r:id="rId4"/>
              </a:rPr>
              <a:t>smarion@nciea.org</a:t>
            </a:r>
            <a:endParaRPr lang="en-US" sz="3200" baseline="0">
              <a:solidFill>
                <a:srgbClr val="00B050"/>
              </a:solidFill>
            </a:endParaRPr>
          </a:p>
          <a:p>
            <a:r>
              <a:rPr lang="en-US" sz="3200" baseline="0">
                <a:solidFill>
                  <a:srgbClr val="00B050"/>
                </a:solidFill>
              </a:rPr>
              <a:t>Carla Evans: 	</a:t>
            </a:r>
            <a:r>
              <a:rPr lang="en-US" sz="3200" baseline="0">
                <a:solidFill>
                  <a:srgbClr val="00B050"/>
                </a:solidFill>
                <a:hlinkClick r:id="rId5"/>
              </a:rPr>
              <a:t>cevans@nciea.org</a:t>
            </a:r>
            <a:r>
              <a:rPr lang="en-US" sz="3200" baseline="0">
                <a:solidFill>
                  <a:srgbClr val="00B050"/>
                </a:solidFill>
              </a:rPr>
              <a:t>  </a:t>
            </a:r>
            <a:endParaRPr lang="en-US" sz="3200">
              <a:solidFill>
                <a:srgbClr val="00B050"/>
              </a:solidFill>
            </a:endParaRPr>
          </a:p>
        </p:txBody>
      </p:sp>
    </p:spTree>
    <p:extLst>
      <p:ext uri="{BB962C8B-B14F-4D97-AF65-F5344CB8AC3E}">
        <p14:creationId xmlns:p14="http://schemas.microsoft.com/office/powerpoint/2010/main" val="31838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1A1C-E4AC-4211-B6B8-BE8C638E85EA}"/>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938B226F-AB0C-4F8D-BD3B-6193649BE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002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2989-D30C-2942-8BAF-812D0FF81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175CDB-0C74-4E44-9BEE-00E58776BADA}"/>
              </a:ext>
            </a:extLst>
          </p:cNvPr>
          <p:cNvSpPr>
            <a:spLocks noGrp="1"/>
          </p:cNvSpPr>
          <p:nvPr>
            <p:ph type="pic" idx="1"/>
          </p:nvPr>
        </p:nvSpPr>
        <p:spPr>
          <a:xfrm>
            <a:off x="5183188" y="987425"/>
            <a:ext cx="6172200" cy="48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06AF84-F9D4-BC4E-AB61-C9C740C79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F34872-D204-974B-8295-95D28366D6D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226B3B-F773-9142-9368-E91825BB5A23}"/>
              </a:ext>
            </a:extLst>
          </p:cNvPr>
          <p:cNvSpPr>
            <a:spLocks noGrp="1"/>
          </p:cNvSpPr>
          <p:nvPr>
            <p:ph type="ftr" sz="quarter" idx="11"/>
          </p:nvPr>
        </p:nvSpPr>
        <p:spPr/>
        <p:txBody>
          <a:bodyPr/>
          <a:lstStyle/>
          <a:p>
            <a:r>
              <a:rPr lang="en-US"/>
              <a:t>Arizona State Board of Education Meeting, September 27th, 2021</a:t>
            </a:r>
          </a:p>
        </p:txBody>
      </p:sp>
      <p:sp>
        <p:nvSpPr>
          <p:cNvPr id="7" name="Slide Number Placeholder 6">
            <a:extLst>
              <a:ext uri="{FF2B5EF4-FFF2-40B4-BE49-F238E27FC236}">
                <a16:creationId xmlns:a16="http://schemas.microsoft.com/office/drawing/2014/main" id="{545A76C9-BB84-084D-AEA1-2C828F649E55}"/>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11" name="Straight Connector 10">
            <a:extLst>
              <a:ext uri="{FF2B5EF4-FFF2-40B4-BE49-F238E27FC236}">
                <a16:creationId xmlns:a16="http://schemas.microsoft.com/office/drawing/2014/main" id="{4BCFC393-5DE7-1447-8BD3-D65B8446670B}"/>
              </a:ext>
            </a:extLst>
          </p:cNvPr>
          <p:cNvCxnSpPr>
            <a:cxnSpLocks/>
          </p:cNvCxnSpPr>
          <p:nvPr userDrawn="1"/>
        </p:nvCxnSpPr>
        <p:spPr>
          <a:xfrm>
            <a:off x="923925" y="2057400"/>
            <a:ext cx="3848100"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D8FF6D5-A261-854C-A4B9-D86940A4D5EF}"/>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10" name="Picture 9"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8106" y="6370716"/>
            <a:ext cx="1062318" cy="334150"/>
          </a:xfrm>
          <a:prstGeom prst="rect">
            <a:avLst/>
          </a:prstGeom>
          <a:noFill/>
          <a:ln>
            <a:noFill/>
          </a:ln>
        </p:spPr>
      </p:pic>
    </p:spTree>
    <p:extLst>
      <p:ext uri="{BB962C8B-B14F-4D97-AF65-F5344CB8AC3E}">
        <p14:creationId xmlns:p14="http://schemas.microsoft.com/office/powerpoint/2010/main" val="25122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829C-4C6A-3B4E-ABE1-FA9FD5FA6A5F}"/>
              </a:ext>
            </a:extLst>
          </p:cNvPr>
          <p:cNvSpPr>
            <a:spLocks noGrp="1"/>
          </p:cNvSpPr>
          <p:nvPr>
            <p:ph type="title"/>
          </p:nvPr>
        </p:nvSpPr>
        <p:spPr>
          <a:xfrm>
            <a:off x="838200" y="365125"/>
            <a:ext cx="9144000" cy="1325563"/>
          </a:xfrm>
        </p:spPr>
        <p:txBody>
          <a:bodyPr anchor="b"/>
          <a:lstStyle/>
          <a:p>
            <a:r>
              <a:rPr lang="en-US"/>
              <a:t>Click to edit Master title style</a:t>
            </a:r>
          </a:p>
        </p:txBody>
      </p:sp>
      <p:sp>
        <p:nvSpPr>
          <p:cNvPr id="3" name="Vertical Text Placeholder 2">
            <a:extLst>
              <a:ext uri="{FF2B5EF4-FFF2-40B4-BE49-F238E27FC236}">
                <a16:creationId xmlns:a16="http://schemas.microsoft.com/office/drawing/2014/main" id="{1CF89A3B-7BC8-EA4F-AE93-3606CA7213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6B64A-C40A-CA4B-8092-11BC4C3B35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84E18B-295C-E44B-B799-0E80A992F983}"/>
              </a:ext>
            </a:extLst>
          </p:cNvPr>
          <p:cNvSpPr>
            <a:spLocks noGrp="1"/>
          </p:cNvSpPr>
          <p:nvPr>
            <p:ph type="ftr" sz="quarter" idx="11"/>
          </p:nvPr>
        </p:nvSpPr>
        <p:spPr/>
        <p:txBody>
          <a:body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8DAAC191-3478-FD4E-A534-29C95BF1EBEC}"/>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10" name="Straight Connector 9">
            <a:extLst>
              <a:ext uri="{FF2B5EF4-FFF2-40B4-BE49-F238E27FC236}">
                <a16:creationId xmlns:a16="http://schemas.microsoft.com/office/drawing/2014/main" id="{0AA7522E-B8ED-7E42-90B0-63AA08728E20}"/>
              </a:ext>
            </a:extLst>
          </p:cNvPr>
          <p:cNvCxnSpPr>
            <a:cxnSpLocks/>
          </p:cNvCxnSpPr>
          <p:nvPr userDrawn="1"/>
        </p:nvCxnSpPr>
        <p:spPr>
          <a:xfrm>
            <a:off x="923925" y="1701321"/>
            <a:ext cx="1042987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CF0B26A-4425-7C41-92D6-415676EBC8ED}"/>
              </a:ext>
            </a:extLst>
          </p:cNvPr>
          <p:cNvPicPr>
            <a:picLocks noChangeAspect="1"/>
          </p:cNvPicPr>
          <p:nvPr userDrawn="1"/>
        </p:nvPicPr>
        <p:blipFill>
          <a:blip r:embed="rId2"/>
          <a:stretch>
            <a:fillRect/>
          </a:stretch>
        </p:blipFill>
        <p:spPr>
          <a:xfrm>
            <a:off x="10528530" y="318498"/>
            <a:ext cx="1283880" cy="390419"/>
          </a:xfrm>
          <a:prstGeom prst="rect">
            <a:avLst/>
          </a:prstGeom>
        </p:spPr>
      </p:pic>
      <p:pic>
        <p:nvPicPr>
          <p:cNvPr id="9" name="Picture 8" descr="Macintosh HD:Users:cdomaleski:Downloads:cc_2.png">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8106" y="6370716"/>
            <a:ext cx="1062318" cy="334150"/>
          </a:xfrm>
          <a:prstGeom prst="rect">
            <a:avLst/>
          </a:prstGeom>
          <a:noFill/>
          <a:ln>
            <a:noFill/>
          </a:ln>
        </p:spPr>
      </p:pic>
    </p:spTree>
    <p:extLst>
      <p:ext uri="{BB962C8B-B14F-4D97-AF65-F5344CB8AC3E}">
        <p14:creationId xmlns:p14="http://schemas.microsoft.com/office/powerpoint/2010/main" val="1658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00068-7EF7-3543-AE5D-82F7A6DE414D}"/>
              </a:ext>
            </a:extLst>
          </p:cNvPr>
          <p:cNvSpPr>
            <a:spLocks noGrp="1"/>
          </p:cNvSpPr>
          <p:nvPr>
            <p:ph type="title" orient="vert"/>
          </p:nvPr>
        </p:nvSpPr>
        <p:spPr>
          <a:xfrm>
            <a:off x="8724900" y="365125"/>
            <a:ext cx="1511630" cy="5811838"/>
          </a:xfrm>
        </p:spPr>
        <p:txBody>
          <a:bodyPr vert="eaVert" anchor="b"/>
          <a:lstStyle/>
          <a:p>
            <a:r>
              <a:rPr lang="en-US"/>
              <a:t>Click to edit Master title style</a:t>
            </a:r>
          </a:p>
        </p:txBody>
      </p:sp>
      <p:sp>
        <p:nvSpPr>
          <p:cNvPr id="3" name="Vertical Text Placeholder 2">
            <a:extLst>
              <a:ext uri="{FF2B5EF4-FFF2-40B4-BE49-F238E27FC236}">
                <a16:creationId xmlns:a16="http://schemas.microsoft.com/office/drawing/2014/main" id="{B61DDD3D-B51E-7C4A-B637-726574113A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57658-3334-E04C-BC99-07B8472ADA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E7A718-8057-4746-8DFF-3C4802CA5B18}"/>
              </a:ext>
            </a:extLst>
          </p:cNvPr>
          <p:cNvSpPr>
            <a:spLocks noGrp="1"/>
          </p:cNvSpPr>
          <p:nvPr>
            <p:ph type="ftr" sz="quarter" idx="11"/>
          </p:nvPr>
        </p:nvSpPr>
        <p:spPr/>
        <p:txBody>
          <a:body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85873797-A7BE-A144-B060-C07B3B228B81}"/>
              </a:ext>
            </a:extLst>
          </p:cNvPr>
          <p:cNvSpPr>
            <a:spLocks noGrp="1"/>
          </p:cNvSpPr>
          <p:nvPr>
            <p:ph type="sldNum" sz="quarter" idx="12"/>
          </p:nvPr>
        </p:nvSpPr>
        <p:spPr/>
        <p:txBody>
          <a:bodyPr/>
          <a:lstStyle/>
          <a:p>
            <a:fld id="{90546437-FB54-6645-A161-6F1D4D8472AD}" type="slidenum">
              <a:rPr lang="en-US" smtClean="0"/>
              <a:t>‹#›</a:t>
            </a:fld>
            <a:endParaRPr lang="en-US"/>
          </a:p>
        </p:txBody>
      </p:sp>
      <p:cxnSp>
        <p:nvCxnSpPr>
          <p:cNvPr id="11" name="Straight Connector 10">
            <a:extLst>
              <a:ext uri="{FF2B5EF4-FFF2-40B4-BE49-F238E27FC236}">
                <a16:creationId xmlns:a16="http://schemas.microsoft.com/office/drawing/2014/main" id="{6FA55D5F-6164-9942-BF9F-B2819A68F589}"/>
              </a:ext>
            </a:extLst>
          </p:cNvPr>
          <p:cNvCxnSpPr>
            <a:cxnSpLocks/>
          </p:cNvCxnSpPr>
          <p:nvPr userDrawn="1"/>
        </p:nvCxnSpPr>
        <p:spPr>
          <a:xfrm>
            <a:off x="8724900" y="365125"/>
            <a:ext cx="0" cy="5811838"/>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F6B99DC-84AA-E542-8E21-791DE3163DDF}"/>
              </a:ext>
            </a:extLst>
          </p:cNvPr>
          <p:cNvPicPr>
            <a:picLocks noChangeAspect="1"/>
          </p:cNvPicPr>
          <p:nvPr userDrawn="1"/>
        </p:nvPicPr>
        <p:blipFill>
          <a:blip r:embed="rId2"/>
          <a:stretch>
            <a:fillRect/>
          </a:stretch>
        </p:blipFill>
        <p:spPr>
          <a:xfrm>
            <a:off x="10528530" y="318498"/>
            <a:ext cx="1283880" cy="390419"/>
          </a:xfrm>
          <a:prstGeom prst="rect">
            <a:avLst/>
          </a:prstGeom>
        </p:spPr>
      </p:pic>
    </p:spTree>
    <p:extLst>
      <p:ext uri="{BB962C8B-B14F-4D97-AF65-F5344CB8AC3E}">
        <p14:creationId xmlns:p14="http://schemas.microsoft.com/office/powerpoint/2010/main" val="371518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962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3D3143-5BC8-7448-A252-CD5F6DEC201F}"/>
              </a:ext>
            </a:extLst>
          </p:cNvPr>
          <p:cNvSpPr/>
          <p:nvPr userDrawn="1"/>
        </p:nvSpPr>
        <p:spPr>
          <a:xfrm>
            <a:off x="1" y="789512"/>
            <a:ext cx="12192000" cy="184603"/>
          </a:xfrm>
          <a:prstGeom prst="rect">
            <a:avLst/>
          </a:prstGeom>
          <a:solidFill>
            <a:srgbClr val="39A036"/>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B8003757-9C9A-DD4E-9332-9BC998D6DCC8}"/>
              </a:ext>
            </a:extLst>
          </p:cNvPr>
          <p:cNvSpPr/>
          <p:nvPr userDrawn="1"/>
        </p:nvSpPr>
        <p:spPr>
          <a:xfrm>
            <a:off x="1" y="0"/>
            <a:ext cx="12192000" cy="881349"/>
          </a:xfrm>
          <a:prstGeom prst="rect">
            <a:avLst/>
          </a:prstGeom>
          <a:gradFill>
            <a:gsLst>
              <a:gs pos="100000">
                <a:schemeClr val="accent5">
                  <a:lumMod val="40000"/>
                  <a:lumOff val="60000"/>
                </a:schemeClr>
              </a:gs>
              <a:gs pos="0">
                <a:schemeClr val="accent5">
                  <a:lumMod val="75000"/>
                </a:schemeClr>
              </a:gs>
            </a:gsLst>
            <a:lin ang="16200000" scaled="0"/>
          </a:gradFill>
          <a:ln>
            <a:noFill/>
          </a:ln>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en-US" sz="1800"/>
          </a:p>
        </p:txBody>
      </p:sp>
      <p:sp>
        <p:nvSpPr>
          <p:cNvPr id="2" name="Title 1">
            <a:extLst>
              <a:ext uri="{FF2B5EF4-FFF2-40B4-BE49-F238E27FC236}">
                <a16:creationId xmlns:a16="http://schemas.microsoft.com/office/drawing/2014/main" id="{7DC4663F-60A1-6740-A1B4-D4EBD237E0DA}"/>
              </a:ext>
            </a:extLst>
          </p:cNvPr>
          <p:cNvSpPr>
            <a:spLocks noGrp="1"/>
          </p:cNvSpPr>
          <p:nvPr>
            <p:ph type="title"/>
          </p:nvPr>
        </p:nvSpPr>
        <p:spPr>
          <a:xfrm>
            <a:off x="287301" y="154239"/>
            <a:ext cx="11710067" cy="635273"/>
          </a:xfrm>
        </p:spPr>
        <p:txBody>
          <a:bodyPr/>
          <a:lstStyle>
            <a:lvl1pPr>
              <a:defRPr b="1">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5AF3C125-72B4-0C45-88AA-96893A94C681}"/>
              </a:ext>
            </a:extLst>
          </p:cNvPr>
          <p:cNvSpPr>
            <a:spLocks noGrp="1"/>
          </p:cNvSpPr>
          <p:nvPr>
            <p:ph type="ftr" sz="quarter" idx="11"/>
          </p:nvPr>
        </p:nvSpPr>
        <p:spPr>
          <a:xfrm>
            <a:off x="1994054" y="6356352"/>
            <a:ext cx="8967730" cy="365125"/>
          </a:xfrm>
        </p:spPr>
        <p:txBody>
          <a:bodyPr/>
          <a:lstStyle/>
          <a:p>
            <a:r>
              <a:rPr lang="en-US"/>
              <a:t>Arizona State Board of Education Meeting, September 27th, 2021</a:t>
            </a:r>
          </a:p>
        </p:txBody>
      </p:sp>
      <p:sp>
        <p:nvSpPr>
          <p:cNvPr id="5" name="Slide Number Placeholder 4">
            <a:extLst>
              <a:ext uri="{FF2B5EF4-FFF2-40B4-BE49-F238E27FC236}">
                <a16:creationId xmlns:a16="http://schemas.microsoft.com/office/drawing/2014/main" id="{9ED6E81D-1E93-D248-9B4B-918D5AAC83C6}"/>
              </a:ext>
            </a:extLst>
          </p:cNvPr>
          <p:cNvSpPr>
            <a:spLocks noGrp="1"/>
          </p:cNvSpPr>
          <p:nvPr>
            <p:ph type="sldNum" sz="quarter" idx="12"/>
          </p:nvPr>
        </p:nvSpPr>
        <p:spPr>
          <a:xfrm>
            <a:off x="11215171" y="6356352"/>
            <a:ext cx="645405" cy="365125"/>
          </a:xfrm>
        </p:spPr>
        <p:txBody>
          <a:bodyPr/>
          <a:lstStyle/>
          <a:p>
            <a:fld id="{BB9CDDB7-ABE6-AD4C-9690-179FA27944F6}" type="slidenum">
              <a:rPr lang="en-US" smtClean="0"/>
              <a:t>‹#›</a:t>
            </a:fld>
            <a:endParaRPr lang="en-US"/>
          </a:p>
        </p:txBody>
      </p:sp>
      <p:pic>
        <p:nvPicPr>
          <p:cNvPr id="6" name="CFA-Logo.png" descr="/Users/StudioADesign/Desktop/CFA-Logo.png">
            <a:extLst>
              <a:ext uri="{FF2B5EF4-FFF2-40B4-BE49-F238E27FC236}">
                <a16:creationId xmlns:a16="http://schemas.microsoft.com/office/drawing/2014/main" id="{B42340F2-9678-C149-9CC8-A51D12D5572C}"/>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287303" y="6203952"/>
            <a:ext cx="1706751" cy="594181"/>
          </a:xfrm>
          <a:prstGeom prst="rect">
            <a:avLst/>
          </a:prstGeom>
        </p:spPr>
      </p:pic>
      <p:pic>
        <p:nvPicPr>
          <p:cNvPr id="9" name="Picture 8" descr="Macintosh HD:Users:cdomaleski:Downloads:cc_2.png">
            <a:hlinkClick r:id="rId4"/>
          </p:cNvPr>
          <p:cNvPicPr preferRelativeResize="0">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94054" y="6318160"/>
            <a:ext cx="1162820" cy="365760"/>
          </a:xfrm>
          <a:prstGeom prst="rect">
            <a:avLst/>
          </a:prstGeom>
          <a:noFill/>
          <a:ln>
            <a:noFill/>
          </a:ln>
        </p:spPr>
      </p:pic>
      <p:sp>
        <p:nvSpPr>
          <p:cNvPr id="10" name="Content Placeholder 2"/>
          <p:cNvSpPr>
            <a:spLocks noGrp="1"/>
          </p:cNvSpPr>
          <p:nvPr>
            <p:ph idx="1"/>
          </p:nvPr>
        </p:nvSpPr>
        <p:spPr>
          <a:xfrm>
            <a:off x="314195" y="1086972"/>
            <a:ext cx="11483358" cy="4919381"/>
          </a:xfrm>
        </p:spPr>
        <p:txBody>
          <a:bodyPr/>
          <a:lstStyle>
            <a:lvl1pPr>
              <a:spcAft>
                <a:spcPts val="1200"/>
              </a:spcAft>
              <a:defRPr sz="2800" baseline="0">
                <a:solidFill>
                  <a:schemeClr val="tx1"/>
                </a:solidFill>
                <a:latin typeface="Calibri" panose="020F0502020204030204" pitchFamily="34" charset="0"/>
              </a:defRPr>
            </a:lvl1pPr>
            <a:lvl2pPr marL="685800" indent="-228600">
              <a:spcAft>
                <a:spcPts val="600"/>
              </a:spcAft>
              <a:buFont typeface="Calibri" panose="020F0502020204030204" pitchFamily="34" charset="0"/>
              <a:buChar char="—"/>
              <a:defRPr sz="2200" baseline="0">
                <a:solidFill>
                  <a:schemeClr val="tx1"/>
                </a:solidFill>
              </a:defRPr>
            </a:lvl2pPr>
            <a:lvl3pPr>
              <a:spcAft>
                <a:spcPts val="600"/>
              </a:spcAft>
              <a:defRPr sz="2000" baseline="0">
                <a:solidFill>
                  <a:schemeClr val="tx1"/>
                </a:solidFill>
              </a:defRPr>
            </a:lvl3pPr>
            <a:lvl4pPr marL="1600200" indent="-228600">
              <a:spcAft>
                <a:spcPts val="600"/>
              </a:spcAft>
              <a:buFont typeface="Calibri" panose="020F0502020204030204" pitchFamily="34" charset="0"/>
              <a:buChar char="‐"/>
              <a:defRPr sz="1800" baseline="0">
                <a:solidFill>
                  <a:schemeClr val="tx1"/>
                </a:solidFill>
              </a:defRPr>
            </a:lvl4pPr>
            <a:lvl5pPr marL="2057400" indent="-228600">
              <a:spcAft>
                <a:spcPts val="600"/>
              </a:spcAft>
              <a:buFont typeface="Wingdings" panose="05000000000000000000" pitchFamily="2" charset="2"/>
              <a:buChar char="Ø"/>
              <a:defRPr sz="16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0312-FFF0-4591-B224-894CC919B488}"/>
              </a:ext>
            </a:extLst>
          </p:cNvPr>
          <p:cNvSpPr>
            <a:spLocks noGrp="1"/>
          </p:cNvSpPr>
          <p:nvPr>
            <p:ph type="title"/>
          </p:nvPr>
        </p:nvSpPr>
        <p:spPr>
          <a:xfrm>
            <a:off x="831850" y="1709738"/>
            <a:ext cx="10515600" cy="2852737"/>
          </a:xfrm>
          <a:ln>
            <a:noFill/>
          </a:ln>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215358-9C83-4CC4-BDDA-63334E27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862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544-0D8E-4634-8836-F6B615A1A515}"/>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D6937986-6D70-4161-825E-32DE06D28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F6456-4B7A-42A5-A9FF-0CA5809DB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45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3FEC-7C5A-4062-84D3-FB136D41B4C1}"/>
              </a:ext>
            </a:extLst>
          </p:cNvPr>
          <p:cNvSpPr>
            <a:spLocks noGrp="1"/>
          </p:cNvSpPr>
          <p:nvPr>
            <p:ph type="title"/>
          </p:nvPr>
        </p:nvSpPr>
        <p:spPr>
          <a:xfrm>
            <a:off x="839788" y="365125"/>
            <a:ext cx="10515600" cy="1325563"/>
          </a:xfrm>
          <a:ln>
            <a:noFill/>
          </a:ln>
        </p:spPr>
        <p:txBody>
          <a:bodyPr/>
          <a:lstStyle/>
          <a:p>
            <a:r>
              <a:rPr lang="en-US"/>
              <a:t>Click to edit Master title style</a:t>
            </a:r>
          </a:p>
        </p:txBody>
      </p:sp>
      <p:sp>
        <p:nvSpPr>
          <p:cNvPr id="3" name="Text Placeholder 2">
            <a:extLst>
              <a:ext uri="{FF2B5EF4-FFF2-40B4-BE49-F238E27FC236}">
                <a16:creationId xmlns:a16="http://schemas.microsoft.com/office/drawing/2014/main" id="{44FC904D-1AED-4130-BE4C-150E3BF1D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A1701-11D3-4D40-BE19-05C0AEBB2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69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A6F5-D885-44B8-83CB-4BEF0BB48FF8}"/>
              </a:ext>
            </a:extLst>
          </p:cNvPr>
          <p:cNvSpPr>
            <a:spLocks noGrp="1"/>
          </p:cNvSpPr>
          <p:nvPr>
            <p:ph type="title"/>
          </p:nvPr>
        </p:nvSpPr>
        <p:spPr>
          <a:ln>
            <a:noFill/>
          </a:ln>
        </p:spPr>
        <p:txBody>
          <a:bodyPr/>
          <a:lstStyle/>
          <a:p>
            <a:r>
              <a:rPr lang="en-US"/>
              <a:t>Click to edit Master title style</a:t>
            </a:r>
          </a:p>
        </p:txBody>
      </p:sp>
    </p:spTree>
    <p:extLst>
      <p:ext uri="{BB962C8B-B14F-4D97-AF65-F5344CB8AC3E}">
        <p14:creationId xmlns:p14="http://schemas.microsoft.com/office/powerpoint/2010/main" val="347506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61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06D6-2E19-4C84-9F08-0A48D46D1AC2}"/>
              </a:ext>
            </a:extLst>
          </p:cNvPr>
          <p:cNvSpPr>
            <a:spLocks noGrp="1"/>
          </p:cNvSpPr>
          <p:nvPr>
            <p:ph type="title"/>
          </p:nvPr>
        </p:nvSpPr>
        <p:spPr>
          <a:xfrm>
            <a:off x="839788" y="457200"/>
            <a:ext cx="3932237" cy="1600200"/>
          </a:xfrm>
          <a:solidFill>
            <a:schemeClr val="accent2"/>
          </a:solidFill>
        </p:spPr>
        <p:txBody>
          <a:bodyPr anchor="b"/>
          <a:lstStyle>
            <a:lvl1pPr>
              <a:defRPr lang="en-US" sz="3200" kern="1200" dirty="0" smtClean="0">
                <a:solidFill>
                  <a:schemeClr val="bg1"/>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21DE9C44-3469-4F59-BA6B-52076231E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7C367-AD13-4E0D-ABE0-ADDEC77F4E8F}"/>
              </a:ext>
            </a:extLst>
          </p:cNvPr>
          <p:cNvSpPr>
            <a:spLocks noGrp="1"/>
          </p:cNvSpPr>
          <p:nvPr>
            <p:ph type="body" sz="half" idx="2"/>
          </p:nvPr>
        </p:nvSpPr>
        <p:spPr>
          <a:xfrm>
            <a:off x="839788" y="2057400"/>
            <a:ext cx="3932237" cy="3811588"/>
          </a:xfrm>
          <a:solidFill>
            <a:schemeClr val="accent3"/>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5802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31D-8F0C-4A19-93F5-8CE2521F211C}"/>
              </a:ext>
            </a:extLst>
          </p:cNvPr>
          <p:cNvSpPr>
            <a:spLocks noGrp="1"/>
          </p:cNvSpPr>
          <p:nvPr>
            <p:ph type="title"/>
          </p:nvPr>
        </p:nvSpPr>
        <p:spPr>
          <a:xfrm>
            <a:off x="7593286" y="454024"/>
            <a:ext cx="3932237" cy="1600200"/>
          </a:xfrm>
          <a:solidFill>
            <a:schemeClr val="accent2"/>
          </a:solidFill>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0ABDC73-E7F2-473E-AC8F-5EE667B2AB99}"/>
              </a:ext>
            </a:extLst>
          </p:cNvPr>
          <p:cNvSpPr>
            <a:spLocks noGrp="1"/>
          </p:cNvSpPr>
          <p:nvPr>
            <p:ph type="pic" idx="1"/>
          </p:nvPr>
        </p:nvSpPr>
        <p:spPr>
          <a:xfrm>
            <a:off x="666477"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11A785-9F08-4042-A76F-CCB29AF8E1B2}"/>
              </a:ext>
            </a:extLst>
          </p:cNvPr>
          <p:cNvSpPr>
            <a:spLocks noGrp="1"/>
          </p:cNvSpPr>
          <p:nvPr>
            <p:ph type="body" sz="half" idx="2"/>
          </p:nvPr>
        </p:nvSpPr>
        <p:spPr>
          <a:xfrm>
            <a:off x="7593286" y="2054224"/>
            <a:ext cx="3932237" cy="3811588"/>
          </a:xfrm>
          <a:solidFill>
            <a:schemeClr val="accent3"/>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64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CBAA-EDC7-4642-ACF4-B5B561F9B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D5F88-3BC1-45E3-BED4-4B84A3FC20A7}"/>
              </a:ext>
            </a:extLst>
          </p:cNvPr>
          <p:cNvSpPr>
            <a:spLocks noGrp="1"/>
          </p:cNvSpPr>
          <p:nvPr>
            <p:ph type="body" idx="1"/>
          </p:nvPr>
        </p:nvSpPr>
        <p:spPr>
          <a:xfrm>
            <a:off x="838200" y="1825625"/>
            <a:ext cx="10515600" cy="4196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F8A3AFA-DA60-4F1B-A1D2-C63BF5367B8B}"/>
              </a:ext>
            </a:extLst>
          </p:cNvPr>
          <p:cNvCxnSpPr/>
          <p:nvPr userDrawn="1"/>
        </p:nvCxnSpPr>
        <p:spPr>
          <a:xfrm>
            <a:off x="-30480" y="6176963"/>
            <a:ext cx="12252960"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9" name="Picture 8" descr="A picture containing object, clock&#10;&#10;Description automatically generated">
            <a:extLst>
              <a:ext uri="{FF2B5EF4-FFF2-40B4-BE49-F238E27FC236}">
                <a16:creationId xmlns:a16="http://schemas.microsoft.com/office/drawing/2014/main" id="{4E5C52AA-6984-406B-A5F4-E7E635E4B01B}"/>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4795200" y="6269513"/>
            <a:ext cx="2601600" cy="588487"/>
          </a:xfrm>
          <a:prstGeom prst="rect">
            <a:avLst/>
          </a:prstGeom>
        </p:spPr>
      </p:pic>
    </p:spTree>
    <p:extLst>
      <p:ext uri="{BB962C8B-B14F-4D97-AF65-F5344CB8AC3E}">
        <p14:creationId xmlns:p14="http://schemas.microsoft.com/office/powerpoint/2010/main" val="18236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CDD39-C19D-1B45-84DE-4CA95657E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AF1721-6E44-F640-80AB-A4ADCC7DC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08EAD-745E-1846-8253-39F8153E8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mn-lt"/>
                <a:cs typeface="Calibri" panose="020F0502020204030204" pitchFamily="34" charset="0"/>
              </a:defRPr>
            </a:lvl1pPr>
          </a:lstStyle>
          <a:p>
            <a:endParaRPr lang="en-US"/>
          </a:p>
        </p:txBody>
      </p:sp>
      <p:sp>
        <p:nvSpPr>
          <p:cNvPr id="5" name="Footer Placeholder 4">
            <a:extLst>
              <a:ext uri="{FF2B5EF4-FFF2-40B4-BE49-F238E27FC236}">
                <a16:creationId xmlns:a16="http://schemas.microsoft.com/office/drawing/2014/main" id="{59986D47-E372-454C-9B03-7FDF2AC2B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mn-lt"/>
                <a:cs typeface="Calibri" panose="020F0502020204030204" pitchFamily="34" charset="0"/>
              </a:defRPr>
            </a:lvl1pPr>
          </a:lstStyle>
          <a:p>
            <a:r>
              <a:rPr lang="en-US"/>
              <a:t>Arizona State Board of Education Meeting, September 27th, 2021</a:t>
            </a:r>
          </a:p>
        </p:txBody>
      </p:sp>
      <p:sp>
        <p:nvSpPr>
          <p:cNvPr id="6" name="Slide Number Placeholder 5">
            <a:extLst>
              <a:ext uri="{FF2B5EF4-FFF2-40B4-BE49-F238E27FC236}">
                <a16:creationId xmlns:a16="http://schemas.microsoft.com/office/drawing/2014/main" id="{5ACAB25E-B9AA-2A43-9F4C-3EBD76B82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mn-lt"/>
                <a:cs typeface="Calibri" panose="020F0502020204030204" pitchFamily="34" charset="0"/>
              </a:defRPr>
            </a:lvl1pPr>
          </a:lstStyle>
          <a:p>
            <a:fld id="{90546437-FB54-6645-A161-6F1D4D8472AD}" type="slidenum">
              <a:rPr lang="en-US" smtClean="0"/>
              <a:pPr/>
              <a:t>‹#›</a:t>
            </a:fld>
            <a:endParaRPr lang="en-US"/>
          </a:p>
        </p:txBody>
      </p:sp>
    </p:spTree>
    <p:extLst>
      <p:ext uri="{BB962C8B-B14F-4D97-AF65-F5344CB8AC3E}">
        <p14:creationId xmlns:p14="http://schemas.microsoft.com/office/powerpoint/2010/main" val="361124225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000" b="1" i="0" kern="1200">
          <a:solidFill>
            <a:schemeClr val="tx1">
              <a:lumMod val="75000"/>
              <a:lumOff val="2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08EC-F9E0-4964-B000-B0E4B4624C30}"/>
              </a:ext>
            </a:extLst>
          </p:cNvPr>
          <p:cNvSpPr>
            <a:spLocks noGrp="1"/>
          </p:cNvSpPr>
          <p:nvPr>
            <p:ph type="ctrTitle"/>
          </p:nvPr>
        </p:nvSpPr>
        <p:spPr/>
        <p:txBody>
          <a:bodyPr/>
          <a:lstStyle/>
          <a:p>
            <a:r>
              <a:rPr lang="en-US"/>
              <a:t>COVID Impact Reporting</a:t>
            </a:r>
          </a:p>
        </p:txBody>
      </p:sp>
      <p:sp>
        <p:nvSpPr>
          <p:cNvPr id="3" name="Subtitle 2">
            <a:extLst>
              <a:ext uri="{FF2B5EF4-FFF2-40B4-BE49-F238E27FC236}">
                <a16:creationId xmlns:a16="http://schemas.microsoft.com/office/drawing/2014/main" id="{0EC3FAB5-1705-4E79-A9B2-92EBF6090ECE}"/>
              </a:ext>
            </a:extLst>
          </p:cNvPr>
          <p:cNvSpPr>
            <a:spLocks noGrp="1"/>
          </p:cNvSpPr>
          <p:nvPr>
            <p:ph type="subTitle" idx="1"/>
          </p:nvPr>
        </p:nvSpPr>
        <p:spPr/>
        <p:txBody>
          <a:bodyPr>
            <a:normAutofit fontScale="40000" lnSpcReduction="20000"/>
          </a:bodyPr>
          <a:lstStyle/>
          <a:p>
            <a:pPr algn="r"/>
            <a:r>
              <a:rPr lang="en-US"/>
              <a:t>Arizona Department of Education</a:t>
            </a:r>
          </a:p>
          <a:p>
            <a:pPr algn="r"/>
            <a:r>
              <a:rPr lang="en-US"/>
              <a:t>Arizona State Board of Education</a:t>
            </a:r>
          </a:p>
          <a:p>
            <a:pPr algn="r"/>
            <a:r>
              <a:rPr lang="en-US"/>
              <a:t>Center for Assessment</a:t>
            </a:r>
          </a:p>
          <a:p>
            <a:pPr algn="r"/>
            <a:r>
              <a:rPr lang="en-US"/>
              <a:t>Helios Education Foundation</a:t>
            </a:r>
          </a:p>
          <a:p>
            <a:pPr algn="r"/>
            <a:r>
              <a:rPr lang="en-US"/>
              <a:t>Arizona State University</a:t>
            </a:r>
          </a:p>
          <a:p>
            <a:pPr algn="r"/>
            <a:r>
              <a:rPr lang="en-US"/>
              <a:t>Abt Associates</a:t>
            </a:r>
          </a:p>
          <a:p>
            <a:pPr algn="r"/>
            <a:r>
              <a:rPr lang="en-US"/>
              <a:t>Arizona State Board of Education Technical Advisory Committees</a:t>
            </a:r>
          </a:p>
        </p:txBody>
      </p:sp>
      <p:sp>
        <p:nvSpPr>
          <p:cNvPr id="4" name="Rectangle 3">
            <a:extLst>
              <a:ext uri="{FF2B5EF4-FFF2-40B4-BE49-F238E27FC236}">
                <a16:creationId xmlns:a16="http://schemas.microsoft.com/office/drawing/2014/main" id="{1782E770-0C48-48E1-8548-72C64D52328B}"/>
              </a:ext>
            </a:extLst>
          </p:cNvPr>
          <p:cNvSpPr/>
          <p:nvPr/>
        </p:nvSpPr>
        <p:spPr>
          <a:xfrm>
            <a:off x="1371600" y="199032"/>
            <a:ext cx="8915400" cy="2646878"/>
          </a:xfrm>
          <a:prstGeom prst="rect">
            <a:avLst/>
          </a:prstGeom>
          <a:noFill/>
        </p:spPr>
        <p:txBody>
          <a:bodyPr wrap="square" lIns="91440" tIns="45720" rIns="91440" bIns="45720" anchor="t">
            <a:spAutoFit/>
          </a:bodyPr>
          <a:lstStyle/>
          <a:p>
            <a:pPr algn="ctr"/>
            <a:endParaRPr lang="en-US" sz="16600" b="1" cap="none" spc="0">
              <a:ln w="22225">
                <a:solidFill>
                  <a:srgbClr val="BF0D3E"/>
                </a:solidFill>
                <a:prstDash val="solid"/>
              </a:ln>
              <a:solidFill>
                <a:schemeClr val="accent2">
                  <a:lumMod val="40000"/>
                  <a:lumOff val="60000"/>
                </a:schemeClr>
              </a:solidFill>
              <a:effectLst/>
              <a:cs typeface="Arial"/>
            </a:endParaRPr>
          </a:p>
        </p:txBody>
      </p:sp>
    </p:spTree>
    <p:extLst>
      <p:ext uri="{BB962C8B-B14F-4D97-AF65-F5344CB8AC3E}">
        <p14:creationId xmlns:p14="http://schemas.microsoft.com/office/powerpoint/2010/main" val="264238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039D-DE3D-4859-83AE-8ACD5B6FBBB1}"/>
              </a:ext>
            </a:extLst>
          </p:cNvPr>
          <p:cNvSpPr>
            <a:spLocks noGrp="1"/>
          </p:cNvSpPr>
          <p:nvPr>
            <p:ph type="title"/>
          </p:nvPr>
        </p:nvSpPr>
        <p:spPr/>
        <p:txBody>
          <a:bodyPr/>
          <a:lstStyle/>
          <a:p>
            <a:r>
              <a:rPr lang="en-US"/>
              <a:t>Looking forward to 2021-2022</a:t>
            </a:r>
          </a:p>
        </p:txBody>
      </p:sp>
      <p:sp>
        <p:nvSpPr>
          <p:cNvPr id="3" name="Content Placeholder 2">
            <a:extLst>
              <a:ext uri="{FF2B5EF4-FFF2-40B4-BE49-F238E27FC236}">
                <a16:creationId xmlns:a16="http://schemas.microsoft.com/office/drawing/2014/main" id="{FA9A5EA9-EEAF-4514-924C-F4633D6DB735}"/>
              </a:ext>
            </a:extLst>
          </p:cNvPr>
          <p:cNvSpPr>
            <a:spLocks noGrp="1"/>
          </p:cNvSpPr>
          <p:nvPr>
            <p:ph idx="1"/>
          </p:nvPr>
        </p:nvSpPr>
        <p:spPr/>
        <p:txBody>
          <a:bodyPr vert="horz" lIns="91440" tIns="45720" rIns="91440" bIns="45720" rtlCol="0" anchor="t">
            <a:normAutofit fontScale="77500" lnSpcReduction="20000"/>
          </a:bodyPr>
          <a:lstStyle/>
          <a:p>
            <a:r>
              <a:rPr lang="en-US" dirty="0">
                <a:latin typeface="Calibri"/>
                <a:cs typeface="Calibri"/>
              </a:rPr>
              <a:t>As we (hopefully) transition from pandemic to recovery, AzM2 data from 2021-2022 will provide an excellent basis to understand what type of recovery students are demonstrating:</a:t>
            </a:r>
          </a:p>
          <a:p>
            <a:r>
              <a:rPr lang="en-US" dirty="0">
                <a:latin typeface="Calibri"/>
                <a:cs typeface="Calibri"/>
              </a:rPr>
              <a:t>V-shaped, </a:t>
            </a:r>
            <a:endParaRPr lang="en-US" dirty="0"/>
          </a:p>
          <a:p>
            <a:r>
              <a:rPr lang="en-US" dirty="0">
                <a:latin typeface="Calibri"/>
                <a:cs typeface="Calibri"/>
              </a:rPr>
              <a:t>U-Shaped, </a:t>
            </a:r>
            <a:endParaRPr lang="en-US" dirty="0"/>
          </a:p>
          <a:p>
            <a:r>
              <a:rPr lang="en-US" dirty="0" smtClean="0">
                <a:latin typeface="Calibri"/>
                <a:cs typeface="Calibri"/>
              </a:rPr>
              <a:t>L-Shaped</a:t>
            </a:r>
            <a:r>
              <a:rPr lang="en-US" dirty="0">
                <a:latin typeface="Calibri"/>
                <a:cs typeface="Calibri"/>
              </a:rPr>
              <a:t>, or </a:t>
            </a:r>
            <a:endParaRPr lang="en-US" dirty="0"/>
          </a:p>
          <a:p>
            <a:r>
              <a:rPr lang="en-US" smtClean="0">
                <a:latin typeface="Calibri"/>
                <a:cs typeface="Calibri"/>
              </a:rPr>
              <a:t>No </a:t>
            </a:r>
            <a:r>
              <a:rPr lang="en-US" dirty="0">
                <a:latin typeface="Calibri"/>
                <a:cs typeface="Calibri"/>
              </a:rPr>
              <a:t>recovery</a:t>
            </a:r>
          </a:p>
          <a:p>
            <a:r>
              <a:rPr lang="en-US" dirty="0">
                <a:latin typeface="Calibri"/>
                <a:cs typeface="Calibri"/>
              </a:rPr>
              <a:t>Using data for these purposes is not the typical use of data for “accountability” and requires using results in ways not related to accountability. This can be a delicate balancing act.</a:t>
            </a:r>
          </a:p>
          <a:p>
            <a:r>
              <a:rPr lang="en-US" dirty="0">
                <a:latin typeface="Calibri"/>
                <a:cs typeface="Calibri"/>
              </a:rPr>
              <a:t>I’m optimistic about ADE’s use of AzM2 2020-2021 data to evaluate  academic impact and subsequently to monitor and inform recovery in 2021-2022.</a:t>
            </a:r>
          </a:p>
          <a:p>
            <a:endParaRPr lang="en-US" dirty="0"/>
          </a:p>
        </p:txBody>
      </p:sp>
      <p:sp>
        <p:nvSpPr>
          <p:cNvPr id="4" name="Footer Placeholder 3">
            <a:extLst>
              <a:ext uri="{FF2B5EF4-FFF2-40B4-BE49-F238E27FC236}">
                <a16:creationId xmlns:a16="http://schemas.microsoft.com/office/drawing/2014/main" id="{5096EDA2-AB6D-48EF-A9A5-81DC144E9178}"/>
              </a:ext>
            </a:extLst>
          </p:cNvPr>
          <p:cNvSpPr>
            <a:spLocks noGrp="1"/>
          </p:cNvSpPr>
          <p:nvPr>
            <p:ph type="ftr" sz="quarter" idx="11"/>
          </p:nvPr>
        </p:nvSpPr>
        <p:spPr/>
        <p:txBody>
          <a:bodyPr/>
          <a:lstStyle/>
          <a:p>
            <a:r>
              <a:rPr lang="en-US"/>
              <a:t>Arizona State Board of Education Meeting, September 27th, 2021</a:t>
            </a:r>
          </a:p>
        </p:txBody>
      </p:sp>
    </p:spTree>
    <p:extLst>
      <p:ext uri="{BB962C8B-B14F-4D97-AF65-F5344CB8AC3E}">
        <p14:creationId xmlns:p14="http://schemas.microsoft.com/office/powerpoint/2010/main" val="322001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A4CA1D-6232-46D9-A24F-7DBB6410C8CE}"/>
              </a:ext>
            </a:extLst>
          </p:cNvPr>
          <p:cNvSpPr/>
          <p:nvPr/>
        </p:nvSpPr>
        <p:spPr>
          <a:xfrm>
            <a:off x="9239249" y="3762375"/>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DC2B90-F634-4939-BCD9-2549D5536233}"/>
              </a:ext>
            </a:extLst>
          </p:cNvPr>
          <p:cNvPicPr>
            <a:picLocks noChangeAspect="1"/>
          </p:cNvPicPr>
          <p:nvPr/>
        </p:nvPicPr>
        <p:blipFill>
          <a:blip r:embed="rId3"/>
          <a:stretch>
            <a:fillRect/>
          </a:stretch>
        </p:blipFill>
        <p:spPr>
          <a:xfrm>
            <a:off x="995362" y="90487"/>
            <a:ext cx="10201275" cy="6677025"/>
          </a:xfrm>
          <a:prstGeom prst="rect">
            <a:avLst/>
          </a:prstGeom>
        </p:spPr>
      </p:pic>
      <p:sp>
        <p:nvSpPr>
          <p:cNvPr id="11" name="Rectangle 10">
            <a:extLst>
              <a:ext uri="{FF2B5EF4-FFF2-40B4-BE49-F238E27FC236}">
                <a16:creationId xmlns:a16="http://schemas.microsoft.com/office/drawing/2014/main" id="{55BB756A-0080-47A6-B231-9B63AFEC84D8}"/>
              </a:ext>
            </a:extLst>
          </p:cNvPr>
          <p:cNvSpPr/>
          <p:nvPr/>
        </p:nvSpPr>
        <p:spPr>
          <a:xfrm>
            <a:off x="9239249" y="3762375"/>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371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0390F6-D272-4937-ADDF-72B16AE71F86}"/>
              </a:ext>
            </a:extLst>
          </p:cNvPr>
          <p:cNvSpPr/>
          <p:nvPr/>
        </p:nvSpPr>
        <p:spPr>
          <a:xfrm>
            <a:off x="9260984" y="4000500"/>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44B147-A34C-4577-B5E6-928E3D7BEF0E}"/>
              </a:ext>
            </a:extLst>
          </p:cNvPr>
          <p:cNvPicPr>
            <a:picLocks noChangeAspect="1"/>
          </p:cNvPicPr>
          <p:nvPr/>
        </p:nvPicPr>
        <p:blipFill>
          <a:blip r:embed="rId2"/>
          <a:stretch>
            <a:fillRect/>
          </a:stretch>
        </p:blipFill>
        <p:spPr>
          <a:xfrm>
            <a:off x="985837" y="76200"/>
            <a:ext cx="10220325" cy="6705600"/>
          </a:xfrm>
          <a:prstGeom prst="rect">
            <a:avLst/>
          </a:prstGeom>
        </p:spPr>
      </p:pic>
      <p:sp>
        <p:nvSpPr>
          <p:cNvPr id="9" name="Rectangle 8">
            <a:extLst>
              <a:ext uri="{FF2B5EF4-FFF2-40B4-BE49-F238E27FC236}">
                <a16:creationId xmlns:a16="http://schemas.microsoft.com/office/drawing/2014/main" id="{55BB756A-0080-47A6-B231-9B63AFEC84D8}"/>
              </a:ext>
            </a:extLst>
          </p:cNvPr>
          <p:cNvSpPr/>
          <p:nvPr/>
        </p:nvSpPr>
        <p:spPr>
          <a:xfrm>
            <a:off x="9259302" y="4003007"/>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4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046D7D-1269-46DC-9D14-79C9F806601C}"/>
              </a:ext>
            </a:extLst>
          </p:cNvPr>
          <p:cNvSpPr/>
          <p:nvPr/>
        </p:nvSpPr>
        <p:spPr>
          <a:xfrm>
            <a:off x="9240085" y="4249007"/>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CFD13B-5CCC-416E-A037-13F051A46FDB}"/>
              </a:ext>
            </a:extLst>
          </p:cNvPr>
          <p:cNvPicPr>
            <a:picLocks noChangeAspect="1"/>
          </p:cNvPicPr>
          <p:nvPr/>
        </p:nvPicPr>
        <p:blipFill>
          <a:blip r:embed="rId2"/>
          <a:stretch>
            <a:fillRect/>
          </a:stretch>
        </p:blipFill>
        <p:spPr>
          <a:xfrm>
            <a:off x="981075" y="90487"/>
            <a:ext cx="10229850" cy="6677025"/>
          </a:xfrm>
          <a:prstGeom prst="rect">
            <a:avLst/>
          </a:prstGeom>
        </p:spPr>
      </p:pic>
      <p:sp>
        <p:nvSpPr>
          <p:cNvPr id="9" name="Rectangle 8">
            <a:extLst>
              <a:ext uri="{FF2B5EF4-FFF2-40B4-BE49-F238E27FC236}">
                <a16:creationId xmlns:a16="http://schemas.microsoft.com/office/drawing/2014/main" id="{55BB756A-0080-47A6-B231-9B63AFEC84D8}"/>
              </a:ext>
            </a:extLst>
          </p:cNvPr>
          <p:cNvSpPr/>
          <p:nvPr/>
        </p:nvSpPr>
        <p:spPr>
          <a:xfrm>
            <a:off x="9239249" y="4253664"/>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8095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CF5D02-4AC6-4EA7-A819-F259692F6634}"/>
              </a:ext>
            </a:extLst>
          </p:cNvPr>
          <p:cNvSpPr/>
          <p:nvPr/>
        </p:nvSpPr>
        <p:spPr>
          <a:xfrm>
            <a:off x="9247309" y="4486275"/>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B562D0-5727-451F-BD37-E50F990D0C1D}"/>
              </a:ext>
            </a:extLst>
          </p:cNvPr>
          <p:cNvPicPr>
            <a:picLocks noChangeAspect="1"/>
          </p:cNvPicPr>
          <p:nvPr/>
        </p:nvPicPr>
        <p:blipFill>
          <a:blip r:embed="rId2"/>
          <a:stretch>
            <a:fillRect/>
          </a:stretch>
        </p:blipFill>
        <p:spPr>
          <a:xfrm>
            <a:off x="995362" y="104775"/>
            <a:ext cx="10201275" cy="6648450"/>
          </a:xfrm>
          <a:prstGeom prst="rect">
            <a:avLst/>
          </a:prstGeom>
        </p:spPr>
      </p:pic>
      <p:sp>
        <p:nvSpPr>
          <p:cNvPr id="9" name="Rectangle 8">
            <a:extLst>
              <a:ext uri="{FF2B5EF4-FFF2-40B4-BE49-F238E27FC236}">
                <a16:creationId xmlns:a16="http://schemas.microsoft.com/office/drawing/2014/main" id="{55BB756A-0080-47A6-B231-9B63AFEC84D8}"/>
              </a:ext>
            </a:extLst>
          </p:cNvPr>
          <p:cNvSpPr/>
          <p:nvPr/>
        </p:nvSpPr>
        <p:spPr>
          <a:xfrm>
            <a:off x="9249275" y="4544428"/>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5225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74DC23-EF42-4EB7-A80F-70C5319A145B}"/>
              </a:ext>
            </a:extLst>
          </p:cNvPr>
          <p:cNvSpPr/>
          <p:nvPr/>
        </p:nvSpPr>
        <p:spPr>
          <a:xfrm>
            <a:off x="9225639" y="4791075"/>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D74DC3-82FF-495A-AC6C-E254E7A4861B}"/>
              </a:ext>
            </a:extLst>
          </p:cNvPr>
          <p:cNvPicPr>
            <a:picLocks noChangeAspect="1"/>
          </p:cNvPicPr>
          <p:nvPr/>
        </p:nvPicPr>
        <p:blipFill>
          <a:blip r:embed="rId2"/>
          <a:stretch>
            <a:fillRect/>
          </a:stretch>
        </p:blipFill>
        <p:spPr>
          <a:xfrm>
            <a:off x="990600" y="90487"/>
            <a:ext cx="10210800" cy="6677025"/>
          </a:xfrm>
          <a:prstGeom prst="rect">
            <a:avLst/>
          </a:prstGeom>
        </p:spPr>
      </p:pic>
      <p:sp>
        <p:nvSpPr>
          <p:cNvPr id="9" name="Rectangle 8">
            <a:extLst>
              <a:ext uri="{FF2B5EF4-FFF2-40B4-BE49-F238E27FC236}">
                <a16:creationId xmlns:a16="http://schemas.microsoft.com/office/drawing/2014/main" id="{55BB756A-0080-47A6-B231-9B63AFEC84D8}"/>
              </a:ext>
            </a:extLst>
          </p:cNvPr>
          <p:cNvSpPr/>
          <p:nvPr/>
        </p:nvSpPr>
        <p:spPr>
          <a:xfrm>
            <a:off x="9269328" y="4785059"/>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6113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9EF165-FCDB-4D85-BF1F-574B8AB9435F}"/>
              </a:ext>
            </a:extLst>
          </p:cNvPr>
          <p:cNvSpPr/>
          <p:nvPr/>
        </p:nvSpPr>
        <p:spPr>
          <a:xfrm>
            <a:off x="9210805" y="4024877"/>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B1B1B9-B1E2-44B7-9EAB-F03D2C3434F4}"/>
              </a:ext>
            </a:extLst>
          </p:cNvPr>
          <p:cNvPicPr>
            <a:picLocks noChangeAspect="1"/>
          </p:cNvPicPr>
          <p:nvPr/>
        </p:nvPicPr>
        <p:blipFill>
          <a:blip r:embed="rId2"/>
          <a:stretch>
            <a:fillRect/>
          </a:stretch>
        </p:blipFill>
        <p:spPr>
          <a:xfrm>
            <a:off x="976312" y="85725"/>
            <a:ext cx="10239375" cy="6686550"/>
          </a:xfrm>
          <a:prstGeom prst="rect">
            <a:avLst/>
          </a:prstGeom>
        </p:spPr>
      </p:pic>
      <p:sp>
        <p:nvSpPr>
          <p:cNvPr id="2" name="Rectangle 1">
            <a:extLst>
              <a:ext uri="{FF2B5EF4-FFF2-40B4-BE49-F238E27FC236}">
                <a16:creationId xmlns:a16="http://schemas.microsoft.com/office/drawing/2014/main" id="{E3906538-4DFA-4300-B864-850221CAEFE7}"/>
              </a:ext>
            </a:extLst>
          </p:cNvPr>
          <p:cNvSpPr/>
          <p:nvPr/>
        </p:nvSpPr>
        <p:spPr>
          <a:xfrm>
            <a:off x="9261552" y="3766467"/>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3726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C2230D-1E56-4421-B7FB-FB647A6CCD5E}"/>
              </a:ext>
            </a:extLst>
          </p:cNvPr>
          <p:cNvSpPr/>
          <p:nvPr/>
        </p:nvSpPr>
        <p:spPr>
          <a:xfrm>
            <a:off x="9239249" y="3762375"/>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E82361-942E-48F2-99F6-4465DEDF00AF}"/>
              </a:ext>
            </a:extLst>
          </p:cNvPr>
          <p:cNvPicPr>
            <a:picLocks noChangeAspect="1"/>
          </p:cNvPicPr>
          <p:nvPr/>
        </p:nvPicPr>
        <p:blipFill>
          <a:blip r:embed="rId2"/>
          <a:stretch>
            <a:fillRect/>
          </a:stretch>
        </p:blipFill>
        <p:spPr>
          <a:xfrm>
            <a:off x="985837" y="95250"/>
            <a:ext cx="10220325" cy="6667500"/>
          </a:xfrm>
          <a:prstGeom prst="rect">
            <a:avLst/>
          </a:prstGeom>
        </p:spPr>
      </p:pic>
      <p:sp>
        <p:nvSpPr>
          <p:cNvPr id="2" name="Rectangle 1">
            <a:extLst>
              <a:ext uri="{FF2B5EF4-FFF2-40B4-BE49-F238E27FC236}">
                <a16:creationId xmlns:a16="http://schemas.microsoft.com/office/drawing/2014/main" id="{15304420-EFB8-4633-9EB8-9139A15FE7D4}"/>
              </a:ext>
            </a:extLst>
          </p:cNvPr>
          <p:cNvSpPr/>
          <p:nvPr/>
        </p:nvSpPr>
        <p:spPr>
          <a:xfrm>
            <a:off x="9259302" y="4003007"/>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9434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F36F78-3B68-4A00-B37D-57C6DB9AD313}"/>
              </a:ext>
            </a:extLst>
          </p:cNvPr>
          <p:cNvSpPr/>
          <p:nvPr/>
        </p:nvSpPr>
        <p:spPr>
          <a:xfrm>
            <a:off x="9290261" y="4267200"/>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871DDD-2761-453A-A02B-AED4AEBDCB8E}"/>
              </a:ext>
            </a:extLst>
          </p:cNvPr>
          <p:cNvPicPr>
            <a:picLocks noChangeAspect="1"/>
          </p:cNvPicPr>
          <p:nvPr/>
        </p:nvPicPr>
        <p:blipFill>
          <a:blip r:embed="rId2"/>
          <a:stretch>
            <a:fillRect/>
          </a:stretch>
        </p:blipFill>
        <p:spPr>
          <a:xfrm>
            <a:off x="1000125" y="104775"/>
            <a:ext cx="10191750" cy="6648450"/>
          </a:xfrm>
          <a:prstGeom prst="rect">
            <a:avLst/>
          </a:prstGeom>
        </p:spPr>
      </p:pic>
      <p:sp>
        <p:nvSpPr>
          <p:cNvPr id="2" name="Rectangle 1">
            <a:extLst>
              <a:ext uri="{FF2B5EF4-FFF2-40B4-BE49-F238E27FC236}">
                <a16:creationId xmlns:a16="http://schemas.microsoft.com/office/drawing/2014/main" id="{6CE30B88-DDB4-493C-9177-5DE48DDB019D}"/>
              </a:ext>
            </a:extLst>
          </p:cNvPr>
          <p:cNvSpPr/>
          <p:nvPr/>
        </p:nvSpPr>
        <p:spPr>
          <a:xfrm>
            <a:off x="9239249" y="4253664"/>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1287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8FB1B-6C2E-4512-A6B9-66732FCAA384}"/>
              </a:ext>
            </a:extLst>
          </p:cNvPr>
          <p:cNvSpPr/>
          <p:nvPr/>
        </p:nvSpPr>
        <p:spPr>
          <a:xfrm>
            <a:off x="9115424" y="4495800"/>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AF281C-E591-4ED9-ABD3-71995BB78450}"/>
              </a:ext>
            </a:extLst>
          </p:cNvPr>
          <p:cNvPicPr>
            <a:picLocks noChangeAspect="1"/>
          </p:cNvPicPr>
          <p:nvPr/>
        </p:nvPicPr>
        <p:blipFill>
          <a:blip r:embed="rId2"/>
          <a:stretch>
            <a:fillRect/>
          </a:stretch>
        </p:blipFill>
        <p:spPr>
          <a:xfrm>
            <a:off x="1004887" y="95250"/>
            <a:ext cx="10182225" cy="6667500"/>
          </a:xfrm>
          <a:prstGeom prst="rect">
            <a:avLst/>
          </a:prstGeom>
        </p:spPr>
      </p:pic>
      <p:sp>
        <p:nvSpPr>
          <p:cNvPr id="2" name="Rectangle 1">
            <a:extLst>
              <a:ext uri="{FF2B5EF4-FFF2-40B4-BE49-F238E27FC236}">
                <a16:creationId xmlns:a16="http://schemas.microsoft.com/office/drawing/2014/main" id="{25CD218C-FF39-4740-BCA1-F00AA713C008}"/>
              </a:ext>
            </a:extLst>
          </p:cNvPr>
          <p:cNvSpPr/>
          <p:nvPr/>
        </p:nvSpPr>
        <p:spPr>
          <a:xfrm>
            <a:off x="9249275" y="4544428"/>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0720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9901-DE6F-41CE-93A8-7DF31D0A2565}"/>
              </a:ext>
            </a:extLst>
          </p:cNvPr>
          <p:cNvSpPr>
            <a:spLocks noGrp="1"/>
          </p:cNvSpPr>
          <p:nvPr>
            <p:ph type="title"/>
          </p:nvPr>
        </p:nvSpPr>
        <p:spPr/>
        <p:txBody>
          <a:bodyPr/>
          <a:lstStyle/>
          <a:p>
            <a:r>
              <a:rPr lang="en-US"/>
              <a:t>Reporting </a:t>
            </a:r>
          </a:p>
        </p:txBody>
      </p:sp>
      <p:sp>
        <p:nvSpPr>
          <p:cNvPr id="3" name="Content Placeholder 2">
            <a:extLst>
              <a:ext uri="{FF2B5EF4-FFF2-40B4-BE49-F238E27FC236}">
                <a16:creationId xmlns:a16="http://schemas.microsoft.com/office/drawing/2014/main" id="{2E45C48E-E27E-4BFC-ADEE-DB952C3F477E}"/>
              </a:ext>
            </a:extLst>
          </p:cNvPr>
          <p:cNvSpPr>
            <a:spLocks noGrp="1"/>
          </p:cNvSpPr>
          <p:nvPr>
            <p:ph idx="1"/>
          </p:nvPr>
        </p:nvSpPr>
        <p:spPr/>
        <p:txBody>
          <a:bodyPr/>
          <a:lstStyle/>
          <a:p>
            <a:r>
              <a:rPr lang="en-US"/>
              <a:t>Center for Assessment – Growth Analysis</a:t>
            </a:r>
          </a:p>
          <a:p>
            <a:r>
              <a:rPr lang="en-US"/>
              <a:t>ADE Accountability – Proficiency Analysis </a:t>
            </a:r>
          </a:p>
          <a:p>
            <a:r>
              <a:rPr lang="en-US"/>
              <a:t>Helios and Abt Associates – English Learner Analysis</a:t>
            </a:r>
          </a:p>
          <a:p>
            <a:r>
              <a:rPr lang="en-US"/>
              <a:t>ADE Accountability – Enrollment and Mobility</a:t>
            </a:r>
          </a:p>
        </p:txBody>
      </p:sp>
    </p:spTree>
    <p:extLst>
      <p:ext uri="{BB962C8B-B14F-4D97-AF65-F5344CB8AC3E}">
        <p14:creationId xmlns:p14="http://schemas.microsoft.com/office/powerpoint/2010/main" val="311840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B9F56C-B8F6-45C5-83E8-3E9506A87E00}"/>
              </a:ext>
            </a:extLst>
          </p:cNvPr>
          <p:cNvSpPr/>
          <p:nvPr/>
        </p:nvSpPr>
        <p:spPr>
          <a:xfrm>
            <a:off x="9383663" y="4733925"/>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0A6160-DA34-480B-9195-884A26577CE7}"/>
              </a:ext>
            </a:extLst>
          </p:cNvPr>
          <p:cNvPicPr>
            <a:picLocks noChangeAspect="1"/>
          </p:cNvPicPr>
          <p:nvPr/>
        </p:nvPicPr>
        <p:blipFill>
          <a:blip r:embed="rId2"/>
          <a:stretch>
            <a:fillRect/>
          </a:stretch>
        </p:blipFill>
        <p:spPr>
          <a:xfrm>
            <a:off x="1000125" y="90487"/>
            <a:ext cx="10191750" cy="6677025"/>
          </a:xfrm>
          <a:prstGeom prst="rect">
            <a:avLst/>
          </a:prstGeom>
        </p:spPr>
      </p:pic>
      <p:sp>
        <p:nvSpPr>
          <p:cNvPr id="2" name="Rectangle 1">
            <a:extLst>
              <a:ext uri="{FF2B5EF4-FFF2-40B4-BE49-F238E27FC236}">
                <a16:creationId xmlns:a16="http://schemas.microsoft.com/office/drawing/2014/main" id="{742398FC-E5FA-44C7-B2E6-8620A0562A6E}"/>
              </a:ext>
            </a:extLst>
          </p:cNvPr>
          <p:cNvSpPr/>
          <p:nvPr/>
        </p:nvSpPr>
        <p:spPr>
          <a:xfrm>
            <a:off x="9269328" y="4785059"/>
            <a:ext cx="1743075" cy="32385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206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14BC-BF3B-9044-A9BB-71FD2F944A7E}"/>
              </a:ext>
            </a:extLst>
          </p:cNvPr>
          <p:cNvSpPr>
            <a:spLocks noGrp="1"/>
          </p:cNvSpPr>
          <p:nvPr>
            <p:ph type="title"/>
          </p:nvPr>
        </p:nvSpPr>
        <p:spPr>
          <a:xfrm>
            <a:off x="633446" y="640081"/>
            <a:ext cx="6562262" cy="3849244"/>
          </a:xfrm>
          <a:noFill/>
        </p:spPr>
        <p:txBody>
          <a:bodyPr vert="horz" lIns="91440" tIns="45720" rIns="91440" bIns="45720" rtlCol="0" anchor="b">
            <a:normAutofit/>
          </a:bodyPr>
          <a:lstStyle/>
          <a:p>
            <a:pPr algn="r"/>
            <a:r>
              <a:rPr lang="en-US" sz="6000">
                <a:solidFill>
                  <a:schemeClr val="tx1"/>
                </a:solidFill>
                <a:latin typeface="+mj-lt"/>
                <a:cs typeface="+mj-cs"/>
              </a:rPr>
              <a:t>Questions</a:t>
            </a:r>
          </a:p>
        </p:txBody>
      </p:sp>
      <p:sp>
        <p:nvSpPr>
          <p:cNvPr id="5" name="Footer Placeholder 4">
            <a:extLst>
              <a:ext uri="{FF2B5EF4-FFF2-40B4-BE49-F238E27FC236}">
                <a16:creationId xmlns:a16="http://schemas.microsoft.com/office/drawing/2014/main" id="{9757C8B5-FDD8-CC47-B240-205F6552E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fontScale="925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Arizona State Board of Education Meeting, September 27th, 2021</a:t>
            </a:r>
          </a:p>
        </p:txBody>
      </p:sp>
      <p:pic>
        <p:nvPicPr>
          <p:cNvPr id="6" name="Content Placeholder 5">
            <a:extLst>
              <a:ext uri="{FF2B5EF4-FFF2-40B4-BE49-F238E27FC236}">
                <a16:creationId xmlns:a16="http://schemas.microsoft.com/office/drawing/2014/main" id="{52056A83-1007-1146-8A44-8C943BE0D68B}"/>
              </a:ext>
            </a:extLst>
          </p:cNvPr>
          <p:cNvPicPr>
            <a:picLocks noGrp="1" noChangeAspect="1"/>
          </p:cNvPicPr>
          <p:nvPr>
            <p:ph idx="1"/>
          </p:nvPr>
        </p:nvPicPr>
        <p:blipFill rotWithShape="1">
          <a:blip r:embed="rId2"/>
          <a:srcRect r="2" b="2369"/>
          <a:stretch/>
        </p:blipFill>
        <p:spPr>
          <a:xfrm>
            <a:off x="7552944" y="10"/>
            <a:ext cx="4636008" cy="6857990"/>
          </a:xfrm>
          <a:prstGeom prst="rect">
            <a:avLst/>
          </a:prstGeom>
        </p:spPr>
      </p:pic>
    </p:spTree>
    <p:extLst>
      <p:ext uri="{BB962C8B-B14F-4D97-AF65-F5344CB8AC3E}">
        <p14:creationId xmlns:p14="http://schemas.microsoft.com/office/powerpoint/2010/main" val="380121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48AD-0D96-4107-9B4D-D67E510C2BB2}"/>
              </a:ext>
            </a:extLst>
          </p:cNvPr>
          <p:cNvSpPr>
            <a:spLocks noGrp="1"/>
          </p:cNvSpPr>
          <p:nvPr>
            <p:ph type="title"/>
          </p:nvPr>
        </p:nvSpPr>
        <p:spPr/>
        <p:txBody>
          <a:bodyPr/>
          <a:lstStyle/>
          <a:p>
            <a:r>
              <a:rPr lang="en-US"/>
              <a:t>Looking at Impact through Proficiency</a:t>
            </a:r>
          </a:p>
        </p:txBody>
      </p:sp>
      <p:sp>
        <p:nvSpPr>
          <p:cNvPr id="3" name="Content Placeholder 2">
            <a:extLst>
              <a:ext uri="{FF2B5EF4-FFF2-40B4-BE49-F238E27FC236}">
                <a16:creationId xmlns:a16="http://schemas.microsoft.com/office/drawing/2014/main" id="{9EB3D1D0-97C6-4AE2-898A-012D1E77AA0D}"/>
              </a:ext>
            </a:extLst>
          </p:cNvPr>
          <p:cNvSpPr>
            <a:spLocks noGrp="1"/>
          </p:cNvSpPr>
          <p:nvPr>
            <p:ph idx="1"/>
          </p:nvPr>
        </p:nvSpPr>
        <p:spPr/>
        <p:txBody>
          <a:bodyPr>
            <a:normAutofit fontScale="62500" lnSpcReduction="20000"/>
          </a:bodyPr>
          <a:lstStyle/>
          <a:p>
            <a:pPr marL="0" indent="0">
              <a:buNone/>
            </a:pPr>
            <a:r>
              <a:rPr lang="en-US"/>
              <a:t>Kimberly Shinault serves as the Data Analyst with ADE. She has a Master’s of Public Health in Biostatistics from the University of Oklahoma, and a Master’s of Science in Psychology-Research Methodology from Walden University. Her responsibilities include data analysis on a variety of projects within the Accountability department, specializing primarily in the analysis and presentation of English Learner data and enrollment.</a:t>
            </a:r>
          </a:p>
          <a:p>
            <a:pPr marL="0" indent="0">
              <a:buNone/>
            </a:pPr>
            <a:endParaRPr lang="en-US"/>
          </a:p>
          <a:p>
            <a:pPr marL="0" indent="0">
              <a:buNone/>
            </a:pPr>
            <a:r>
              <a:rPr lang="en-US"/>
              <a:t>Jessica Mueller currently works as a Research and Data Analyst with the Arizona State Board of Education. She received her Master Degree in Social work in the field of policy, administration and community practice. She worked with Arizona State University in the support and evaluation of psycho-social programs targeting anxiety in elementary schools. She has worked on many research programs regarding children.</a:t>
            </a: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B7B3C983-8612-4AFF-992D-1BDA2930C504}"/>
              </a:ext>
            </a:extLst>
          </p:cNvPr>
          <p:cNvSpPr>
            <a:spLocks noGrp="1"/>
          </p:cNvSpPr>
          <p:nvPr>
            <p:ph type="body" sz="half" idx="2"/>
          </p:nvPr>
        </p:nvSpPr>
        <p:spPr/>
        <p:txBody>
          <a:bodyPr/>
          <a:lstStyle/>
          <a:p>
            <a:r>
              <a:rPr lang="en-US"/>
              <a:t>Kimberly Shinault</a:t>
            </a:r>
          </a:p>
          <a:p>
            <a:r>
              <a:rPr lang="en-US"/>
              <a:t>Jessica Mueller</a:t>
            </a:r>
          </a:p>
        </p:txBody>
      </p:sp>
    </p:spTree>
    <p:extLst>
      <p:ext uri="{BB962C8B-B14F-4D97-AF65-F5344CB8AC3E}">
        <p14:creationId xmlns:p14="http://schemas.microsoft.com/office/powerpoint/2010/main" val="416927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p:txBody>
          <a:bodyPr>
            <a:normAutofit/>
          </a:bodyPr>
          <a:lstStyle/>
          <a:p>
            <a:pPr algn="r"/>
            <a:r>
              <a:rPr lang="en-US"/>
              <a:t>Andrew Ho, Harvard School of Education</a:t>
            </a:r>
            <a:br>
              <a:rPr lang="en-US"/>
            </a:br>
            <a:r>
              <a:rPr lang="en-US" sz="1800" u="sng"/>
              <a:t>Three test-score metrics that all states should report in the COVID-19 affected spring of 2021</a:t>
            </a:r>
            <a:endParaRPr lang="en-US" u="sng"/>
          </a:p>
        </p:txBody>
      </p:sp>
      <p:sp>
        <p:nvSpPr>
          <p:cNvPr id="4" name="TextBox 3">
            <a:extLst>
              <a:ext uri="{FF2B5EF4-FFF2-40B4-BE49-F238E27FC236}">
                <a16:creationId xmlns:a16="http://schemas.microsoft.com/office/drawing/2014/main" id="{32FC120E-5DFB-42CF-B452-9A320E957672}"/>
              </a:ext>
            </a:extLst>
          </p:cNvPr>
          <p:cNvSpPr txBox="1"/>
          <p:nvPr/>
        </p:nvSpPr>
        <p:spPr>
          <a:xfrm>
            <a:off x="781225" y="1859339"/>
            <a:ext cx="10629550" cy="3693319"/>
          </a:xfrm>
          <a:prstGeom prst="rect">
            <a:avLst/>
          </a:prstGeom>
          <a:noFill/>
        </p:spPr>
        <p:txBody>
          <a:bodyPr wrap="square">
            <a:spAutoFit/>
          </a:bodyPr>
          <a:lstStyle/>
          <a:p>
            <a:r>
              <a:rPr lang="en-US" b="1"/>
              <a:t>“The Match Rate</a:t>
            </a:r>
          </a:p>
          <a:p>
            <a:endParaRPr lang="en-US" b="1"/>
          </a:p>
          <a:p>
            <a:r>
              <a:rPr lang="en-US"/>
              <a:t>Accurate interpretation of aggregate scores requires an accurate answer to the question, what population does this report describe? In a typical year, this answer is straightforward: the students in grade, school, or district.2 The percentage of tested students is typically high, with targets above 95%. Longitudinally, many schools have nontrivial grade-to-grade mobility rates, where students leave or enter some schools more frequently between school years than other schools. However, mobility rates are typically steady over time.</a:t>
            </a:r>
          </a:p>
          <a:p>
            <a:endParaRPr lang="en-US"/>
          </a:p>
          <a:p>
            <a:r>
              <a:rPr lang="en-US"/>
              <a:t>In this school year, there may be substantial numbers of enrolled students who may not have comparable scores, whether they opt out of testing or test remotely in noncomparable conditions. In addition, there may be substantial and atypical numbers of students who are not in school who otherwise would be enrolled, above and beyond typical mobility rates.”</a:t>
            </a:r>
          </a:p>
        </p:txBody>
      </p:sp>
    </p:spTree>
    <p:extLst>
      <p:ext uri="{BB962C8B-B14F-4D97-AF65-F5344CB8AC3E}">
        <p14:creationId xmlns:p14="http://schemas.microsoft.com/office/powerpoint/2010/main" val="323575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a:xfrm>
            <a:off x="556532" y="643467"/>
            <a:ext cx="11210925" cy="744836"/>
          </a:xfrm>
        </p:spPr>
        <p:txBody>
          <a:bodyPr>
            <a:normAutofit/>
          </a:bodyPr>
          <a:lstStyle/>
          <a:p>
            <a:pPr algn="ctr"/>
            <a:r>
              <a:rPr lang="en-US" sz="2500">
                <a:solidFill>
                  <a:schemeClr val="bg1"/>
                </a:solidFill>
              </a:rPr>
              <a:t>First Look at Impact In Grade Levels (3, 6 &amp; 10) for English Language Arts </a:t>
            </a:r>
          </a:p>
        </p:txBody>
      </p:sp>
      <p:graphicFrame>
        <p:nvGraphicFramePr>
          <p:cNvPr id="4" name="Table 3">
            <a:extLst>
              <a:ext uri="{FF2B5EF4-FFF2-40B4-BE49-F238E27FC236}">
                <a16:creationId xmlns:a16="http://schemas.microsoft.com/office/drawing/2014/main" id="{612AB9FF-CE18-4C5F-828F-83A477A015C8}"/>
              </a:ext>
            </a:extLst>
          </p:cNvPr>
          <p:cNvGraphicFramePr>
            <a:graphicFrameLocks noGrp="1"/>
          </p:cNvGraphicFramePr>
          <p:nvPr>
            <p:extLst>
              <p:ext uri="{D42A27DB-BD31-4B8C-83A1-F6EECF244321}">
                <p14:modId xmlns:p14="http://schemas.microsoft.com/office/powerpoint/2010/main" val="2325977450"/>
              </p:ext>
            </p:extLst>
          </p:nvPr>
        </p:nvGraphicFramePr>
        <p:xfrm>
          <a:off x="643467" y="2259748"/>
          <a:ext cx="10905060" cy="3225160"/>
        </p:xfrm>
        <a:graphic>
          <a:graphicData uri="http://schemas.openxmlformats.org/drawingml/2006/table">
            <a:tbl>
              <a:tblPr firstRow="1" bandRow="1">
                <a:tableStyleId>{5C22544A-7EE6-4342-B048-85BDC9FD1C3A}</a:tableStyleId>
              </a:tblPr>
              <a:tblGrid>
                <a:gridCol w="1013880">
                  <a:extLst>
                    <a:ext uri="{9D8B030D-6E8A-4147-A177-3AD203B41FA5}">
                      <a16:colId xmlns:a16="http://schemas.microsoft.com/office/drawing/2014/main" val="949872201"/>
                    </a:ext>
                  </a:extLst>
                </a:gridCol>
                <a:gridCol w="1090887">
                  <a:extLst>
                    <a:ext uri="{9D8B030D-6E8A-4147-A177-3AD203B41FA5}">
                      <a16:colId xmlns:a16="http://schemas.microsoft.com/office/drawing/2014/main" val="778649651"/>
                    </a:ext>
                  </a:extLst>
                </a:gridCol>
                <a:gridCol w="1342039">
                  <a:extLst>
                    <a:ext uri="{9D8B030D-6E8A-4147-A177-3AD203B41FA5}">
                      <a16:colId xmlns:a16="http://schemas.microsoft.com/office/drawing/2014/main" val="3188358823"/>
                    </a:ext>
                  </a:extLst>
                </a:gridCol>
                <a:gridCol w="1144046">
                  <a:extLst>
                    <a:ext uri="{9D8B030D-6E8A-4147-A177-3AD203B41FA5}">
                      <a16:colId xmlns:a16="http://schemas.microsoft.com/office/drawing/2014/main" val="2908879544"/>
                    </a:ext>
                  </a:extLst>
                </a:gridCol>
                <a:gridCol w="1342039">
                  <a:extLst>
                    <a:ext uri="{9D8B030D-6E8A-4147-A177-3AD203B41FA5}">
                      <a16:colId xmlns:a16="http://schemas.microsoft.com/office/drawing/2014/main" val="3652569952"/>
                    </a:ext>
                  </a:extLst>
                </a:gridCol>
                <a:gridCol w="1144046">
                  <a:extLst>
                    <a:ext uri="{9D8B030D-6E8A-4147-A177-3AD203B41FA5}">
                      <a16:colId xmlns:a16="http://schemas.microsoft.com/office/drawing/2014/main" val="3092812777"/>
                    </a:ext>
                  </a:extLst>
                </a:gridCol>
                <a:gridCol w="1297214">
                  <a:extLst>
                    <a:ext uri="{9D8B030D-6E8A-4147-A177-3AD203B41FA5}">
                      <a16:colId xmlns:a16="http://schemas.microsoft.com/office/drawing/2014/main" val="2107935184"/>
                    </a:ext>
                  </a:extLst>
                </a:gridCol>
                <a:gridCol w="1188870">
                  <a:extLst>
                    <a:ext uri="{9D8B030D-6E8A-4147-A177-3AD203B41FA5}">
                      <a16:colId xmlns:a16="http://schemas.microsoft.com/office/drawing/2014/main" val="2250991112"/>
                    </a:ext>
                  </a:extLst>
                </a:gridCol>
                <a:gridCol w="1342039">
                  <a:extLst>
                    <a:ext uri="{9D8B030D-6E8A-4147-A177-3AD203B41FA5}">
                      <a16:colId xmlns:a16="http://schemas.microsoft.com/office/drawing/2014/main" val="3561848368"/>
                    </a:ext>
                  </a:extLst>
                </a:gridCol>
              </a:tblGrid>
              <a:tr h="1052680">
                <a:tc>
                  <a:txBody>
                    <a:bodyPr/>
                    <a:lstStyle/>
                    <a:p>
                      <a:pPr algn="ctr" rtl="0" fontAlgn="ctr"/>
                      <a:r>
                        <a:rPr lang="en-US" sz="1800" u="none" strike="noStrike">
                          <a:effectLst/>
                        </a:rPr>
                        <a:t>Grade Level</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ctr" rtl="0" fontAlgn="ctr"/>
                      <a:r>
                        <a:rPr lang="en-US" sz="1800" u="none" strike="noStrike">
                          <a:effectLst/>
                        </a:rPr>
                        <a:t>2017 Percent Tested</a:t>
                      </a:r>
                      <a:endParaRPr lang="en-US" sz="1800" b="1" i="0" u="none" strike="noStrike">
                        <a:solidFill>
                          <a:srgbClr val="000000"/>
                        </a:solidFill>
                        <a:effectLst/>
                        <a:latin typeface="Arial" panose="020B0604020202020204" pitchFamily="34" charset="0"/>
                      </a:endParaRPr>
                    </a:p>
                  </a:txBody>
                  <a:tcPr marL="10803" marR="10803" marT="10803" marB="0" anchor="ctr">
                    <a:lnL w="28575">
                      <a:solidFill>
                        <a:schemeClr val="tx1"/>
                      </a:solidFill>
                    </a:lnL>
                  </a:tcPr>
                </a:tc>
                <a:tc>
                  <a:txBody>
                    <a:bodyPr/>
                    <a:lstStyle/>
                    <a:p>
                      <a:pPr algn="ctr" rtl="0" fontAlgn="ctr"/>
                      <a:r>
                        <a:rPr lang="en-US" sz="1800" u="none" strike="noStrike">
                          <a:effectLst/>
                        </a:rPr>
                        <a:t>2017 Percent Proficient</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ctr" rtl="0" fontAlgn="ctr"/>
                      <a:r>
                        <a:rPr lang="en-US" sz="1800" u="none" strike="noStrike">
                          <a:effectLst/>
                        </a:rPr>
                        <a:t>2018 Percent Tested</a:t>
                      </a:r>
                      <a:endParaRPr lang="en-US" sz="1800" b="1" i="0" u="none" strike="noStrike">
                        <a:solidFill>
                          <a:srgbClr val="000000"/>
                        </a:solidFill>
                        <a:effectLst/>
                        <a:latin typeface="Arial" panose="020B0604020202020204" pitchFamily="34" charset="0"/>
                      </a:endParaRPr>
                    </a:p>
                  </a:txBody>
                  <a:tcPr marL="10803" marR="10803" marT="10803" marB="0" anchor="ctr">
                    <a:lnL w="28575">
                      <a:solidFill>
                        <a:schemeClr val="tx1"/>
                      </a:solidFill>
                    </a:lnL>
                  </a:tcPr>
                </a:tc>
                <a:tc>
                  <a:txBody>
                    <a:bodyPr/>
                    <a:lstStyle/>
                    <a:p>
                      <a:pPr algn="ctr" rtl="0" fontAlgn="ctr"/>
                      <a:r>
                        <a:rPr lang="en-US" sz="1800" u="none" strike="noStrike">
                          <a:effectLst/>
                        </a:rPr>
                        <a:t>2018 Percent Proficient</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ctr" rtl="0" fontAlgn="ctr"/>
                      <a:r>
                        <a:rPr lang="en-US" sz="1800" u="none" strike="noStrike">
                          <a:effectLst/>
                        </a:rPr>
                        <a:t>2019 Percent Tested</a:t>
                      </a:r>
                      <a:endParaRPr lang="en-US" sz="1800" b="1" i="0" u="none" strike="noStrike">
                        <a:solidFill>
                          <a:srgbClr val="000000"/>
                        </a:solidFill>
                        <a:effectLst/>
                        <a:latin typeface="Arial" panose="020B0604020202020204" pitchFamily="34" charset="0"/>
                      </a:endParaRPr>
                    </a:p>
                  </a:txBody>
                  <a:tcPr marL="10803" marR="10803" marT="10803" marB="0" anchor="ctr">
                    <a:lnL w="28575">
                      <a:solidFill>
                        <a:schemeClr val="tx1"/>
                      </a:solidFill>
                    </a:lnL>
                  </a:tcPr>
                </a:tc>
                <a:tc>
                  <a:txBody>
                    <a:bodyPr/>
                    <a:lstStyle/>
                    <a:p>
                      <a:pPr algn="ctr" rtl="0" fontAlgn="ctr"/>
                      <a:r>
                        <a:rPr lang="en-US" sz="1800" u="none" strike="noStrike">
                          <a:effectLst/>
                        </a:rPr>
                        <a:t>2019 Percent Proficient</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ctr" rtl="0" fontAlgn="ctr"/>
                      <a:r>
                        <a:rPr lang="en-US" sz="1800" u="none" strike="noStrike">
                          <a:effectLst/>
                        </a:rPr>
                        <a:t>2021 Percent Tested</a:t>
                      </a:r>
                      <a:endParaRPr lang="en-US" sz="1800" i="0" u="none" strike="noStrike">
                        <a:solidFill>
                          <a:srgbClr val="000000"/>
                        </a:solidFill>
                        <a:effectLst/>
                        <a:latin typeface="Arial"/>
                      </a:endParaRPr>
                    </a:p>
                  </a:txBody>
                  <a:tcPr marL="10803" marR="10803" marT="10803" marB="0" anchor="ctr">
                    <a:lnL w="28575">
                      <a:solidFill>
                        <a:schemeClr val="tx1"/>
                      </a:solidFill>
                    </a:lnL>
                  </a:tcPr>
                </a:tc>
                <a:tc>
                  <a:txBody>
                    <a:bodyPr/>
                    <a:lstStyle/>
                    <a:p>
                      <a:pPr algn="ctr" rtl="0" fontAlgn="ctr"/>
                      <a:r>
                        <a:rPr lang="en-US" sz="1800" u="none" strike="noStrike">
                          <a:effectLst/>
                        </a:rPr>
                        <a:t>2021 Percent Proficient</a:t>
                      </a:r>
                      <a:endParaRPr lang="en-US" sz="1800" i="0" u="none" strike="noStrike">
                        <a:solidFill>
                          <a:srgbClr val="000000"/>
                        </a:solidFill>
                        <a:effectLst/>
                        <a:latin typeface="Arial"/>
                      </a:endParaRPr>
                    </a:p>
                  </a:txBody>
                  <a:tcPr marL="10803" marR="10803" marT="10803" marB="0" anchor="ctr"/>
                </a:tc>
                <a:extLst>
                  <a:ext uri="{0D108BD9-81ED-4DB2-BD59-A6C34878D82A}">
                    <a16:rowId xmlns:a16="http://schemas.microsoft.com/office/drawing/2014/main" val="1437387361"/>
                  </a:ext>
                </a:extLst>
              </a:tr>
              <a:tr h="724160">
                <a:tc>
                  <a:txBody>
                    <a:bodyPr/>
                    <a:lstStyle/>
                    <a:p>
                      <a:pPr algn="ctr" rtl="0" fontAlgn="ctr"/>
                      <a:r>
                        <a:rPr lang="en-US" sz="1800" u="none" strike="noStrike">
                          <a:effectLst/>
                        </a:rPr>
                        <a:t>Grade 3</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r" fontAlgn="b"/>
                      <a:r>
                        <a:rPr lang="en-US" sz="2200" u="none" strike="noStrike">
                          <a:effectLst/>
                        </a:rPr>
                        <a:t>96.94</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43.10</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93.87</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43.65</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93.89</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46.11</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88.83</a:t>
                      </a:r>
                      <a:endParaRPr lang="en-US" sz="2200" i="0" u="none" strike="noStrike">
                        <a:solidFill>
                          <a:srgbClr val="000000"/>
                        </a:solidFill>
                        <a:effectLst/>
                        <a:latin typeface="Calibri"/>
                      </a:endParaRPr>
                    </a:p>
                  </a:txBody>
                  <a:tcPr marL="10803" marR="194454" marT="10803" marB="0" anchor="b">
                    <a:lnL w="28575">
                      <a:solidFill>
                        <a:schemeClr val="tx1"/>
                      </a:solidFill>
                    </a:lnL>
                  </a:tcPr>
                </a:tc>
                <a:tc>
                  <a:txBody>
                    <a:bodyPr/>
                    <a:lstStyle/>
                    <a:p>
                      <a:pPr algn="r" fontAlgn="b"/>
                      <a:r>
                        <a:rPr lang="en-US" sz="2200" u="none" strike="noStrike">
                          <a:effectLst/>
                        </a:rPr>
                        <a:t>34.79</a:t>
                      </a:r>
                      <a:endParaRPr lang="en-US" sz="2200" i="0" u="none" strike="noStrike">
                        <a:solidFill>
                          <a:srgbClr val="000000"/>
                        </a:solidFill>
                        <a:effectLst/>
                        <a:latin typeface="Calibri"/>
                      </a:endParaRPr>
                    </a:p>
                  </a:txBody>
                  <a:tcPr marL="10803" marR="194454" marT="10803" marB="0" anchor="b"/>
                </a:tc>
                <a:extLst>
                  <a:ext uri="{0D108BD9-81ED-4DB2-BD59-A6C34878D82A}">
                    <a16:rowId xmlns:a16="http://schemas.microsoft.com/office/drawing/2014/main" val="3954776774"/>
                  </a:ext>
                </a:extLst>
              </a:tr>
              <a:tr h="724160">
                <a:tc>
                  <a:txBody>
                    <a:bodyPr/>
                    <a:lstStyle/>
                    <a:p>
                      <a:pPr algn="ctr" rtl="0" fontAlgn="ctr"/>
                      <a:r>
                        <a:rPr lang="en-US" sz="1800" u="none" strike="noStrike">
                          <a:effectLst/>
                        </a:rPr>
                        <a:t>Grade 6</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r" fontAlgn="b"/>
                      <a:r>
                        <a:rPr lang="en-US" sz="2200" u="none" strike="noStrike">
                          <a:effectLst/>
                        </a:rPr>
                        <a:t>96.98</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41.14</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93.78</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38.82</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94.09</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42.10</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87.22</a:t>
                      </a:r>
                      <a:endParaRPr lang="en-US" sz="2200" i="0" u="none" strike="noStrike">
                        <a:solidFill>
                          <a:srgbClr val="000000"/>
                        </a:solidFill>
                        <a:effectLst/>
                        <a:latin typeface="Calibri"/>
                      </a:endParaRPr>
                    </a:p>
                  </a:txBody>
                  <a:tcPr marL="10803" marR="194454" marT="10803" marB="0" anchor="b">
                    <a:lnL w="28575">
                      <a:solidFill>
                        <a:schemeClr val="tx1"/>
                      </a:solidFill>
                    </a:lnL>
                  </a:tcPr>
                </a:tc>
                <a:tc>
                  <a:txBody>
                    <a:bodyPr/>
                    <a:lstStyle/>
                    <a:p>
                      <a:pPr algn="r" fontAlgn="b"/>
                      <a:r>
                        <a:rPr lang="en-US" sz="2200" u="none" strike="noStrike">
                          <a:effectLst/>
                        </a:rPr>
                        <a:t>37.13</a:t>
                      </a:r>
                      <a:endParaRPr lang="en-US" sz="2200" i="0" u="none" strike="noStrike">
                        <a:solidFill>
                          <a:srgbClr val="000000"/>
                        </a:solidFill>
                        <a:effectLst/>
                        <a:latin typeface="Calibri"/>
                      </a:endParaRPr>
                    </a:p>
                  </a:txBody>
                  <a:tcPr marL="10803" marR="194454" marT="10803" marB="0" anchor="b"/>
                </a:tc>
                <a:extLst>
                  <a:ext uri="{0D108BD9-81ED-4DB2-BD59-A6C34878D82A}">
                    <a16:rowId xmlns:a16="http://schemas.microsoft.com/office/drawing/2014/main" val="3458226449"/>
                  </a:ext>
                </a:extLst>
              </a:tr>
              <a:tr h="724160">
                <a:tc>
                  <a:txBody>
                    <a:bodyPr/>
                    <a:lstStyle/>
                    <a:p>
                      <a:pPr algn="ctr" rtl="0" fontAlgn="ctr"/>
                      <a:r>
                        <a:rPr lang="en-US" sz="1800" u="none" strike="noStrike">
                          <a:effectLst/>
                        </a:rPr>
                        <a:t>Grade 10</a:t>
                      </a:r>
                      <a:endParaRPr lang="en-US" sz="1800" b="1" i="0" u="none" strike="noStrike">
                        <a:solidFill>
                          <a:srgbClr val="000000"/>
                        </a:solidFill>
                        <a:effectLst/>
                        <a:latin typeface="Arial" panose="020B0604020202020204" pitchFamily="34" charset="0"/>
                      </a:endParaRPr>
                    </a:p>
                  </a:txBody>
                  <a:tcPr marL="10803" marR="10803" marT="10803" marB="0" anchor="ctr">
                    <a:lnR w="28575">
                      <a:solidFill>
                        <a:schemeClr val="tx1"/>
                      </a:solidFill>
                    </a:lnR>
                  </a:tcPr>
                </a:tc>
                <a:tc>
                  <a:txBody>
                    <a:bodyPr/>
                    <a:lstStyle/>
                    <a:p>
                      <a:pPr algn="r" fontAlgn="b"/>
                      <a:r>
                        <a:rPr lang="en-US" sz="2200" u="none" strike="noStrike">
                          <a:effectLst/>
                        </a:rPr>
                        <a:t>87.90</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31.75</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83.74</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31.98</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70.65</a:t>
                      </a:r>
                      <a:endParaRPr lang="en-US" sz="2200" b="0" i="0" u="none" strike="noStrike">
                        <a:solidFill>
                          <a:srgbClr val="000000"/>
                        </a:solidFill>
                        <a:effectLst/>
                        <a:latin typeface="Calibri" panose="020F0502020204030204" pitchFamily="34" charset="0"/>
                      </a:endParaRPr>
                    </a:p>
                  </a:txBody>
                  <a:tcPr marL="10803" marR="194454" marT="10803" marB="0" anchor="b">
                    <a:lnL w="28575">
                      <a:solidFill>
                        <a:schemeClr val="tx1"/>
                      </a:solidFill>
                    </a:lnL>
                  </a:tcPr>
                </a:tc>
                <a:tc>
                  <a:txBody>
                    <a:bodyPr/>
                    <a:lstStyle/>
                    <a:p>
                      <a:pPr algn="r" fontAlgn="b"/>
                      <a:r>
                        <a:rPr lang="en-US" sz="2200" u="none" strike="noStrike">
                          <a:effectLst/>
                        </a:rPr>
                        <a:t>33.51</a:t>
                      </a:r>
                      <a:endParaRPr lang="en-US" sz="2200" b="0" i="0" u="none" strike="noStrike">
                        <a:solidFill>
                          <a:srgbClr val="000000"/>
                        </a:solidFill>
                        <a:effectLst/>
                        <a:latin typeface="Calibri" panose="020F0502020204030204" pitchFamily="34" charset="0"/>
                      </a:endParaRPr>
                    </a:p>
                  </a:txBody>
                  <a:tcPr marL="10803" marR="194454" marT="10803" marB="0" anchor="b">
                    <a:lnR w="28575">
                      <a:solidFill>
                        <a:schemeClr val="tx1"/>
                      </a:solidFill>
                    </a:lnR>
                  </a:tcPr>
                </a:tc>
                <a:tc>
                  <a:txBody>
                    <a:bodyPr/>
                    <a:lstStyle/>
                    <a:p>
                      <a:pPr algn="r" fontAlgn="b"/>
                      <a:r>
                        <a:rPr lang="en-US" sz="2200" u="none" strike="noStrike">
                          <a:effectLst/>
                        </a:rPr>
                        <a:t>71.36</a:t>
                      </a:r>
                      <a:endParaRPr lang="en-US" sz="2200" i="0" u="none" strike="noStrike">
                        <a:solidFill>
                          <a:srgbClr val="000000"/>
                        </a:solidFill>
                        <a:effectLst/>
                        <a:latin typeface="Calibri"/>
                      </a:endParaRPr>
                    </a:p>
                  </a:txBody>
                  <a:tcPr marL="10803" marR="194454" marT="10803" marB="0" anchor="b">
                    <a:lnL w="28575">
                      <a:solidFill>
                        <a:schemeClr val="tx1"/>
                      </a:solidFill>
                    </a:lnL>
                  </a:tcPr>
                </a:tc>
                <a:tc>
                  <a:txBody>
                    <a:bodyPr/>
                    <a:lstStyle/>
                    <a:p>
                      <a:pPr algn="r" fontAlgn="b"/>
                      <a:r>
                        <a:rPr lang="en-US" sz="2200" u="none" strike="noStrike">
                          <a:effectLst/>
                        </a:rPr>
                        <a:t>31.68</a:t>
                      </a:r>
                      <a:endParaRPr lang="en-US" sz="2200" i="0" u="none" strike="noStrike">
                        <a:solidFill>
                          <a:srgbClr val="000000"/>
                        </a:solidFill>
                        <a:effectLst/>
                        <a:latin typeface="Calibri"/>
                      </a:endParaRPr>
                    </a:p>
                  </a:txBody>
                  <a:tcPr marL="10803" marR="194454" marT="10803" marB="0" anchor="b"/>
                </a:tc>
                <a:extLst>
                  <a:ext uri="{0D108BD9-81ED-4DB2-BD59-A6C34878D82A}">
                    <a16:rowId xmlns:a16="http://schemas.microsoft.com/office/drawing/2014/main" val="940888322"/>
                  </a:ext>
                </a:extLst>
              </a:tr>
            </a:tbl>
          </a:graphicData>
        </a:graphic>
      </p:graphicFrame>
    </p:spTree>
    <p:extLst>
      <p:ext uri="{BB962C8B-B14F-4D97-AF65-F5344CB8AC3E}">
        <p14:creationId xmlns:p14="http://schemas.microsoft.com/office/powerpoint/2010/main" val="393654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First Look at Impact In N.E. Arizona in Mathematics</a:t>
            </a:r>
          </a:p>
        </p:txBody>
      </p:sp>
      <p:graphicFrame>
        <p:nvGraphicFramePr>
          <p:cNvPr id="4" name="Table 3">
            <a:extLst>
              <a:ext uri="{FF2B5EF4-FFF2-40B4-BE49-F238E27FC236}">
                <a16:creationId xmlns:a16="http://schemas.microsoft.com/office/drawing/2014/main" id="{593CD68D-64B3-4392-BD2B-6BBDD796EEB9}"/>
              </a:ext>
            </a:extLst>
          </p:cNvPr>
          <p:cNvGraphicFramePr>
            <a:graphicFrameLocks noGrp="1"/>
          </p:cNvGraphicFramePr>
          <p:nvPr>
            <p:extLst>
              <p:ext uri="{D42A27DB-BD31-4B8C-83A1-F6EECF244321}">
                <p14:modId xmlns:p14="http://schemas.microsoft.com/office/powerpoint/2010/main" val="935186264"/>
              </p:ext>
            </p:extLst>
          </p:nvPr>
        </p:nvGraphicFramePr>
        <p:xfrm>
          <a:off x="644071" y="1977571"/>
          <a:ext cx="10905071" cy="3793652"/>
        </p:xfrm>
        <a:graphic>
          <a:graphicData uri="http://schemas.openxmlformats.org/drawingml/2006/table">
            <a:tbl>
              <a:tblPr firstRow="1" bandRow="1">
                <a:tableStyleId>{5C22544A-7EE6-4342-B048-85BDC9FD1C3A}</a:tableStyleId>
              </a:tblPr>
              <a:tblGrid>
                <a:gridCol w="1310707">
                  <a:extLst>
                    <a:ext uri="{9D8B030D-6E8A-4147-A177-3AD203B41FA5}">
                      <a16:colId xmlns:a16="http://schemas.microsoft.com/office/drawing/2014/main" val="77399680"/>
                    </a:ext>
                  </a:extLst>
                </a:gridCol>
                <a:gridCol w="1105477">
                  <a:extLst>
                    <a:ext uri="{9D8B030D-6E8A-4147-A177-3AD203B41FA5}">
                      <a16:colId xmlns:a16="http://schemas.microsoft.com/office/drawing/2014/main" val="2394307099"/>
                    </a:ext>
                  </a:extLst>
                </a:gridCol>
                <a:gridCol w="1293114">
                  <a:extLst>
                    <a:ext uri="{9D8B030D-6E8A-4147-A177-3AD203B41FA5}">
                      <a16:colId xmlns:a16="http://schemas.microsoft.com/office/drawing/2014/main" val="3940895388"/>
                    </a:ext>
                  </a:extLst>
                </a:gridCol>
                <a:gridCol w="1105477">
                  <a:extLst>
                    <a:ext uri="{9D8B030D-6E8A-4147-A177-3AD203B41FA5}">
                      <a16:colId xmlns:a16="http://schemas.microsoft.com/office/drawing/2014/main" val="3875558539"/>
                    </a:ext>
                  </a:extLst>
                </a:gridCol>
                <a:gridCol w="1293114">
                  <a:extLst>
                    <a:ext uri="{9D8B030D-6E8A-4147-A177-3AD203B41FA5}">
                      <a16:colId xmlns:a16="http://schemas.microsoft.com/office/drawing/2014/main" val="1339867582"/>
                    </a:ext>
                  </a:extLst>
                </a:gridCol>
                <a:gridCol w="1105477">
                  <a:extLst>
                    <a:ext uri="{9D8B030D-6E8A-4147-A177-3AD203B41FA5}">
                      <a16:colId xmlns:a16="http://schemas.microsoft.com/office/drawing/2014/main" val="2329822893"/>
                    </a:ext>
                  </a:extLst>
                </a:gridCol>
                <a:gridCol w="1293114">
                  <a:extLst>
                    <a:ext uri="{9D8B030D-6E8A-4147-A177-3AD203B41FA5}">
                      <a16:colId xmlns:a16="http://schemas.microsoft.com/office/drawing/2014/main" val="3267647484"/>
                    </a:ext>
                  </a:extLst>
                </a:gridCol>
                <a:gridCol w="1105477">
                  <a:extLst>
                    <a:ext uri="{9D8B030D-6E8A-4147-A177-3AD203B41FA5}">
                      <a16:colId xmlns:a16="http://schemas.microsoft.com/office/drawing/2014/main" val="2029747441"/>
                    </a:ext>
                  </a:extLst>
                </a:gridCol>
                <a:gridCol w="1293114">
                  <a:extLst>
                    <a:ext uri="{9D8B030D-6E8A-4147-A177-3AD203B41FA5}">
                      <a16:colId xmlns:a16="http://schemas.microsoft.com/office/drawing/2014/main" val="486756116"/>
                    </a:ext>
                  </a:extLst>
                </a:gridCol>
              </a:tblGrid>
              <a:tr h="1006412">
                <a:tc>
                  <a:txBody>
                    <a:bodyPr/>
                    <a:lstStyle/>
                    <a:p>
                      <a:pPr algn="ctr" rtl="0" fontAlgn="ctr"/>
                      <a:r>
                        <a:rPr lang="en-US" sz="2000" u="none" strike="noStrike">
                          <a:effectLst/>
                        </a:rPr>
                        <a:t>Group</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ctr" rtl="0" fontAlgn="ctr"/>
                      <a:r>
                        <a:rPr lang="en-US" sz="2000" u="none" strike="noStrike">
                          <a:effectLst/>
                        </a:rPr>
                        <a:t>2017 Percent Tested</a:t>
                      </a:r>
                      <a:endParaRPr lang="en-US" sz="2000" b="1" i="0" u="none" strike="noStrike">
                        <a:solidFill>
                          <a:srgbClr val="000000"/>
                        </a:solidFill>
                        <a:effectLst/>
                        <a:latin typeface="Arial" panose="020B0604020202020204" pitchFamily="34" charset="0"/>
                      </a:endParaRPr>
                    </a:p>
                  </a:txBody>
                  <a:tcPr marL="10052" marR="10052" marT="10052" marB="0" anchor="ctr">
                    <a:lnL w="28575">
                      <a:solidFill>
                        <a:schemeClr val="tx1"/>
                      </a:solidFill>
                    </a:lnL>
                  </a:tcPr>
                </a:tc>
                <a:tc>
                  <a:txBody>
                    <a:bodyPr/>
                    <a:lstStyle/>
                    <a:p>
                      <a:pPr algn="ctr" rtl="0" fontAlgn="ctr"/>
                      <a:r>
                        <a:rPr lang="en-US" sz="2000" u="none" strike="noStrike">
                          <a:effectLst/>
                        </a:rPr>
                        <a:t>2017 Percent Proficient</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ctr" rtl="0" fontAlgn="ctr"/>
                      <a:r>
                        <a:rPr lang="en-US" sz="2000" u="none" strike="noStrike">
                          <a:effectLst/>
                        </a:rPr>
                        <a:t>2018 Percent Tested</a:t>
                      </a:r>
                      <a:endParaRPr lang="en-US" sz="2000" b="1" i="0" u="none" strike="noStrike">
                        <a:solidFill>
                          <a:srgbClr val="000000"/>
                        </a:solidFill>
                        <a:effectLst/>
                        <a:latin typeface="Arial" panose="020B0604020202020204" pitchFamily="34" charset="0"/>
                      </a:endParaRPr>
                    </a:p>
                  </a:txBody>
                  <a:tcPr marL="10052" marR="10052" marT="10052" marB="0" anchor="ctr">
                    <a:lnL w="28575">
                      <a:solidFill>
                        <a:schemeClr val="tx1"/>
                      </a:solidFill>
                    </a:lnL>
                  </a:tcPr>
                </a:tc>
                <a:tc>
                  <a:txBody>
                    <a:bodyPr/>
                    <a:lstStyle/>
                    <a:p>
                      <a:pPr algn="ctr" rtl="0" fontAlgn="ctr"/>
                      <a:r>
                        <a:rPr lang="en-US" sz="2000" u="none" strike="noStrike">
                          <a:effectLst/>
                        </a:rPr>
                        <a:t>2018 Percent Proficient</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ctr" rtl="0" fontAlgn="ctr"/>
                      <a:r>
                        <a:rPr lang="en-US" sz="2000" u="none" strike="noStrike">
                          <a:effectLst/>
                        </a:rPr>
                        <a:t>2019 Percent Tested</a:t>
                      </a:r>
                      <a:endParaRPr lang="en-US" sz="2000" b="1" i="0" u="none" strike="noStrike">
                        <a:solidFill>
                          <a:srgbClr val="000000"/>
                        </a:solidFill>
                        <a:effectLst/>
                        <a:latin typeface="Arial" panose="020B0604020202020204" pitchFamily="34" charset="0"/>
                      </a:endParaRPr>
                    </a:p>
                  </a:txBody>
                  <a:tcPr marL="10052" marR="10052" marT="10052" marB="0" anchor="ctr">
                    <a:lnL w="28575">
                      <a:solidFill>
                        <a:schemeClr val="tx1"/>
                      </a:solidFill>
                    </a:lnL>
                  </a:tcPr>
                </a:tc>
                <a:tc>
                  <a:txBody>
                    <a:bodyPr/>
                    <a:lstStyle/>
                    <a:p>
                      <a:pPr algn="ctr" rtl="0" fontAlgn="ctr"/>
                      <a:r>
                        <a:rPr lang="en-US" sz="2000" u="none" strike="noStrike">
                          <a:effectLst/>
                        </a:rPr>
                        <a:t>2019 Percent Proficient</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ctr" rtl="0" fontAlgn="ctr"/>
                      <a:r>
                        <a:rPr lang="en-US" sz="2000" u="none" strike="noStrike">
                          <a:effectLst/>
                        </a:rPr>
                        <a:t>2021 Percent Tested</a:t>
                      </a:r>
                      <a:endParaRPr lang="en-US" sz="2000" b="1" i="0" u="none" strike="noStrike">
                        <a:solidFill>
                          <a:srgbClr val="000000"/>
                        </a:solidFill>
                        <a:effectLst/>
                        <a:latin typeface="Arial" panose="020B0604020202020204" pitchFamily="34" charset="0"/>
                      </a:endParaRPr>
                    </a:p>
                  </a:txBody>
                  <a:tcPr marL="10052" marR="10052" marT="10052" marB="0" anchor="ctr">
                    <a:lnL w="28575">
                      <a:solidFill>
                        <a:schemeClr val="tx1"/>
                      </a:solidFill>
                    </a:lnL>
                  </a:tcPr>
                </a:tc>
                <a:tc>
                  <a:txBody>
                    <a:bodyPr/>
                    <a:lstStyle/>
                    <a:p>
                      <a:pPr algn="ctr" rtl="0" fontAlgn="ctr"/>
                      <a:r>
                        <a:rPr lang="en-US" sz="2000" u="none" strike="noStrike">
                          <a:effectLst/>
                        </a:rPr>
                        <a:t>2021 Percent Proficient</a:t>
                      </a:r>
                      <a:endParaRPr lang="en-US" sz="2000" b="1" i="0" u="none" strike="noStrike">
                        <a:solidFill>
                          <a:srgbClr val="000000"/>
                        </a:solidFill>
                        <a:effectLst/>
                        <a:latin typeface="Arial" panose="020B0604020202020204" pitchFamily="34" charset="0"/>
                      </a:endParaRPr>
                    </a:p>
                  </a:txBody>
                  <a:tcPr marL="10052" marR="10052" marT="10052" marB="0" anchor="ctr"/>
                </a:tc>
                <a:extLst>
                  <a:ext uri="{0D108BD9-81ED-4DB2-BD59-A6C34878D82A}">
                    <a16:rowId xmlns:a16="http://schemas.microsoft.com/office/drawing/2014/main" val="3420096751"/>
                  </a:ext>
                </a:extLst>
              </a:tr>
              <a:tr h="696810">
                <a:tc>
                  <a:txBody>
                    <a:bodyPr/>
                    <a:lstStyle/>
                    <a:p>
                      <a:pPr algn="ctr" rtl="0" fontAlgn="ctr"/>
                      <a:r>
                        <a:rPr lang="en-US" sz="2000" u="none" strike="noStrike">
                          <a:effectLst/>
                        </a:rPr>
                        <a:t>Native American</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r" fontAlgn="b"/>
                      <a:r>
                        <a:rPr lang="en-US" sz="2000" u="none" strike="noStrike">
                          <a:effectLst/>
                        </a:rPr>
                        <a:t>83.00</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20.23</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78.19</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21.16</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76.06</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21.11</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41.25</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10.95</a:t>
                      </a:r>
                      <a:endParaRPr lang="en-US" sz="2000" b="0" i="0" u="none" strike="noStrike">
                        <a:solidFill>
                          <a:srgbClr val="000000"/>
                        </a:solidFill>
                        <a:effectLst/>
                        <a:latin typeface="Calibri" panose="020F0502020204030204" pitchFamily="34" charset="0"/>
                      </a:endParaRPr>
                    </a:p>
                  </a:txBody>
                  <a:tcPr marL="10052" marR="180936" marT="10052" marB="0" anchor="b"/>
                </a:tc>
                <a:extLst>
                  <a:ext uri="{0D108BD9-81ED-4DB2-BD59-A6C34878D82A}">
                    <a16:rowId xmlns:a16="http://schemas.microsoft.com/office/drawing/2014/main" val="2529709421"/>
                  </a:ext>
                </a:extLst>
              </a:tr>
              <a:tr h="696810">
                <a:tc>
                  <a:txBody>
                    <a:bodyPr/>
                    <a:lstStyle/>
                    <a:p>
                      <a:pPr algn="ctr" rtl="0" fontAlgn="ctr"/>
                      <a:r>
                        <a:rPr lang="en-US" sz="2000" u="none" strike="noStrike">
                          <a:effectLst/>
                        </a:rPr>
                        <a:t>Apache County</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r" fontAlgn="b"/>
                      <a:r>
                        <a:rPr lang="en-US" sz="2000" u="none" strike="noStrike">
                          <a:effectLst/>
                        </a:rPr>
                        <a:t>83.26</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22.69</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81.28</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27.15</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81.53</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27.92</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25.16</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28.50</a:t>
                      </a:r>
                      <a:endParaRPr lang="en-US" sz="2000" b="0" i="0" u="none" strike="noStrike">
                        <a:solidFill>
                          <a:srgbClr val="000000"/>
                        </a:solidFill>
                        <a:effectLst/>
                        <a:latin typeface="Calibri" panose="020F0502020204030204" pitchFamily="34" charset="0"/>
                      </a:endParaRPr>
                    </a:p>
                  </a:txBody>
                  <a:tcPr marL="10052" marR="180936" marT="10052" marB="0" anchor="b"/>
                </a:tc>
                <a:extLst>
                  <a:ext uri="{0D108BD9-81ED-4DB2-BD59-A6C34878D82A}">
                    <a16:rowId xmlns:a16="http://schemas.microsoft.com/office/drawing/2014/main" val="1779865768"/>
                  </a:ext>
                </a:extLst>
              </a:tr>
              <a:tr h="696810">
                <a:tc>
                  <a:txBody>
                    <a:bodyPr/>
                    <a:lstStyle/>
                    <a:p>
                      <a:pPr algn="ctr" rtl="0" fontAlgn="ctr"/>
                      <a:r>
                        <a:rPr lang="en-US" sz="2000" u="none" strike="noStrike">
                          <a:effectLst/>
                        </a:rPr>
                        <a:t>Coconino County</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r" fontAlgn="b"/>
                      <a:r>
                        <a:rPr lang="en-US" sz="2000" u="none" strike="noStrike">
                          <a:effectLst/>
                        </a:rPr>
                        <a:t>79.96</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32.92</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79.65</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34.60</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71.29</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32.83</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49.78</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22.03</a:t>
                      </a:r>
                      <a:endParaRPr lang="en-US" sz="2000" b="0" i="0" u="none" strike="noStrike">
                        <a:solidFill>
                          <a:srgbClr val="000000"/>
                        </a:solidFill>
                        <a:effectLst/>
                        <a:latin typeface="Calibri" panose="020F0502020204030204" pitchFamily="34" charset="0"/>
                      </a:endParaRPr>
                    </a:p>
                  </a:txBody>
                  <a:tcPr marL="10052" marR="180936" marT="10052" marB="0" anchor="b"/>
                </a:tc>
                <a:extLst>
                  <a:ext uri="{0D108BD9-81ED-4DB2-BD59-A6C34878D82A}">
                    <a16:rowId xmlns:a16="http://schemas.microsoft.com/office/drawing/2014/main" val="592110312"/>
                  </a:ext>
                </a:extLst>
              </a:tr>
              <a:tr h="696810">
                <a:tc>
                  <a:txBody>
                    <a:bodyPr/>
                    <a:lstStyle/>
                    <a:p>
                      <a:pPr algn="ctr" rtl="0" fontAlgn="ctr"/>
                      <a:r>
                        <a:rPr lang="en-US" sz="2000" u="none" strike="noStrike">
                          <a:effectLst/>
                        </a:rPr>
                        <a:t>Navajo County</a:t>
                      </a:r>
                      <a:endParaRPr lang="en-US" sz="2000" b="1" i="0" u="none" strike="noStrike">
                        <a:solidFill>
                          <a:srgbClr val="000000"/>
                        </a:solidFill>
                        <a:effectLst/>
                        <a:latin typeface="Arial" panose="020B0604020202020204" pitchFamily="34" charset="0"/>
                      </a:endParaRPr>
                    </a:p>
                  </a:txBody>
                  <a:tcPr marL="10052" marR="10052" marT="10052" marB="0" anchor="ctr">
                    <a:lnR w="28575">
                      <a:solidFill>
                        <a:schemeClr val="tx1"/>
                      </a:solidFill>
                    </a:lnR>
                  </a:tcPr>
                </a:tc>
                <a:tc>
                  <a:txBody>
                    <a:bodyPr/>
                    <a:lstStyle/>
                    <a:p>
                      <a:pPr algn="r" fontAlgn="b"/>
                      <a:r>
                        <a:rPr lang="en-US" sz="2000" u="none" strike="noStrike">
                          <a:effectLst/>
                        </a:rPr>
                        <a:t>83.20</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29.38</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81.81</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31.80</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80.91</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33.50</a:t>
                      </a:r>
                      <a:endParaRPr lang="en-US" sz="2000" b="0" i="0" u="none" strike="noStrike">
                        <a:solidFill>
                          <a:srgbClr val="000000"/>
                        </a:solidFill>
                        <a:effectLst/>
                        <a:latin typeface="Calibri" panose="020F0502020204030204" pitchFamily="34" charset="0"/>
                      </a:endParaRPr>
                    </a:p>
                  </a:txBody>
                  <a:tcPr marL="10052" marR="180936" marT="10052" marB="0" anchor="b">
                    <a:lnR w="28575">
                      <a:solidFill>
                        <a:schemeClr val="tx1"/>
                      </a:solidFill>
                    </a:lnR>
                  </a:tcPr>
                </a:tc>
                <a:tc>
                  <a:txBody>
                    <a:bodyPr/>
                    <a:lstStyle/>
                    <a:p>
                      <a:pPr algn="r" fontAlgn="b"/>
                      <a:r>
                        <a:rPr lang="en-US" sz="2000" u="none" strike="noStrike">
                          <a:effectLst/>
                        </a:rPr>
                        <a:t>55.88</a:t>
                      </a:r>
                      <a:endParaRPr lang="en-US" sz="2000" b="0" i="0" u="none" strike="noStrike">
                        <a:solidFill>
                          <a:srgbClr val="000000"/>
                        </a:solidFill>
                        <a:effectLst/>
                        <a:latin typeface="Calibri" panose="020F0502020204030204" pitchFamily="34" charset="0"/>
                      </a:endParaRPr>
                    </a:p>
                  </a:txBody>
                  <a:tcPr marL="10052" marR="180936" marT="10052" marB="0" anchor="b">
                    <a:lnL w="28575">
                      <a:solidFill>
                        <a:schemeClr val="tx1"/>
                      </a:solidFill>
                    </a:lnL>
                  </a:tcPr>
                </a:tc>
                <a:tc>
                  <a:txBody>
                    <a:bodyPr/>
                    <a:lstStyle/>
                    <a:p>
                      <a:pPr algn="r" fontAlgn="b"/>
                      <a:r>
                        <a:rPr lang="en-US" sz="2000" u="none" strike="noStrike">
                          <a:effectLst/>
                        </a:rPr>
                        <a:t>27.68</a:t>
                      </a:r>
                      <a:endParaRPr lang="en-US" sz="2000" b="0" i="0" u="none" strike="noStrike">
                        <a:solidFill>
                          <a:srgbClr val="000000"/>
                        </a:solidFill>
                        <a:effectLst/>
                        <a:latin typeface="Calibri" panose="020F0502020204030204" pitchFamily="34" charset="0"/>
                      </a:endParaRPr>
                    </a:p>
                  </a:txBody>
                  <a:tcPr marL="10052" marR="180936" marT="10052" marB="0" anchor="b"/>
                </a:tc>
                <a:extLst>
                  <a:ext uri="{0D108BD9-81ED-4DB2-BD59-A6C34878D82A}">
                    <a16:rowId xmlns:a16="http://schemas.microsoft.com/office/drawing/2014/main" val="2310791723"/>
                  </a:ext>
                </a:extLst>
              </a:tr>
            </a:tbl>
          </a:graphicData>
        </a:graphic>
      </p:graphicFrame>
    </p:spTree>
    <p:extLst>
      <p:ext uri="{BB962C8B-B14F-4D97-AF65-F5344CB8AC3E}">
        <p14:creationId xmlns:p14="http://schemas.microsoft.com/office/powerpoint/2010/main" val="28006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86C2-8BD4-4F59-A23A-E85DAD6FC78B}"/>
              </a:ext>
            </a:extLst>
          </p:cNvPr>
          <p:cNvSpPr>
            <a:spLocks noGrp="1"/>
          </p:cNvSpPr>
          <p:nvPr>
            <p:ph type="title"/>
          </p:nvPr>
        </p:nvSpPr>
        <p:spPr/>
        <p:txBody>
          <a:bodyPr/>
          <a:lstStyle/>
          <a:p>
            <a:r>
              <a:rPr lang="en-US"/>
              <a:t>Looking at Impact through Arizona’s English Learner</a:t>
            </a:r>
          </a:p>
        </p:txBody>
      </p:sp>
      <p:sp>
        <p:nvSpPr>
          <p:cNvPr id="3" name="Content Placeholder 2">
            <a:extLst>
              <a:ext uri="{FF2B5EF4-FFF2-40B4-BE49-F238E27FC236}">
                <a16:creationId xmlns:a16="http://schemas.microsoft.com/office/drawing/2014/main" id="{70D53D3D-D1FC-466E-8F07-21720DB2C208}"/>
              </a:ext>
            </a:extLst>
          </p:cNvPr>
          <p:cNvSpPr>
            <a:spLocks noGrp="1"/>
          </p:cNvSpPr>
          <p:nvPr>
            <p:ph idx="1"/>
          </p:nvPr>
        </p:nvSpPr>
        <p:spPr/>
        <p:txBody>
          <a:bodyPr>
            <a:normAutofit fontScale="47500" lnSpcReduction="20000"/>
          </a:bodyPr>
          <a:lstStyle/>
          <a:p>
            <a:pPr marL="0" indent="0">
              <a:buNone/>
            </a:pPr>
            <a:r>
              <a:rPr lang="en-US"/>
              <a:t>Dr. Paul G. Perrault is Senior Vice President, Community Impact and Learning for Helios Education Foundation with more than 15 years of research and evaluation experience.  Prior to joining Helios, he was a researcher at the Institute for Social Research at the University of Michigan, where he served as a lead investigator on Arizona’s Move On When Ready evaluation and as principal investigator on Yuma’s Ready Now Yuma evaluation. </a:t>
            </a:r>
          </a:p>
          <a:p>
            <a:pPr marL="0" indent="0">
              <a:buNone/>
            </a:pPr>
            <a:endParaRPr lang="en-US"/>
          </a:p>
          <a:p>
            <a:pPr marL="0" indent="0">
              <a:buNone/>
            </a:pPr>
            <a:r>
              <a:rPr lang="en-US"/>
              <a:t>Eric Christopher (E. C.) Hedberg earned his Ph.D. in Sociology from the University of Chicago in 2009. Most known for his work on evaluation design, Hedberg is an interdisciplinary quantitative methodologist with solid sociological training. Hedberg’s research interests include areas of methodology related to evaluation and analysis of ego-centric networks, and relatedly, the substantive areas of education, criminology, and social capital. Currently, Hedberg is a Senior Associate at Abt Associates, an Accredited Professional Statistician ® by the American Statistical Association, and a Sociologist. Hedberg's current areas of research include investigating the design of evaluations in education and criminology, in addition to measuring social capital through social network contextual effects. He is best known for estimating and publishing important experimental design parameters. Hedberg has authored or co-authored over 30 methodology-focused papers and books that have appeared in education, medical, and criminological journals, while also contributing to numerous reports and presentations at major research conferences such as APPAM, AERA, SREE, ASA, and ISNA. </a:t>
            </a:r>
          </a:p>
        </p:txBody>
      </p:sp>
      <p:sp>
        <p:nvSpPr>
          <p:cNvPr id="4" name="Text Placeholder 3">
            <a:extLst>
              <a:ext uri="{FF2B5EF4-FFF2-40B4-BE49-F238E27FC236}">
                <a16:creationId xmlns:a16="http://schemas.microsoft.com/office/drawing/2014/main" id="{817DA87A-219B-40CC-8DB2-BCC92195D533}"/>
              </a:ext>
            </a:extLst>
          </p:cNvPr>
          <p:cNvSpPr>
            <a:spLocks noGrp="1"/>
          </p:cNvSpPr>
          <p:nvPr>
            <p:ph type="body" sz="half" idx="2"/>
          </p:nvPr>
        </p:nvSpPr>
        <p:spPr/>
        <p:txBody>
          <a:bodyPr/>
          <a:lstStyle/>
          <a:p>
            <a:r>
              <a:rPr lang="en-US"/>
              <a:t>Eric Hedberg, Ph.D.</a:t>
            </a:r>
          </a:p>
          <a:p>
            <a:r>
              <a:rPr lang="en-US"/>
              <a:t>Paul Perrault, Ph.D.</a:t>
            </a:r>
          </a:p>
        </p:txBody>
      </p:sp>
    </p:spTree>
    <p:extLst>
      <p:ext uri="{BB962C8B-B14F-4D97-AF65-F5344CB8AC3E}">
        <p14:creationId xmlns:p14="http://schemas.microsoft.com/office/powerpoint/2010/main" val="706071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A48C8B-2B7E-4B53-B19E-744B68C20809}"/>
              </a:ext>
            </a:extLst>
          </p:cNvPr>
          <p:cNvSpPr>
            <a:spLocks noGrp="1"/>
          </p:cNvSpPr>
          <p:nvPr>
            <p:ph type="title"/>
          </p:nvPr>
        </p:nvSpPr>
        <p:spPr/>
        <p:txBody>
          <a:bodyPr>
            <a:normAutofit/>
          </a:bodyPr>
          <a:lstStyle/>
          <a:p>
            <a:r>
              <a:rPr lang="en-US"/>
              <a:t>Achievement of Current EL Students </a:t>
            </a:r>
            <a:br>
              <a:rPr lang="en-US"/>
            </a:br>
            <a:r>
              <a:rPr lang="en-US"/>
              <a:t>(</a:t>
            </a:r>
            <a:r>
              <a:rPr lang="en-US">
                <a:ea typeface="+mj-lt"/>
                <a:cs typeface="+mj-lt"/>
              </a:rPr>
              <a:t>3</a:t>
            </a:r>
            <a:r>
              <a:rPr lang="en-US" baseline="30000">
                <a:ea typeface="+mj-lt"/>
                <a:cs typeface="+mj-lt"/>
              </a:rPr>
              <a:t>rd</a:t>
            </a:r>
            <a:r>
              <a:rPr lang="en-US">
                <a:ea typeface="+mj-lt"/>
                <a:cs typeface="+mj-lt"/>
              </a:rPr>
              <a:t> graders in 2015 - 7</a:t>
            </a:r>
            <a:r>
              <a:rPr lang="en-US" baseline="30000">
                <a:ea typeface="+mj-lt"/>
                <a:cs typeface="+mj-lt"/>
              </a:rPr>
              <a:t>th</a:t>
            </a:r>
            <a:r>
              <a:rPr lang="en-US">
                <a:ea typeface="+mj-lt"/>
                <a:cs typeface="+mj-lt"/>
              </a:rPr>
              <a:t> graders in 2019</a:t>
            </a:r>
            <a:endParaRPr lang="en-US"/>
          </a:p>
        </p:txBody>
      </p:sp>
      <p:graphicFrame>
        <p:nvGraphicFramePr>
          <p:cNvPr id="17" name="Content Placeholder 16">
            <a:extLst>
              <a:ext uri="{FF2B5EF4-FFF2-40B4-BE49-F238E27FC236}">
                <a16:creationId xmlns:a16="http://schemas.microsoft.com/office/drawing/2014/main" id="{623574E4-C6DA-43DA-86F5-E54A993ACDE6}"/>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108F2AB2-6F0E-4E32-AEE2-AF8EEB968237}"/>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682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A48C8B-2B7E-4B53-B19E-744B68C20809}"/>
              </a:ext>
            </a:extLst>
          </p:cNvPr>
          <p:cNvSpPr>
            <a:spLocks noGrp="1"/>
          </p:cNvSpPr>
          <p:nvPr>
            <p:ph type="title"/>
          </p:nvPr>
        </p:nvSpPr>
        <p:spPr/>
        <p:txBody>
          <a:bodyPr/>
          <a:lstStyle/>
          <a:p>
            <a:r>
              <a:rPr lang="en-US"/>
              <a:t>Achievement of Current and Former EL Students</a:t>
            </a:r>
          </a:p>
        </p:txBody>
      </p:sp>
      <p:graphicFrame>
        <p:nvGraphicFramePr>
          <p:cNvPr id="6" name="Content Placeholder 5">
            <a:extLst>
              <a:ext uri="{FF2B5EF4-FFF2-40B4-BE49-F238E27FC236}">
                <a16:creationId xmlns:a16="http://schemas.microsoft.com/office/drawing/2014/main" id="{419C4F0E-C83B-4B9A-95CA-E6DC3D26CE70}"/>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a:extLst>
              <a:ext uri="{FF2B5EF4-FFF2-40B4-BE49-F238E27FC236}">
                <a16:creationId xmlns:a16="http://schemas.microsoft.com/office/drawing/2014/main" id="{1F61C28A-29A1-4D00-9A77-21FBC273D749}"/>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3815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BBCD-9CEA-4A32-AF0E-02182DF365D8}"/>
              </a:ext>
            </a:extLst>
          </p:cNvPr>
          <p:cNvSpPr>
            <a:spLocks noGrp="1"/>
          </p:cNvSpPr>
          <p:nvPr>
            <p:ph type="title"/>
          </p:nvPr>
        </p:nvSpPr>
        <p:spPr/>
        <p:txBody>
          <a:bodyPr>
            <a:normAutofit/>
          </a:bodyPr>
          <a:lstStyle/>
          <a:p>
            <a:r>
              <a:rPr lang="en-US" sz="2800"/>
              <a:t>Looking at Impact through Arizona Enrollment and Mobility</a:t>
            </a:r>
          </a:p>
        </p:txBody>
      </p:sp>
      <p:sp>
        <p:nvSpPr>
          <p:cNvPr id="3" name="Content Placeholder 2">
            <a:extLst>
              <a:ext uri="{FF2B5EF4-FFF2-40B4-BE49-F238E27FC236}">
                <a16:creationId xmlns:a16="http://schemas.microsoft.com/office/drawing/2014/main" id="{94BD83EC-DE4C-4DC2-93DD-26B438B811D8}"/>
              </a:ext>
            </a:extLst>
          </p:cNvPr>
          <p:cNvSpPr>
            <a:spLocks noGrp="1"/>
          </p:cNvSpPr>
          <p:nvPr>
            <p:ph idx="1"/>
          </p:nvPr>
        </p:nvSpPr>
        <p:spPr/>
        <p:txBody>
          <a:bodyPr>
            <a:normAutofit fontScale="70000" lnSpcReduction="20000"/>
          </a:bodyPr>
          <a:lstStyle/>
          <a:p>
            <a:pPr marL="0" indent="0">
              <a:buNone/>
            </a:pPr>
            <a:r>
              <a:rPr lang="en-US" b="0" i="0" u="none" strike="noStrike">
                <a:solidFill>
                  <a:srgbClr val="000000"/>
                </a:solidFill>
                <a:effectLst/>
                <a:latin typeface="Calibri" panose="020F0502020204030204" pitchFamily="34" charset="0"/>
              </a:rPr>
              <a:t>Dr. J. David Selby serves as the Director of Accountability. He received his Ph.D. in Public Policy and Public Administration from Arizona State University in 2020. He holds a Master of Public Policy from George Mason University. He specializes in quantitative analysis, performance management, and education policy. Previously, David worked as a high school teacher in Richmond, Virginia where he taught Computer Science, Economics, and Personal Finance.</a:t>
            </a:r>
          </a:p>
          <a:p>
            <a:pPr marL="0" indent="0">
              <a:buNone/>
            </a:pPr>
            <a:endParaRPr lang="en-US">
              <a:solidFill>
                <a:srgbClr val="000000"/>
              </a:solidFill>
              <a:latin typeface="Calibri" panose="020F0502020204030204" pitchFamily="34" charset="0"/>
            </a:endParaRPr>
          </a:p>
          <a:p>
            <a:pPr marL="0" indent="0">
              <a:buNone/>
            </a:pPr>
            <a:r>
              <a:rPr lang="en-US" b="0" i="0" u="none" strike="noStrike">
                <a:solidFill>
                  <a:srgbClr val="000000"/>
                </a:solidFill>
                <a:effectLst/>
                <a:latin typeface="Calibri" panose="020F0502020204030204" pitchFamily="34" charset="0"/>
              </a:rPr>
              <a:t>Dr. Cristi Guevara holds a Ph.D. in Mathematics and a M.S. in Business Analytics from ASU. Her areas of focus include big data analysis and modeling, process improvement, mathematics education, teacher education, adult and underserved learners and diversity issues. </a:t>
            </a:r>
            <a:endParaRPr lang="en-US"/>
          </a:p>
        </p:txBody>
      </p:sp>
      <p:sp>
        <p:nvSpPr>
          <p:cNvPr id="4" name="Text Placeholder 3">
            <a:extLst>
              <a:ext uri="{FF2B5EF4-FFF2-40B4-BE49-F238E27FC236}">
                <a16:creationId xmlns:a16="http://schemas.microsoft.com/office/drawing/2014/main" id="{029021FB-A8E8-4530-879E-F51065865A2D}"/>
              </a:ext>
            </a:extLst>
          </p:cNvPr>
          <p:cNvSpPr>
            <a:spLocks noGrp="1"/>
          </p:cNvSpPr>
          <p:nvPr>
            <p:ph type="body" sz="half" idx="2"/>
          </p:nvPr>
        </p:nvSpPr>
        <p:spPr/>
        <p:txBody>
          <a:bodyPr/>
          <a:lstStyle/>
          <a:p>
            <a:r>
              <a:rPr lang="en-US"/>
              <a:t>J. David Selby, Ph.D.</a:t>
            </a:r>
          </a:p>
          <a:p>
            <a:r>
              <a:rPr lang="en-US"/>
              <a:t>Cristi Guevara, Ph.D.</a:t>
            </a:r>
          </a:p>
        </p:txBody>
      </p:sp>
    </p:spTree>
    <p:extLst>
      <p:ext uri="{BB962C8B-B14F-4D97-AF65-F5344CB8AC3E}">
        <p14:creationId xmlns:p14="http://schemas.microsoft.com/office/powerpoint/2010/main" val="316520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6471-EE0F-48FC-874C-36E714EFB3C6}"/>
              </a:ext>
            </a:extLst>
          </p:cNvPr>
          <p:cNvSpPr>
            <a:spLocks noGrp="1"/>
          </p:cNvSpPr>
          <p:nvPr>
            <p:ph type="title"/>
          </p:nvPr>
        </p:nvSpPr>
        <p:spPr/>
        <p:txBody>
          <a:bodyPr/>
          <a:lstStyle/>
          <a:p>
            <a:r>
              <a:rPr lang="en-US"/>
              <a:t>Looking at Impact through Growth</a:t>
            </a:r>
          </a:p>
        </p:txBody>
      </p:sp>
      <p:sp>
        <p:nvSpPr>
          <p:cNvPr id="3" name="Content Placeholder 2">
            <a:extLst>
              <a:ext uri="{FF2B5EF4-FFF2-40B4-BE49-F238E27FC236}">
                <a16:creationId xmlns:a16="http://schemas.microsoft.com/office/drawing/2014/main" id="{A14E191C-5A94-479E-A8A2-13324BFA4412}"/>
              </a:ext>
            </a:extLst>
          </p:cNvPr>
          <p:cNvSpPr>
            <a:spLocks noGrp="1"/>
          </p:cNvSpPr>
          <p:nvPr>
            <p:ph idx="1"/>
          </p:nvPr>
        </p:nvSpPr>
        <p:spPr>
          <a:xfrm>
            <a:off x="5180012" y="965397"/>
            <a:ext cx="6172200" cy="4873625"/>
          </a:xfrm>
        </p:spPr>
        <p:txBody>
          <a:bodyPr>
            <a:normAutofit fontScale="92500" lnSpcReduction="20000"/>
          </a:bodyPr>
          <a:lstStyle/>
          <a:p>
            <a:pPr marL="0" marR="0" indent="0">
              <a:spcBef>
                <a:spcPts val="0"/>
              </a:spcBef>
              <a:spcAft>
                <a:spcPts val="0"/>
              </a:spcAft>
              <a:buNone/>
            </a:pPr>
            <a:r>
              <a:rPr lang="en-US" sz="1800">
                <a:solidFill>
                  <a:srgbClr val="333333"/>
                </a:solidFill>
                <a:effectLst/>
                <a:latin typeface="Open Sans" panose="020B0606030504020204" pitchFamily="34" charset="0"/>
                <a:ea typeface="Calibri" panose="020F0502020204030204" pitchFamily="34" charset="0"/>
              </a:rPr>
              <a:t>Dr. Damian Betebenner is a senior associate at the Center for Assessment where his work focuses on the development, implementation, integration and reporting/communication of state level growth analyses. </a:t>
            </a: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a:solidFill>
                  <a:srgbClr val="333333"/>
                </a:solidFill>
                <a:effectLst/>
                <a:latin typeface="Open Sans" panose="020B0606030504020204" pitchFamily="34" charset="0"/>
                <a:ea typeface="Calibri" panose="020F0502020204030204" pitchFamily="34" charset="0"/>
              </a:rPr>
              <a:t>He is the architect of the student growth percentile (SGP) model, which began in Colorado and has since been adopted in more than two-dozen other states. He is the co-author of the open-source software used to calculate student growth (the R based SGP package). In 2021, Dr. Betebenner has worked with states to prepare for the use of their state data to help understand the academic impact on students brought about by the pandemic.  </a:t>
            </a:r>
            <a:endParaRPr lang="en-US" sz="1800">
              <a:effectLst/>
              <a:latin typeface="Calibri" panose="020F0502020204030204" pitchFamily="34" charset="0"/>
              <a:ea typeface="Calibri" panose="020F0502020204030204" pitchFamily="34" charset="0"/>
            </a:endParaRPr>
          </a:p>
          <a:p>
            <a:pPr marL="0" marR="0" indent="0">
              <a:spcBef>
                <a:spcPts val="0"/>
              </a:spcBef>
              <a:spcAft>
                <a:spcPts val="1200"/>
              </a:spcAft>
              <a:buNone/>
            </a:pPr>
            <a:r>
              <a:rPr lang="en-US" sz="180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a:solidFill>
                  <a:srgbClr val="333333"/>
                </a:solidFill>
                <a:effectLst/>
                <a:latin typeface="Open Sans" panose="020B0606030504020204" pitchFamily="34" charset="0"/>
                <a:ea typeface="Calibri" panose="020F0502020204030204" pitchFamily="34" charset="0"/>
              </a:rPr>
              <a:t>Adam VanIwaarden is an associate at the Center for Assessment where he co-leads state work on growth analyses. Adam is co-author of the SGP package. In 2021 he led much of the analytic innovation required to understand missing student assessment data and what effect it had on understanding student performance during the pandemic.</a:t>
            </a:r>
          </a:p>
          <a:p>
            <a:pPr marL="0" marR="0" indent="0">
              <a:spcBef>
                <a:spcPts val="0"/>
              </a:spcBef>
              <a:spcAft>
                <a:spcPts val="0"/>
              </a:spcAft>
              <a:buNone/>
            </a:pPr>
            <a:endParaRPr lang="en-US" sz="1800">
              <a:solidFill>
                <a:srgbClr val="333333"/>
              </a:solidFill>
              <a:latin typeface="Open Sans" panose="020B0606030504020204" pitchFamily="34" charset="0"/>
              <a:ea typeface="Calibri" panose="020F0502020204030204" pitchFamily="34" charset="0"/>
            </a:endParaRPr>
          </a:p>
          <a:p>
            <a:pPr marL="0" marR="0" indent="0">
              <a:spcBef>
                <a:spcPts val="0"/>
              </a:spcBef>
              <a:spcAft>
                <a:spcPts val="0"/>
              </a:spcAft>
              <a:buNone/>
            </a:pPr>
            <a:r>
              <a:rPr lang="en-US" sz="1800">
                <a:solidFill>
                  <a:srgbClr val="333333"/>
                </a:solidFill>
                <a:effectLst/>
                <a:latin typeface="Open Sans" panose="020B0606030504020204" pitchFamily="34" charset="0"/>
                <a:ea typeface="Calibri" panose="020F0502020204030204" pitchFamily="34" charset="0"/>
              </a:rPr>
              <a:t>Dr. Xiaoyuan Tan is a Senior Data Analyst with the Arizona Department of Education Accountability Unit. </a:t>
            </a:r>
            <a:r>
              <a:rPr lang="en-US" sz="1800">
                <a:solidFill>
                  <a:srgbClr val="333333"/>
                </a:solidFill>
                <a:latin typeface="Open Sans" panose="020B0606030504020204" pitchFamily="34" charset="0"/>
                <a:ea typeface="Calibri" panose="020F0502020204030204" pitchFamily="34" charset="0"/>
              </a:rPr>
              <a:t>Dr. Tan has been responsible for the calculation of the A-F growth scores since their commencement in 2012. She stands as an expert in the accountability data, its calculations and interpretation for almost a decade. </a:t>
            </a:r>
            <a:endParaRPr lang="en-US" sz="1800">
              <a:effectLst/>
              <a:latin typeface="Calibri" panose="020F0502020204030204" pitchFamily="34" charset="0"/>
              <a:ea typeface="Calibri" panose="020F0502020204030204" pitchFamily="34" charset="0"/>
            </a:endParaRPr>
          </a:p>
          <a:p>
            <a:pPr marL="0" indent="0">
              <a:buNone/>
            </a:pPr>
            <a:endParaRPr lang="en-US"/>
          </a:p>
        </p:txBody>
      </p:sp>
      <p:sp>
        <p:nvSpPr>
          <p:cNvPr id="4" name="Text Placeholder 3">
            <a:extLst>
              <a:ext uri="{FF2B5EF4-FFF2-40B4-BE49-F238E27FC236}">
                <a16:creationId xmlns:a16="http://schemas.microsoft.com/office/drawing/2014/main" id="{9E830675-99D3-4599-909E-76F97FDAD726}"/>
              </a:ext>
            </a:extLst>
          </p:cNvPr>
          <p:cNvSpPr>
            <a:spLocks noGrp="1"/>
          </p:cNvSpPr>
          <p:nvPr>
            <p:ph type="body" sz="half" idx="2"/>
          </p:nvPr>
        </p:nvSpPr>
        <p:spPr/>
        <p:txBody>
          <a:bodyPr/>
          <a:lstStyle/>
          <a:p>
            <a:r>
              <a:rPr lang="en-US"/>
              <a:t>Damian Betebenner, Ph.D.</a:t>
            </a:r>
          </a:p>
          <a:p>
            <a:r>
              <a:rPr lang="en-US"/>
              <a:t>Adam VanIwaarden, Ph.D.</a:t>
            </a:r>
          </a:p>
          <a:p>
            <a:r>
              <a:rPr lang="en-US"/>
              <a:t>Xiaoyuan Tan, Ph.D. </a:t>
            </a:r>
          </a:p>
        </p:txBody>
      </p:sp>
    </p:spTree>
    <p:extLst>
      <p:ext uri="{BB962C8B-B14F-4D97-AF65-F5344CB8AC3E}">
        <p14:creationId xmlns:p14="http://schemas.microsoft.com/office/powerpoint/2010/main" val="3227255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p:txBody>
          <a:bodyPr/>
          <a:lstStyle/>
          <a:p>
            <a:r>
              <a:rPr lang="en-US"/>
              <a:t>Enrollment – Students Count Just Once</a:t>
            </a:r>
          </a:p>
        </p:txBody>
      </p:sp>
      <p:graphicFrame>
        <p:nvGraphicFramePr>
          <p:cNvPr id="3" name="Table 4">
            <a:extLst>
              <a:ext uri="{FF2B5EF4-FFF2-40B4-BE49-F238E27FC236}">
                <a16:creationId xmlns:a16="http://schemas.microsoft.com/office/drawing/2014/main" id="{7B1F08D2-583F-4E14-BB45-4587688B4199}"/>
              </a:ext>
            </a:extLst>
          </p:cNvPr>
          <p:cNvGraphicFramePr>
            <a:graphicFrameLocks/>
          </p:cNvGraphicFramePr>
          <p:nvPr>
            <p:extLst>
              <p:ext uri="{D42A27DB-BD31-4B8C-83A1-F6EECF244321}">
                <p14:modId xmlns:p14="http://schemas.microsoft.com/office/powerpoint/2010/main" val="2747975686"/>
              </p:ext>
            </p:extLst>
          </p:nvPr>
        </p:nvGraphicFramePr>
        <p:xfrm>
          <a:off x="1090569" y="1498454"/>
          <a:ext cx="9437614" cy="2045335"/>
        </p:xfrm>
        <a:graphic>
          <a:graphicData uri="http://schemas.openxmlformats.org/drawingml/2006/table">
            <a:tbl>
              <a:tblPr firstRow="1" bandRow="1">
                <a:tableStyleId>{5C22544A-7EE6-4342-B048-85BDC9FD1C3A}</a:tableStyleId>
              </a:tblPr>
              <a:tblGrid>
                <a:gridCol w="1572936">
                  <a:extLst>
                    <a:ext uri="{9D8B030D-6E8A-4147-A177-3AD203B41FA5}">
                      <a16:colId xmlns:a16="http://schemas.microsoft.com/office/drawing/2014/main" val="2862262711"/>
                    </a:ext>
                  </a:extLst>
                </a:gridCol>
                <a:gridCol w="1572936">
                  <a:extLst>
                    <a:ext uri="{9D8B030D-6E8A-4147-A177-3AD203B41FA5}">
                      <a16:colId xmlns:a16="http://schemas.microsoft.com/office/drawing/2014/main" val="3366270062"/>
                    </a:ext>
                  </a:extLst>
                </a:gridCol>
                <a:gridCol w="1572936">
                  <a:extLst>
                    <a:ext uri="{9D8B030D-6E8A-4147-A177-3AD203B41FA5}">
                      <a16:colId xmlns:a16="http://schemas.microsoft.com/office/drawing/2014/main" val="747585264"/>
                    </a:ext>
                  </a:extLst>
                </a:gridCol>
                <a:gridCol w="1428403">
                  <a:extLst>
                    <a:ext uri="{9D8B030D-6E8A-4147-A177-3AD203B41FA5}">
                      <a16:colId xmlns:a16="http://schemas.microsoft.com/office/drawing/2014/main" val="2327881603"/>
                    </a:ext>
                  </a:extLst>
                </a:gridCol>
                <a:gridCol w="1615469">
                  <a:extLst>
                    <a:ext uri="{9D8B030D-6E8A-4147-A177-3AD203B41FA5}">
                      <a16:colId xmlns:a16="http://schemas.microsoft.com/office/drawing/2014/main" val="592630297"/>
                    </a:ext>
                  </a:extLst>
                </a:gridCol>
                <a:gridCol w="1674934">
                  <a:extLst>
                    <a:ext uri="{9D8B030D-6E8A-4147-A177-3AD203B41FA5}">
                      <a16:colId xmlns:a16="http://schemas.microsoft.com/office/drawing/2014/main" val="302644617"/>
                    </a:ext>
                  </a:extLst>
                </a:gridCol>
              </a:tblGrid>
              <a:tr h="370840">
                <a:tc>
                  <a:txBody>
                    <a:bodyPr/>
                    <a:lstStyle/>
                    <a:p>
                      <a:pPr algn="r" fontAlgn="b"/>
                      <a:r>
                        <a:rPr lang="en-US" sz="1800" b="0" i="0" u="none" strike="noStrike">
                          <a:solidFill>
                            <a:schemeClr val="bg1"/>
                          </a:solidFill>
                          <a:effectLst/>
                          <a:latin typeface="Calibri" panose="020F0502020204030204" pitchFamily="34" charset="0"/>
                        </a:rPr>
                        <a:t>Students</a:t>
                      </a:r>
                    </a:p>
                  </a:txBody>
                  <a:tcPr marL="9525" marR="9525" marT="9525" marB="0" anchor="b"/>
                </a:tc>
                <a:tc>
                  <a:txBody>
                    <a:bodyPr/>
                    <a:lstStyle/>
                    <a:p>
                      <a:pPr algn="r" fontAlgn="b"/>
                      <a:r>
                        <a:rPr lang="en-US" sz="1800" b="0" i="0" u="none" strike="noStrike">
                          <a:solidFill>
                            <a:schemeClr val="bg1"/>
                          </a:solidFill>
                          <a:effectLst/>
                          <a:latin typeface="Calibri" panose="020F0502020204030204" pitchFamily="34" charset="0"/>
                        </a:rPr>
                        <a:t>FY2019</a:t>
                      </a:r>
                    </a:p>
                  </a:txBody>
                  <a:tcPr marL="9525" marR="9525" marT="9525" marB="0" anchor="b"/>
                </a:tc>
                <a:tc>
                  <a:txBody>
                    <a:bodyPr/>
                    <a:lstStyle/>
                    <a:p>
                      <a:pPr algn="r" fontAlgn="b"/>
                      <a:r>
                        <a:rPr lang="en-US" sz="1800" b="0" i="0" u="none" strike="noStrike">
                          <a:solidFill>
                            <a:schemeClr val="bg1"/>
                          </a:solidFill>
                          <a:effectLst/>
                          <a:latin typeface="Calibri" panose="020F0502020204030204" pitchFamily="34" charset="0"/>
                        </a:rPr>
                        <a:t>FY2020</a:t>
                      </a:r>
                    </a:p>
                  </a:txBody>
                  <a:tcPr marL="9525" marR="9525" marT="9525" marB="0" anchor="b"/>
                </a:tc>
                <a:tc>
                  <a:txBody>
                    <a:bodyPr/>
                    <a:lstStyle/>
                    <a:p>
                      <a:pPr algn="r" fontAlgn="b"/>
                      <a:r>
                        <a:rPr lang="en-US" sz="1800" b="0" i="0" u="none" strike="noStrike">
                          <a:solidFill>
                            <a:schemeClr val="bg1"/>
                          </a:solidFill>
                          <a:effectLst/>
                          <a:latin typeface="Calibri" panose="020F0502020204030204" pitchFamily="34" charset="0"/>
                        </a:rPr>
                        <a:t>FY2021</a:t>
                      </a:r>
                    </a:p>
                  </a:txBody>
                  <a:tcPr marL="9525" marR="9525" marT="9525" marB="0" anchor="b"/>
                </a:tc>
                <a:tc>
                  <a:txBody>
                    <a:bodyPr/>
                    <a:lstStyle/>
                    <a:p>
                      <a:pPr algn="r" fontAlgn="b"/>
                      <a:r>
                        <a:rPr lang="en-US" sz="1800" b="0" i="0" u="none" strike="noStrike">
                          <a:solidFill>
                            <a:schemeClr val="bg1"/>
                          </a:solidFill>
                          <a:effectLst/>
                          <a:latin typeface="Calibri" panose="020F0502020204030204" pitchFamily="34" charset="0"/>
                        </a:rPr>
                        <a:t>Percent Change 2019 – 2020</a:t>
                      </a:r>
                    </a:p>
                  </a:txBody>
                  <a:tcPr marL="9525" marR="9525" marT="9525" marB="0" anchor="b"/>
                </a:tc>
                <a:tc>
                  <a:txBody>
                    <a:bodyPr/>
                    <a:lstStyle/>
                    <a:p>
                      <a:pPr algn="r" fontAlgn="b"/>
                      <a:r>
                        <a:rPr lang="en-US" sz="1800" b="0" i="0" u="none" strike="noStrike">
                          <a:solidFill>
                            <a:schemeClr val="bg1"/>
                          </a:solidFill>
                          <a:effectLst/>
                          <a:latin typeface="Calibri" panose="020F0502020204030204" pitchFamily="34" charset="0"/>
                        </a:rPr>
                        <a:t>Percent Change 2020 – 2021</a:t>
                      </a:r>
                    </a:p>
                  </a:txBody>
                  <a:tcPr marL="9525" marR="9525" marT="9525" marB="0" anchor="b"/>
                </a:tc>
                <a:extLst>
                  <a:ext uri="{0D108BD9-81ED-4DB2-BD59-A6C34878D82A}">
                    <a16:rowId xmlns:a16="http://schemas.microsoft.com/office/drawing/2014/main" val="1773196720"/>
                  </a:ext>
                </a:extLst>
              </a:tr>
              <a:tr h="370840">
                <a:tc>
                  <a:txBody>
                    <a:bodyPr/>
                    <a:lstStyle/>
                    <a:p>
                      <a:pPr algn="r" fontAlgn="b"/>
                      <a:r>
                        <a:rPr lang="en-US" sz="1800" b="0" i="0" u="none" strike="noStrike">
                          <a:solidFill>
                            <a:srgbClr val="000000"/>
                          </a:solidFill>
                          <a:effectLst/>
                          <a:latin typeface="Calibri" panose="020F0502020204030204" pitchFamily="34" charset="0"/>
                        </a:rPr>
                        <a:t>ALL</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1,238,732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1,239,765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         1,228,262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0.08 %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-0.93 %</a:t>
                      </a:r>
                    </a:p>
                  </a:txBody>
                  <a:tcPr marL="9525" marR="9525" marT="9525" marB="0" anchor="b"/>
                </a:tc>
                <a:extLst>
                  <a:ext uri="{0D108BD9-81ED-4DB2-BD59-A6C34878D82A}">
                    <a16:rowId xmlns:a16="http://schemas.microsoft.com/office/drawing/2014/main" val="971373415"/>
                  </a:ext>
                </a:extLst>
              </a:tr>
              <a:tr h="370840">
                <a:tc>
                  <a:txBody>
                    <a:bodyPr/>
                    <a:lstStyle/>
                    <a:p>
                      <a:pPr algn="r" fontAlgn="b"/>
                      <a:r>
                        <a:rPr lang="en-US" sz="1800" b="0" i="0" u="none" strike="noStrike">
                          <a:solidFill>
                            <a:srgbClr val="000000"/>
                          </a:solidFill>
                          <a:effectLst/>
                          <a:latin typeface="Calibri" panose="020F0502020204030204" pitchFamily="34" charset="0"/>
                        </a:rPr>
                        <a:t>Students with Disabilities</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172,334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172,273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             171,197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-0.04 %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-0.63 %</a:t>
                      </a:r>
                    </a:p>
                  </a:txBody>
                  <a:tcPr marL="9525" marR="9525" marT="9525" marB="0" anchor="b"/>
                </a:tc>
                <a:extLst>
                  <a:ext uri="{0D108BD9-81ED-4DB2-BD59-A6C34878D82A}">
                    <a16:rowId xmlns:a16="http://schemas.microsoft.com/office/drawing/2014/main" val="2817896607"/>
                  </a:ext>
                </a:extLst>
              </a:tr>
              <a:tr h="370840">
                <a:tc>
                  <a:txBody>
                    <a:bodyPr/>
                    <a:lstStyle/>
                    <a:p>
                      <a:pPr algn="r" fontAlgn="b"/>
                      <a:r>
                        <a:rPr lang="en-US" sz="1800" b="0" i="0" u="none" strike="noStrike">
                          <a:solidFill>
                            <a:srgbClr val="000000"/>
                          </a:solidFill>
                          <a:effectLst/>
                          <a:latin typeface="Calibri" panose="020F0502020204030204" pitchFamily="34" charset="0"/>
                        </a:rPr>
                        <a:t>Poverty (Income Eligibility I &amp; 2</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582,546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600,264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             553,172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3.04 %</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-7.85 %</a:t>
                      </a:r>
                    </a:p>
                  </a:txBody>
                  <a:tcPr marL="9525" marR="9525" marT="9525" marB="0" anchor="b"/>
                </a:tc>
                <a:extLst>
                  <a:ext uri="{0D108BD9-81ED-4DB2-BD59-A6C34878D82A}">
                    <a16:rowId xmlns:a16="http://schemas.microsoft.com/office/drawing/2014/main" val="3395076275"/>
                  </a:ext>
                </a:extLst>
              </a:tr>
            </a:tbl>
          </a:graphicData>
        </a:graphic>
      </p:graphicFrame>
    </p:spTree>
    <p:extLst>
      <p:ext uri="{BB962C8B-B14F-4D97-AF65-F5344CB8AC3E}">
        <p14:creationId xmlns:p14="http://schemas.microsoft.com/office/powerpoint/2010/main" val="40411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p:txBody>
          <a:bodyPr/>
          <a:lstStyle/>
          <a:p>
            <a:r>
              <a:rPr lang="en-US"/>
              <a:t>Total Enrollment</a:t>
            </a:r>
          </a:p>
        </p:txBody>
      </p:sp>
      <p:pic>
        <p:nvPicPr>
          <p:cNvPr id="4" name="Content Placeholder 5">
            <a:extLst>
              <a:ext uri="{FF2B5EF4-FFF2-40B4-BE49-F238E27FC236}">
                <a16:creationId xmlns:a16="http://schemas.microsoft.com/office/drawing/2014/main" id="{EEFE92D1-F406-45DB-8981-A2422CF8C54D}"/>
              </a:ext>
            </a:extLst>
          </p:cNvPr>
          <p:cNvPicPr>
            <a:picLocks noChangeAspect="1"/>
          </p:cNvPicPr>
          <p:nvPr/>
        </p:nvPicPr>
        <p:blipFill>
          <a:blip r:embed="rId2"/>
          <a:stretch>
            <a:fillRect/>
          </a:stretch>
        </p:blipFill>
        <p:spPr>
          <a:xfrm>
            <a:off x="101598" y="2135917"/>
            <a:ext cx="6045201" cy="3730752"/>
          </a:xfrm>
          <a:prstGeom prst="rect">
            <a:avLst/>
          </a:prstGeom>
        </p:spPr>
      </p:pic>
      <p:pic>
        <p:nvPicPr>
          <p:cNvPr id="5" name="Content Placeholder 6">
            <a:extLst>
              <a:ext uri="{FF2B5EF4-FFF2-40B4-BE49-F238E27FC236}">
                <a16:creationId xmlns:a16="http://schemas.microsoft.com/office/drawing/2014/main" id="{0FD2FF80-2ECB-48C9-8483-E116E6DCC719}"/>
              </a:ext>
            </a:extLst>
          </p:cNvPr>
          <p:cNvPicPr>
            <a:picLocks noChangeAspect="1"/>
          </p:cNvPicPr>
          <p:nvPr/>
        </p:nvPicPr>
        <p:blipFill>
          <a:blip r:embed="rId3"/>
          <a:stretch>
            <a:fillRect/>
          </a:stretch>
        </p:blipFill>
        <p:spPr>
          <a:xfrm>
            <a:off x="6146799" y="2135917"/>
            <a:ext cx="6045201" cy="3730752"/>
          </a:xfrm>
          <a:prstGeom prst="rect">
            <a:avLst/>
          </a:prstGeom>
        </p:spPr>
      </p:pic>
    </p:spTree>
    <p:extLst>
      <p:ext uri="{BB962C8B-B14F-4D97-AF65-F5344CB8AC3E}">
        <p14:creationId xmlns:p14="http://schemas.microsoft.com/office/powerpoint/2010/main" val="238069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p:txBody>
          <a:bodyPr/>
          <a:lstStyle/>
          <a:p>
            <a:r>
              <a:rPr lang="en-US"/>
              <a:t>Mobility Data</a:t>
            </a:r>
          </a:p>
        </p:txBody>
      </p:sp>
      <p:sp>
        <p:nvSpPr>
          <p:cNvPr id="3" name="Content Placeholder 2">
            <a:extLst>
              <a:ext uri="{FF2B5EF4-FFF2-40B4-BE49-F238E27FC236}">
                <a16:creationId xmlns:a16="http://schemas.microsoft.com/office/drawing/2014/main" id="{6CD325A7-A946-4536-ADC6-D839F7BFAE42}"/>
              </a:ext>
            </a:extLst>
          </p:cNvPr>
          <p:cNvSpPr txBox="1">
            <a:spLocks/>
          </p:cNvSpPr>
          <p:nvPr/>
        </p:nvSpPr>
        <p:spPr>
          <a:xfrm>
            <a:off x="838200" y="1505113"/>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Not unique withdrawals</a:t>
            </a:r>
          </a:p>
          <a:p>
            <a:pPr lvl="1"/>
            <a:r>
              <a:rPr lang="en-US"/>
              <a:t>Same student may have multiple withdrawals</a:t>
            </a:r>
          </a:p>
          <a:p>
            <a:r>
              <a:rPr lang="en-US"/>
              <a:t>Withdrawal codes monitored</a:t>
            </a:r>
          </a:p>
          <a:p>
            <a:pPr lvl="1"/>
            <a:r>
              <a:rPr lang="en-US"/>
              <a:t>W1 – Transfer within state </a:t>
            </a:r>
          </a:p>
          <a:p>
            <a:pPr lvl="1"/>
            <a:r>
              <a:rPr lang="en-US"/>
              <a:t>W4 – 10 Day Drop</a:t>
            </a:r>
          </a:p>
          <a:p>
            <a:pPr lvl="1"/>
            <a:r>
              <a:rPr lang="en-US"/>
              <a:t>W5 – Dropout </a:t>
            </a:r>
          </a:p>
          <a:p>
            <a:pPr lvl="1"/>
            <a:r>
              <a:rPr lang="en-US"/>
              <a:t>W9 – Homeschool</a:t>
            </a:r>
          </a:p>
          <a:p>
            <a:pPr lvl="1"/>
            <a:r>
              <a:rPr lang="en-US"/>
              <a:t>W21 – Transfer to other state</a:t>
            </a:r>
          </a:p>
        </p:txBody>
      </p:sp>
    </p:spTree>
    <p:extLst>
      <p:ext uri="{BB962C8B-B14F-4D97-AF65-F5344CB8AC3E}">
        <p14:creationId xmlns:p14="http://schemas.microsoft.com/office/powerpoint/2010/main" val="2586044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p:txBody>
          <a:bodyPr/>
          <a:lstStyle/>
          <a:p>
            <a:r>
              <a:rPr lang="en-US"/>
              <a:t>Total Withdrawals</a:t>
            </a:r>
          </a:p>
        </p:txBody>
      </p:sp>
      <p:pic>
        <p:nvPicPr>
          <p:cNvPr id="3" name="Content Placeholder 8">
            <a:extLst>
              <a:ext uri="{FF2B5EF4-FFF2-40B4-BE49-F238E27FC236}">
                <a16:creationId xmlns:a16="http://schemas.microsoft.com/office/drawing/2014/main" id="{841B591A-387D-44E4-BAB6-466C51E3D9F8}"/>
              </a:ext>
            </a:extLst>
          </p:cNvPr>
          <p:cNvPicPr>
            <a:picLocks noChangeAspect="1"/>
          </p:cNvPicPr>
          <p:nvPr/>
        </p:nvPicPr>
        <p:blipFill>
          <a:blip r:embed="rId2"/>
          <a:stretch>
            <a:fillRect/>
          </a:stretch>
        </p:blipFill>
        <p:spPr>
          <a:xfrm>
            <a:off x="6146768" y="1690688"/>
            <a:ext cx="6045232" cy="3730771"/>
          </a:xfrm>
          <a:prstGeom prst="rect">
            <a:avLst/>
          </a:prstGeom>
        </p:spPr>
      </p:pic>
      <p:pic>
        <p:nvPicPr>
          <p:cNvPr id="4" name="Content Placeholder 7">
            <a:extLst>
              <a:ext uri="{FF2B5EF4-FFF2-40B4-BE49-F238E27FC236}">
                <a16:creationId xmlns:a16="http://schemas.microsoft.com/office/drawing/2014/main" id="{4A5CB8A7-75DC-4514-BA45-A15CC89A17FF}"/>
              </a:ext>
            </a:extLst>
          </p:cNvPr>
          <p:cNvPicPr>
            <a:picLocks noChangeAspect="1"/>
          </p:cNvPicPr>
          <p:nvPr/>
        </p:nvPicPr>
        <p:blipFill>
          <a:blip r:embed="rId3"/>
          <a:stretch>
            <a:fillRect/>
          </a:stretch>
        </p:blipFill>
        <p:spPr>
          <a:xfrm>
            <a:off x="0" y="1690688"/>
            <a:ext cx="6045232" cy="3730771"/>
          </a:xfrm>
          <a:prstGeom prst="rect">
            <a:avLst/>
          </a:prstGeom>
        </p:spPr>
      </p:pic>
    </p:spTree>
    <p:extLst>
      <p:ext uri="{BB962C8B-B14F-4D97-AF65-F5344CB8AC3E}">
        <p14:creationId xmlns:p14="http://schemas.microsoft.com/office/powerpoint/2010/main" val="2289863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2285-D611-4BB9-B61D-3E0A6DE81739}"/>
              </a:ext>
            </a:extLst>
          </p:cNvPr>
          <p:cNvSpPr>
            <a:spLocks noGrp="1"/>
          </p:cNvSpPr>
          <p:nvPr>
            <p:ph type="title"/>
          </p:nvPr>
        </p:nvSpPr>
        <p:spPr/>
        <p:txBody>
          <a:bodyPr/>
          <a:lstStyle/>
          <a:p>
            <a:r>
              <a:rPr lang="en-US"/>
              <a:t>Mobility</a:t>
            </a:r>
          </a:p>
        </p:txBody>
      </p:sp>
      <p:pic>
        <p:nvPicPr>
          <p:cNvPr id="3" name="Picture 2">
            <a:extLst>
              <a:ext uri="{FF2B5EF4-FFF2-40B4-BE49-F238E27FC236}">
                <a16:creationId xmlns:a16="http://schemas.microsoft.com/office/drawing/2014/main" id="{C8D274BD-9068-4195-91AC-480C017B777E}"/>
              </a:ext>
            </a:extLst>
          </p:cNvPr>
          <p:cNvPicPr>
            <a:picLocks noChangeAspect="1"/>
          </p:cNvPicPr>
          <p:nvPr/>
        </p:nvPicPr>
        <p:blipFill>
          <a:blip r:embed="rId2"/>
          <a:stretch>
            <a:fillRect/>
          </a:stretch>
        </p:blipFill>
        <p:spPr>
          <a:xfrm>
            <a:off x="151356" y="2327033"/>
            <a:ext cx="12040644" cy="3731075"/>
          </a:xfrm>
          <a:prstGeom prst="rect">
            <a:avLst/>
          </a:prstGeom>
        </p:spPr>
      </p:pic>
      <p:sp>
        <p:nvSpPr>
          <p:cNvPr id="5" name="TextBox 4">
            <a:extLst>
              <a:ext uri="{FF2B5EF4-FFF2-40B4-BE49-F238E27FC236}">
                <a16:creationId xmlns:a16="http://schemas.microsoft.com/office/drawing/2014/main" id="{5C95CA07-8A6C-45DC-AC03-C6AE4E6D707F}"/>
              </a:ext>
            </a:extLst>
          </p:cNvPr>
          <p:cNvSpPr txBox="1"/>
          <p:nvPr/>
        </p:nvSpPr>
        <p:spPr>
          <a:xfrm>
            <a:off x="6171678" y="289242"/>
            <a:ext cx="5180470" cy="1477328"/>
          </a:xfrm>
          <a:prstGeom prst="rect">
            <a:avLst/>
          </a:prstGeom>
          <a:noFill/>
        </p:spPr>
        <p:txBody>
          <a:bodyPr wrap="square" lIns="91440" tIns="45720" rIns="91440" bIns="45720" anchor="t">
            <a:spAutoFit/>
          </a:bodyPr>
          <a:lstStyle/>
          <a:p>
            <a:pPr lvl="1"/>
            <a:r>
              <a:rPr lang="en-US"/>
              <a:t>W1 – Transfer within state </a:t>
            </a:r>
          </a:p>
          <a:p>
            <a:pPr lvl="1"/>
            <a:r>
              <a:rPr lang="en-US"/>
              <a:t>W4 – 10 Day Drop or Unverified Enrollment</a:t>
            </a:r>
          </a:p>
          <a:p>
            <a:pPr lvl="1"/>
            <a:r>
              <a:rPr lang="en-US"/>
              <a:t>W5 – Dropout </a:t>
            </a:r>
            <a:endParaRPr lang="en-US">
              <a:cs typeface="Arial"/>
            </a:endParaRPr>
          </a:p>
          <a:p>
            <a:pPr lvl="1"/>
            <a:r>
              <a:rPr lang="en-US"/>
              <a:t>W9 – Homeschool</a:t>
            </a:r>
            <a:endParaRPr lang="en-US">
              <a:cs typeface="Arial"/>
            </a:endParaRPr>
          </a:p>
          <a:p>
            <a:pPr lvl="1"/>
            <a:r>
              <a:rPr lang="en-US"/>
              <a:t>W21 – Transfer to other state</a:t>
            </a:r>
            <a:endParaRPr lang="en-US">
              <a:cs typeface="Arial"/>
            </a:endParaRPr>
          </a:p>
        </p:txBody>
      </p:sp>
    </p:spTree>
    <p:extLst>
      <p:ext uri="{BB962C8B-B14F-4D97-AF65-F5344CB8AC3E}">
        <p14:creationId xmlns:p14="http://schemas.microsoft.com/office/powerpoint/2010/main" val="372306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8BE7-DE2B-4609-AE7B-8B310CB2A06C}"/>
              </a:ext>
            </a:extLst>
          </p:cNvPr>
          <p:cNvSpPr>
            <a:spLocks noGrp="1"/>
          </p:cNvSpPr>
          <p:nvPr>
            <p:ph type="title"/>
          </p:nvPr>
        </p:nvSpPr>
        <p:spPr/>
        <p:txBody>
          <a:bodyPr/>
          <a:lstStyle/>
          <a:p>
            <a:r>
              <a:rPr lang="en-US">
                <a:cs typeface="Arial"/>
              </a:rPr>
              <a:t>What Analyses to Expect in October</a:t>
            </a:r>
            <a:endParaRPr lang="en-US"/>
          </a:p>
        </p:txBody>
      </p:sp>
      <p:sp>
        <p:nvSpPr>
          <p:cNvPr id="3" name="Content Placeholder 2">
            <a:extLst>
              <a:ext uri="{FF2B5EF4-FFF2-40B4-BE49-F238E27FC236}">
                <a16:creationId xmlns:a16="http://schemas.microsoft.com/office/drawing/2014/main" id="{4170C45F-0448-4EBF-853C-4DC295DFC525}"/>
              </a:ext>
            </a:extLst>
          </p:cNvPr>
          <p:cNvSpPr>
            <a:spLocks noGrp="1"/>
          </p:cNvSpPr>
          <p:nvPr>
            <p:ph idx="1"/>
          </p:nvPr>
        </p:nvSpPr>
        <p:spPr/>
        <p:txBody>
          <a:bodyPr vert="horz" lIns="91440" tIns="45720" rIns="91440" bIns="45720" rtlCol="0" anchor="t">
            <a:normAutofit/>
          </a:bodyPr>
          <a:lstStyle/>
          <a:p>
            <a:r>
              <a:rPr lang="en-US">
                <a:cs typeface="Arial"/>
              </a:rPr>
              <a:t>Growth bubble plots by grade level and subgroups</a:t>
            </a:r>
          </a:p>
          <a:p>
            <a:r>
              <a:rPr lang="en-US">
                <a:cs typeface="Arial"/>
              </a:rPr>
              <a:t>Proficiency deep dive by grade level and subgroups</a:t>
            </a:r>
          </a:p>
          <a:p>
            <a:r>
              <a:rPr lang="en-US">
                <a:cs typeface="Arial"/>
              </a:rPr>
              <a:t>English Language Learner statewide student profile</a:t>
            </a:r>
          </a:p>
          <a:p>
            <a:r>
              <a:rPr lang="en-US">
                <a:cs typeface="Arial"/>
              </a:rPr>
              <a:t>Mobility and enrollment across FY19, FY20, and FY21</a:t>
            </a:r>
          </a:p>
        </p:txBody>
      </p:sp>
    </p:spTree>
    <p:extLst>
      <p:ext uri="{BB962C8B-B14F-4D97-AF65-F5344CB8AC3E}">
        <p14:creationId xmlns:p14="http://schemas.microsoft.com/office/powerpoint/2010/main" val="492877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750DBC-901F-42F8-9490-83BE5E94952F}"/>
              </a:ext>
            </a:extLst>
          </p:cNvPr>
          <p:cNvSpPr>
            <a:spLocks noGrp="1"/>
          </p:cNvSpPr>
          <p:nvPr>
            <p:ph type="title"/>
          </p:nvPr>
        </p:nvSpPr>
        <p:spPr/>
        <p:txBody>
          <a:bodyPr/>
          <a:lstStyle/>
          <a:p>
            <a:r>
              <a:rPr lang="en-US"/>
              <a:t>Further Discussion</a:t>
            </a:r>
          </a:p>
        </p:txBody>
      </p:sp>
      <p:sp>
        <p:nvSpPr>
          <p:cNvPr id="8" name="Text Placeholder 7">
            <a:extLst>
              <a:ext uri="{FF2B5EF4-FFF2-40B4-BE49-F238E27FC236}">
                <a16:creationId xmlns:a16="http://schemas.microsoft.com/office/drawing/2014/main" id="{245E907F-6A78-4670-BC44-D03B1B57F421}"/>
              </a:ext>
            </a:extLst>
          </p:cNvPr>
          <p:cNvSpPr>
            <a:spLocks noGrp="1"/>
          </p:cNvSpPr>
          <p:nvPr>
            <p:ph type="body" idx="1"/>
          </p:nvPr>
        </p:nvSpPr>
        <p:spPr/>
        <p:txBody>
          <a:bodyPr/>
          <a:lstStyle/>
          <a:p>
            <a:r>
              <a:rPr lang="en-US"/>
              <a:t>Conclusion</a:t>
            </a:r>
          </a:p>
        </p:txBody>
      </p:sp>
    </p:spTree>
    <p:extLst>
      <p:ext uri="{BB962C8B-B14F-4D97-AF65-F5344CB8AC3E}">
        <p14:creationId xmlns:p14="http://schemas.microsoft.com/office/powerpoint/2010/main" val="322738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2B93-2FED-4A4A-8C9F-BCE0AFCA8299}"/>
              </a:ext>
            </a:extLst>
          </p:cNvPr>
          <p:cNvSpPr>
            <a:spLocks noGrp="1"/>
          </p:cNvSpPr>
          <p:nvPr>
            <p:ph type="ctrTitle"/>
          </p:nvPr>
        </p:nvSpPr>
        <p:spPr>
          <a:xfrm>
            <a:off x="748145" y="1858497"/>
            <a:ext cx="9919855" cy="1341908"/>
          </a:xfrm>
        </p:spPr>
        <p:txBody>
          <a:bodyPr>
            <a:normAutofit fontScale="90000"/>
          </a:bodyPr>
          <a:lstStyle/>
          <a:p>
            <a:r>
              <a:rPr lang="en-US" sz="4400" b="0"/>
              <a:t>Pandemic Related Academic Impact in 2021</a:t>
            </a:r>
            <a:r>
              <a:rPr lang="en-US" sz="5300" b="0"/>
              <a:t/>
            </a:r>
            <a:br>
              <a:rPr lang="en-US" sz="5300" b="0"/>
            </a:br>
            <a:r>
              <a:rPr lang="en-US" sz="3600" b="0"/>
              <a:t>A look at results from Arizona </a:t>
            </a:r>
          </a:p>
        </p:txBody>
      </p:sp>
      <p:sp>
        <p:nvSpPr>
          <p:cNvPr id="3" name="Subtitle 2">
            <a:extLst>
              <a:ext uri="{FF2B5EF4-FFF2-40B4-BE49-F238E27FC236}">
                <a16:creationId xmlns:a16="http://schemas.microsoft.com/office/drawing/2014/main" id="{5BDB6884-0865-C34D-BF42-A16F3DD788F2}"/>
              </a:ext>
            </a:extLst>
          </p:cNvPr>
          <p:cNvSpPr>
            <a:spLocks noGrp="1"/>
          </p:cNvSpPr>
          <p:nvPr>
            <p:ph type="subTitle" idx="1"/>
          </p:nvPr>
        </p:nvSpPr>
        <p:spPr>
          <a:xfrm>
            <a:off x="838200" y="3601620"/>
            <a:ext cx="9829800" cy="1162244"/>
          </a:xfrm>
        </p:spPr>
        <p:txBody>
          <a:bodyPr>
            <a:noAutofit/>
          </a:bodyPr>
          <a:lstStyle/>
          <a:p>
            <a:r>
              <a:rPr lang="en-US">
                <a:solidFill>
                  <a:schemeClr val="tx1"/>
                </a:solidFill>
              </a:rPr>
              <a:t>Damian Betebenner &amp; Adam Van Iwaarden</a:t>
            </a:r>
          </a:p>
          <a:p>
            <a:r>
              <a:rPr lang="en-US">
                <a:solidFill>
                  <a:schemeClr val="tx1"/>
                </a:solidFill>
              </a:rPr>
              <a:t>Center for Assessment</a:t>
            </a:r>
          </a:p>
          <a:p>
            <a:endParaRPr lang="en-US" sz="2800">
              <a:latin typeface="Tw Cen MT" panose="020B0602020104020603" pitchFamily="34" charset="77"/>
            </a:endParaRPr>
          </a:p>
          <a:p>
            <a:endParaRPr lang="en-US" sz="2800">
              <a:latin typeface="Tw Cen MT" panose="020B0602020104020603" pitchFamily="34" charset="77"/>
            </a:endParaRPr>
          </a:p>
        </p:txBody>
      </p:sp>
      <p:sp>
        <p:nvSpPr>
          <p:cNvPr id="6" name="Subtitle 2">
            <a:extLst>
              <a:ext uri="{FF2B5EF4-FFF2-40B4-BE49-F238E27FC236}">
                <a16:creationId xmlns:a16="http://schemas.microsoft.com/office/drawing/2014/main" id="{5BDB6884-0865-C34D-BF42-A16F3DD788F2}"/>
              </a:ext>
            </a:extLst>
          </p:cNvPr>
          <p:cNvSpPr txBox="1">
            <a:spLocks/>
          </p:cNvSpPr>
          <p:nvPr/>
        </p:nvSpPr>
        <p:spPr>
          <a:xfrm>
            <a:off x="748145" y="5273516"/>
            <a:ext cx="9829800" cy="6832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lumMod val="50000"/>
                    <a:lumOff val="50000"/>
                  </a:schemeClr>
                </a:solidFill>
                <a:latin typeface="+mn-lt"/>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Arizona State Board of Education Meeting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September 27</a:t>
            </a:r>
            <a:r>
              <a:rPr kumimoji="0" lang="en-US" sz="2400" b="0" i="0" u="none" strike="noStrike" kern="1200" cap="none" spc="0" normalizeH="0" baseline="30000" noProof="0">
                <a:ln>
                  <a:noFill/>
                </a:ln>
                <a:solidFill>
                  <a:prstClr val="black"/>
                </a:solidFill>
                <a:effectLst/>
                <a:uLnTx/>
                <a:uFillTx/>
                <a:latin typeface="Calibri" panose="020F0502020204030204"/>
                <a:ea typeface="+mn-ea"/>
                <a:cs typeface="Calibri" panose="020F0502020204030204" pitchFamily="34" charset="0"/>
              </a:rPr>
              <a:t>st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 2021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159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31" y="712118"/>
            <a:ext cx="10515600" cy="1025525"/>
          </a:xfrm>
        </p:spPr>
        <p:txBody>
          <a:bodyPr>
            <a:noAutofit/>
          </a:bodyPr>
          <a:lstStyle/>
          <a:p>
            <a:r>
              <a:rPr lang="en-US" sz="3600"/>
              <a:t>Pandemic Related Academic Impact</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Calibri" panose="020F0502020204030204" pitchFamily="34" charset="0"/>
              </a:rPr>
              <a:t>Arizona State Board of Education Meeting, September 27th, 2021</a:t>
            </a:r>
          </a:p>
        </p:txBody>
      </p:sp>
      <p:sp>
        <p:nvSpPr>
          <p:cNvPr id="6" name="Content Placeholder 5">
            <a:extLst>
              <a:ext uri="{FF2B5EF4-FFF2-40B4-BE49-F238E27FC236}">
                <a16:creationId xmlns:a16="http://schemas.microsoft.com/office/drawing/2014/main" id="{09B0A3DF-43A0-EE4B-B7FB-2125CC7687D9}"/>
              </a:ext>
            </a:extLst>
          </p:cNvPr>
          <p:cNvSpPr>
            <a:spLocks noGrp="1"/>
          </p:cNvSpPr>
          <p:nvPr>
            <p:ph idx="1"/>
          </p:nvPr>
        </p:nvSpPr>
        <p:spPr/>
        <p:txBody>
          <a:bodyPr>
            <a:normAutofit lnSpcReduction="10000"/>
          </a:bodyPr>
          <a:lstStyle/>
          <a:p>
            <a:r>
              <a:rPr lang="en-US"/>
              <a:t>We are all aware that the pandemic greatly disrupted the lives of people worldwide over the last 18 months. </a:t>
            </a:r>
          </a:p>
          <a:p>
            <a:r>
              <a:rPr lang="en-US"/>
              <a:t>Students were dramatically impacted as education was delivered in many new ways to students nationwide.  </a:t>
            </a:r>
          </a:p>
          <a:p>
            <a:r>
              <a:rPr lang="en-US"/>
              <a:t>A concern of many is to what extent the pandemic impacted students: Academically, emotionally, physically. </a:t>
            </a:r>
          </a:p>
          <a:p>
            <a:r>
              <a:rPr lang="en-US"/>
              <a:t>The Center for Assessment has been working with a dozen states to investigate the extent to which the pandemic has impacted student learning. </a:t>
            </a:r>
          </a:p>
        </p:txBody>
      </p:sp>
    </p:spTree>
    <p:extLst>
      <p:ext uri="{BB962C8B-B14F-4D97-AF65-F5344CB8AC3E}">
        <p14:creationId xmlns:p14="http://schemas.microsoft.com/office/powerpoint/2010/main" val="4281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31" y="712118"/>
            <a:ext cx="10515600" cy="1025525"/>
          </a:xfrm>
        </p:spPr>
        <p:txBody>
          <a:bodyPr>
            <a:noAutofit/>
          </a:bodyPr>
          <a:lstStyle/>
          <a:p>
            <a:r>
              <a:rPr lang="en-US" sz="3600"/>
              <a:t>What do we mean by “Academic Impact”?</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Calibri" panose="020F0502020204030204" pitchFamily="34" charset="0"/>
              </a:rPr>
              <a:t>Arizona State Board of Education Meeting, September 27th, 2021</a:t>
            </a:r>
          </a:p>
        </p:txBody>
      </p:sp>
      <p:sp>
        <p:nvSpPr>
          <p:cNvPr id="6" name="Content Placeholder 5">
            <a:extLst>
              <a:ext uri="{FF2B5EF4-FFF2-40B4-BE49-F238E27FC236}">
                <a16:creationId xmlns:a16="http://schemas.microsoft.com/office/drawing/2014/main" id="{85DC9E7B-341F-7242-94BB-4EE13BBDE5F4}"/>
              </a:ext>
            </a:extLst>
          </p:cNvPr>
          <p:cNvSpPr>
            <a:spLocks noGrp="1"/>
          </p:cNvSpPr>
          <p:nvPr>
            <p:ph idx="1"/>
          </p:nvPr>
        </p:nvSpPr>
        <p:spPr/>
        <p:txBody>
          <a:bodyPr>
            <a:normAutofit/>
          </a:bodyPr>
          <a:lstStyle/>
          <a:p>
            <a:r>
              <a:rPr lang="en-US"/>
              <a:t>The pandemic and all the ensuing disruptions functions as a kind of “academic headwind”, impeding (in general) the academic progress of students. </a:t>
            </a:r>
          </a:p>
          <a:p>
            <a:r>
              <a:rPr lang="en-US"/>
              <a:t>Headwinds impede progress in two ways:</a:t>
            </a:r>
          </a:p>
          <a:p>
            <a:pPr lvl="1"/>
            <a:r>
              <a:rPr lang="en-US"/>
              <a:t>They slow one’s rate of progress</a:t>
            </a:r>
          </a:p>
          <a:p>
            <a:pPr lvl="1"/>
            <a:r>
              <a:rPr lang="en-US"/>
              <a:t>The slower rate of progress leads to less distance being travelled. </a:t>
            </a:r>
          </a:p>
          <a:p>
            <a:r>
              <a:rPr lang="en-US"/>
              <a:t>In education these two outcomes represent themselves as:</a:t>
            </a:r>
          </a:p>
          <a:p>
            <a:pPr lvl="1"/>
            <a:r>
              <a:rPr lang="en-US"/>
              <a:t>Decrease in student growth.</a:t>
            </a:r>
          </a:p>
          <a:p>
            <a:pPr lvl="1"/>
            <a:r>
              <a:rPr lang="en-US"/>
              <a:t>Decrease in student attainment.</a:t>
            </a:r>
          </a:p>
        </p:txBody>
      </p:sp>
    </p:spTree>
    <p:extLst>
      <p:ext uri="{BB962C8B-B14F-4D97-AF65-F5344CB8AC3E}">
        <p14:creationId xmlns:p14="http://schemas.microsoft.com/office/powerpoint/2010/main" val="26397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31" y="712118"/>
            <a:ext cx="10515600" cy="1025525"/>
          </a:xfrm>
        </p:spPr>
        <p:txBody>
          <a:bodyPr>
            <a:noAutofit/>
          </a:bodyPr>
          <a:lstStyle/>
          <a:p>
            <a:r>
              <a:rPr lang="en-US" sz="3600"/>
              <a:t>Pandemic related academic impact</a:t>
            </a:r>
          </a:p>
        </p:txBody>
      </p:sp>
      <p:sp>
        <p:nvSpPr>
          <p:cNvPr id="3" name="Content Placeholder 2"/>
          <p:cNvSpPr>
            <a:spLocks noGrp="1"/>
          </p:cNvSpPr>
          <p:nvPr>
            <p:ph idx="1"/>
          </p:nvPr>
        </p:nvSpPr>
        <p:spPr>
          <a:xfrm>
            <a:off x="847531" y="2034365"/>
            <a:ext cx="10515600" cy="4504547"/>
          </a:xfrm>
        </p:spPr>
        <p:txBody>
          <a:bodyPr>
            <a:normAutofit fontScale="92500" lnSpcReduction="10000"/>
          </a:bodyPr>
          <a:lstStyle/>
          <a:p>
            <a:pPr marL="388620" indent="-342900"/>
            <a:r>
              <a:rPr lang="en-US" sz="3000"/>
              <a:t>Understanding pandemic related impact necessarily requires looking back to pre-pandemic results. </a:t>
            </a:r>
          </a:p>
          <a:p>
            <a:pPr marL="388620" indent="-342900"/>
            <a:r>
              <a:rPr lang="en-US" sz="3000"/>
              <a:t>The impulse of stakeholders to want to compare 2021 results with 2019 results is the correct impulse at both the individual, school, district, and state level.</a:t>
            </a:r>
          </a:p>
          <a:p>
            <a:pPr marL="388620" indent="-342900"/>
            <a:r>
              <a:rPr lang="en-US" sz="3000"/>
              <a:t>Wanting to look at 2019 to 2021 change is an attempt to investigate impact.</a:t>
            </a:r>
          </a:p>
          <a:p>
            <a:pPr marL="388620" indent="-342900"/>
            <a:r>
              <a:rPr lang="en-US" sz="3000"/>
              <a:t>The challenge is making 2019 to 2021 comparisons apples-to-apples comparisons.</a:t>
            </a:r>
          </a:p>
          <a:p>
            <a:pPr marL="388620" indent="-342900"/>
            <a:r>
              <a:rPr lang="en-US" sz="3000"/>
              <a:t>Supporting these comparisons requires having a complete understanding is who constitutes the missing data.</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Calibri" panose="020F0502020204030204" pitchFamily="34" charset="0"/>
              </a:rPr>
              <a:t>Arizona State Board of Education Meeting, September 27th, 2021</a:t>
            </a:r>
          </a:p>
        </p:txBody>
      </p:sp>
    </p:spTree>
    <p:extLst>
      <p:ext uri="{BB962C8B-B14F-4D97-AF65-F5344CB8AC3E}">
        <p14:creationId xmlns:p14="http://schemas.microsoft.com/office/powerpoint/2010/main" val="409596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31" y="712118"/>
            <a:ext cx="10515600" cy="1025525"/>
          </a:xfrm>
        </p:spPr>
        <p:txBody>
          <a:bodyPr>
            <a:noAutofit/>
          </a:bodyPr>
          <a:lstStyle/>
          <a:p>
            <a:r>
              <a:rPr lang="en-US" sz="3600"/>
              <a:t>Analyses for 2020-2021</a:t>
            </a:r>
          </a:p>
        </p:txBody>
      </p:sp>
      <p:sp>
        <p:nvSpPr>
          <p:cNvPr id="3" name="Content Placeholder 2"/>
          <p:cNvSpPr>
            <a:spLocks noGrp="1"/>
          </p:cNvSpPr>
          <p:nvPr>
            <p:ph idx="1"/>
          </p:nvPr>
        </p:nvSpPr>
        <p:spPr>
          <a:xfrm>
            <a:off x="847531" y="2034365"/>
            <a:ext cx="10515600" cy="4504547"/>
          </a:xfrm>
        </p:spPr>
        <p:txBody>
          <a:bodyPr vert="horz" lIns="91440" tIns="45720" rIns="91440" bIns="45720" rtlCol="0" anchor="t">
            <a:normAutofit/>
          </a:bodyPr>
          <a:lstStyle/>
          <a:p>
            <a:pPr marL="388620" indent="-342900"/>
            <a:r>
              <a:rPr lang="en-US" sz="3000">
                <a:latin typeface="Calibri"/>
                <a:cs typeface="Calibri"/>
              </a:rPr>
              <a:t>With comparable results we can quantify pandemic related academic impact:</a:t>
            </a:r>
          </a:p>
          <a:p>
            <a:pPr marL="845820" lvl="1" indent="-342900"/>
            <a:r>
              <a:rPr lang="en-US" sz="2600">
                <a:latin typeface="Calibri"/>
                <a:cs typeface="Calibri"/>
              </a:rPr>
              <a:t>At the state level</a:t>
            </a:r>
          </a:p>
          <a:p>
            <a:pPr marL="845820" lvl="1" indent="-342900"/>
            <a:r>
              <a:rPr lang="en-US" sz="2600">
                <a:latin typeface="Calibri"/>
                <a:cs typeface="Calibri"/>
              </a:rPr>
              <a:t>Demographic subgroups including ethnicity, poverty</a:t>
            </a:r>
          </a:p>
          <a:p>
            <a:pPr marL="845820" lvl="1" indent="-342900"/>
            <a:r>
              <a:rPr lang="en-US" sz="2600">
                <a:latin typeface="Calibri"/>
                <a:cs typeface="Calibri"/>
              </a:rPr>
              <a:t>Academic subgroups (special education, low/high achievers)</a:t>
            </a:r>
          </a:p>
          <a:p>
            <a:pPr marL="845820" lvl="1" indent="-342900"/>
            <a:r>
              <a:rPr lang="en-US" sz="2600">
                <a:latin typeface="Calibri"/>
                <a:cs typeface="Calibri"/>
              </a:rPr>
              <a:t>By region/district/school</a:t>
            </a:r>
          </a:p>
          <a:p>
            <a:pPr marL="845820" lvl="1" indent="-342900"/>
            <a:r>
              <a:rPr lang="en-US" sz="2600">
                <a:latin typeface="Calibri"/>
                <a:cs typeface="Calibri"/>
              </a:rPr>
              <a:t>By mode of education (remote/hybrid/in-person).</a:t>
            </a:r>
          </a:p>
          <a:p>
            <a:pPr marL="845820" lvl="1" indent="-342900"/>
            <a:r>
              <a:rPr lang="en-US" sz="2600">
                <a:latin typeface="Calibri"/>
                <a:cs typeface="Calibri"/>
              </a:rPr>
              <a:t>Attendance</a:t>
            </a:r>
          </a:p>
          <a:p>
            <a:pPr marL="845820" lvl="1" indent="-342900"/>
            <a:r>
              <a:rPr lang="en-US" sz="2600">
                <a:latin typeface="Calibri"/>
                <a:cs typeface="Calibri"/>
              </a:rPr>
              <a:t>English Language Learner impact can be evaluated using AZELLA results. </a:t>
            </a:r>
            <a:endParaRPr lang="en-US" sz="2600"/>
          </a:p>
          <a:p>
            <a:pPr marL="845820" lvl="1" indent="-342900"/>
            <a:endParaRPr lang="en-US" sz="260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Calibri" panose="020F0502020204030204" pitchFamily="34" charset="0"/>
              </a:rPr>
              <a:t>Arizona State Board of Education Meeting, September 27th, 2021</a:t>
            </a:r>
          </a:p>
        </p:txBody>
      </p:sp>
    </p:spTree>
    <p:extLst>
      <p:ext uri="{BB962C8B-B14F-4D97-AF65-F5344CB8AC3E}">
        <p14:creationId xmlns:p14="http://schemas.microsoft.com/office/powerpoint/2010/main" val="32853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E1E6-52A3-4CBC-99A7-86DAF344B0A6}"/>
              </a:ext>
            </a:extLst>
          </p:cNvPr>
          <p:cNvSpPr>
            <a:spLocks noGrp="1"/>
          </p:cNvSpPr>
          <p:nvPr>
            <p:ph type="title"/>
          </p:nvPr>
        </p:nvSpPr>
        <p:spPr/>
        <p:txBody>
          <a:bodyPr/>
          <a:lstStyle/>
          <a:p>
            <a:r>
              <a:rPr lang="en-US"/>
              <a:t>Incomplete Data</a:t>
            </a:r>
          </a:p>
        </p:txBody>
      </p:sp>
      <p:sp>
        <p:nvSpPr>
          <p:cNvPr id="3" name="Content Placeholder 2">
            <a:extLst>
              <a:ext uri="{FF2B5EF4-FFF2-40B4-BE49-F238E27FC236}">
                <a16:creationId xmlns:a16="http://schemas.microsoft.com/office/drawing/2014/main" id="{20EDE4DA-84A5-4589-9A48-D5671BE4D96C}"/>
              </a:ext>
            </a:extLst>
          </p:cNvPr>
          <p:cNvSpPr>
            <a:spLocks noGrp="1"/>
          </p:cNvSpPr>
          <p:nvPr>
            <p:ph idx="1"/>
          </p:nvPr>
        </p:nvSpPr>
        <p:spPr/>
        <p:txBody>
          <a:bodyPr vert="horz" lIns="91440" tIns="45720" rIns="91440" bIns="45720" rtlCol="0" anchor="t">
            <a:normAutofit fontScale="92500" lnSpcReduction="10000"/>
          </a:bodyPr>
          <a:lstStyle/>
          <a:p>
            <a:r>
              <a:rPr lang="en-US">
                <a:latin typeface="Calibri"/>
                <a:cs typeface="Calibri"/>
              </a:rPr>
              <a:t>A threat to the validity of academic impact results in 2021 is less that normal participation in state assessments</a:t>
            </a:r>
          </a:p>
          <a:p>
            <a:r>
              <a:rPr lang="en-US">
                <a:latin typeface="Calibri"/>
                <a:cs typeface="Calibri"/>
              </a:rPr>
              <a:t>In some school/districts, participation on AzM2 assessments was below that traditionally observed.</a:t>
            </a:r>
          </a:p>
          <a:p>
            <a:r>
              <a:rPr lang="en-US">
                <a:latin typeface="Calibri"/>
                <a:cs typeface="Calibri"/>
              </a:rPr>
              <a:t>Would results for the school/district/state been the same if all students had tested? Would academic impact appear the same?</a:t>
            </a:r>
          </a:p>
          <a:p>
            <a:r>
              <a:rPr lang="en-US">
                <a:latin typeface="Calibri"/>
                <a:cs typeface="Calibri"/>
              </a:rPr>
              <a:t>As part of Arizona’s academic impact analyses we employed multiple imputation to determine to what extent missing data impacts summary results, flagging results that are likely different due to student non-testing.</a:t>
            </a:r>
          </a:p>
        </p:txBody>
      </p:sp>
      <p:sp>
        <p:nvSpPr>
          <p:cNvPr id="4" name="Footer Placeholder 3">
            <a:extLst>
              <a:ext uri="{FF2B5EF4-FFF2-40B4-BE49-F238E27FC236}">
                <a16:creationId xmlns:a16="http://schemas.microsoft.com/office/drawing/2014/main" id="{E41B5FFC-4476-4593-95E5-949F60CC8F50}"/>
              </a:ext>
            </a:extLst>
          </p:cNvPr>
          <p:cNvSpPr>
            <a:spLocks noGrp="1"/>
          </p:cNvSpPr>
          <p:nvPr>
            <p:ph type="ftr" sz="quarter" idx="11"/>
          </p:nvPr>
        </p:nvSpPr>
        <p:spPr/>
        <p:txBody>
          <a:bodyPr/>
          <a:lstStyle/>
          <a:p>
            <a:r>
              <a:rPr lang="en-US"/>
              <a:t>Arizona State Board of Education Meeting, September 27th, 2021</a:t>
            </a:r>
          </a:p>
        </p:txBody>
      </p:sp>
    </p:spTree>
    <p:extLst>
      <p:ext uri="{BB962C8B-B14F-4D97-AF65-F5344CB8AC3E}">
        <p14:creationId xmlns:p14="http://schemas.microsoft.com/office/powerpoint/2010/main" val="42353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AD760377D2443859BC1787A9CF89A" ma:contentTypeVersion="12" ma:contentTypeDescription="Create a new document." ma:contentTypeScope="" ma:versionID="ce1ce77ea09363c55f1d1a60e80dd44f">
  <xsd:schema xmlns:xsd="http://www.w3.org/2001/XMLSchema" xmlns:xs="http://www.w3.org/2001/XMLSchema" xmlns:p="http://schemas.microsoft.com/office/2006/metadata/properties" xmlns:ns1="http://schemas.microsoft.com/sharepoint/v3" xmlns:ns2="937ad697-29a7-40c7-9a94-15bdd5b92c2a" xmlns:ns3="b7179a12-8a1d-4639-aedb-9d5cac7b5d6e" targetNamespace="http://schemas.microsoft.com/office/2006/metadata/properties" ma:root="true" ma:fieldsID="8a725026f6887f222d6946cc12ec5ec2" ns1:_="" ns2:_="" ns3:_="">
    <xsd:import namespace="http://schemas.microsoft.com/sharepoint/v3"/>
    <xsd:import namespace="937ad697-29a7-40c7-9a94-15bdd5b92c2a"/>
    <xsd:import namespace="b7179a12-8a1d-4639-aedb-9d5cac7b5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ad697-29a7-40c7-9a94-15bdd5b92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179a12-8a1d-4639-aedb-9d5cac7b5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6DF2D0-2AE7-48A0-ABA1-6FA43CDC07EC}">
  <ds:schemaRefs>
    <ds:schemaRef ds:uri="937ad697-29a7-40c7-9a94-15bdd5b92c2a"/>
    <ds:schemaRef ds:uri="b7179a12-8a1d-4639-aedb-9d5cac7b5d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DFE8BC-A597-4420-927D-4E885446BF25}">
  <ds:schemaRefs>
    <ds:schemaRef ds:uri="937ad697-29a7-40c7-9a94-15bdd5b92c2a"/>
    <ds:schemaRef ds:uri="b7179a12-8a1d-4639-aedb-9d5cac7b5d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8A8983-F87E-4AC3-99F7-04E8E39F36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TM10001105[[fn=Crop]]</Template>
  <TotalTime>0</TotalTime>
  <Words>1633</Words>
  <Application>Microsoft Office PowerPoint</Application>
  <PresentationFormat>Widescreen</PresentationFormat>
  <Paragraphs>262</Paragraphs>
  <Slides>36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Open Sans</vt:lpstr>
      <vt:lpstr>Tw Cen MT</vt:lpstr>
      <vt:lpstr>Wingdings</vt:lpstr>
      <vt:lpstr>Office Theme</vt:lpstr>
      <vt:lpstr>1_Office Theme</vt:lpstr>
      <vt:lpstr>COVID Impact Reporting</vt:lpstr>
      <vt:lpstr>Reporting </vt:lpstr>
      <vt:lpstr>Looking at Impact through Growth</vt:lpstr>
      <vt:lpstr>Pandemic Related Academic Impact in 2021 A look at results from Arizona </vt:lpstr>
      <vt:lpstr>Pandemic Related Academic Impact</vt:lpstr>
      <vt:lpstr>What do we mean by “Academic Impact”?</vt:lpstr>
      <vt:lpstr>Pandemic related academic impact</vt:lpstr>
      <vt:lpstr>Analyses for 2020-2021</vt:lpstr>
      <vt:lpstr>Incomplete Data</vt:lpstr>
      <vt:lpstr>Looking forward to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Looking at Impact through Proficiency</vt:lpstr>
      <vt:lpstr>Andrew Ho, Harvard School of Education Three test-score metrics that all states should report in the COVID-19 affected spring of 2021</vt:lpstr>
      <vt:lpstr>First Look at Impact In Grade Levels (3, 6 &amp; 10) for English Language Arts </vt:lpstr>
      <vt:lpstr>First Look at Impact In N.E. Arizona in Mathematics</vt:lpstr>
      <vt:lpstr>Looking at Impact through Arizona’s English Learner</vt:lpstr>
      <vt:lpstr>Achievement of Current EL Students  (3rd graders in 2015 - 7th graders in 2019</vt:lpstr>
      <vt:lpstr>Achievement of Current and Former EL Students</vt:lpstr>
      <vt:lpstr>Looking at Impact through Arizona Enrollment and Mobility</vt:lpstr>
      <vt:lpstr>Enrollment – Students Count Just Once</vt:lpstr>
      <vt:lpstr>Total Enrollment</vt:lpstr>
      <vt:lpstr>Mobility Data</vt:lpstr>
      <vt:lpstr>Total Withdrawals</vt:lpstr>
      <vt:lpstr>Mobility</vt:lpstr>
      <vt:lpstr>What Analyses to Expect in October</vt:lpstr>
      <vt:lpstr>Further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 Emily</dc:creator>
  <cp:lastModifiedBy> </cp:lastModifiedBy>
  <cp:revision>12</cp:revision>
  <dcterms:created xsi:type="dcterms:W3CDTF">2020-01-03T23:20:15Z</dcterms:created>
  <dcterms:modified xsi:type="dcterms:W3CDTF">2021-09-24T20:41:19Z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0x01010003EAD760377D2443859BC1787A9CF89A</vt:lpwstr>
  </property>
</Properties>
</file>