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0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7" r:id="rId21"/>
    <p:sldId id="278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8AE1-FC12-475D-A6BE-55B76D6F0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noFill/>
          </a:ln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8C8F2-6AD0-452F-95DB-593D2CC34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263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1A1C-E4AC-4211-B6B8-BE8C638E85E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226F-AB0C-4F8D-BD3B-6193649B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00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0312-FFF0-4591-B224-894CC919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noFill/>
          </a:ln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15358-9C83-4CC4-BDDA-63334E27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2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A544-0D8E-4634-8836-F6B615A1A51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7986-6D70-4161-825E-32DE06D28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F6456-4B7A-42A5-A9FF-0CA5809DB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4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3FEC-7C5A-4062-84D3-FB136D41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C904D-1AED-4130-BE4C-150E3BF1D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45236-F3EF-4700-BB3E-7F8824D76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A1701-11D3-4D40-BE19-05C0AEBB2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A6EFC-903D-4247-BE4D-DDE3418BA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9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A6F5-D885-44B8-83CB-4BEF0BB48F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06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1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06D6-2E19-4C84-9F08-0A48D46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accent2"/>
          </a:solidFill>
        </p:spPr>
        <p:txBody>
          <a:bodyPr anchor="b"/>
          <a:lstStyle>
            <a:lvl1pPr>
              <a:defRPr lang="en-US" sz="32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E9C44-3469-4F59-BA6B-52076231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7C367-AD13-4E0D-ABE0-ADDEC77F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02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A31D-8F0C-4A19-93F5-8CE2521F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286" y="454024"/>
            <a:ext cx="3932237" cy="1600200"/>
          </a:xfrm>
          <a:solidFill>
            <a:schemeClr val="accent2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BDC73-E7F2-473E-AC8F-5EE667B2A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477" y="9921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1A785-9F08-4042-A76F-CCB29AF8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93286" y="2054224"/>
            <a:ext cx="3932237" cy="3811588"/>
          </a:xfrm>
          <a:solidFill>
            <a:schemeClr val="accent3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CBAA-EDC7-4642-ACF4-B5B561F9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D5F88-3BC1-45E3-BED4-4B84A3FC2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8A3AFA-DA60-4F1B-A1D2-C63BF5367B8B}"/>
              </a:ext>
            </a:extLst>
          </p:cNvPr>
          <p:cNvCxnSpPr/>
          <p:nvPr userDrawn="1"/>
        </p:nvCxnSpPr>
        <p:spPr>
          <a:xfrm>
            <a:off x="-30480" y="6176963"/>
            <a:ext cx="1225296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E5C52AA-6984-406B-A5F4-E7E635E4B01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00" y="6269513"/>
            <a:ext cx="2601600" cy="5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08EC-F9E0-4964-B000-B0E4B4624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 of CTE Participants and Concentrators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3FAB5-1705-4E79-A9B2-92EBF6090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Career and Technical Education</a:t>
            </a:r>
          </a:p>
        </p:txBody>
      </p:sp>
    </p:spTree>
    <p:extLst>
      <p:ext uri="{BB962C8B-B14F-4D97-AF65-F5344CB8AC3E}">
        <p14:creationId xmlns:p14="http://schemas.microsoft.com/office/powerpoint/2010/main" val="264238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Online School Enrollment in CTE (both Charter and Districts)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BCA48-DC63-4F98-B479-253BED9C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1075996"/>
            <a:ext cx="9650172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Race/Ethnicity of CTE Participants by County (1 of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06427-19CF-482F-AE3B-3FA4141B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29" y="818785"/>
            <a:ext cx="10145541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Race/Ethnicity of CTE Participants by County (2 of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4DD0B-219F-4359-B8C4-78550A694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3" y="875943"/>
            <a:ext cx="10164594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7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Race/Ethnicity of CTE Participants by County (3 of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F96D2-7071-4E07-92B7-28040F4D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856891"/>
            <a:ext cx="1027890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6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Race/Ethnicity of CTE Participants by County (Table)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96D592-54A1-43DC-8793-B0F4023EE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125024"/>
              </p:ext>
            </p:extLst>
          </p:nvPr>
        </p:nvGraphicFramePr>
        <p:xfrm>
          <a:off x="528506" y="1015171"/>
          <a:ext cx="11110875" cy="496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17">
                  <a:extLst>
                    <a:ext uri="{9D8B030D-6E8A-4147-A177-3AD203B41FA5}">
                      <a16:colId xmlns:a16="http://schemas.microsoft.com/office/drawing/2014/main" val="4257013110"/>
                    </a:ext>
                  </a:extLst>
                </a:gridCol>
                <a:gridCol w="1293018">
                  <a:extLst>
                    <a:ext uri="{9D8B030D-6E8A-4147-A177-3AD203B41FA5}">
                      <a16:colId xmlns:a16="http://schemas.microsoft.com/office/drawing/2014/main" val="9652491"/>
                    </a:ext>
                  </a:extLst>
                </a:gridCol>
                <a:gridCol w="1205902">
                  <a:extLst>
                    <a:ext uri="{9D8B030D-6E8A-4147-A177-3AD203B41FA5}">
                      <a16:colId xmlns:a16="http://schemas.microsoft.com/office/drawing/2014/main" val="2998849670"/>
                    </a:ext>
                  </a:extLst>
                </a:gridCol>
                <a:gridCol w="1293018">
                  <a:extLst>
                    <a:ext uri="{9D8B030D-6E8A-4147-A177-3AD203B41FA5}">
                      <a16:colId xmlns:a16="http://schemas.microsoft.com/office/drawing/2014/main" val="3652182806"/>
                    </a:ext>
                  </a:extLst>
                </a:gridCol>
                <a:gridCol w="1205902">
                  <a:extLst>
                    <a:ext uri="{9D8B030D-6E8A-4147-A177-3AD203B41FA5}">
                      <a16:colId xmlns:a16="http://schemas.microsoft.com/office/drawing/2014/main" val="2464652228"/>
                    </a:ext>
                  </a:extLst>
                </a:gridCol>
                <a:gridCol w="1205902">
                  <a:extLst>
                    <a:ext uri="{9D8B030D-6E8A-4147-A177-3AD203B41FA5}">
                      <a16:colId xmlns:a16="http://schemas.microsoft.com/office/drawing/2014/main" val="1659003992"/>
                    </a:ext>
                  </a:extLst>
                </a:gridCol>
                <a:gridCol w="1205902">
                  <a:extLst>
                    <a:ext uri="{9D8B030D-6E8A-4147-A177-3AD203B41FA5}">
                      <a16:colId xmlns:a16="http://schemas.microsoft.com/office/drawing/2014/main" val="4063363906"/>
                    </a:ext>
                  </a:extLst>
                </a:gridCol>
                <a:gridCol w="1951014">
                  <a:extLst>
                    <a:ext uri="{9D8B030D-6E8A-4147-A177-3AD203B41FA5}">
                      <a16:colId xmlns:a16="http://schemas.microsoft.com/office/drawing/2014/main" val="3039900981"/>
                    </a:ext>
                  </a:extLst>
                </a:gridCol>
              </a:tblGrid>
              <a:tr h="722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County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American Indian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Asian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Black or African American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Pacific Islander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White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Two or More Races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Hispanic/Latino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1781387569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APACHE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501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2188549396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COCHISE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953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4088489657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COCONINO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465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159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4190742280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GILA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71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324440594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GRAHAM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289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1876447280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GREENLEE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4174784930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LA PAZ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54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2552785904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MARICOPA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502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1185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1981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17592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3421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16978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2454649380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MOHAVE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916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74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371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1360253361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NAVAJO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591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703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265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3685280216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PIMA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253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2753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632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4185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2342605708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PINAL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99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526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490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1053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2225570501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SANTA CRUZ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2449813611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YAVAPAI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657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103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332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819571979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YUMA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340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140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2603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50" marR="9550" marT="9550" marB="0" anchor="ctr"/>
                </a:tc>
                <a:extLst>
                  <a:ext uri="{0D108BD9-81ED-4DB2-BD59-A6C34878D82A}">
                    <a16:rowId xmlns:a16="http://schemas.microsoft.com/office/drawing/2014/main" val="458546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74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CTE Participants and Concentrators by Gender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7F566-69BF-4D4F-BC03-FB926C15BA97}"/>
              </a:ext>
            </a:extLst>
          </p:cNvPr>
          <p:cNvSpPr txBox="1"/>
          <p:nvPr/>
        </p:nvSpPr>
        <p:spPr>
          <a:xfrm>
            <a:off x="314930" y="1082454"/>
            <a:ext cx="4223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Of cohort 2021:</a:t>
            </a:r>
          </a:p>
          <a:p>
            <a:r>
              <a:rPr lang="en-US" dirty="0">
                <a:latin typeface="+mj-lt"/>
              </a:rPr>
              <a:t> - 64.5% of females participated in CTE</a:t>
            </a:r>
          </a:p>
          <a:p>
            <a:r>
              <a:rPr lang="en-US" dirty="0">
                <a:latin typeface="+mj-lt"/>
              </a:rPr>
              <a:t> - 70.4% of males participated in CTE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451E0-CC20-4C17-A519-C07FAFB3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71" y="2005784"/>
            <a:ext cx="9914335" cy="40604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FAA035-3520-400B-9B35-43F5A37BB2F8}"/>
              </a:ext>
            </a:extLst>
          </p:cNvPr>
          <p:cNvSpPr/>
          <p:nvPr/>
        </p:nvSpPr>
        <p:spPr>
          <a:xfrm>
            <a:off x="202019" y="2073066"/>
            <a:ext cx="11748976" cy="38411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CTE Concentrators by Gender and Race/Ethnicity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2126F-4053-4CD1-8309-733958F7A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7"/>
          <a:stretch/>
        </p:blipFill>
        <p:spPr>
          <a:xfrm>
            <a:off x="1311477" y="873522"/>
            <a:ext cx="10332441" cy="51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4" y="0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CTE Participants by Gender and CTE Program Cluster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A8B6B-4467-493A-A417-200DD4267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"/>
          <a:stretch/>
        </p:blipFill>
        <p:spPr>
          <a:xfrm>
            <a:off x="1229170" y="859381"/>
            <a:ext cx="9733660" cy="51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4" y="0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CTE Concentrators by Gender and CTE Program Cluster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20444-02CE-461E-9176-A0C63918D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2" y="729714"/>
            <a:ext cx="10221797" cy="53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/>
              <a:t>CTE-certified Staff Race and Gender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C47BA-50D2-472C-A582-C5888F5A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185" y="1542306"/>
            <a:ext cx="5243702" cy="3166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D5EB6-DE18-4CC1-90FF-71ED629A1531}"/>
              </a:ext>
            </a:extLst>
          </p:cNvPr>
          <p:cNvSpPr txBox="1"/>
          <p:nvPr/>
        </p:nvSpPr>
        <p:spPr>
          <a:xfrm>
            <a:off x="444500" y="5034658"/>
            <a:ext cx="1145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Values shown are of all CTE-certified staff where race and/or gender was provided.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2819F-77E6-4FE0-97F7-848CDD5E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4" y="1497565"/>
            <a:ext cx="6741461" cy="31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9901-DE6F-41CE-93A8-7DF31D0A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C48E-E27E-4BFC-ADEE-DB952C3F4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CTE</a:t>
            </a:r>
            <a:r>
              <a:rPr lang="en-US" dirty="0"/>
              <a:t>: Career and Technical Education</a:t>
            </a:r>
          </a:p>
          <a:p>
            <a:r>
              <a:rPr lang="en-US" b="1" dirty="0"/>
              <a:t>CTE</a:t>
            </a:r>
            <a:r>
              <a:rPr lang="en-US" dirty="0"/>
              <a:t> </a:t>
            </a:r>
            <a:r>
              <a:rPr lang="en-US" b="1" dirty="0"/>
              <a:t>Participant</a:t>
            </a:r>
            <a:r>
              <a:rPr lang="en-US" dirty="0"/>
              <a:t>: At the secondary level, a student that passes not less than </a:t>
            </a:r>
            <a:r>
              <a:rPr lang="en-US" u="sng" dirty="0"/>
              <a:t>one course</a:t>
            </a:r>
            <a:r>
              <a:rPr lang="en-US" dirty="0"/>
              <a:t> worth at least one credit in a CTE program</a:t>
            </a:r>
          </a:p>
          <a:p>
            <a:r>
              <a:rPr lang="en-US" b="1" dirty="0"/>
              <a:t>CTE</a:t>
            </a:r>
            <a:r>
              <a:rPr lang="en-US" dirty="0"/>
              <a:t> </a:t>
            </a:r>
            <a:r>
              <a:rPr lang="en-US" b="1" dirty="0"/>
              <a:t>Concentrator</a:t>
            </a:r>
            <a:r>
              <a:rPr lang="en-US" dirty="0"/>
              <a:t>: At the secondary level, a student that passes not less than </a:t>
            </a:r>
            <a:r>
              <a:rPr lang="en-US" u="sng" dirty="0"/>
              <a:t>two courses</a:t>
            </a:r>
            <a:r>
              <a:rPr lang="en-US" dirty="0"/>
              <a:t> worth at least one credit each in a single CTE program.</a:t>
            </a:r>
          </a:p>
          <a:p>
            <a:r>
              <a:rPr lang="en-US" dirty="0"/>
              <a:t>Once a student becomes a participant or concentrator, they maintain that status until they exit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3118407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10876" cy="755112"/>
          </a:xfrm>
        </p:spPr>
        <p:txBody>
          <a:bodyPr>
            <a:noAutofit/>
          </a:bodyPr>
          <a:lstStyle/>
          <a:p>
            <a:r>
              <a:rPr lang="en-US" sz="2800"/>
              <a:t>CTE-certified Staff Race by Certification Type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1447A-6064-4F74-ADC4-34A29F09F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613074"/>
            <a:ext cx="9539926" cy="54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1110876" cy="755112"/>
          </a:xfrm>
        </p:spPr>
        <p:txBody>
          <a:bodyPr>
            <a:noAutofit/>
          </a:bodyPr>
          <a:lstStyle/>
          <a:p>
            <a:r>
              <a:rPr lang="en-US" sz="2800" dirty="0"/>
              <a:t>CTE-certified Staff Gender by Certification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3DFB3-C2B6-4B78-89F4-06D175C5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21" y="879198"/>
            <a:ext cx="9115957" cy="50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9901-DE6F-41CE-93A8-7DF31D0A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&amp;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C48E-E27E-4BFC-ADEE-DB952C3F4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data in presentation is for Cohort 2021 CTE students except where otherwise noted.</a:t>
            </a:r>
          </a:p>
          <a:p>
            <a:r>
              <a:rPr lang="en-US" dirty="0"/>
              <a:t>Data is deduplicated within groups (i.e., students in multiple programs are counted only once), but students may be counted in multiple groups (i.e., a student that transfers to a charter school may be counted in both the Public and Charter school data.</a:t>
            </a:r>
          </a:p>
          <a:p>
            <a:r>
              <a:rPr lang="en-US" dirty="0"/>
              <a:t>Students are counted in only one race/ethnicity category, including Hispanic/Latino. Students that are not Hispanic/Latino and have multiple races are classified as “Two or More Races”.</a:t>
            </a:r>
          </a:p>
        </p:txBody>
      </p:sp>
    </p:spTree>
    <p:extLst>
      <p:ext uri="{BB962C8B-B14F-4D97-AF65-F5344CB8AC3E}">
        <p14:creationId xmlns:p14="http://schemas.microsoft.com/office/powerpoint/2010/main" val="36793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1" y="0"/>
            <a:ext cx="10515600" cy="755112"/>
          </a:xfrm>
        </p:spPr>
        <p:txBody>
          <a:bodyPr>
            <a:normAutofit/>
          </a:bodyPr>
          <a:lstStyle/>
          <a:p>
            <a:r>
              <a:rPr lang="en-US" sz="3600" dirty="0"/>
              <a:t>Percentage of Cohort that Participated in CTE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8E073D-E80D-492F-8366-1D186FE4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95" y="755112"/>
            <a:ext cx="10229609" cy="4401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779710-6F88-4AEC-83D6-5E6F19D21AC4}"/>
              </a:ext>
            </a:extLst>
          </p:cNvPr>
          <p:cNvSpPr txBox="1"/>
          <p:nvPr/>
        </p:nvSpPr>
        <p:spPr>
          <a:xfrm>
            <a:off x="396810" y="5269041"/>
            <a:ext cx="1035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shown is the number of CTE participants in the cohort divided by the total number of students in the cohort (by race/ethnicity).</a:t>
            </a:r>
          </a:p>
        </p:txBody>
      </p:sp>
    </p:spTree>
    <p:extLst>
      <p:ext uri="{BB962C8B-B14F-4D97-AF65-F5344CB8AC3E}">
        <p14:creationId xmlns:p14="http://schemas.microsoft.com/office/powerpoint/2010/main" val="322738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1" y="0"/>
            <a:ext cx="10515600" cy="755112"/>
          </a:xfrm>
        </p:spPr>
        <p:txBody>
          <a:bodyPr>
            <a:normAutofit/>
          </a:bodyPr>
          <a:lstStyle/>
          <a:p>
            <a:r>
              <a:rPr lang="en-US" sz="3600" dirty="0"/>
              <a:t>Percentage of Cohort that Concentrated in CTE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79710-6F88-4AEC-83D6-5E6F19D21AC4}"/>
              </a:ext>
            </a:extLst>
          </p:cNvPr>
          <p:cNvSpPr txBox="1"/>
          <p:nvPr/>
        </p:nvSpPr>
        <p:spPr>
          <a:xfrm>
            <a:off x="396810" y="5269041"/>
            <a:ext cx="1166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Percentage shown is the number of CTE concentrators in the cohort divided by the total number of participants in the same cohort (by race/ethnicity).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DE789-ABA2-4850-A125-E61B8F5C3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32" y="755112"/>
            <a:ext cx="10232136" cy="42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9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1" y="0"/>
            <a:ext cx="10515600" cy="75511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Graduation Rate of CTE Participants &amp; Concentrators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CA424-418D-43E1-927B-E1A44AC6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628830"/>
            <a:ext cx="10591800" cy="5430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663C94-F633-4F04-8571-850270993452}"/>
              </a:ext>
            </a:extLst>
          </p:cNvPr>
          <p:cNvSpPr txBox="1"/>
          <p:nvPr/>
        </p:nvSpPr>
        <p:spPr>
          <a:xfrm flipH="1">
            <a:off x="10132694" y="192890"/>
            <a:ext cx="1592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Cohort 2020</a:t>
            </a:r>
          </a:p>
        </p:txBody>
      </p:sp>
    </p:spTree>
    <p:extLst>
      <p:ext uri="{BB962C8B-B14F-4D97-AF65-F5344CB8AC3E}">
        <p14:creationId xmlns:p14="http://schemas.microsoft.com/office/powerpoint/2010/main" val="259812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1" y="0"/>
            <a:ext cx="10515600" cy="755112"/>
          </a:xfrm>
        </p:spPr>
        <p:txBody>
          <a:bodyPr>
            <a:noAutofit/>
          </a:bodyPr>
          <a:lstStyle/>
          <a:p>
            <a:r>
              <a:rPr lang="en-US" sz="2800" dirty="0"/>
              <a:t>Percentage of CTE Concentrators in Cohort  by School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0AA3E6-30CB-438C-AF7A-7EF9C425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81" y="720612"/>
            <a:ext cx="11383637" cy="4818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2CE8E-813B-4F19-97BB-BF3E762E018B}"/>
              </a:ext>
            </a:extLst>
          </p:cNvPr>
          <p:cNvSpPr txBox="1"/>
          <p:nvPr/>
        </p:nvSpPr>
        <p:spPr>
          <a:xfrm>
            <a:off x="562340" y="5491057"/>
            <a:ext cx="1088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shown is the number of concentrators in the cohort divided by the number of participants in the same cohort (by race/ethnicity), by school type (charter district or school district).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078220-6E54-4720-B950-E7E79B643284}"/>
              </a:ext>
            </a:extLst>
          </p:cNvPr>
          <p:cNvSpPr/>
          <p:nvPr/>
        </p:nvSpPr>
        <p:spPr>
          <a:xfrm>
            <a:off x="10588263" y="2815923"/>
            <a:ext cx="1199555" cy="313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Charter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D415A3-A380-4FD4-BFF9-DD721E22E6CB}"/>
              </a:ext>
            </a:extLst>
          </p:cNvPr>
          <p:cNvSpPr/>
          <p:nvPr/>
        </p:nvSpPr>
        <p:spPr>
          <a:xfrm>
            <a:off x="10588262" y="3129638"/>
            <a:ext cx="1199555" cy="313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7C862-4EE1-48B0-8BFE-6304197FC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70" y="755112"/>
            <a:ext cx="9472911" cy="4997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0515600" cy="755112"/>
          </a:xfrm>
        </p:spPr>
        <p:txBody>
          <a:bodyPr>
            <a:noAutofit/>
          </a:bodyPr>
          <a:lstStyle/>
          <a:p>
            <a:r>
              <a:rPr lang="en-US" sz="2800" dirty="0"/>
              <a:t>CTE Participants Compared to All Students in Cohort by Type of School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D58A0-810D-4035-B16A-CED13A7E6F17}"/>
              </a:ext>
            </a:extLst>
          </p:cNvPr>
          <p:cNvSpPr/>
          <p:nvPr/>
        </p:nvSpPr>
        <p:spPr>
          <a:xfrm>
            <a:off x="2362954" y="3349782"/>
            <a:ext cx="2479357" cy="36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AZ -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8428C-9BB2-4116-B7C1-96BD1884D7B6}"/>
              </a:ext>
            </a:extLst>
          </p:cNvPr>
          <p:cNvSpPr/>
          <p:nvPr/>
        </p:nvSpPr>
        <p:spPr>
          <a:xfrm>
            <a:off x="5923984" y="3349782"/>
            <a:ext cx="2399168" cy="36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CTE - Districts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EE778-2B05-4E94-BA11-5B3A5955D467}"/>
              </a:ext>
            </a:extLst>
          </p:cNvPr>
          <p:cNvSpPr/>
          <p:nvPr/>
        </p:nvSpPr>
        <p:spPr>
          <a:xfrm>
            <a:off x="5923984" y="743298"/>
            <a:ext cx="2399168" cy="36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CTE - Charter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376FB-B617-4790-A4CD-90DB4930ABB1}"/>
              </a:ext>
            </a:extLst>
          </p:cNvPr>
          <p:cNvSpPr/>
          <p:nvPr/>
        </p:nvSpPr>
        <p:spPr>
          <a:xfrm>
            <a:off x="2443143" y="755112"/>
            <a:ext cx="2399168" cy="362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AZ - Charter</a:t>
            </a:r>
          </a:p>
        </p:txBody>
      </p:sp>
    </p:spTree>
    <p:extLst>
      <p:ext uri="{BB962C8B-B14F-4D97-AF65-F5344CB8AC3E}">
        <p14:creationId xmlns:p14="http://schemas.microsoft.com/office/powerpoint/2010/main" val="58727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FD82-5886-4C19-BE55-70D4006E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30" y="260059"/>
            <a:ext cx="10515600" cy="755112"/>
          </a:xfrm>
        </p:spPr>
        <p:txBody>
          <a:bodyPr>
            <a:noAutofit/>
          </a:bodyPr>
          <a:lstStyle/>
          <a:p>
            <a:r>
              <a:rPr lang="en-US" sz="2800" dirty="0"/>
              <a:t>Online School Enrollment (both Charter and Districts)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A31B1-F16D-4AD8-80E0-38C2612B9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104575"/>
            <a:ext cx="10031225" cy="46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E Colors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12169"/>
      </a:accent1>
      <a:accent2>
        <a:srgbClr val="BF0D3E"/>
      </a:accent2>
      <a:accent3>
        <a:srgbClr val="FCAF17"/>
      </a:accent3>
      <a:accent4>
        <a:srgbClr val="D0CECE"/>
      </a:accent4>
      <a:accent5>
        <a:srgbClr val="AEABAB"/>
      </a:accent5>
      <a:accent6>
        <a:srgbClr val="FFFFF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452D06D943429BF1587ED21856D1" ma:contentTypeVersion="6" ma:contentTypeDescription="Create a new document." ma:contentTypeScope="" ma:versionID="5d0ea43d31640d6e1f40e1b3a8ce2dbd">
  <xsd:schema xmlns:xsd="http://www.w3.org/2001/XMLSchema" xmlns:xs="http://www.w3.org/2001/XMLSchema" xmlns:p="http://schemas.microsoft.com/office/2006/metadata/properties" xmlns:ns2="c679af27-254a-4c49-9a85-c00b349e1347" xmlns:ns3="71b326f1-e497-4013-8c47-1c3e25d9b79b" targetNamespace="http://schemas.microsoft.com/office/2006/metadata/properties" ma:root="true" ma:fieldsID="1f0d67e2853519f006802a8eeac84ead" ns2:_="" ns3:_="">
    <xsd:import namespace="c679af27-254a-4c49-9a85-c00b349e1347"/>
    <xsd:import namespace="71b326f1-e497-4013-8c47-1c3e25d9b7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9af27-254a-4c49-9a85-c00b349e1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326f1-e497-4013-8c47-1c3e25d9b7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1619DB-F4D4-4CBB-97EE-88541D0EB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9af27-254a-4c49-9a85-c00b349e1347"/>
    <ds:schemaRef ds:uri="71b326f1-e497-4013-8c47-1c3e25d9b7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8A8983-F87E-4AC3-99F7-04E8E39F36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FE8BC-A597-4420-927D-4E885446BF25}">
  <ds:schemaRefs>
    <ds:schemaRef ds:uri="c679af27-254a-4c49-9a85-c00b349e1347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b326f1-e497-4013-8c47-1c3e25d9b79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1618</TotalTime>
  <Words>644</Words>
  <Application>Microsoft Office PowerPoint</Application>
  <PresentationFormat>Widescreen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Characteristics of CTE Participants and Concentrators</vt:lpstr>
      <vt:lpstr>Definitions &amp; Notes</vt:lpstr>
      <vt:lpstr>Definitions &amp; Notes</vt:lpstr>
      <vt:lpstr>Percentage of Cohort that Participated in CTE</vt:lpstr>
      <vt:lpstr>Percentage of Cohort that Concentrated in CTE</vt:lpstr>
      <vt:lpstr>Graduation Rate of CTE Participants &amp; Concentrators</vt:lpstr>
      <vt:lpstr>Percentage of CTE Concentrators in Cohort  by School Type</vt:lpstr>
      <vt:lpstr>CTE Participants Compared to All Students in Cohort by Type of School</vt:lpstr>
      <vt:lpstr>Online School Enrollment (both Charter and Districts)</vt:lpstr>
      <vt:lpstr>Online School Enrollment in CTE (both Charter and Districts)</vt:lpstr>
      <vt:lpstr>Race/Ethnicity of CTE Participants by County (1 of 3)</vt:lpstr>
      <vt:lpstr>Race/Ethnicity of CTE Participants by County (2 of 3)</vt:lpstr>
      <vt:lpstr>Race/Ethnicity of CTE Participants by County (3 of 3)</vt:lpstr>
      <vt:lpstr>Race/Ethnicity of CTE Participants by County (Table)</vt:lpstr>
      <vt:lpstr>CTE Participants and Concentrators by Gender</vt:lpstr>
      <vt:lpstr>CTE Concentrators by Gender and Race/Ethnicity</vt:lpstr>
      <vt:lpstr>CTE Participants by Gender and CTE Program Cluster</vt:lpstr>
      <vt:lpstr>CTE Concentrators by Gender and CTE Program Cluster</vt:lpstr>
      <vt:lpstr>CTE-certified Staff Race and Gender</vt:lpstr>
      <vt:lpstr>CTE-certified Staff Race by Certification Type</vt:lpstr>
      <vt:lpstr>CTE-certified Staff Gender by Certification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O'Neil, Emily</dc:creator>
  <cp:lastModifiedBy>Bowersock, Kathy</cp:lastModifiedBy>
  <cp:revision>6</cp:revision>
  <dcterms:created xsi:type="dcterms:W3CDTF">2020-01-03T23:20:15Z</dcterms:created>
  <dcterms:modified xsi:type="dcterms:W3CDTF">2021-11-19T03:45:41Z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0x010100DA71452D06D943429BF1587ED21856D1</vt:lpwstr>
  </property>
</Properties>
</file>