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4"/>
  </p:handoutMasterIdLst>
  <p:sldIdLst>
    <p:sldId id="256" r:id="rId5"/>
    <p:sldId id="257" r:id="rId6"/>
    <p:sldId id="262" r:id="rId7"/>
    <p:sldId id="511" r:id="rId8"/>
    <p:sldId id="561" r:id="rId9"/>
    <p:sldId id="575" r:id="rId10"/>
    <p:sldId id="563" r:id="rId11"/>
    <p:sldId id="562" r:id="rId12"/>
    <p:sldId id="564" r:id="rId13"/>
    <p:sldId id="569" r:id="rId14"/>
    <p:sldId id="568" r:id="rId15"/>
    <p:sldId id="572" r:id="rId16"/>
    <p:sldId id="573" r:id="rId17"/>
    <p:sldId id="574" r:id="rId18"/>
    <p:sldId id="565" r:id="rId19"/>
    <p:sldId id="566" r:id="rId20"/>
    <p:sldId id="567" r:id="rId21"/>
    <p:sldId id="264" r:id="rId22"/>
    <p:sldId id="261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F90"/>
    <a:srgbClr val="022169"/>
    <a:srgbClr val="01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B9260-15A8-4B23-806C-B061A6CF7355}" v="23" dt="2022-03-25T01:51:53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0"/>
  </p:normalViewPr>
  <p:slideViewPr>
    <p:cSldViewPr>
      <p:cViewPr varScale="1">
        <p:scale>
          <a:sx n="82" d="100"/>
          <a:sy n="82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097" y="-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1B85B-52F5-4D00-89A1-DDF394A505E7}" type="datetimeFigureOut">
              <a:rPr lang="en-US" smtClean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37495-905A-4EBE-A90E-B6F5A41F4E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43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title="&quot;&quot;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5240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0050" y="190500"/>
            <a:ext cx="8382000" cy="129540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>
              <a:defRPr sz="4000" baseline="0"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Presentation Title:</a:t>
            </a:r>
            <a:br>
              <a:rPr lang="en-US" dirty="0"/>
            </a:br>
            <a:r>
              <a:rPr lang="en-US" dirty="0"/>
              <a:t>Second Line if Necessary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9000" y="2438400"/>
            <a:ext cx="5562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12169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Put Subtitle Here</a:t>
            </a:r>
            <a:br>
              <a:rPr lang="en-US" dirty="0"/>
            </a:br>
            <a:r>
              <a:rPr lang="en-US" dirty="0"/>
              <a:t>(and maybe here)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429000" y="3429000"/>
            <a:ext cx="5562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rgbClr val="143F90"/>
                </a:solidFill>
              </a:defRPr>
            </a:lvl2pPr>
          </a:lstStyle>
          <a:p>
            <a:pPr lvl="0"/>
            <a:r>
              <a:rPr lang="en-US" dirty="0"/>
              <a:t>Audience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 hasCustomPrompt="1"/>
          </p:nvPr>
        </p:nvSpPr>
        <p:spPr>
          <a:xfrm>
            <a:off x="3429000" y="4114800"/>
            <a:ext cx="5562600" cy="533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Month ##, Year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5" hasCustomPrompt="1"/>
          </p:nvPr>
        </p:nvSpPr>
        <p:spPr>
          <a:xfrm>
            <a:off x="3429000" y="4648200"/>
            <a:ext cx="5562600" cy="1371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Presenter’s Title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600200"/>
            <a:ext cx="9144000" cy="76200"/>
          </a:xfrm>
          <a:prstGeom prst="rect">
            <a:avLst/>
          </a:prstGeom>
          <a:solidFill>
            <a:srgbClr val="02216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12169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6047602"/>
            <a:ext cx="9144000" cy="810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228600" y="5493603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Kathy Hoffman</a:t>
            </a:r>
          </a:p>
          <a:p>
            <a:pPr algn="ctr"/>
            <a:r>
              <a:rPr lang="en-US" sz="1400" dirty="0"/>
              <a:t>Superintendent</a:t>
            </a:r>
            <a:r>
              <a:rPr lang="en-US" sz="1400" baseline="0" dirty="0"/>
              <a:t> of Public Instruction</a:t>
            </a:r>
            <a:endParaRPr lang="en-US" sz="1400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B56DA9B-371E-4BF4-8864-52D160AE4A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958709"/>
            <a:ext cx="2376132" cy="237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1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title="&quot;&quot;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200"/>
            <a:ext cx="9144000" cy="15240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2476500"/>
            <a:ext cx="8382000" cy="129540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>
              <a:defRPr sz="4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Title:</a:t>
            </a:r>
            <a:br>
              <a:rPr lang="en-US" dirty="0"/>
            </a:br>
            <a:r>
              <a:rPr lang="en-US" dirty="0"/>
              <a:t>Second Line if Necessary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3871126"/>
            <a:ext cx="9144000" cy="76200"/>
          </a:xfrm>
          <a:prstGeom prst="rect">
            <a:avLst/>
          </a:prstGeom>
          <a:solidFill>
            <a:srgbClr val="02216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12169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6047602"/>
            <a:ext cx="9144000" cy="810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0D0BCB-104F-4DD0-98B9-5CE5F42A1449}"/>
              </a:ext>
            </a:extLst>
          </p:cNvPr>
          <p:cNvSpPr/>
          <p:nvPr userDrawn="1"/>
        </p:nvSpPr>
        <p:spPr>
          <a:xfrm>
            <a:off x="0" y="2310516"/>
            <a:ext cx="9144000" cy="76200"/>
          </a:xfrm>
          <a:prstGeom prst="rect">
            <a:avLst/>
          </a:prstGeom>
          <a:solidFill>
            <a:srgbClr val="02216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12169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9AE28C-50EB-4B24-ACAB-0A67D97BBDA1}"/>
              </a:ext>
            </a:extLst>
          </p:cNvPr>
          <p:cNvSpPr/>
          <p:nvPr userDrawn="1"/>
        </p:nvSpPr>
        <p:spPr>
          <a:xfrm>
            <a:off x="0" y="0"/>
            <a:ext cx="9144000" cy="139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121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85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79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7200" y="12954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Put whatever you want in this box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9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5240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5240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79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13" name="Slide Number Placeholder 4"/>
          <p:cNvSpPr txBox="1">
            <a:spLocks/>
          </p:cNvSpPr>
          <p:nvPr userDrawn="1"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295400"/>
            <a:ext cx="3008313" cy="933451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/>
            </a:lvl1pPr>
          </a:lstStyle>
          <a:p>
            <a:r>
              <a:rPr lang="en-US" dirty="0"/>
              <a:t>Caption for graphic at right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57600" y="1295400"/>
            <a:ext cx="5111750" cy="4983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Add a graphic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2286001"/>
            <a:ext cx="3008313" cy="381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Write things about the graphic at right</a:t>
            </a:r>
          </a:p>
        </p:txBody>
      </p:sp>
      <p:sp>
        <p:nvSpPr>
          <p:cNvPr id="10" name="Slide Number Placeholder 4"/>
          <p:cNvSpPr txBox="1">
            <a:spLocks/>
          </p:cNvSpPr>
          <p:nvPr userDrawn="1"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8229600" cy="762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 b="0" baseline="0">
                <a:solidFill>
                  <a:srgbClr val="01216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1822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81600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19200"/>
            <a:ext cx="5486400" cy="396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828800" y="5778501"/>
            <a:ext cx="5486400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 hasCustomPrompt="1"/>
          </p:nvPr>
        </p:nvSpPr>
        <p:spPr>
          <a:xfrm>
            <a:off x="304800" y="152400"/>
            <a:ext cx="8534400" cy="914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solidFill>
                  <a:srgbClr val="0121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2147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title="&quot;&quot;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ED9A6269-E871-4C76-969D-886F4F8905B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713" y="6316830"/>
            <a:ext cx="2356574" cy="53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0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4" r:id="rId3"/>
    <p:sldLayoutId id="2147483652" r:id="rId4"/>
    <p:sldLayoutId id="2147483656" r:id="rId5"/>
    <p:sldLayoutId id="214748365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zed.gov/finance/submitting-fy-2021-financial-and-compliance-audit-reports-ars-15-914" TargetMode="External"/><Relationship Id="rId2" Type="http://schemas.openxmlformats.org/officeDocument/2006/relationships/hyperlink" Target="https://www.azleg.gov/legtext/55Leg/1R/laws/0007.pdf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ed.gov/finance/" TargetMode="External"/><Relationship Id="rId2" Type="http://schemas.openxmlformats.org/officeDocument/2006/relationships/hyperlink" Target="mailto:SchoolFinance@azed.gov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SFBudgetTeam@azed.gov" TargetMode="External"/><Relationship Id="rId5" Type="http://schemas.openxmlformats.org/officeDocument/2006/relationships/hyperlink" Target="mailto:SFPaymentTeam@azed.gov" TargetMode="External"/><Relationship Id="rId4" Type="http://schemas.openxmlformats.org/officeDocument/2006/relationships/hyperlink" Target="http://helpdeskexternal.azed.go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zed.gov/finance/reporting-gifted-students-generate-new-add-funding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ADE School Finance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GPEMC Meeting Update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3/25/2022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Charlie Martin</a:t>
            </a:r>
          </a:p>
          <a:p>
            <a:r>
              <a:rPr lang="en-US" dirty="0"/>
              <a:t>Deputy Associate Superintendent</a:t>
            </a:r>
          </a:p>
        </p:txBody>
      </p:sp>
    </p:spTree>
    <p:extLst>
      <p:ext uri="{BB962C8B-B14F-4D97-AF65-F5344CB8AC3E}">
        <p14:creationId xmlns:p14="http://schemas.microsoft.com/office/powerpoint/2010/main" val="1816256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15" y="1524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Student Data Reports – SUPP11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br>
              <a:rPr lang="en-US" sz="2300" dirty="0"/>
            </a:br>
            <a:endParaRPr lang="en-US" sz="2300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575E1E-4EC6-461B-A12A-8897DE494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60" y="3733800"/>
            <a:ext cx="8750240" cy="2286000"/>
          </a:xfrm>
          <a:prstGeom prst="rect">
            <a:avLst/>
          </a:prstGeom>
        </p:spPr>
      </p:pic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F697DCFE-F4CD-4F51-BDA7-C4CA10ABDB7E}"/>
              </a:ext>
            </a:extLst>
          </p:cNvPr>
          <p:cNvSpPr txBox="1">
            <a:spLocks/>
          </p:cNvSpPr>
          <p:nvPr/>
        </p:nvSpPr>
        <p:spPr>
          <a:xfrm>
            <a:off x="609600" y="1447800"/>
            <a:ext cx="83820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SUPP11 displays student-level support program needs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Report can be filtered to display specific needs</a:t>
            </a:r>
          </a:p>
        </p:txBody>
      </p:sp>
    </p:spTree>
    <p:extLst>
      <p:ext uri="{BB962C8B-B14F-4D97-AF65-F5344CB8AC3E}">
        <p14:creationId xmlns:p14="http://schemas.microsoft.com/office/powerpoint/2010/main" val="3765254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15" y="1524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Student Data Reports – ADM30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br>
              <a:rPr lang="en-US" sz="2300" dirty="0"/>
            </a:br>
            <a:endParaRPr lang="en-US" sz="2300" dirty="0"/>
          </a:p>
          <a:p>
            <a:endParaRPr lang="en-US" sz="2300" dirty="0"/>
          </a:p>
          <a:p>
            <a:endParaRPr lang="en-US" sz="2300" dirty="0"/>
          </a:p>
          <a:p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58A6DE13-06A3-4F04-91FF-881021ED70E3}"/>
              </a:ext>
            </a:extLst>
          </p:cNvPr>
          <p:cNvSpPr txBox="1">
            <a:spLocks/>
          </p:cNvSpPr>
          <p:nvPr/>
        </p:nvSpPr>
        <p:spPr>
          <a:xfrm>
            <a:off x="609600" y="1447800"/>
            <a:ext cx="83820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ADM30 summarizes ADM by school site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Should match SFB student counts for the same data capture 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E6455-D2F6-447E-AD41-B7035C1A8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3810000"/>
            <a:ext cx="818197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42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A7423-42D8-4C64-8D59-C5B62023D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Student Data Reports – ADM30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F6FBCA-F180-4A15-8336-67551F4F4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964" y="1524000"/>
            <a:ext cx="8056436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04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15" y="1524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Student Data Reports – RBFINC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7A36F5-25A9-430B-9956-786681FA46B6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382000" cy="35052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RBFINC is a new Results-Based Funding income eligibility report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Displays student enrollment and income eligibility data used to determine Results-Based Funding eligibility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CSV export includes school-level totals used in Results-Based Funding calculation</a:t>
            </a:r>
          </a:p>
          <a:p>
            <a:pPr marL="1600200" lvl="2" indent="-457200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73CCA3-B6D8-40D5-BEA2-4EE7FF031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24400"/>
            <a:ext cx="9144000" cy="9408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640B5D-6F93-4A89-97A8-1859D3B41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775" y="5715000"/>
            <a:ext cx="56102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79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15" y="1524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Student Data Reports – AOIADM15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D8DCA485-5687-428E-A47B-DE651FC99389}"/>
              </a:ext>
            </a:extLst>
          </p:cNvPr>
          <p:cNvSpPr txBox="1">
            <a:spLocks/>
          </p:cNvSpPr>
          <p:nvPr/>
        </p:nvSpPr>
        <p:spPr>
          <a:xfrm>
            <a:off x="381000" y="1295400"/>
            <a:ext cx="8610600" cy="5029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AOIADM15 is a new report that will be published soon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Report will display data used to determine Average Daily Membership for Arizona Online Instruction (AOI) students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Actual minutes of instruction reported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Projected minutes of instruction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Required minutes for grade level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Average Daily Membership (ADM)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1600200" lvl="2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85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6184-6F7D-4390-B336-6FD42E3FDE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Financial and Compliance Audit Reports</a:t>
            </a:r>
          </a:p>
        </p:txBody>
      </p:sp>
    </p:spTree>
    <p:extLst>
      <p:ext uri="{BB962C8B-B14F-4D97-AF65-F5344CB8AC3E}">
        <p14:creationId xmlns:p14="http://schemas.microsoft.com/office/powerpoint/2010/main" val="548505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696" y="2286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Viewing Financial and Compliance Audits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C50ED0-1A68-4EBC-81D1-9F879E5B91E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Submitted financial and compliance audits are available to view/download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209 districts and charters have submitted reports as of 3/23/22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School Finance will update the report links to include additional files in May and at the end of the fiscal year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38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Viewing Financial and Compliance Audits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F888AA6-A47E-4ACE-9445-87464C7E770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04800" y="1190743"/>
            <a:ext cx="6629400" cy="2952513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BF49D0-E8E6-4C42-94ED-16E39329B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175" y="4191000"/>
            <a:ext cx="7027163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796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Submitting Financial and Compliance Audits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/>
              <a:t>Districts and charters are now required to submit financial and compliance audit report files to ADE (</a:t>
            </a:r>
            <a:r>
              <a:rPr lang="en-US" sz="27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Laws 2021, Chapter 7</a:t>
            </a:r>
            <a:r>
              <a:rPr lang="en-US" sz="27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7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/>
              <a:t>School Finance published a </a:t>
            </a:r>
            <a:r>
              <a:rPr lang="en-US" sz="27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Hot Topic</a:t>
            </a:r>
            <a:r>
              <a:rPr lang="en-US" sz="2700" dirty="0"/>
              <a:t> with instructions to upload required files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7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/>
              <a:t>Files should be submitted in the same way as budgets and AFRs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300" dirty="0"/>
              <a:t>Since the legacy budget system does not extract data from PDF files, the message “File Failed to Process” will display even after successful upload</a:t>
            </a:r>
            <a:br>
              <a:rPr lang="en-US" sz="2300" dirty="0"/>
            </a:br>
            <a:endParaRPr lang="en-US" sz="2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73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Contact Us</a:t>
            </a:r>
          </a:p>
        </p:txBody>
      </p:sp>
      <p:grpSp>
        <p:nvGrpSpPr>
          <p:cNvPr id="7" name="Google Shape;134;p19">
            <a:extLst>
              <a:ext uri="{FF2B5EF4-FFF2-40B4-BE49-F238E27FC236}">
                <a16:creationId xmlns:a16="http://schemas.microsoft.com/office/drawing/2014/main" id="{E110F764-E42B-493B-A057-492F1EF3517F}"/>
              </a:ext>
            </a:extLst>
          </p:cNvPr>
          <p:cNvGrpSpPr/>
          <p:nvPr/>
        </p:nvGrpSpPr>
        <p:grpSpPr>
          <a:xfrm>
            <a:off x="152401" y="1219200"/>
            <a:ext cx="8382000" cy="5070143"/>
            <a:chOff x="4018" y="38362"/>
            <a:chExt cx="8221700" cy="4001475"/>
          </a:xfrm>
        </p:grpSpPr>
        <p:sp>
          <p:nvSpPr>
            <p:cNvPr id="8" name="Google Shape;135;p19">
              <a:extLst>
                <a:ext uri="{FF2B5EF4-FFF2-40B4-BE49-F238E27FC236}">
                  <a16:creationId xmlns:a16="http://schemas.microsoft.com/office/drawing/2014/main" id="{E5FF4B7C-81A7-4F9B-B897-E8AD264E1C26}"/>
                </a:ext>
              </a:extLst>
            </p:cNvPr>
            <p:cNvSpPr/>
            <p:nvPr/>
          </p:nvSpPr>
          <p:spPr>
            <a:xfrm>
              <a:off x="4018" y="2475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" name="Google Shape;136;p19">
              <a:extLst>
                <a:ext uri="{FF2B5EF4-FFF2-40B4-BE49-F238E27FC236}">
                  <a16:creationId xmlns:a16="http://schemas.microsoft.com/office/drawing/2014/main" id="{E84CF93E-85C0-471B-A9A7-45E5F220D18C}"/>
                </a:ext>
              </a:extLst>
            </p:cNvPr>
            <p:cNvSpPr txBox="1"/>
            <p:nvPr/>
          </p:nvSpPr>
          <p:spPr>
            <a:xfrm>
              <a:off x="4018" y="2475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Noto Sans Symbols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School Finance</a:t>
              </a:r>
              <a:endParaRPr sz="18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0" name="Google Shape;137;p19">
              <a:extLst>
                <a:ext uri="{FF2B5EF4-FFF2-40B4-BE49-F238E27FC236}">
                  <a16:creationId xmlns:a16="http://schemas.microsoft.com/office/drawing/2014/main" id="{98B25869-6F61-4C82-BD2A-E39047AE9522}"/>
                </a:ext>
              </a:extLst>
            </p:cNvPr>
            <p:cNvSpPr/>
            <p:nvPr/>
          </p:nvSpPr>
          <p:spPr>
            <a:xfrm>
              <a:off x="2059409" y="38362"/>
              <a:ext cx="411000" cy="6756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" name="Google Shape;138;p19">
              <a:extLst>
                <a:ext uri="{FF2B5EF4-FFF2-40B4-BE49-F238E27FC236}">
                  <a16:creationId xmlns:a16="http://schemas.microsoft.com/office/drawing/2014/main" id="{85067F69-0FCC-4B94-9B41-1C849B280843}"/>
                </a:ext>
              </a:extLst>
            </p:cNvPr>
            <p:cNvSpPr/>
            <p:nvPr/>
          </p:nvSpPr>
          <p:spPr>
            <a:xfrm>
              <a:off x="2634918" y="38362"/>
              <a:ext cx="5590800" cy="675600"/>
            </a:xfrm>
            <a:prstGeom prst="rect">
              <a:avLst/>
            </a:prstGeom>
            <a:solidFill>
              <a:srgbClr val="BF5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" name="Google Shape;139;p19">
              <a:extLst>
                <a:ext uri="{FF2B5EF4-FFF2-40B4-BE49-F238E27FC236}">
                  <a16:creationId xmlns:a16="http://schemas.microsoft.com/office/drawing/2014/main" id="{0B408F84-DD4E-4687-AA02-8C4032DCB799}"/>
                </a:ext>
              </a:extLst>
            </p:cNvPr>
            <p:cNvSpPr txBox="1"/>
            <p:nvPr/>
          </p:nvSpPr>
          <p:spPr>
            <a:xfrm>
              <a:off x="2634918" y="38362"/>
              <a:ext cx="5590800" cy="675600"/>
            </a:xfrm>
            <a:prstGeom prst="rect">
              <a:avLst/>
            </a:prstGeom>
            <a:solidFill>
              <a:srgbClr val="C9DAF8"/>
            </a:solidFill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(602) 542-5695</a:t>
              </a:r>
              <a:endParaRPr sz="1600" dirty="0">
                <a:latin typeface="+mn-lt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SchoolFinance@azed.gov</a:t>
              </a:r>
              <a:endParaRPr sz="1600" b="0" i="0" u="sng" strike="noStrike" cap="none" dirty="0">
                <a:solidFill>
                  <a:srgbClr val="FFFFFF"/>
                </a:solidFill>
                <a:latin typeface="+mn-lt"/>
                <a:ea typeface="Libre Franklin Medium"/>
                <a:cs typeface="Libre Franklin Medium"/>
                <a:sym typeface="Libre Franklin Medium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http://www.azed.gov/finance/</a:t>
              </a:r>
              <a:endParaRPr sz="1600" b="0" i="0" u="none" strike="noStrike" cap="none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6" name="Google Shape;140;p19">
              <a:extLst>
                <a:ext uri="{FF2B5EF4-FFF2-40B4-BE49-F238E27FC236}">
                  <a16:creationId xmlns:a16="http://schemas.microsoft.com/office/drawing/2014/main" id="{983DF46C-BC0E-4BF3-BCFE-57649A4AF508}"/>
                </a:ext>
              </a:extLst>
            </p:cNvPr>
            <p:cNvSpPr/>
            <p:nvPr/>
          </p:nvSpPr>
          <p:spPr>
            <a:xfrm>
              <a:off x="4018" y="1259549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41;p19">
              <a:extLst>
                <a:ext uri="{FF2B5EF4-FFF2-40B4-BE49-F238E27FC236}">
                  <a16:creationId xmlns:a16="http://schemas.microsoft.com/office/drawing/2014/main" id="{C2184F7A-6AA1-4720-A1F7-2A018AA88703}"/>
                </a:ext>
              </a:extLst>
            </p:cNvPr>
            <p:cNvSpPr txBox="1"/>
            <p:nvPr/>
          </p:nvSpPr>
          <p:spPr>
            <a:xfrm>
              <a:off x="4018" y="1259548"/>
              <a:ext cx="2055300" cy="4971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Account Analysts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Phone Option 3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" name="Google Shape;142;p19">
              <a:extLst>
                <a:ext uri="{FF2B5EF4-FFF2-40B4-BE49-F238E27FC236}">
                  <a16:creationId xmlns:a16="http://schemas.microsoft.com/office/drawing/2014/main" id="{22548BC2-7376-41F7-8CEC-9173EF6EEB68}"/>
                </a:ext>
              </a:extLst>
            </p:cNvPr>
            <p:cNvSpPr/>
            <p:nvPr/>
          </p:nvSpPr>
          <p:spPr>
            <a:xfrm>
              <a:off x="2059409" y="760837"/>
              <a:ext cx="411000" cy="12549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" name="Google Shape;143;p19">
              <a:extLst>
                <a:ext uri="{FF2B5EF4-FFF2-40B4-BE49-F238E27FC236}">
                  <a16:creationId xmlns:a16="http://schemas.microsoft.com/office/drawing/2014/main" id="{E43BD22C-EAC5-4271-90CD-0AC90185EFC9}"/>
                </a:ext>
              </a:extLst>
            </p:cNvPr>
            <p:cNvSpPr/>
            <p:nvPr/>
          </p:nvSpPr>
          <p:spPr>
            <a:xfrm>
              <a:off x="2634918" y="760837"/>
              <a:ext cx="5590800" cy="1254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" name="Google Shape;144;p19">
              <a:extLst>
                <a:ext uri="{FF2B5EF4-FFF2-40B4-BE49-F238E27FC236}">
                  <a16:creationId xmlns:a16="http://schemas.microsoft.com/office/drawing/2014/main" id="{7B03C2D9-9B59-40E1-A86E-C6D0235CDBD9}"/>
                </a:ext>
              </a:extLst>
            </p:cNvPr>
            <p:cNvSpPr txBox="1"/>
            <p:nvPr/>
          </p:nvSpPr>
          <p:spPr>
            <a:xfrm>
              <a:off x="2634918" y="760837"/>
              <a:ext cx="5590800" cy="1254900"/>
            </a:xfrm>
            <a:prstGeom prst="rect">
              <a:avLst/>
            </a:prstGeom>
            <a:solidFill>
              <a:srgbClr val="C9DAF8"/>
            </a:solidFill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u="sng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http://helpdeskexternal.azed.gov</a:t>
              </a:r>
              <a:endParaRPr lang="en-US" sz="1600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Student Data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School District Employee Report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Instructional Calendars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Transportation Reporting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915s</a:t>
              </a:r>
              <a:endParaRPr sz="1600" dirty="0">
                <a:latin typeface="+mn-lt"/>
              </a:endParaRPr>
            </a:p>
          </p:txBody>
        </p:sp>
        <p:sp>
          <p:nvSpPr>
            <p:cNvPr id="21" name="Google Shape;145;p19">
              <a:extLst>
                <a:ext uri="{FF2B5EF4-FFF2-40B4-BE49-F238E27FC236}">
                  <a16:creationId xmlns:a16="http://schemas.microsoft.com/office/drawing/2014/main" id="{7439FD9F-752E-407B-B762-EA1B6D28D315}"/>
                </a:ext>
              </a:extLst>
            </p:cNvPr>
            <p:cNvSpPr/>
            <p:nvPr/>
          </p:nvSpPr>
          <p:spPr>
            <a:xfrm>
              <a:off x="4018" y="246465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" name="Google Shape;146;p19">
              <a:extLst>
                <a:ext uri="{FF2B5EF4-FFF2-40B4-BE49-F238E27FC236}">
                  <a16:creationId xmlns:a16="http://schemas.microsoft.com/office/drawing/2014/main" id="{6ABC276A-9E79-406D-87D7-2C1795F53A2B}"/>
                </a:ext>
              </a:extLst>
            </p:cNvPr>
            <p:cNvSpPr txBox="1"/>
            <p:nvPr/>
          </p:nvSpPr>
          <p:spPr>
            <a:xfrm>
              <a:off x="4018" y="246465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Payments Team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Phone Option 1 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" name="Google Shape;147;p19">
              <a:extLst>
                <a:ext uri="{FF2B5EF4-FFF2-40B4-BE49-F238E27FC236}">
                  <a16:creationId xmlns:a16="http://schemas.microsoft.com/office/drawing/2014/main" id="{F656F058-B61E-446F-B962-3A4BC1ADD5F3}"/>
                </a:ext>
              </a:extLst>
            </p:cNvPr>
            <p:cNvSpPr/>
            <p:nvPr/>
          </p:nvSpPr>
          <p:spPr>
            <a:xfrm>
              <a:off x="2059409" y="2062462"/>
              <a:ext cx="411000" cy="10617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" name="Google Shape;148;p19">
              <a:extLst>
                <a:ext uri="{FF2B5EF4-FFF2-40B4-BE49-F238E27FC236}">
                  <a16:creationId xmlns:a16="http://schemas.microsoft.com/office/drawing/2014/main" id="{8470528F-90E7-4A54-82D5-7B6073D9B669}"/>
                </a:ext>
              </a:extLst>
            </p:cNvPr>
            <p:cNvSpPr/>
            <p:nvPr/>
          </p:nvSpPr>
          <p:spPr>
            <a:xfrm>
              <a:off x="2634918" y="2062462"/>
              <a:ext cx="5590800" cy="1061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149;p19">
              <a:extLst>
                <a:ext uri="{FF2B5EF4-FFF2-40B4-BE49-F238E27FC236}">
                  <a16:creationId xmlns:a16="http://schemas.microsoft.com/office/drawing/2014/main" id="{07D2723F-24AF-48C5-B935-06AE331DBEBC}"/>
                </a:ext>
              </a:extLst>
            </p:cNvPr>
            <p:cNvSpPr txBox="1"/>
            <p:nvPr/>
          </p:nvSpPr>
          <p:spPr>
            <a:xfrm>
              <a:off x="2634918" y="2062462"/>
              <a:ext cx="5590800" cy="1061700"/>
            </a:xfrm>
            <a:prstGeom prst="rect">
              <a:avLst/>
            </a:prstGeom>
            <a:solidFill>
              <a:srgbClr val="C9DAF8"/>
            </a:solidFill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SFPaymentTeam@azed.gov</a:t>
              </a:r>
              <a:endParaRPr sz="16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dirty="0">
                  <a:sym typeface="Libre Franklin Medium"/>
                </a:rPr>
                <a:t>BSA District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dirty="0">
                  <a:sym typeface="Libre Franklin Medium"/>
                </a:rPr>
                <a:t>BSA Charter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CSF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IIF</a:t>
              </a:r>
              <a:endParaRPr sz="1600" dirty="0">
                <a:latin typeface="+mn-lt"/>
              </a:endParaRPr>
            </a:p>
          </p:txBody>
        </p:sp>
        <p:sp>
          <p:nvSpPr>
            <p:cNvPr id="26" name="Google Shape;150;p19">
              <a:extLst>
                <a:ext uri="{FF2B5EF4-FFF2-40B4-BE49-F238E27FC236}">
                  <a16:creationId xmlns:a16="http://schemas.microsoft.com/office/drawing/2014/main" id="{EB594D1C-3FBD-43A8-BF47-8D29CA447F38}"/>
                </a:ext>
              </a:extLst>
            </p:cNvPr>
            <p:cNvSpPr/>
            <p:nvPr/>
          </p:nvSpPr>
          <p:spPr>
            <a:xfrm>
              <a:off x="4018" y="34767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7" name="Google Shape;151;p19">
              <a:extLst>
                <a:ext uri="{FF2B5EF4-FFF2-40B4-BE49-F238E27FC236}">
                  <a16:creationId xmlns:a16="http://schemas.microsoft.com/office/drawing/2014/main" id="{603091CE-1ED1-42E9-99B3-6033747E0C9F}"/>
                </a:ext>
              </a:extLst>
            </p:cNvPr>
            <p:cNvSpPr txBox="1"/>
            <p:nvPr/>
          </p:nvSpPr>
          <p:spPr>
            <a:xfrm>
              <a:off x="4018" y="34767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Budget Team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 Phone Option 2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8" name="Google Shape;152;p19">
              <a:extLst>
                <a:ext uri="{FF2B5EF4-FFF2-40B4-BE49-F238E27FC236}">
                  <a16:creationId xmlns:a16="http://schemas.microsoft.com/office/drawing/2014/main" id="{99CB7015-50E0-4950-A860-7E986EC7292A}"/>
                </a:ext>
              </a:extLst>
            </p:cNvPr>
            <p:cNvSpPr/>
            <p:nvPr/>
          </p:nvSpPr>
          <p:spPr>
            <a:xfrm>
              <a:off x="2059409" y="3171037"/>
              <a:ext cx="411000" cy="8688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9" name="Google Shape;154;p19">
              <a:extLst>
                <a:ext uri="{FF2B5EF4-FFF2-40B4-BE49-F238E27FC236}">
                  <a16:creationId xmlns:a16="http://schemas.microsoft.com/office/drawing/2014/main" id="{00AE032B-90D0-436F-819F-83B6F982C9B7}"/>
                </a:ext>
              </a:extLst>
            </p:cNvPr>
            <p:cNvSpPr txBox="1"/>
            <p:nvPr/>
          </p:nvSpPr>
          <p:spPr>
            <a:xfrm>
              <a:off x="2634918" y="3171037"/>
              <a:ext cx="5590800" cy="868800"/>
            </a:xfrm>
            <a:prstGeom prst="rect">
              <a:avLst/>
            </a:prstGeom>
            <a:solidFill>
              <a:srgbClr val="C9DAF8"/>
            </a:solidFill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6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SFBudgetTeam@azed.gov</a:t>
              </a:r>
              <a:endParaRPr sz="1600" b="0" i="0" u="none" strike="noStrike" cap="none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Expenditure Budgets 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Annual Financial Reports </a:t>
              </a:r>
              <a:endParaRPr sz="16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6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BUDG25, BUDG75, BUDGAGD</a:t>
              </a:r>
              <a:endParaRPr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300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Average Daily Membership (ADM) Update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Gifted Group B Add-on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Student Data Reports (AzEDS)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SUPP11 (student need verification)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ADM30 (school-level ADM)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New: RBFINC (% income eligibility by school)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New: AOIADM15 (Arizona Online Instruction ADM)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Financial and Compliance Audit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1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EE9B7-7DE1-43AE-8888-B07DADF3A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Average Daily Membership (ADM) Update</a:t>
            </a:r>
          </a:p>
        </p:txBody>
      </p:sp>
    </p:spTree>
    <p:extLst>
      <p:ext uri="{BB962C8B-B14F-4D97-AF65-F5344CB8AC3E}">
        <p14:creationId xmlns:p14="http://schemas.microsoft.com/office/powerpoint/2010/main" val="186432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4F362-D46B-4CBE-92CA-FB544E81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59A00C-0718-4D98-AC95-09236ADCF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37" y="1571625"/>
            <a:ext cx="6943725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59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2AF4E-72DC-4F26-A101-5D7522D09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Gifted Group B Weight</a:t>
            </a:r>
          </a:p>
        </p:txBody>
      </p:sp>
    </p:spTree>
    <p:extLst>
      <p:ext uri="{BB962C8B-B14F-4D97-AF65-F5344CB8AC3E}">
        <p14:creationId xmlns:p14="http://schemas.microsoft.com/office/powerpoint/2010/main" val="23748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Gifted Group B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Funding will be added as an adjustment to the May payment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136 districts and charters representing about 70% of statewide ADM have reported at least one student that will generate gifted add-on funding</a:t>
            </a:r>
          </a:p>
          <a:p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Over 34,000 students have been reported with a qualifying gifted need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Approximately $1 million total funding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15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Gifted Group B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New 0.007 funding weight added for FY 2022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Limited to students that score at or above the 97</a:t>
            </a:r>
            <a:r>
              <a:rPr lang="en-US" sz="2800" baseline="30000" dirty="0"/>
              <a:t>th</a:t>
            </a:r>
            <a:r>
              <a:rPr lang="en-US" sz="2800" dirty="0"/>
              <a:t> percentile on qualifying tests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Quantitative (Math) Giftedness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Language Arts (Verbal) Giftedness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Non-Verbal Reasoning Giftedness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There is more information about reporting gifted students in the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September Hot Topic </a:t>
            </a:r>
            <a:r>
              <a:rPr lang="en-US" sz="2800" dirty="0"/>
              <a:t>on the School Finance website</a:t>
            </a:r>
          </a:p>
          <a:p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82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2AF4E-72DC-4F26-A101-5D7522D09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Student Data Reports (AzEDS)</a:t>
            </a:r>
          </a:p>
        </p:txBody>
      </p:sp>
    </p:spTree>
    <p:extLst>
      <p:ext uri="{BB962C8B-B14F-4D97-AF65-F5344CB8AC3E}">
        <p14:creationId xmlns:p14="http://schemas.microsoft.com/office/powerpoint/2010/main" val="147212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15" y="152400"/>
            <a:ext cx="8229600" cy="792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Student Data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br>
              <a:rPr lang="en-US" sz="2300" dirty="0"/>
            </a:br>
            <a:endParaRPr lang="en-US" sz="2300" dirty="0"/>
          </a:p>
          <a:p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65B4E39A-4627-49A7-BAA3-7F5D4FCAE1DC}"/>
              </a:ext>
            </a:extLst>
          </p:cNvPr>
          <p:cNvSpPr txBox="1">
            <a:spLocks/>
          </p:cNvSpPr>
          <p:nvPr/>
        </p:nvSpPr>
        <p:spPr>
          <a:xfrm>
            <a:off x="609600" y="14478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Student data reports in AzEDS can be accessed from ADEConnect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Many reports display data as of a specific date (for example, Execution Date listed in BSA55)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62365F-1414-4143-851F-DD98C7C25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818369"/>
            <a:ext cx="6629400" cy="150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305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8&quot; unique_id=&quot;10076&quot;&gt;&lt;/object&gt;&lt;object type=&quot;2&quot; unique_id=&quot;10077&quot;&gt;&lt;object type=&quot;3&quot; unique_id=&quot;10078&quot;&gt;&lt;property id=&quot;20148&quot; value=&quot;5&quot;/&gt;&lt;property id=&quot;20300&quot; value=&quot;Slide 1 - &amp;quot;Fake Presentation with a longer title than necessary&amp;quot;&quot;/&gt;&lt;property id=&quot;20307&quot; value=&quot;256&quot;/&gt;&lt;/object&gt;&lt;object type=&quot;3&quot; unique_id=&quot;10079&quot;&gt;&lt;property id=&quot;20148&quot; value=&quot;5&quot;/&gt;&lt;property id=&quot;20300&quot; value=&quot;Slide 2 - &amp;quot;Check out this slide title&amp;quot;&quot;/&gt;&lt;property id=&quot;20307&quot; value=&quot;257&quot;/&gt;&lt;/object&gt;&lt;object type=&quot;3&quot; unique_id=&quot;10080&quot;&gt;&lt;property id=&quot;20148&quot; value=&quot;5&quot;/&gt;&lt;property id=&quot;20300&quot; value=&quot;Slide 3 - &amp;quot;Nifty slide title&amp;quot;&quot;/&gt;&lt;property id=&quot;20307&quot; value=&quot;259&quot;/&gt;&lt;/object&gt;&lt;object type=&quot;3&quot; unique_id=&quot;10081&quot;&gt;&lt;property id=&quot;20148&quot; value=&quot;5&quot;/&gt;&lt;property id=&quot;20300&quot; value=&quot;Slide 4 - &amp;quot;Dogs Should Brush Their Teeth&amp;quot;&quot;/&gt;&lt;property id=&quot;20307&quot; value=&quot;260&quot;/&gt;&lt;/object&gt;&lt;object type=&quot;3&quot; unique_id=&quot;10082&quot;&gt;&lt;property id=&quot;20148&quot; value=&quot;5&quot;/&gt;&lt;property id=&quot;20300&quot; value=&quot;Slide 5 - &amp;quot;Penguins do not actually need sweaters&amp;quot;&quot;/&gt;&lt;property id=&quot;20307&quot; value=&quot;261&quot;/&gt;&lt;/object&gt;&lt;/object&gt;&lt;/object&gt;&lt;/database&gt;"/>
  <p:tag name="SECTOMILLISECCONVERTED" val="1"/>
  <p:tag name="ISPRING_RESOURCE_PATHS_HASH_PRESENTER" val="7c92ccd0dabc7a94dc31b3967839ddee7325e46"/>
</p:tagLst>
</file>

<file path=ppt/theme/theme1.xml><?xml version="1.0" encoding="utf-8"?>
<a:theme xmlns:a="http://schemas.openxmlformats.org/drawingml/2006/main" name="NEW ADE PowerPoint Template">
  <a:themeElements>
    <a:clrScheme name="ADE Colors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012169"/>
      </a:accent1>
      <a:accent2>
        <a:srgbClr val="BF0D3E"/>
      </a:accent2>
      <a:accent3>
        <a:srgbClr val="FCAF17"/>
      </a:accent3>
      <a:accent4>
        <a:srgbClr val="D0CECE"/>
      </a:accent4>
      <a:accent5>
        <a:srgbClr val="AEABAB"/>
      </a:accent5>
      <a:accent6>
        <a:srgbClr val="FFFFFF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E PowerPoint Template - Kathy" id="{4B40001F-3E5E-4C12-AC08-FFF0A46ACBEF}" vid="{CC1AEB30-2CA1-4A49-8745-D6F80E8DF2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71452D06D943429BF1587ED21856D1" ma:contentTypeVersion="6" ma:contentTypeDescription="Create a new document." ma:contentTypeScope="" ma:versionID="5d0ea43d31640d6e1f40e1b3a8ce2dbd">
  <xsd:schema xmlns:xsd="http://www.w3.org/2001/XMLSchema" xmlns:xs="http://www.w3.org/2001/XMLSchema" xmlns:p="http://schemas.microsoft.com/office/2006/metadata/properties" xmlns:ns2="c679af27-254a-4c49-9a85-c00b349e1347" xmlns:ns3="71b326f1-e497-4013-8c47-1c3e25d9b79b" targetNamespace="http://schemas.microsoft.com/office/2006/metadata/properties" ma:root="true" ma:fieldsID="1f0d67e2853519f006802a8eeac84ead" ns2:_="" ns3:_="">
    <xsd:import namespace="c679af27-254a-4c49-9a85-c00b349e1347"/>
    <xsd:import namespace="71b326f1-e497-4013-8c47-1c3e25d9b7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9af27-254a-4c49-9a85-c00b349e13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b326f1-e497-4013-8c47-1c3e25d9b7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b326f1-e497-4013-8c47-1c3e25d9b79b">
      <UserInfo>
        <DisplayName>Contreras, Michelle</DisplayName>
        <AccountId>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29E7D3-5257-4D5D-90EF-F95B69631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79af27-254a-4c49-9a85-c00b349e1347"/>
    <ds:schemaRef ds:uri="71b326f1-e497-4013-8c47-1c3e25d9b7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C2ECE7-1E7B-4B2A-BAD6-5784FD5D523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a745ed3-2950-4a1e-b4ac-c44200ccd225"/>
    <ds:schemaRef ds:uri="http://purl.org/dc/terms/"/>
    <ds:schemaRef ds:uri="http://schemas.openxmlformats.org/package/2006/metadata/core-properties"/>
    <ds:schemaRef ds:uri="0aefabb1-727d-4571-9029-379b90c280df"/>
    <ds:schemaRef ds:uri="http://www.w3.org/XML/1998/namespace"/>
    <ds:schemaRef ds:uri="http://purl.org/dc/dcmitype/"/>
    <ds:schemaRef ds:uri="71b326f1-e497-4013-8c47-1c3e25d9b79b"/>
  </ds:schemaRefs>
</ds:datastoreItem>
</file>

<file path=customXml/itemProps3.xml><?xml version="1.0" encoding="utf-8"?>
<ds:datastoreItem xmlns:ds="http://schemas.openxmlformats.org/officeDocument/2006/customXml" ds:itemID="{E1663A20-AC0D-4B60-B99D-71A0CB7383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ADE PowerPoint Template - Kathy</Template>
  <TotalTime>2338</TotalTime>
  <Words>592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Franklin Gothic Medium</vt:lpstr>
      <vt:lpstr>Libre Franklin Medium</vt:lpstr>
      <vt:lpstr>Noto Sans Symbols</vt:lpstr>
      <vt:lpstr>NEW ADE PowerPoint Template</vt:lpstr>
      <vt:lpstr>ADE School Finance</vt:lpstr>
      <vt:lpstr>Agenda</vt:lpstr>
      <vt:lpstr>Average Daily Membership (ADM) Update</vt:lpstr>
      <vt:lpstr>ADM Update</vt:lpstr>
      <vt:lpstr>Gifted Group B Weight</vt:lpstr>
      <vt:lpstr>Gifted Group B Weight</vt:lpstr>
      <vt:lpstr>Gifted Group B Weight</vt:lpstr>
      <vt:lpstr>Student Data Reports (AzEDS)</vt:lpstr>
      <vt:lpstr>Student Data Reports</vt:lpstr>
      <vt:lpstr>Student Data Reports – SUPP11</vt:lpstr>
      <vt:lpstr>Student Data Reports – ADM30</vt:lpstr>
      <vt:lpstr>Student Data Reports – ADM30</vt:lpstr>
      <vt:lpstr>Student Data Reports – RBFINC</vt:lpstr>
      <vt:lpstr>Student Data Reports – AOIADM15</vt:lpstr>
      <vt:lpstr>Financial and Compliance Audit Reports</vt:lpstr>
      <vt:lpstr>Viewing Financial and Compliance Audits</vt:lpstr>
      <vt:lpstr>Viewing Financial and Compliance Audits</vt:lpstr>
      <vt:lpstr>Submitting Financial and Compliance Audits</vt:lpstr>
      <vt:lpstr>PowerPoint Presentation</vt:lpstr>
    </vt:vector>
  </TitlesOfParts>
  <Company>Arizona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GPEMC 3-25-22</dc:title>
  <dc:creator>O'Neil, Emily</dc:creator>
  <cp:lastModifiedBy>Gray, Shyrene</cp:lastModifiedBy>
  <cp:revision>15</cp:revision>
  <dcterms:created xsi:type="dcterms:W3CDTF">2020-01-04T05:35:16Z</dcterms:created>
  <dcterms:modified xsi:type="dcterms:W3CDTF">2022-03-29T15:21:54Z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0x010100DA71452D06D943429BF1587ED21856D1</vt:lpwstr>
  </property>
  <property fmtid="{D5CDD505-2E9C-101B-9397-08002B2CF9AE}" pid="3" name="Order">
    <vt:r8>6700</vt:r8>
  </property>
  <property fmtid="{D5CDD505-2E9C-101B-9397-08002B2CF9AE}" pid="4" name="Employee Resource Type">
    <vt:lpwstr>PowerPoint Templates</vt:lpwstr>
  </property>
  <property fmtid="{D5CDD505-2E9C-101B-9397-08002B2CF9AE}" pid="5" name="AZCCRS Type">
    <vt:lpwstr/>
  </property>
  <property fmtid="{D5CDD505-2E9C-101B-9397-08002B2CF9AE}" pid="6" name="xd_ProgID">
    <vt:lpwstr/>
  </property>
  <property fmtid="{D5CDD505-2E9C-101B-9397-08002B2CF9AE}" pid="7" name="Form Type">
    <vt:lpwstr/>
  </property>
  <property fmtid="{D5CDD505-2E9C-101B-9397-08002B2CF9AE}" pid="8" name="Logo Type">
    <vt:lpwstr/>
  </property>
  <property fmtid="{D5CDD505-2E9C-101B-9397-08002B2CF9AE}" pid="9" name="TemplateUrl">
    <vt:lpwstr/>
  </property>
  <property fmtid="{D5CDD505-2E9C-101B-9397-08002B2CF9AE}" pid="10" name="_dlc_DocIdItemGuid">
    <vt:lpwstr>a8b7bd11-1f0f-4165-b296-8f78fcc8bf0e</vt:lpwstr>
  </property>
  <property fmtid="{D5CDD505-2E9C-101B-9397-08002B2CF9AE}" pid="11" name="SharedWithUsers">
    <vt:lpwstr>6;#Contreras, Michelle</vt:lpwstr>
  </property>
</Properties>
</file>