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sldIdLst>
    <p:sldId id="256" r:id="rId2"/>
    <p:sldId id="903" r:id="rId3"/>
    <p:sldId id="909" r:id="rId4"/>
    <p:sldId id="904" r:id="rId5"/>
    <p:sldId id="910" r:id="rId6"/>
    <p:sldId id="905" r:id="rId7"/>
    <p:sldId id="890" r:id="rId8"/>
    <p:sldId id="895" r:id="rId9"/>
    <p:sldId id="897" r:id="rId10"/>
    <p:sldId id="876" r:id="rId11"/>
    <p:sldId id="898" r:id="rId12"/>
    <p:sldId id="899" r:id="rId13"/>
    <p:sldId id="901" r:id="rId14"/>
    <p:sldId id="902" r:id="rId15"/>
    <p:sldId id="906" r:id="rId16"/>
    <p:sldId id="912" r:id="rId17"/>
    <p:sldId id="911" r:id="rId18"/>
    <p:sldId id="907" r:id="rId19"/>
    <p:sldId id="914" r:id="rId20"/>
    <p:sldId id="915" r:id="rId21"/>
    <p:sldId id="913" r:id="rId22"/>
    <p:sldId id="90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enig, Kelly" initials="KK" lastIdx="5" clrIdx="0">
    <p:extLst>
      <p:ext uri="{19B8F6BF-5375-455C-9EA6-DF929625EA0E}">
        <p15:presenceInfo xmlns:p15="http://schemas.microsoft.com/office/powerpoint/2012/main" userId="S::Kelly.Koenig@azed.gov::795223a6-cebc-4ec8-98c6-e92993c544b2" providerId="AD"/>
      </p:ext>
    </p:extLst>
  </p:cmAuthor>
  <p:cmAuthor id="2" name="Ahumada, Audra" initials="AA" lastIdx="1" clrIdx="1">
    <p:extLst>
      <p:ext uri="{19B8F6BF-5375-455C-9EA6-DF929625EA0E}">
        <p15:presenceInfo xmlns:p15="http://schemas.microsoft.com/office/powerpoint/2012/main" userId="S::Audra.Ahumada@azed.gov::72056b32-8706-4619-a11a-0655e412a03c" providerId="AD"/>
      </p:ext>
    </p:extLst>
  </p:cmAuthor>
  <p:cmAuthor id="3" name="Davy, Wendy" initials="DW" lastIdx="3" clrIdx="2">
    <p:extLst>
      <p:ext uri="{19B8F6BF-5375-455C-9EA6-DF929625EA0E}">
        <p15:presenceInfo xmlns:p15="http://schemas.microsoft.com/office/powerpoint/2012/main" userId="S::Wendy.Davy@azed.gov::c6235b20-ff58-49d5-9c75-e807e82c75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F622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88794" autoAdjust="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7E6C8-A586-4541-9AB0-BF3A1C2D53A6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27590-EF0A-4D83-96BB-65F25ECA4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66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27590-EF0A-4D83-96BB-65F25ECA41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97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27590-EF0A-4D83-96BB-65F25ECA41D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59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52717DF0-6F85-4073-A363-C8B008D1A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5843" y="4069244"/>
            <a:ext cx="7168441" cy="15308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FEA6AAF-3278-463A-B873-391780C4CA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9376" y="477911"/>
            <a:ext cx="8324461" cy="261931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sz="5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AB5B77-7689-4C9F-ACD1-C6B4EC08D9E2}"/>
              </a:ext>
            </a:extLst>
          </p:cNvPr>
          <p:cNvSpPr/>
          <p:nvPr/>
        </p:nvSpPr>
        <p:spPr>
          <a:xfrm>
            <a:off x="-1" y="5959995"/>
            <a:ext cx="901338" cy="457200"/>
          </a:xfrm>
          <a:prstGeom prst="rect">
            <a:avLst/>
          </a:prstGeom>
          <a:solidFill>
            <a:srgbClr val="D11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510455-863C-43EA-A7DB-CA95A23F449D}"/>
              </a:ext>
            </a:extLst>
          </p:cNvPr>
          <p:cNvSpPr/>
          <p:nvPr/>
        </p:nvSpPr>
        <p:spPr>
          <a:xfrm>
            <a:off x="797015" y="5959995"/>
            <a:ext cx="2197134" cy="45720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15484-E7B5-4FCC-8B26-0BCF601B9DE9}"/>
              </a:ext>
            </a:extLst>
          </p:cNvPr>
          <p:cNvSpPr/>
          <p:nvPr/>
        </p:nvSpPr>
        <p:spPr>
          <a:xfrm>
            <a:off x="2994149" y="5959995"/>
            <a:ext cx="9221297" cy="457200"/>
          </a:xfrm>
          <a:prstGeom prst="rect">
            <a:avLst/>
          </a:prstGeom>
          <a:solidFill>
            <a:srgbClr val="FCAF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E6CFF373-5247-44E7-A20A-405E9A484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91" y="586846"/>
            <a:ext cx="2510381" cy="251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8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CA6F6B79-8AF8-43CA-B45B-12CB89DE8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609" y="5641993"/>
            <a:ext cx="1112608" cy="11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CABCCB4-FEBB-4503-AF80-9E77359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b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849E80-365A-452C-AA25-AE442E492330}"/>
              </a:ext>
            </a:extLst>
          </p:cNvPr>
          <p:cNvGrpSpPr/>
          <p:nvPr/>
        </p:nvGrpSpPr>
        <p:grpSpPr>
          <a:xfrm rot="16200000">
            <a:off x="-3056466" y="3200400"/>
            <a:ext cx="6858001" cy="457202"/>
            <a:chOff x="1" y="3428999"/>
            <a:chExt cx="12215445" cy="45720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04F7588-9D28-4F5A-9A77-3DDF8C142555}"/>
                </a:ext>
              </a:extLst>
            </p:cNvPr>
            <p:cNvSpPr/>
            <p:nvPr userDrawn="1"/>
          </p:nvSpPr>
          <p:spPr>
            <a:xfrm>
              <a:off x="1442587" y="3429001"/>
              <a:ext cx="7761415" cy="457200"/>
            </a:xfrm>
            <a:prstGeom prst="rect">
              <a:avLst/>
            </a:prstGeom>
            <a:solidFill>
              <a:srgbClr val="1437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E33A87-5BC4-4CA3-A89E-E663B5005687}"/>
                </a:ext>
              </a:extLst>
            </p:cNvPr>
            <p:cNvSpPr/>
            <p:nvPr userDrawn="1"/>
          </p:nvSpPr>
          <p:spPr>
            <a:xfrm>
              <a:off x="1" y="3428999"/>
              <a:ext cx="2165951" cy="457200"/>
            </a:xfrm>
            <a:prstGeom prst="rect">
              <a:avLst/>
            </a:prstGeom>
            <a:solidFill>
              <a:srgbClr val="D11A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E5097A-8AC4-449F-A8DD-FE41BD64C0E4}"/>
                </a:ext>
              </a:extLst>
            </p:cNvPr>
            <p:cNvSpPr/>
            <p:nvPr userDrawn="1"/>
          </p:nvSpPr>
          <p:spPr>
            <a:xfrm>
              <a:off x="9204004" y="3429000"/>
              <a:ext cx="3011442" cy="457200"/>
            </a:xfrm>
            <a:prstGeom prst="rect">
              <a:avLst/>
            </a:prstGeom>
            <a:solidFill>
              <a:srgbClr val="FCAF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500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CA6F6B79-8AF8-43CA-B45B-12CB89DE8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609" y="5641993"/>
            <a:ext cx="1112608" cy="11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CABCCB4-FEBB-4503-AF80-9E77359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b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849E80-365A-452C-AA25-AE442E492330}"/>
              </a:ext>
            </a:extLst>
          </p:cNvPr>
          <p:cNvGrpSpPr/>
          <p:nvPr/>
        </p:nvGrpSpPr>
        <p:grpSpPr>
          <a:xfrm rot="16200000">
            <a:off x="-3056466" y="3200400"/>
            <a:ext cx="6858001" cy="457202"/>
            <a:chOff x="1" y="3428999"/>
            <a:chExt cx="12215445" cy="45720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04F7588-9D28-4F5A-9A77-3DDF8C142555}"/>
                </a:ext>
              </a:extLst>
            </p:cNvPr>
            <p:cNvSpPr/>
            <p:nvPr userDrawn="1"/>
          </p:nvSpPr>
          <p:spPr>
            <a:xfrm>
              <a:off x="1442587" y="3429001"/>
              <a:ext cx="7761415" cy="457200"/>
            </a:xfrm>
            <a:prstGeom prst="rect">
              <a:avLst/>
            </a:prstGeom>
            <a:solidFill>
              <a:srgbClr val="1437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E33A87-5BC4-4CA3-A89E-E663B5005687}"/>
                </a:ext>
              </a:extLst>
            </p:cNvPr>
            <p:cNvSpPr/>
            <p:nvPr userDrawn="1"/>
          </p:nvSpPr>
          <p:spPr>
            <a:xfrm>
              <a:off x="1" y="3428999"/>
              <a:ext cx="2165951" cy="457200"/>
            </a:xfrm>
            <a:prstGeom prst="rect">
              <a:avLst/>
            </a:prstGeom>
            <a:solidFill>
              <a:srgbClr val="D11A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E5097A-8AC4-449F-A8DD-FE41BD64C0E4}"/>
                </a:ext>
              </a:extLst>
            </p:cNvPr>
            <p:cNvSpPr/>
            <p:nvPr userDrawn="1"/>
          </p:nvSpPr>
          <p:spPr>
            <a:xfrm>
              <a:off x="9204004" y="3429000"/>
              <a:ext cx="3011442" cy="457200"/>
            </a:xfrm>
            <a:prstGeom prst="rect">
              <a:avLst/>
            </a:prstGeom>
            <a:solidFill>
              <a:srgbClr val="FCAF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5A78F-1C4B-42C3-A2F4-6BB97D56F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24050"/>
            <a:ext cx="10515600" cy="3562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092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BEC8E-CE25-4C85-8269-8736DA33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BF193-817A-4760-A5FD-A2FC1FBBEC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AE250-B742-438C-A06E-3E62071DC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4E1D088-FBF3-4123-AC17-5275777B4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609" y="5641993"/>
            <a:ext cx="1112608" cy="11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2530D2D-FA66-4E65-88EC-D727CFC07DA3}"/>
              </a:ext>
            </a:extLst>
          </p:cNvPr>
          <p:cNvGrpSpPr/>
          <p:nvPr/>
        </p:nvGrpSpPr>
        <p:grpSpPr>
          <a:xfrm rot="16200000">
            <a:off x="-3056466" y="3200400"/>
            <a:ext cx="6858001" cy="457202"/>
            <a:chOff x="1" y="3428999"/>
            <a:chExt cx="12215445" cy="45720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FC5956C-11AD-4A18-B895-D47D8ADA074E}"/>
                </a:ext>
              </a:extLst>
            </p:cNvPr>
            <p:cNvSpPr/>
            <p:nvPr userDrawn="1"/>
          </p:nvSpPr>
          <p:spPr>
            <a:xfrm>
              <a:off x="1442587" y="3429001"/>
              <a:ext cx="7761415" cy="457200"/>
            </a:xfrm>
            <a:prstGeom prst="rect">
              <a:avLst/>
            </a:prstGeom>
            <a:solidFill>
              <a:srgbClr val="1437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F1351FC-1BF9-43AD-99AF-E51C24E474FE}"/>
                </a:ext>
              </a:extLst>
            </p:cNvPr>
            <p:cNvSpPr/>
            <p:nvPr userDrawn="1"/>
          </p:nvSpPr>
          <p:spPr>
            <a:xfrm>
              <a:off x="1" y="3428999"/>
              <a:ext cx="2165951" cy="457200"/>
            </a:xfrm>
            <a:prstGeom prst="rect">
              <a:avLst/>
            </a:prstGeom>
            <a:solidFill>
              <a:srgbClr val="D11A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4786369-7571-4D0E-B11B-34BEEBA02E63}"/>
                </a:ext>
              </a:extLst>
            </p:cNvPr>
            <p:cNvSpPr/>
            <p:nvPr userDrawn="1"/>
          </p:nvSpPr>
          <p:spPr>
            <a:xfrm>
              <a:off x="9204004" y="3429000"/>
              <a:ext cx="3011442" cy="457200"/>
            </a:xfrm>
            <a:prstGeom prst="rect">
              <a:avLst/>
            </a:prstGeom>
            <a:solidFill>
              <a:srgbClr val="FCAF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6298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28DEA-4D69-4A3E-958D-CC5EE6D40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479671"/>
            <a:ext cx="8270696" cy="1379261"/>
          </a:xfrm>
          <a:prstGeom prst="rect">
            <a:avLst/>
          </a:prstGeom>
          <a:solidFill>
            <a:srgbClr val="FCAF17"/>
          </a:solidFill>
        </p:spPr>
        <p:txBody>
          <a:bodyPr/>
          <a:lstStyle>
            <a:lvl1pPr marL="0" indent="0" algn="r">
              <a:buNone/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21B080C-6080-456D-8F01-C6B49166D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609" y="5641993"/>
            <a:ext cx="1112608" cy="11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B5A943-0858-46A3-9EAC-E192C51A5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732" y="1160979"/>
            <a:ext cx="10346268" cy="2268021"/>
          </a:xfrm>
          <a:prstGeom prst="rect">
            <a:avLst/>
          </a:prstGeom>
          <a:solidFill>
            <a:srgbClr val="D11A47"/>
          </a:solidFill>
        </p:spPr>
        <p:txBody>
          <a:bodyPr anchor="t"/>
          <a:lstStyle>
            <a:lvl1pPr algn="l">
              <a:defRPr sz="5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D9F5C7-55C0-476E-B7B9-99B223B818C7}"/>
              </a:ext>
            </a:extLst>
          </p:cNvPr>
          <p:cNvCxnSpPr>
            <a:cxnSpLocks/>
          </p:cNvCxnSpPr>
          <p:nvPr/>
        </p:nvCxnSpPr>
        <p:spPr>
          <a:xfrm>
            <a:off x="0" y="3980641"/>
            <a:ext cx="12192000" cy="0"/>
          </a:xfrm>
          <a:prstGeom prst="line">
            <a:avLst/>
          </a:prstGeom>
          <a:ln w="76200">
            <a:solidFill>
              <a:srgbClr val="1437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43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DACD1-820C-4E3D-9F98-DE517CB89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55D43-A1B6-4582-BC2D-C6D376ED3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53BA3D-3A4C-42A7-8068-C8454A033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249605-4592-46E9-933A-707A0DF7C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C5129-30C1-4EA2-884A-48722154D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A6B5E2BF-EE40-4741-952C-FDC4A9FD7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609" y="5641993"/>
            <a:ext cx="1112608" cy="11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9C708BC-A421-495D-815A-01E89BA261B8}"/>
              </a:ext>
            </a:extLst>
          </p:cNvPr>
          <p:cNvGrpSpPr/>
          <p:nvPr/>
        </p:nvGrpSpPr>
        <p:grpSpPr>
          <a:xfrm rot="16200000">
            <a:off x="-3056466" y="3200400"/>
            <a:ext cx="6858001" cy="457202"/>
            <a:chOff x="1" y="3428999"/>
            <a:chExt cx="12215445" cy="45720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A6725F9-5A70-4C92-8BE2-60C5BC0B0C44}"/>
                </a:ext>
              </a:extLst>
            </p:cNvPr>
            <p:cNvSpPr/>
            <p:nvPr userDrawn="1"/>
          </p:nvSpPr>
          <p:spPr>
            <a:xfrm>
              <a:off x="1442587" y="3429001"/>
              <a:ext cx="7761415" cy="457200"/>
            </a:xfrm>
            <a:prstGeom prst="rect">
              <a:avLst/>
            </a:prstGeom>
            <a:solidFill>
              <a:srgbClr val="1437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5207BD2-CED9-4614-9C10-8370E22D0D89}"/>
                </a:ext>
              </a:extLst>
            </p:cNvPr>
            <p:cNvSpPr/>
            <p:nvPr userDrawn="1"/>
          </p:nvSpPr>
          <p:spPr>
            <a:xfrm>
              <a:off x="1" y="3428999"/>
              <a:ext cx="2165951" cy="457200"/>
            </a:xfrm>
            <a:prstGeom prst="rect">
              <a:avLst/>
            </a:prstGeom>
            <a:solidFill>
              <a:srgbClr val="D11A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A6CB606-785F-4557-A63B-B838056A602B}"/>
                </a:ext>
              </a:extLst>
            </p:cNvPr>
            <p:cNvSpPr/>
            <p:nvPr userDrawn="1"/>
          </p:nvSpPr>
          <p:spPr>
            <a:xfrm>
              <a:off x="9204004" y="3429000"/>
              <a:ext cx="3011442" cy="457200"/>
            </a:xfrm>
            <a:prstGeom prst="rect">
              <a:avLst/>
            </a:prstGeom>
            <a:solidFill>
              <a:srgbClr val="FCAF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1079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8BD82-3D13-4FC4-9B02-AD8D177CA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55E68D-17CA-44C7-A44D-DEABC1CB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8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43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zsbe.az.gov/sites/default/files/media/Approved%2012-13-21%20SBE%20Five%20Year%20Accountability%20Plan.pdf" TargetMode="External"/><Relationship Id="rId2" Type="http://schemas.openxmlformats.org/officeDocument/2006/relationships/hyperlink" Target="https://azsbe.az.gov/f-school-letter-grades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zed.gov/sites/default/files/2022/03/2022%20K-8%20Traditional%20Schools%20Business%20Rules%20v6.pdf" TargetMode="External"/><Relationship Id="rId7" Type="http://schemas.openxmlformats.org/officeDocument/2006/relationships/hyperlink" Target="mailto:%20Achieve@azed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azed.gov/accountability-research/state-accountability" TargetMode="External"/><Relationship Id="rId5" Type="http://schemas.openxmlformats.org/officeDocument/2006/relationships/hyperlink" Target="https://www.azed.gov/sites/default/files/2022/02/2022%20Alternative%20Schools%20Business%20Rules%20Draft.pdf" TargetMode="External"/><Relationship Id="rId4" Type="http://schemas.openxmlformats.org/officeDocument/2006/relationships/hyperlink" Target="https://www.azed.gov/sites/default/files/2022/02/2022%209-12%20Traditional%20Schools%20Business%20Rules%20Draft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zed.gov/improvement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Achieve@azed.gov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6ADF-1B6C-476E-9AA6-BAEFF5DCF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5" y="2350212"/>
            <a:ext cx="8777157" cy="2619316"/>
          </a:xfrm>
        </p:spPr>
        <p:txBody>
          <a:bodyPr>
            <a:normAutofit fontScale="9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kern="1400" spc="-5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Assessments and Accountability  </a:t>
            </a:r>
            <a:br>
              <a:rPr lang="en-US" sz="6000" kern="1400" spc="-5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kern="1400" spc="-5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Overview </a:t>
            </a:r>
            <a:br>
              <a:rPr lang="en-US" sz="6000" kern="1400" spc="-5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kern="1400" spc="-5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2021-2022 School Year</a:t>
            </a:r>
          </a:p>
        </p:txBody>
      </p:sp>
    </p:spTree>
    <p:extLst>
      <p:ext uri="{BB962C8B-B14F-4D97-AF65-F5344CB8AC3E}">
        <p14:creationId xmlns:p14="http://schemas.microsoft.com/office/powerpoint/2010/main" val="66505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7A29-9370-4A8A-A67A-7833E679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9-12 Traditional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E51D-9C3E-4EE9-BC9C-2C5834947E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1577" y="1876916"/>
            <a:ext cx="10515600" cy="3562350"/>
          </a:xfrm>
        </p:spPr>
        <p:txBody>
          <a:bodyPr/>
          <a:lstStyle/>
          <a:p>
            <a:r>
              <a:rPr lang="en-US" b="1" dirty="0"/>
              <a:t>Growth</a:t>
            </a:r>
          </a:p>
          <a:p>
            <a:pPr lvl="1"/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One-year measure utilizing SGP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ompare 2020-2021 AzM2 (10</a:t>
            </a:r>
            <a:r>
              <a:rPr lang="en-US" baseline="30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Grade)  to the 2021-2022 ACT assessment (11</a:t>
            </a:r>
            <a:r>
              <a:rPr lang="en-US" baseline="30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grade)</a:t>
            </a:r>
          </a:p>
          <a:p>
            <a:pPr marL="457200" lvl="1" indent="0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Science Bonus Point (Same as K-8)</a:t>
            </a:r>
          </a:p>
          <a:p>
            <a:pPr lvl="1"/>
            <a:r>
              <a:rPr lang="en-US" dirty="0"/>
              <a:t>Tiered bonus point awarded based upon a school’s average proficiency level at or above the state average.</a:t>
            </a:r>
          </a:p>
          <a:p>
            <a:pPr lvl="1"/>
            <a:r>
              <a:rPr lang="en-US" dirty="0"/>
              <a:t>As calculated in 2018-2019 school year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3004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7A29-9370-4A8A-A67A-7833E679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9-12 Traditional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E51D-9C3E-4EE9-BC9C-2C5834947E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1577" y="1876916"/>
            <a:ext cx="10515600" cy="3562350"/>
          </a:xfrm>
        </p:spPr>
        <p:txBody>
          <a:bodyPr/>
          <a:lstStyle/>
          <a:p>
            <a:r>
              <a:rPr lang="en-US" b="1" dirty="0"/>
              <a:t> College and Career Readiness Index: EdReady</a:t>
            </a:r>
          </a:p>
          <a:p>
            <a:pPr lvl="1"/>
            <a:r>
              <a:rPr lang="en-US" dirty="0"/>
              <a:t>EdReady added to CCRI with point values consistent with Accuplacer</a:t>
            </a:r>
          </a:p>
          <a:p>
            <a:pPr lvl="1"/>
            <a:r>
              <a:rPr lang="en-US" dirty="0"/>
              <a:t>Six assessments or max of 2.10 points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College and Career Readiness Index: Diploma Seals</a:t>
            </a:r>
          </a:p>
          <a:p>
            <a:pPr lvl="1"/>
            <a:r>
              <a:rPr lang="en-US" dirty="0"/>
              <a:t>Modify CCRI spreadsheet to collect school/student data on Diploma Seals</a:t>
            </a:r>
          </a:p>
          <a:p>
            <a:pPr lvl="1"/>
            <a:r>
              <a:rPr lang="en-US" dirty="0"/>
              <a:t>For analysis purposes and </a:t>
            </a:r>
            <a:r>
              <a:rPr lang="en-US" i="1" dirty="0"/>
              <a:t>potential </a:t>
            </a:r>
            <a:r>
              <a:rPr lang="en-US" dirty="0"/>
              <a:t>addition to CCRI as part of 5-Year Accountability Plan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0476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7A29-9370-4A8A-A67A-7833E679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9-12 Traditional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E51D-9C3E-4EE9-BC9C-2C5834947E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1577" y="1876916"/>
            <a:ext cx="10515600" cy="3562350"/>
          </a:xfrm>
        </p:spPr>
        <p:txBody>
          <a:bodyPr/>
          <a:lstStyle/>
          <a:p>
            <a:r>
              <a:rPr lang="en-US" sz="2400" b="1" dirty="0"/>
              <a:t>ACT Aspire Bonus Point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Opportunity for additional bonus point based on Grade 9 participation in the ACT Aspire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Mirrors </a:t>
            </a:r>
            <a:r>
              <a:rPr lang="en-US" sz="20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AzSci</a:t>
            </a:r>
            <a:r>
              <a:rPr lang="en-US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 Bonus Point from 2020-2021 school year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Lato" panose="020F0502020204030203" pitchFamily="34" charset="0"/>
                <a:cs typeface="Times New Roman" panose="02020603050405020304" pitchFamily="18" charset="0"/>
              </a:rPr>
              <a:t>95% tested will mirror how AzM2 was handled in 2020-2021 in regard to potential MSAA students</a:t>
            </a:r>
          </a:p>
          <a:p>
            <a:pPr lvl="2"/>
            <a:endParaRPr lang="en-US" sz="1800" dirty="0"/>
          </a:p>
          <a:p>
            <a:pPr marL="457200" lvl="1" indent="0"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709D66-20EB-4577-9112-071CA1A7E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170" y="3948310"/>
            <a:ext cx="7618413" cy="186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566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7A29-9370-4A8A-A67A-7833E679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9-12 Alternative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E51D-9C3E-4EE9-BC9C-2C5834947E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1577" y="1876916"/>
            <a:ext cx="10515600" cy="3562350"/>
          </a:xfrm>
        </p:spPr>
        <p:txBody>
          <a:bodyPr/>
          <a:lstStyle/>
          <a:p>
            <a:r>
              <a:rPr lang="en-US" b="1" dirty="0"/>
              <a:t> College and Career Readiness Index: ACT</a:t>
            </a:r>
          </a:p>
          <a:p>
            <a:pPr lvl="1"/>
            <a:r>
              <a:rPr lang="en-US" dirty="0"/>
              <a:t>Modify ALT CCRI to allow Alternative school student to earn CCRI points for Proficiency level 2 on ACT.</a:t>
            </a:r>
          </a:p>
          <a:p>
            <a:pPr lvl="1"/>
            <a:r>
              <a:rPr lang="en-US" dirty="0"/>
              <a:t>Coincides with previous AzMERIT/AzM2 Alternative CCRI component</a:t>
            </a:r>
          </a:p>
          <a:p>
            <a:r>
              <a:rPr lang="en-US" b="1" dirty="0"/>
              <a:t> College and Career Readiness Index: EdReady</a:t>
            </a:r>
          </a:p>
          <a:p>
            <a:pPr lvl="1"/>
            <a:r>
              <a:rPr lang="en-US" dirty="0"/>
              <a:t>EdReady added to CCRI with point values consistent with Accuplacer</a:t>
            </a:r>
          </a:p>
          <a:p>
            <a:pPr lvl="1"/>
            <a:r>
              <a:rPr lang="en-US" dirty="0"/>
              <a:t>Six assessments or max of 2.10 points</a:t>
            </a:r>
          </a:p>
          <a:p>
            <a:r>
              <a:rPr lang="en-US" b="1" dirty="0"/>
              <a:t>College and Career Readiness Index: Diploma Seals</a:t>
            </a:r>
          </a:p>
          <a:p>
            <a:pPr lvl="1"/>
            <a:r>
              <a:rPr lang="en-US" dirty="0"/>
              <a:t>Modify CCRI spreadsheet to collect school/student data on Diploma Seals</a:t>
            </a:r>
          </a:p>
          <a:p>
            <a:pPr lvl="1"/>
            <a:r>
              <a:rPr lang="en-US" dirty="0"/>
              <a:t>For analysis purposes and </a:t>
            </a:r>
            <a:r>
              <a:rPr lang="en-US" i="1" dirty="0"/>
              <a:t>potential </a:t>
            </a:r>
            <a:r>
              <a:rPr lang="en-US" dirty="0"/>
              <a:t>addition to CCRI as part of 5-Year Accountability Plan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4042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7A29-9370-4A8A-A67A-7833E679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9-12 Alternative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E51D-9C3E-4EE9-BC9C-2C5834947E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1577" y="1876916"/>
            <a:ext cx="10515600" cy="3562350"/>
          </a:xfrm>
        </p:spPr>
        <p:txBody>
          <a:bodyPr/>
          <a:lstStyle/>
          <a:p>
            <a:r>
              <a:rPr lang="en-US" b="1" dirty="0"/>
              <a:t>ACT Aspire Bonus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Opportunity for additional bonus point based on Grade 9 participation in the ACT Aspire</a:t>
            </a:r>
          </a:p>
          <a:p>
            <a:pPr lvl="1"/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Mirrors </a:t>
            </a:r>
            <a:r>
              <a:rPr lang="en-US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AzSci</a:t>
            </a:r>
            <a:r>
              <a:rPr lang="en-US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 Bonus Point from 2020-2021 school year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Lato" panose="020F0502020204030203" pitchFamily="34" charset="0"/>
                <a:cs typeface="Times New Roman" panose="02020603050405020304" pitchFamily="18" charset="0"/>
              </a:rPr>
              <a:t>95% tested will mirror how AzM2 was handled in 2020-2021 in regard to potential MSAA students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0C7F7A-CB93-4E45-9091-BCCD1F8BA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493" y="4312104"/>
            <a:ext cx="7618413" cy="186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757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5DDCFF-E248-4A9D-9B9F-6C3A22AF7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are we headed?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FB139E-4EB6-4DF1-A4C5-8EA1D2AF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A-F 5-Year Accountability Plan</a:t>
            </a:r>
          </a:p>
        </p:txBody>
      </p:sp>
    </p:spTree>
    <p:extLst>
      <p:ext uri="{BB962C8B-B14F-4D97-AF65-F5344CB8AC3E}">
        <p14:creationId xmlns:p14="http://schemas.microsoft.com/office/powerpoint/2010/main" val="1351010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24FF7-B22A-4881-95B1-9A04391F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A-F</a:t>
            </a:r>
            <a:br>
              <a:rPr lang="en-US" dirty="0"/>
            </a:br>
            <a:r>
              <a:rPr lang="en-US" dirty="0"/>
              <a:t> 5-Year Accountability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F37F6-29E3-48F2-A6DB-2821568659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24049"/>
            <a:ext cx="10515600" cy="4091739"/>
          </a:xfrm>
        </p:spPr>
        <p:txBody>
          <a:bodyPr/>
          <a:lstStyle/>
          <a:p>
            <a:r>
              <a:rPr lang="en-US" sz="2400" dirty="0"/>
              <a:t>State Board of Education</a:t>
            </a:r>
          </a:p>
          <a:p>
            <a:pPr lvl="1"/>
            <a:r>
              <a:rPr lang="en-US" sz="2000" dirty="0">
                <a:hlinkClick r:id="rId2"/>
              </a:rPr>
              <a:t>https://azsbe.az.gov/f-school-letter-grades</a:t>
            </a:r>
            <a:endParaRPr lang="en-US" sz="2000" dirty="0"/>
          </a:p>
          <a:p>
            <a:pPr lvl="1"/>
            <a:r>
              <a:rPr lang="en-US" sz="2000" dirty="0"/>
              <a:t>Five-Year Accountability Plan</a:t>
            </a:r>
          </a:p>
          <a:p>
            <a:pPr lvl="2"/>
            <a:r>
              <a:rPr lang="en-US" sz="1600" u="sng" dirty="0">
                <a:solidFill>
                  <a:srgbClr val="285AA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5-Year Accountability Plan</a:t>
            </a:r>
            <a:endParaRPr lang="en-US" sz="1800" dirty="0"/>
          </a:p>
          <a:p>
            <a:r>
              <a:rPr lang="en-US" dirty="0"/>
              <a:t>Major items</a:t>
            </a:r>
          </a:p>
          <a:p>
            <a:pPr lvl="1"/>
            <a:r>
              <a:rPr lang="en-US" dirty="0"/>
              <a:t>District Letter grades</a:t>
            </a:r>
          </a:p>
          <a:p>
            <a:pPr lvl="1"/>
            <a:r>
              <a:rPr lang="en-US" dirty="0"/>
              <a:t>Middle School Models for Traditional and Alternative</a:t>
            </a:r>
          </a:p>
          <a:p>
            <a:pPr lvl="1"/>
            <a:r>
              <a:rPr lang="en-US" dirty="0"/>
              <a:t>Updating CCRI for both Traditional and Alternative</a:t>
            </a:r>
          </a:p>
          <a:p>
            <a:pPr lvl="1"/>
            <a:r>
              <a:rPr lang="en-US" dirty="0"/>
              <a:t>K-2 Model </a:t>
            </a:r>
          </a:p>
          <a:p>
            <a:pPr lvl="1"/>
            <a:r>
              <a:rPr lang="en-US" dirty="0"/>
              <a:t>Small School Model</a:t>
            </a:r>
          </a:p>
        </p:txBody>
      </p:sp>
    </p:spTree>
    <p:extLst>
      <p:ext uri="{BB962C8B-B14F-4D97-AF65-F5344CB8AC3E}">
        <p14:creationId xmlns:p14="http://schemas.microsoft.com/office/powerpoint/2010/main" val="3164583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ABFC1-4C0C-41B5-AFC3-E16454B49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74629-786B-440C-AF57-FC4D0BD6D6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779084"/>
            <a:ext cx="10515600" cy="3562350"/>
          </a:xfrm>
        </p:spPr>
        <p:txBody>
          <a:bodyPr/>
          <a:lstStyle/>
          <a:p>
            <a:pPr algn="l" fontAlgn="base"/>
            <a:r>
              <a:rPr lang="en-US" sz="2400" i="0" dirty="0">
                <a:solidFill>
                  <a:srgbClr val="000000"/>
                </a:solidFill>
                <a:effectLst/>
              </a:rPr>
              <a:t>A-F Letter Grade Technical Manuals</a:t>
            </a:r>
          </a:p>
          <a:p>
            <a:pPr lvl="1" fontAlgn="base"/>
            <a:r>
              <a:rPr lang="en-US" sz="2000" b="0" i="0" u="sng" dirty="0">
                <a:solidFill>
                  <a:srgbClr val="012169"/>
                </a:solidFill>
                <a:effectLst/>
                <a:hlinkClick r:id="rId3"/>
              </a:rPr>
              <a:t>Fiscal Year 2022 K-8 Traditional Schools Business Rules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 </a:t>
            </a:r>
          </a:p>
          <a:p>
            <a:pPr lvl="1" fontAlgn="base"/>
            <a:r>
              <a:rPr lang="en-US" sz="2000" b="0" i="0" u="sng" dirty="0">
                <a:solidFill>
                  <a:srgbClr val="012169"/>
                </a:solidFill>
                <a:effectLst/>
                <a:hlinkClick r:id="rId4"/>
              </a:rPr>
              <a:t>Fiscal Year 2022 9-12 Traditional Schools Business Rules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 </a:t>
            </a:r>
          </a:p>
          <a:p>
            <a:pPr lvl="1" fontAlgn="base"/>
            <a:r>
              <a:rPr lang="en-US" sz="2000" b="0" i="0" u="sng" dirty="0">
                <a:solidFill>
                  <a:srgbClr val="012169"/>
                </a:solidFill>
                <a:effectLst/>
                <a:hlinkClick r:id="rId5"/>
              </a:rPr>
              <a:t>Fiscal Year 2022 Alternative Schools Business Rules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 </a:t>
            </a:r>
          </a:p>
          <a:p>
            <a:pPr lvl="1" fontAlgn="base"/>
            <a:r>
              <a:rPr lang="en-US" sz="2400" dirty="0"/>
              <a:t>Updated Resources</a:t>
            </a:r>
          </a:p>
          <a:p>
            <a:pPr lvl="1"/>
            <a:r>
              <a:rPr lang="en-US" sz="2000" dirty="0">
                <a:hlinkClick r:id="rId6"/>
              </a:rPr>
              <a:t>https://www.azed.gov/accountability-research/state-accountability</a:t>
            </a:r>
            <a:endParaRPr lang="en-US" sz="2000" dirty="0"/>
          </a:p>
          <a:p>
            <a:r>
              <a:rPr lang="en-US" sz="2400" dirty="0"/>
              <a:t>Achieve</a:t>
            </a:r>
          </a:p>
          <a:p>
            <a:pPr lvl="1" fontAlgn="base"/>
            <a:r>
              <a:rPr lang="en-US" sz="2000" b="0" i="0" dirty="0">
                <a:solidFill>
                  <a:srgbClr val="000000"/>
                </a:solidFill>
                <a:effectLst/>
              </a:rPr>
              <a:t>(602) 542-5151</a:t>
            </a:r>
          </a:p>
          <a:p>
            <a:pPr lvl="1" fontAlgn="base"/>
            <a:r>
              <a:rPr lang="en-US" sz="2000" b="0" i="0" u="sng" dirty="0">
                <a:solidFill>
                  <a:srgbClr val="012169"/>
                </a:solidFill>
                <a:effectLst/>
                <a:hlinkClick r:id="rId7"/>
              </a:rPr>
              <a:t>Achieve@azed.gov</a:t>
            </a:r>
            <a:endParaRPr lang="en-US" sz="20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7238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254B1F-593A-4A8F-9078-65C43B656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2021-2022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49F7BB-3787-4B70-A476-87BE4974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2847028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44B4E-AA05-48BD-BDDA-9F8112371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Accountability for 2021-2022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07DA6-5600-44C1-BBAF-3F64A781DD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24049"/>
            <a:ext cx="10515600" cy="3947361"/>
          </a:xfrm>
        </p:spPr>
        <p:txBody>
          <a:bodyPr/>
          <a:lstStyle/>
          <a:p>
            <a:r>
              <a:rPr lang="en-US" dirty="0"/>
              <a:t>Comprehensive School Improvement – Low Achievement (CSI-LA) </a:t>
            </a:r>
            <a:r>
              <a:rPr lang="en-US" dirty="0">
                <a:solidFill>
                  <a:srgbClr val="FF0000"/>
                </a:solidFill>
              </a:rPr>
              <a:t>(Pending Federal Approval)</a:t>
            </a:r>
          </a:p>
          <a:p>
            <a:pPr lvl="1"/>
            <a:r>
              <a:rPr lang="en-US" dirty="0"/>
              <a:t>SQSS Indicator – Chronic Absenteeism will go from 10 points to 2 points and growth will increase from 20 to 28 points </a:t>
            </a:r>
          </a:p>
          <a:p>
            <a:pPr lvl="1"/>
            <a:r>
              <a:rPr lang="en-US" dirty="0"/>
              <a:t>Combination schools will have Chronic Absenteeism removed dropping total points from 100 to 95</a:t>
            </a:r>
          </a:p>
          <a:p>
            <a:r>
              <a:rPr lang="en-US" dirty="0"/>
              <a:t>Additional Targeted Support and Improvement – (ATSI)</a:t>
            </a:r>
          </a:p>
          <a:p>
            <a:pPr lvl="1"/>
            <a:r>
              <a:rPr lang="en-US" dirty="0"/>
              <a:t>Follows CSI-LA at the subgroup level</a:t>
            </a:r>
          </a:p>
          <a:p>
            <a:r>
              <a:rPr lang="en-US" dirty="0"/>
              <a:t>Targeted Support and Improvement – (TSI)</a:t>
            </a:r>
          </a:p>
          <a:p>
            <a:pPr lvl="1"/>
            <a:r>
              <a:rPr lang="en-US" dirty="0"/>
              <a:t>Three most recent years of available data</a:t>
            </a:r>
          </a:p>
        </p:txBody>
      </p:sp>
    </p:spTree>
    <p:extLst>
      <p:ext uri="{BB962C8B-B14F-4D97-AF65-F5344CB8AC3E}">
        <p14:creationId xmlns:p14="http://schemas.microsoft.com/office/powerpoint/2010/main" val="307593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4844AE-12F8-456C-898D-1147418FC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2021-2022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F1BE5-2866-419C-AF82-4317593D6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is Moving Forward</a:t>
            </a:r>
          </a:p>
        </p:txBody>
      </p:sp>
    </p:spTree>
    <p:extLst>
      <p:ext uri="{BB962C8B-B14F-4D97-AF65-F5344CB8AC3E}">
        <p14:creationId xmlns:p14="http://schemas.microsoft.com/office/powerpoint/2010/main" val="262601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44B4E-AA05-48BD-BDDA-9F8112371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Accountability for 2021-2022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Pending Federal Approval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07DA6-5600-44C1-BBAF-3F64A781DD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199" y="1924050"/>
            <a:ext cx="10673615" cy="3562350"/>
          </a:xfrm>
        </p:spPr>
        <p:txBody>
          <a:bodyPr/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In order to ensure schools do not remain in improvement due to a COVID anomaly, schools identified in fall of 2022 based on data from the 2021-2022 school year, will be able to exit fall of 2023 based on 2022-23 data. </a:t>
            </a:r>
          </a:p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Exit Criteria: </a:t>
            </a:r>
          </a:p>
          <a:p>
            <a:pPr marL="457200" lvl="1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a minimum of one years of consecutive achievement; and </a:t>
            </a:r>
          </a:p>
          <a:p>
            <a:pPr marL="457200" lvl="1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implementation of school improvement goals, strategies, and action steps, in state required      Integrated Action Plan; and </a:t>
            </a:r>
          </a:p>
          <a:p>
            <a:pPr marL="457200" lvl="1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above bottom 5% of Title l schools considering all applicable criteria.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90530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7436-4ECD-4911-8E7D-3C50E2CE3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 &amp;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82187-6B14-41F1-9320-5359E77959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ADEConnect to see data for 2020-2021 was posted</a:t>
            </a:r>
          </a:p>
          <a:p>
            <a:r>
              <a:rPr lang="en-US" dirty="0"/>
              <a:t>Federal Business Rules pending</a:t>
            </a:r>
          </a:p>
          <a:p>
            <a:r>
              <a:rPr lang="en-US" dirty="0"/>
              <a:t>School Support and Improvement:  </a:t>
            </a:r>
            <a:r>
              <a:rPr lang="en-US" dirty="0">
                <a:hlinkClick r:id="rId2"/>
              </a:rPr>
              <a:t>https://www.azed.gov/improvement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65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F13820-6539-45CC-B91A-1C5914C01D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Questions, please contact Achieve</a:t>
            </a:r>
          </a:p>
          <a:p>
            <a:r>
              <a:rPr lang="en-US" dirty="0">
                <a:hlinkClick r:id="rId2"/>
              </a:rPr>
              <a:t>Achieve@azed.gov</a:t>
            </a:r>
            <a:endParaRPr lang="en-US" dirty="0"/>
          </a:p>
          <a:p>
            <a:r>
              <a:rPr lang="en-US" dirty="0"/>
              <a:t>(602)542-5151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906CFA-E707-4F30-B998-4D3286855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5047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3B1EE1F-6738-485F-A620-2602F7683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7" y="0"/>
            <a:ext cx="46573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DC544FB-7860-4381-935B-43879C94F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86703" y="1257300"/>
            <a:ext cx="0" cy="56007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sign in front of a building&#10;&#10;Description automatically generated with medium confidence">
            <a:extLst>
              <a:ext uri="{FF2B5EF4-FFF2-40B4-BE49-F238E27FC236}">
                <a16:creationId xmlns:a16="http://schemas.microsoft.com/office/drawing/2014/main" id="{101FDD5A-26B0-4519-943D-0AE2F938EE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288" r="1" b="9610"/>
          <a:stretch/>
        </p:blipFill>
        <p:spPr>
          <a:xfrm>
            <a:off x="738188" y="601663"/>
            <a:ext cx="6153150" cy="2792413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059C935-A99F-4C18-919A-C537506E515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43" r="-2" b="-2"/>
          <a:stretch/>
        </p:blipFill>
        <p:spPr>
          <a:xfrm>
            <a:off x="738188" y="3462338"/>
            <a:ext cx="6153150" cy="2792413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A28CBD-AC8A-4FA9-BDDE-FBF6083AA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709" y="781050"/>
            <a:ext cx="3505240" cy="42548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There are </a:t>
            </a:r>
            <a:r>
              <a:rPr lang="en-US" b="1" u="sng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no</a:t>
            </a:r>
            <a:r>
              <a:rPr lang="en-US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State or Federal Waivers for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312917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474F9C-0B67-496C-866F-E4A87FAB8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611646"/>
            <a:ext cx="8270696" cy="1379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F11A65-AD6D-4016-89F2-536AF8BB8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Pandemic and Accountability Components</a:t>
            </a:r>
          </a:p>
        </p:txBody>
      </p:sp>
    </p:spTree>
    <p:extLst>
      <p:ext uri="{BB962C8B-B14F-4D97-AF65-F5344CB8AC3E}">
        <p14:creationId xmlns:p14="http://schemas.microsoft.com/office/powerpoint/2010/main" val="323769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16B69-FCA7-4F56-BFE6-A0983DBEC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Pandemic and Its Impact To Accountability Components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6BFAE-5EE7-4162-BECD-9E0413848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On-going monitoring of all components</a:t>
            </a:r>
          </a:p>
          <a:p>
            <a:pPr lvl="1"/>
            <a:r>
              <a:rPr lang="en-US" dirty="0"/>
              <a:t>Report to the State Board of Education</a:t>
            </a:r>
          </a:p>
          <a:p>
            <a:r>
              <a:rPr lang="en-US" dirty="0"/>
              <a:t>Chronic absenteeism (Pending Federal Approval)</a:t>
            </a:r>
          </a:p>
          <a:p>
            <a:pPr lvl="1"/>
            <a:r>
              <a:rPr lang="en-US" dirty="0"/>
              <a:t>Changes in weighting for K-8 Federal Accountability</a:t>
            </a:r>
          </a:p>
          <a:p>
            <a:pPr lvl="1"/>
            <a:r>
              <a:rPr lang="en-US" dirty="0"/>
              <a:t>2 points possible in K-8 Acceleration Readiness</a:t>
            </a:r>
          </a:p>
          <a:p>
            <a:r>
              <a:rPr lang="en-US" dirty="0"/>
              <a:t>95% participation and penalty impact</a:t>
            </a:r>
          </a:p>
          <a:p>
            <a:pPr lvl="1"/>
            <a:r>
              <a:rPr lang="en-US" dirty="0"/>
              <a:t>Current penalty will add students to the denominator to reach 95% participation</a:t>
            </a:r>
          </a:p>
          <a:p>
            <a:pPr lvl="1"/>
            <a:r>
              <a:rPr lang="en-US" dirty="0"/>
              <a:t>State Board will receive specific feedback in relation to participation rates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45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584F00-7330-42B9-84AA-4509B52965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to expect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50B472-58FA-499B-9AB7-7825EC552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2021-2022 State A-F Models</a:t>
            </a:r>
          </a:p>
        </p:txBody>
      </p:sp>
    </p:spTree>
    <p:extLst>
      <p:ext uri="{BB962C8B-B14F-4D97-AF65-F5344CB8AC3E}">
        <p14:creationId xmlns:p14="http://schemas.microsoft.com/office/powerpoint/2010/main" val="391549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49402-057D-439C-A768-D2456F329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/>
          <a:lstStyle/>
          <a:p>
            <a:r>
              <a:rPr lang="en-US" b="1" dirty="0"/>
              <a:t>Main Considerations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241A5-A8F4-4E41-A0EE-AEED965CCD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644917"/>
            <a:ext cx="10515600" cy="4659630"/>
          </a:xfrm>
        </p:spPr>
        <p:txBody>
          <a:bodyPr/>
          <a:lstStyle/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Keeping the models as close as possible to the 2020-2021 accountability component model which will allow comparison to prior year data </a:t>
            </a:r>
          </a:p>
          <a:p>
            <a:pPr marL="800100" lvl="1" indent="-342900" fontAlgn="base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provides the ability to </a:t>
            </a:r>
            <a:r>
              <a:rPr lang="en-US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possible changes and/or improvements to the prior year performance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Gathering data on the change in assessment platform for grades 3-8 and statewide administration of ACT in 11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grade, while working towards a statewide five-year plan for accountability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the continuing COVID-19 impact on individual components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Evaluating the AOI school performance using the traditional models </a:t>
            </a:r>
            <a:r>
              <a:rPr lang="en-US" sz="2400" dirty="0">
                <a:solidFill>
                  <a:srgbClr val="000000"/>
                </a:solidFill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 cut-point modeling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Capture date for ACT (pending)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47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DF4A-F0A7-4F6B-849A-F56E3DDF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K-8 Traditional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66948-C445-42E9-AEA8-C00FA54609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Growth</a:t>
            </a:r>
          </a:p>
          <a:p>
            <a:pPr lvl="1"/>
            <a:r>
              <a:rPr lang="en-US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Return to traditional growth measure (one-year versus skip-year growth) utilizing Student Growth Percentiles (SGP) for the first-year administration of Arizona Academic Standards Assessment (AASA). 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b="1" dirty="0"/>
              <a:t>Science Bonus Point</a:t>
            </a:r>
          </a:p>
          <a:p>
            <a:pPr lvl="1"/>
            <a:r>
              <a:rPr lang="en-US" dirty="0"/>
              <a:t>Tiered Bonus point awarded based upon a school’s average proficiency level at or above the state average.</a:t>
            </a:r>
          </a:p>
          <a:p>
            <a:pPr lvl="1"/>
            <a:r>
              <a:rPr lang="en-US" dirty="0"/>
              <a:t>As calculated in 2018-2019 school year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76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DF4A-F0A7-4F6B-849A-F56E3DDF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K-8 Traditional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66948-C445-42E9-AEA8-C00FA54609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Acceleration and Readiness</a:t>
            </a:r>
          </a:p>
          <a:p>
            <a:pPr lvl="1"/>
            <a:r>
              <a:rPr lang="en-US" dirty="0"/>
              <a:t>All components based on improvement utilizing results from the 2020-2021 school year compared to the 2021-2022 school year.</a:t>
            </a:r>
          </a:p>
          <a:p>
            <a:endParaRPr lang="en-US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AOI Chronic Absenteeism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 Chronic Absenteeism for AOIs using a separate cut-point based on modeling converting minutes to days.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Closely monitoring AOI component outcomes for modeling and potential future considerations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59564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ountability Presentation Template 1" id="{53CA539E-F234-4CC0-9380-AE52A2DEFFDB}" vid="{FD51EB2A-7BFB-4984-8B2E-5853A9D99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Accountability Presentation Template 1</Template>
  <TotalTime>951</TotalTime>
  <Words>976</Words>
  <Application>Microsoft Office PowerPoint</Application>
  <PresentationFormat>Widescreen</PresentationFormat>
  <Paragraphs>127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Lato</vt:lpstr>
      <vt:lpstr>Symbol</vt:lpstr>
      <vt:lpstr>Times New Roman</vt:lpstr>
      <vt:lpstr>1_Office Theme</vt:lpstr>
      <vt:lpstr>Assessments and Accountability   Overview  2021-2022 School Year</vt:lpstr>
      <vt:lpstr>Accountability is Moving Forward</vt:lpstr>
      <vt:lpstr>There are no State or Federal Waivers for Accountability</vt:lpstr>
      <vt:lpstr>The Pandemic and Accountability Components</vt:lpstr>
      <vt:lpstr>The Pandemic and Its Impact To Accountability Components</vt:lpstr>
      <vt:lpstr>2021-2022 State A-F Models</vt:lpstr>
      <vt:lpstr>Main Considerations</vt:lpstr>
      <vt:lpstr>K-8 Traditional Model</vt:lpstr>
      <vt:lpstr>K-8 Traditional Model</vt:lpstr>
      <vt:lpstr>9-12 Traditional Model</vt:lpstr>
      <vt:lpstr>9-12 Traditional Model</vt:lpstr>
      <vt:lpstr>9-12 Traditional Model</vt:lpstr>
      <vt:lpstr>9-12 Alternative Model</vt:lpstr>
      <vt:lpstr>9-12 Alternative Model</vt:lpstr>
      <vt:lpstr>State A-F 5-Year Accountability Plan</vt:lpstr>
      <vt:lpstr>State A-F  5-Year Accountability Plan</vt:lpstr>
      <vt:lpstr>Additional Resources</vt:lpstr>
      <vt:lpstr>Federal Accountability</vt:lpstr>
      <vt:lpstr>Federal Accountability for 2021-2022</vt:lpstr>
      <vt:lpstr>Federal Accountability for 2021-2022 Pending Federal Approval</vt:lpstr>
      <vt:lpstr>More Information &amp; Resources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2021-2022 A-F Model Considerations</dc:title>
  <dc:creator>Selby, David</dc:creator>
  <cp:lastModifiedBy>Davy, Wendy</cp:lastModifiedBy>
  <cp:revision>68</cp:revision>
  <dcterms:created xsi:type="dcterms:W3CDTF">2021-09-13T18:37:14Z</dcterms:created>
  <dcterms:modified xsi:type="dcterms:W3CDTF">2022-03-31T13:04:01Z</dcterms:modified>
</cp:coreProperties>
</file>