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notesSlides/notesSlide9.xml" ContentType="application/vnd.openxmlformats-officedocument.presentationml.notesSlide+xml"/>
  <Override PartName="/ppt/ink/ink13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90" r:id="rId5"/>
    <p:sldMasterId id="2147483702" r:id="rId6"/>
    <p:sldMasterId id="2147483711" r:id="rId7"/>
    <p:sldMasterId id="2147483725" r:id="rId8"/>
    <p:sldMasterId id="2147483740" r:id="rId9"/>
    <p:sldMasterId id="2147483752" r:id="rId10"/>
  </p:sldMasterIdLst>
  <p:notesMasterIdLst>
    <p:notesMasterId r:id="rId88"/>
  </p:notesMasterIdLst>
  <p:handoutMasterIdLst>
    <p:handoutMasterId r:id="rId89"/>
  </p:handoutMasterIdLst>
  <p:sldIdLst>
    <p:sldId id="503" r:id="rId11"/>
    <p:sldId id="504" r:id="rId12"/>
    <p:sldId id="529" r:id="rId13"/>
    <p:sldId id="531" r:id="rId14"/>
    <p:sldId id="530" r:id="rId15"/>
    <p:sldId id="542" r:id="rId16"/>
    <p:sldId id="508" r:id="rId17"/>
    <p:sldId id="413" r:id="rId18"/>
    <p:sldId id="396" r:id="rId19"/>
    <p:sldId id="414" r:id="rId20"/>
    <p:sldId id="415" r:id="rId21"/>
    <p:sldId id="416" r:id="rId22"/>
    <p:sldId id="417" r:id="rId23"/>
    <p:sldId id="418" r:id="rId24"/>
    <p:sldId id="419" r:id="rId25"/>
    <p:sldId id="519" r:id="rId26"/>
    <p:sldId id="421" r:id="rId27"/>
    <p:sldId id="412" r:id="rId28"/>
    <p:sldId id="420" r:id="rId29"/>
    <p:sldId id="551" r:id="rId30"/>
    <p:sldId id="552" r:id="rId31"/>
    <p:sldId id="553" r:id="rId32"/>
    <p:sldId id="554" r:id="rId33"/>
    <p:sldId id="555" r:id="rId34"/>
    <p:sldId id="556" r:id="rId35"/>
    <p:sldId id="256" r:id="rId36"/>
    <p:sldId id="258" r:id="rId37"/>
    <p:sldId id="259" r:id="rId38"/>
    <p:sldId id="521" r:id="rId39"/>
    <p:sldId id="265" r:id="rId40"/>
    <p:sldId id="266" r:id="rId41"/>
    <p:sldId id="264" r:id="rId42"/>
    <p:sldId id="262" r:id="rId43"/>
    <p:sldId id="532" r:id="rId44"/>
    <p:sldId id="533" r:id="rId45"/>
    <p:sldId id="534" r:id="rId46"/>
    <p:sldId id="535" r:id="rId47"/>
    <p:sldId id="536" r:id="rId48"/>
    <p:sldId id="402" r:id="rId49"/>
    <p:sldId id="537" r:id="rId50"/>
    <p:sldId id="422" r:id="rId51"/>
    <p:sldId id="538" r:id="rId52"/>
    <p:sldId id="550" r:id="rId53"/>
    <p:sldId id="257" r:id="rId54"/>
    <p:sldId id="522" r:id="rId55"/>
    <p:sldId id="523" r:id="rId56"/>
    <p:sldId id="524" r:id="rId57"/>
    <p:sldId id="271" r:id="rId58"/>
    <p:sldId id="270" r:id="rId59"/>
    <p:sldId id="269" r:id="rId60"/>
    <p:sldId id="268" r:id="rId61"/>
    <p:sldId id="548" r:id="rId62"/>
    <p:sldId id="549" r:id="rId63"/>
    <p:sldId id="525" r:id="rId64"/>
    <p:sldId id="410" r:id="rId65"/>
    <p:sldId id="411" r:id="rId66"/>
    <p:sldId id="526" r:id="rId67"/>
    <p:sldId id="527" r:id="rId68"/>
    <p:sldId id="528" r:id="rId69"/>
    <p:sldId id="539" r:id="rId70"/>
    <p:sldId id="409" r:id="rId71"/>
    <p:sldId id="540" r:id="rId72"/>
    <p:sldId id="495" r:id="rId73"/>
    <p:sldId id="541" r:id="rId74"/>
    <p:sldId id="557" r:id="rId75"/>
    <p:sldId id="459" r:id="rId76"/>
    <p:sldId id="460" r:id="rId77"/>
    <p:sldId id="444" r:id="rId78"/>
    <p:sldId id="461" r:id="rId79"/>
    <p:sldId id="464" r:id="rId80"/>
    <p:sldId id="468" r:id="rId81"/>
    <p:sldId id="544" r:id="rId82"/>
    <p:sldId id="545" r:id="rId83"/>
    <p:sldId id="546" r:id="rId84"/>
    <p:sldId id="547" r:id="rId85"/>
    <p:sldId id="260" r:id="rId86"/>
    <p:sldId id="493" r:id="rId8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'Neil, Emily" initials="OE" lastIdx="1" clrIdx="0">
    <p:extLst>
      <p:ext uri="{19B8F6BF-5375-455C-9EA6-DF929625EA0E}">
        <p15:presenceInfo xmlns:p15="http://schemas.microsoft.com/office/powerpoint/2012/main" userId="S::Emily.O'Neil@azed.gov::47f60f4e-a9da-49f7-8d06-9e21db3c2eb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2B64"/>
    <a:srgbClr val="1DB6D5"/>
    <a:srgbClr val="27A4CB"/>
    <a:srgbClr val="BF0B3E"/>
    <a:srgbClr val="FCAF18"/>
    <a:srgbClr val="002169"/>
    <a:srgbClr val="ECECEC"/>
    <a:srgbClr val="00A0E2"/>
    <a:srgbClr val="5A5D5C"/>
    <a:srgbClr val="C6D9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727" autoAdjust="0"/>
    <p:restoredTop sz="90547" autoAdjust="0"/>
  </p:normalViewPr>
  <p:slideViewPr>
    <p:cSldViewPr snapToGrid="0" snapToObjects="1">
      <p:cViewPr varScale="1">
        <p:scale>
          <a:sx n="103" d="100"/>
          <a:sy n="103" d="100"/>
        </p:scale>
        <p:origin x="1506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3080"/>
    </p:cViewPr>
  </p:sorterViewPr>
  <p:notesViewPr>
    <p:cSldViewPr snapToGrid="0" snapToObjects="1">
      <p:cViewPr varScale="1">
        <p:scale>
          <a:sx n="171" d="100"/>
          <a:sy n="171" d="100"/>
        </p:scale>
        <p:origin x="5344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76" Type="http://schemas.openxmlformats.org/officeDocument/2006/relationships/slide" Target="slides/slide66.xml"/><Relationship Id="rId84" Type="http://schemas.openxmlformats.org/officeDocument/2006/relationships/slide" Target="slides/slide74.xml"/><Relationship Id="rId89" Type="http://schemas.openxmlformats.org/officeDocument/2006/relationships/handoutMaster" Target="handoutMasters/handoutMaster1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1.xml"/><Relationship Id="rId92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slide" Target="slides/slide56.xml"/><Relationship Id="rId74" Type="http://schemas.openxmlformats.org/officeDocument/2006/relationships/slide" Target="slides/slide64.xml"/><Relationship Id="rId79" Type="http://schemas.openxmlformats.org/officeDocument/2006/relationships/slide" Target="slides/slide69.xml"/><Relationship Id="rId87" Type="http://schemas.openxmlformats.org/officeDocument/2006/relationships/slide" Target="slides/slide77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1.xml"/><Relationship Id="rId82" Type="http://schemas.openxmlformats.org/officeDocument/2006/relationships/slide" Target="slides/slide72.xml"/><Relationship Id="rId90" Type="http://schemas.openxmlformats.org/officeDocument/2006/relationships/commentAuthors" Target="commentAuthors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77" Type="http://schemas.openxmlformats.org/officeDocument/2006/relationships/slide" Target="slides/slide67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80" Type="http://schemas.openxmlformats.org/officeDocument/2006/relationships/slide" Target="slides/slide70.xml"/><Relationship Id="rId85" Type="http://schemas.openxmlformats.org/officeDocument/2006/relationships/slide" Target="slides/slide75.xml"/><Relationship Id="rId93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slide" Target="slides/slide57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slide" Target="slides/slide60.xml"/><Relationship Id="rId75" Type="http://schemas.openxmlformats.org/officeDocument/2006/relationships/slide" Target="slides/slide65.xml"/><Relationship Id="rId83" Type="http://schemas.openxmlformats.org/officeDocument/2006/relationships/slide" Target="slides/slide73.xml"/><Relationship Id="rId88" Type="http://schemas.openxmlformats.org/officeDocument/2006/relationships/notesMaster" Target="notesMasters/notesMaster1.xml"/><Relationship Id="rId9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slide" Target="slides/slide63.xml"/><Relationship Id="rId78" Type="http://schemas.openxmlformats.org/officeDocument/2006/relationships/slide" Target="slides/slide68.xml"/><Relationship Id="rId81" Type="http://schemas.openxmlformats.org/officeDocument/2006/relationships/slide" Target="slides/slide71.xml"/><Relationship Id="rId86" Type="http://schemas.openxmlformats.org/officeDocument/2006/relationships/slide" Target="slides/slide76.xml"/><Relationship Id="rId9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B79AD08-C548-BC40-9093-B3613E1153B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DB5D9C-55D8-3B4E-BE5C-6D1CEE972F4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3F7E1D-5BA8-8543-9008-EEB9C1128CB7}" type="datetimeFigureOut">
              <a:rPr lang="en-US" smtClean="0"/>
              <a:t>11/1/2022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A2F78C-9D4A-B641-BC4B-82A4998D63D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5402CD-EDDA-EA4A-8C68-60CB2671B21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929FB6-3862-0646-B6C3-E5376FDDB92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0261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02T17:33:10.4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27T19:47:48.3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733 560 24575,'-4'-1'0,"1"1"0,0-1 0,0 0 0,-1 0 0,1 0 0,0 0 0,0-1 0,0 1 0,0-1 0,1 1 0,-4-4 0,-33-26 0,21 15 0,-22-21 0,-12-9 0,4 12 0,2-2 0,-79-78 0,107 96 0,-34-25 0,17 15 0,-41-23 0,61 40 29,1 1 0,-2 0-1,-21-11 1,-13-7-1509,39 20-5346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27T19:47:54.31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939 1 24575,'0'2'0,"0"0"0,1 0 0,0 0 0,0 0 0,-1 0 0,1 0 0,1 0 0,-1 0 0,0 0 0,0 0 0,1 0 0,-1-1 0,1 1 0,-1 0 0,1-1 0,2 2 0,32 23 0,-31-23 0,23 15 0,-10-7 0,0 0 0,20 18 0,-38-29 0,0 0 0,1 1 0,-1-1 0,0 0 0,1 0 0,-1 1 0,0-1 0,0 0 0,1 0 0,-1 1 0,0-1 0,0 0 0,1 1 0,-1-1 0,0 1 0,0-1 0,0 0 0,1 1 0,-1-1 0,0 0 0,0 1 0,0-1 0,0 1 0,0-1 0,0 0 0,0 1 0,0-1 0,0 1 0,0-1 0,0 0 0,0 1 0,-1 0 0,-12 4 0,-27-3 0,36-2 0,-12 1 0,0 1 0,0 0 0,1 2 0,-1 0 0,1 0 0,-29 14 0,-18 5 0,10-4 0,42-14 0,-1 0 0,0-1 0,-1 0 0,1-1 0,-1-1 0,-14 2 0,-85 9 0,53-4 0,46-7 0,-1 1 0,1 0 0,-21 9 0,23-8 0,-1 0 0,1 0 0,-1-1 0,0-1 0,-15 2 0,-6-3 0,8 0 0,1 1 0,-33 6 0,29-2 0,19-5 0,-1 0 0,1 1 0,0 0 0,0 0 0,0 1 0,1 0 0,-1 1 0,1-1 0,0 1 0,0 1 0,0-1 0,0 1 0,-8 9 0,6-7 14,1 0-1,-1-1 1,0 0-1,0 0 1,-12 4-1,-13 10-1459,23-13-5380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27T19:47:56.8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2263 171 24575,'-916'0'0,"864"-3"0,-90-16 0,89 10 0,-82-4 0,92 12 0,-1-3 0,1-1 0,-83-23 0,-101-14 0,141 35 0,55 6 0,0-2 0,-31-6 0,29 0 0,-1 3 0,0 1 0,-56-2 0,28 8-1365,43-1-5461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27T19:49:42.5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02T16:57:21.9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50 24575,'21'-2'0,"0"0"0,0-1 0,0-2 0,22-6 0,-18 3 0,52-6 0,208 10 0,-151 6 0,3-3 0,154 3 0,-87 21 0,-127-14 0,-23-1 0,62-1 0,1618-9 0,-991 3 0,-569 10 0,-5 1 0,104-13-1365,-250 1-5461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02T16:57:23.8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0 289 24575,'11'0'0,"1"1"0,-1-2 0,0 1 0,0-2 0,0 1 0,0-2 0,0 1 0,0-1 0,0-1 0,-1 0 0,0-1 0,17-9 0,-6 1 0,1 2 0,42-16 0,-44 19 0,0 0 0,0-2 0,36-22 0,11-15 0,30-24 0,-80 58-1365,-2 2-5461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02T16:57:25.2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24575,'0'4'0,"4"1"0,13 4 0,7 4 0,12-1 0,10 3 0,3-2 0,-4 0 0,-6-1 0,-5-3 0,-5-3 0,-3-3 0,-7 3 0,-1 0 0,-5-2-8191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02T16:57:27.9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431 0 24575,'-12'1'0,"-1"1"0,1 0 0,0 1 0,0 0 0,-21 8 0,-32 9 0,53-18 0,1 1 0,0 0 0,-1 1 0,1 0 0,1 1 0,-13 7 0,-117 55 0,118-59-1365,3-2-5461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02T16:57:29.4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24575,'0'4'0,"0"-1"0,1 1 0,-1-1 0,1 1 0,0-1 0,0 0 0,0 1 0,1-1 0,-1 0 0,1 0 0,0 0 0,0 0 0,0 0 0,0 0 0,0 0 0,1-1 0,4 5 0,4 2 0,1 0 0,0-1 0,16 7 0,11 9 0,-8-5 0,1-1 0,1-1 0,67 23 0,0 0 0,-29-20-1365,-57-14-5461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02T16:57:33.4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24575,'2684'0'0,"-2489"12"0,-33-1 0,30 1 0,53 1 0,47-1 0,-144 4 0,142 22 0,-209-21 0,1-3 0,121 3 0,-18-2 0,-103-7 0,-4 2 0,-42-4 0,49 1 0,-61-7 0,271 12 0,-179-3-32,124-7-1,-118-4-1267,-103 2-5526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02T16:57:52.0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173 0 24575,'0'4'0,"-1"0"0,0 0 0,1 0 0,-1 0 0,-1 0 0,1-1 0,-1 1 0,1 0 0,-1-1 0,0 1 0,0-1 0,-3 4 0,-37 40 0,13-16 0,-45 43 0,74-73 0,-1 0 0,0 0 0,0 0 0,0 1 0,1-1 0,-1 0 0,1 0 0,-1 1 0,1-1 0,-1 0 0,1 0 0,0 1 0,0-1 0,0 1 0,0-1 0,0 0 0,0 1 0,0-1 0,0 0 0,0 1 0,0-1 0,1 2 0,1 1 0,-1-1 0,1 0 0,0 0 0,0 1 0,0-1 0,0-1 0,0 1 0,5 4 0,0 0 0,0-1 0,1 0 0,0 0 0,0-1 0,0 0 0,10 4 0,52 26-1365,-54-26-5461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02T16:57:54.65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24575,'3083'0'0,"-2927"12"0,-12-1 0,158-10 0,285 11 0,-515-7 0,162 19 0,53 20 0,2 1 0,344 30 0,-523-66 0,173 6 0,610-16-1365,-874 1-5461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BD4A2A-7EB8-664F-932C-975EFC1783E1}" type="datetimeFigureOut">
              <a:rPr lang="en-US" smtClean="0"/>
              <a:t>11/1/2022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A492C7-7F44-444F-B5A9-7D425D542A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835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A492C7-7F44-444F-B5A9-7D425D542A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08993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A492C7-7F44-444F-B5A9-7D425D542A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86490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are currently working with OEO on the 2024 CTE program list </a:t>
            </a:r>
          </a:p>
          <a:p>
            <a:r>
              <a:rPr lang="en-US" dirty="0"/>
              <a:t>That list will be available at the February meeting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A492C7-7F44-444F-B5A9-7D425D542A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3997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A492C7-7F44-444F-B5A9-7D425D542A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23047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779ac835c5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1779ac835c5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779ac835c5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779ac835c5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A492C7-7F44-444F-B5A9-7D425D542A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4791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A492C7-7F44-444F-B5A9-7D425D542A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54245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A492C7-7F44-444F-B5A9-7D425D542A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3753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fe1a32f50b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fe1a32f50b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73bcacda7c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73bcacda7c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A492C7-7F44-444F-B5A9-7D425D542A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6808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fe7366d00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fe7366d00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173bcacda7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173bcacda7c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73bcacda7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173bcacda7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A492C7-7F44-444F-B5A9-7D425D542A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3859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/>
              <a:t>Good Morning,  I am sharing with you today information about CTED 4</a:t>
            </a:r>
            <a:r>
              <a:rPr lang="en-US" sz="1400" baseline="30000" dirty="0"/>
              <a:t>th</a:t>
            </a:r>
            <a:r>
              <a:rPr lang="en-US" sz="1400" dirty="0"/>
              <a:t> year fund list, local occupational programs, and program monitoring </a:t>
            </a:r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A492C7-7F44-444F-B5A9-7D425D542A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83102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/>
              <a:t>Our Program Services team consist of 7 Program Specialist  and 2 support staff.</a:t>
            </a:r>
          </a:p>
          <a:p>
            <a:r>
              <a:rPr lang="en-US" sz="1400" dirty="0"/>
              <a:t>As Cathie announced, we have our new Education and Training FCS program Specialist, Kylie Chamblee. She began on Monday and is excited to serve Arizona CTE.</a:t>
            </a:r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A492C7-7F44-444F-B5A9-7D425D542A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70160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4426927"/>
          </a:xfrm>
        </p:spPr>
        <p:txBody>
          <a:bodyPr/>
          <a:lstStyle/>
          <a:p>
            <a:r>
              <a:rPr lang="en-US" sz="1400" dirty="0"/>
              <a:t>Program Monitoring!</a:t>
            </a:r>
          </a:p>
          <a:p>
            <a:r>
              <a:rPr lang="en-US" sz="1400" dirty="0"/>
              <a:t>These are the districts that will be monitoring next year, in SY23-24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</a:rPr>
              <a:t>CAVIT and member districts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12169"/>
                </a:solidFill>
                <a:effectLst/>
                <a:uLnTx/>
                <a:uFillTx/>
                <a:latin typeface="Franklin Gothic Medium"/>
                <a:ea typeface="+mn-ea"/>
              </a:rPr>
              <a:t>EVIT and member districts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0" kern="0" dirty="0">
                <a:solidFill>
                  <a:schemeClr val="tx2"/>
                </a:solidFill>
                <a:latin typeface="Franklin Gothic Medium"/>
                <a:ea typeface="+mn-ea"/>
              </a:rPr>
              <a:t>Ray Unified School District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Franklin Gothic Medium"/>
                <a:ea typeface="+mn-ea"/>
              </a:rPr>
              <a:t>Cave Creek Unified School District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Franklin Gothic Medium"/>
              <a:ea typeface="+mn-ea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kern="0" dirty="0">
                <a:solidFill>
                  <a:schemeClr val="tx2"/>
                </a:solidFill>
                <a:latin typeface="Franklin Gothic Medium"/>
              </a:rPr>
              <a:t>Please add CTE Local Programs @ azed.gov to your email contacts. All monitoring correspondence goes through this email 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Franklin Gothic Medium"/>
              <a:ea typeface="+mn-ea"/>
            </a:endParaRPr>
          </a:p>
          <a:p>
            <a:endParaRPr lang="en-US" sz="1400" dirty="0"/>
          </a:p>
          <a:p>
            <a:r>
              <a:rPr lang="en-US" sz="1400" dirty="0"/>
              <a:t>Please put February 1,  2023 on your calendar to attend the training at Mid-Winter Conference.</a:t>
            </a:r>
          </a:p>
          <a:p>
            <a:endParaRPr lang="en-US" sz="1400" dirty="0"/>
          </a:p>
          <a:p>
            <a:r>
              <a:rPr lang="en-US" sz="1400" dirty="0"/>
              <a:t>Between now and the training please make an effort to begin reading the monitoring resources- document, monitoring guide and process guide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A492C7-7F44-444F-B5A9-7D425D542A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39142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A492C7-7F44-444F-B5A9-7D425D542A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89155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/>
              <a:t>On the CTE program and standards webpage there is a blue ribbon reading:  ADE Quality and compliance Monitoring </a:t>
            </a:r>
          </a:p>
          <a:p>
            <a:endParaRPr lang="en-US" sz="1400" dirty="0"/>
          </a:p>
          <a:p>
            <a:r>
              <a:rPr lang="en-US" sz="1400" dirty="0"/>
              <a:t>Under that ribbon are Monitoring resources including the</a:t>
            </a:r>
          </a:p>
          <a:p>
            <a:r>
              <a:rPr lang="en-US" sz="1400" dirty="0"/>
              <a:t>ADE Quality and Compliance Monitoring Form</a:t>
            </a:r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A492C7-7F44-444F-B5A9-7D425D542A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49029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4284663"/>
          </a:xfrm>
        </p:spPr>
        <p:txBody>
          <a:bodyPr/>
          <a:lstStyle/>
          <a:p>
            <a:r>
              <a:rPr lang="en-US" sz="1400" dirty="0"/>
              <a:t>A local Occupational Program is a Local program justified by local/regional labor market data that is focused on meeting the needs of the specific community.</a:t>
            </a:r>
          </a:p>
          <a:p>
            <a:endParaRPr lang="en-US" sz="1400" dirty="0"/>
          </a:p>
          <a:p>
            <a:r>
              <a:rPr lang="en-US" sz="1400" dirty="0"/>
              <a:t>Since a LOP is not on the CTE Approved Program List, there is an application process that a CTED or District may submit in order to be eligible to offer a new LOP  program in their district.</a:t>
            </a:r>
          </a:p>
          <a:p>
            <a:endParaRPr lang="en-US" sz="1400" dirty="0"/>
          </a:p>
          <a:p>
            <a:r>
              <a:rPr lang="en-US" sz="1400" dirty="0"/>
              <a:t>The LOP application process is an electronic submission utilizing the JotForms online process which is available on the Industry Credential webpage.</a:t>
            </a:r>
          </a:p>
          <a:p>
            <a:endParaRPr lang="en-US" sz="1400" dirty="0"/>
          </a:p>
          <a:p>
            <a:r>
              <a:rPr lang="en-US" sz="1400" dirty="0"/>
              <a:t>Applications are due by December 15</a:t>
            </a:r>
            <a:r>
              <a:rPr lang="en-US" sz="1400" baseline="30000" dirty="0"/>
              <a:t>th</a:t>
            </a:r>
            <a:r>
              <a:rPr lang="en-US" sz="1400" dirty="0"/>
              <a:t> to be considered for the following school year. </a:t>
            </a:r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A492C7-7F44-444F-B5A9-7D425D542A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4608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Cover 0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6CA292D-4BD7-8642-94F9-006F55D3EF2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62000" y="728711"/>
            <a:ext cx="4586288" cy="979487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Logo Here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05DB0BC-7CA3-484F-A266-C1A77C2E6C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3429000"/>
            <a:ext cx="11430000" cy="749735"/>
          </a:xfrm>
          <a:prstGeom prst="rect">
            <a:avLst/>
          </a:prstGeom>
        </p:spPr>
        <p:txBody>
          <a:bodyPr/>
          <a:lstStyle>
            <a:lvl1pPr algn="l">
              <a:defRPr sz="6000" b="1" i="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9C0FE92-69A0-7346-82E8-5E8449C3DD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155" y="4317774"/>
            <a:ext cx="11429579" cy="6810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0" i="0">
                <a:solidFill>
                  <a:schemeClr val="bg1">
                    <a:alpha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518457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Photo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817BD815-B88C-3048-A130-12F18EDC58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87944" y="191195"/>
            <a:ext cx="329461" cy="329461"/>
          </a:xfrm>
          <a:prstGeom prst="rect">
            <a:avLst/>
          </a:prstGeom>
        </p:spPr>
      </p:pic>
      <p:sp>
        <p:nvSpPr>
          <p:cNvPr id="10" name="Content Placeholder 28">
            <a:extLst>
              <a:ext uri="{FF2B5EF4-FFF2-40B4-BE49-F238E27FC236}">
                <a16:creationId xmlns:a16="http://schemas.microsoft.com/office/drawing/2014/main" id="{43311745-5A4D-844B-8DD5-A64A7FEFDC6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77723" y="5298344"/>
            <a:ext cx="5027651" cy="110523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53C10C"/>
              </a:buClr>
              <a:buSzPct val="85000"/>
              <a:buFont typeface="Arial" panose="020B0604020202020204" pitchFamily="34" charset="0"/>
              <a:buNone/>
              <a:tabLst/>
              <a:defRPr sz="18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variujs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no n </a:t>
            </a:r>
            <a:r>
              <a:rPr lang="en-US" dirty="0" err="1"/>
              <a:t>magnat</a:t>
            </a:r>
            <a:r>
              <a:rPr lang="en-US" dirty="0"/>
              <a:t>. </a:t>
            </a:r>
            <a:r>
              <a:rPr lang="en-US" dirty="0" err="1"/>
              <a:t>Socis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menatibus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parturient, </a:t>
            </a:r>
            <a:r>
              <a:rPr lang="en-US" dirty="0" err="1"/>
              <a:t>nascentur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283461F-13ED-FB40-AB69-9B64562670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2541" y="5285918"/>
            <a:ext cx="5138970" cy="1085853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rgbClr val="232B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This is the page title with an emphasis.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FA90184-F68B-B946-9700-1AC06AB49BB0}"/>
              </a:ext>
            </a:extLst>
          </p:cNvPr>
          <p:cNvSpPr txBox="1">
            <a:spLocks/>
          </p:cNvSpPr>
          <p:nvPr userDrawn="1"/>
        </p:nvSpPr>
        <p:spPr>
          <a:xfrm>
            <a:off x="11585606" y="6403575"/>
            <a:ext cx="5231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CB8F98-32D9-9E4F-BAC9-49610775ED25}" type="slidenum">
              <a:rPr lang="en-US" b="0" i="0" smtClean="0">
                <a:solidFill>
                  <a:schemeClr val="bg1">
                    <a:lumMod val="50000"/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b="0" i="0" dirty="0">
              <a:solidFill>
                <a:schemeClr val="bg1">
                  <a:lumMod val="50000"/>
                  <a:alpha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icture Placeholder 8" descr="Photo Goes Here">
            <a:extLst>
              <a:ext uri="{FF2B5EF4-FFF2-40B4-BE49-F238E27FC236}">
                <a16:creationId xmlns:a16="http://schemas.microsoft.com/office/drawing/2014/main" id="{DABB9540-BF09-364B-9AF2-1958CD857E5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1998" cy="485824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Click the Photo Icon to Insert Photo</a:t>
            </a:r>
            <a:br>
              <a:rPr lang="en-US" dirty="0"/>
            </a:br>
            <a:r>
              <a:rPr lang="en-US" dirty="0"/>
              <a:t>(Use Horizontal Only)</a:t>
            </a:r>
          </a:p>
        </p:txBody>
      </p:sp>
    </p:spTree>
    <p:extLst>
      <p:ext uri="{BB962C8B-B14F-4D97-AF65-F5344CB8AC3E}">
        <p14:creationId xmlns:p14="http://schemas.microsoft.com/office/powerpoint/2010/main" val="2560269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: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4CD1FCD-523C-194D-915C-A5EAAA68A95F}"/>
              </a:ext>
            </a:extLst>
          </p:cNvPr>
          <p:cNvSpPr/>
          <p:nvPr userDrawn="1"/>
        </p:nvSpPr>
        <p:spPr>
          <a:xfrm>
            <a:off x="7921782" y="0"/>
            <a:ext cx="4270217" cy="6858000"/>
          </a:xfrm>
          <a:prstGeom prst="rect">
            <a:avLst/>
          </a:prstGeom>
          <a:solidFill>
            <a:srgbClr val="BF0B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32B64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5BFCE30-2975-C742-A407-EDEDBF99B36E}"/>
              </a:ext>
            </a:extLst>
          </p:cNvPr>
          <p:cNvSpPr txBox="1">
            <a:spLocks/>
          </p:cNvSpPr>
          <p:nvPr userDrawn="1"/>
        </p:nvSpPr>
        <p:spPr>
          <a:xfrm>
            <a:off x="11585606" y="6403575"/>
            <a:ext cx="5231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CB8F98-32D9-9E4F-BAC9-49610775ED25}" type="slidenum">
              <a:rPr lang="en-US" b="0" i="0" smtClean="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b="0" i="0" dirty="0">
              <a:solidFill>
                <a:schemeClr val="bg1">
                  <a:alpha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7348912-7FAA-864F-9EA5-464CB0ADD0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5411" y="3365390"/>
            <a:ext cx="6319867" cy="1075380"/>
          </a:xfrm>
          <a:prstGeom prst="rect">
            <a:avLst/>
          </a:prstGeom>
        </p:spPr>
        <p:txBody>
          <a:bodyPr/>
          <a:lstStyle>
            <a:lvl1pPr algn="l">
              <a:defRPr sz="36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is a very large number and can be an interesting statistic.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749891-D6AC-0B45-B79E-148EFF6E17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5411" y="2389374"/>
            <a:ext cx="6319867" cy="898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="1" i="0">
                <a:solidFill>
                  <a:srgbClr val="BF0B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64,000 homes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86443D5-5DE7-104F-A696-04C4C332DFC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893116" y="986828"/>
            <a:ext cx="3298883" cy="482549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br>
              <a:rPr lang="en-US" dirty="0"/>
            </a:br>
            <a:r>
              <a:rPr lang="en-US" dirty="0"/>
              <a:t>Click the Icon</a:t>
            </a:r>
            <a:br>
              <a:rPr lang="en-US" dirty="0"/>
            </a:br>
            <a:r>
              <a:rPr lang="en-US" dirty="0"/>
              <a:t>to Insert Icon</a:t>
            </a:r>
          </a:p>
        </p:txBody>
      </p:sp>
    </p:spTree>
    <p:extLst>
      <p:ext uri="{BB962C8B-B14F-4D97-AF65-F5344CB8AC3E}">
        <p14:creationId xmlns:p14="http://schemas.microsoft.com/office/powerpoint/2010/main" val="12227341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: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4CD1FCD-523C-194D-915C-A5EAAA68A95F}"/>
              </a:ext>
            </a:extLst>
          </p:cNvPr>
          <p:cNvSpPr/>
          <p:nvPr userDrawn="1"/>
        </p:nvSpPr>
        <p:spPr>
          <a:xfrm>
            <a:off x="7921782" y="0"/>
            <a:ext cx="4270217" cy="6858000"/>
          </a:xfrm>
          <a:prstGeom prst="rect">
            <a:avLst/>
          </a:prstGeom>
          <a:solidFill>
            <a:srgbClr val="FCAF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32B64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5BFCE30-2975-C742-A407-EDEDBF99B36E}"/>
              </a:ext>
            </a:extLst>
          </p:cNvPr>
          <p:cNvSpPr txBox="1">
            <a:spLocks/>
          </p:cNvSpPr>
          <p:nvPr userDrawn="1"/>
        </p:nvSpPr>
        <p:spPr>
          <a:xfrm>
            <a:off x="11585606" y="6403575"/>
            <a:ext cx="5231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CB8F98-32D9-9E4F-BAC9-49610775ED25}" type="slidenum">
              <a:rPr lang="en-US" b="0" i="0" smtClean="0">
                <a:solidFill>
                  <a:srgbClr val="232B64">
                    <a:alpha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b="0" i="0" dirty="0">
              <a:solidFill>
                <a:srgbClr val="232B64">
                  <a:alpha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7348912-7FAA-864F-9EA5-464CB0ADD0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5411" y="3365390"/>
            <a:ext cx="6319867" cy="1075380"/>
          </a:xfrm>
          <a:prstGeom prst="rect">
            <a:avLst/>
          </a:prstGeom>
        </p:spPr>
        <p:txBody>
          <a:bodyPr/>
          <a:lstStyle>
            <a:lvl1pPr algn="l">
              <a:defRPr sz="36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is a very large number and can be an interesting statistic.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749891-D6AC-0B45-B79E-148EFF6E17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5411" y="2389374"/>
            <a:ext cx="6319867" cy="898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="1" i="0">
                <a:solidFill>
                  <a:srgbClr val="FCAF1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64,000 homes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86443D5-5DE7-104F-A696-04C4C332DFC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893116" y="986828"/>
            <a:ext cx="3298883" cy="482549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br>
              <a:rPr lang="en-US" dirty="0"/>
            </a:br>
            <a:r>
              <a:rPr lang="en-US" dirty="0"/>
              <a:t>Click the Icon</a:t>
            </a:r>
            <a:br>
              <a:rPr lang="en-US" dirty="0"/>
            </a:br>
            <a:r>
              <a:rPr lang="en-US" dirty="0"/>
              <a:t>to Insert Icon</a:t>
            </a:r>
          </a:p>
        </p:txBody>
      </p:sp>
    </p:spTree>
    <p:extLst>
      <p:ext uri="{BB962C8B-B14F-4D97-AF65-F5344CB8AC3E}">
        <p14:creationId xmlns:p14="http://schemas.microsoft.com/office/powerpoint/2010/main" val="23042814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4CD1FCD-523C-194D-915C-A5EAAA68A95F}"/>
              </a:ext>
            </a:extLst>
          </p:cNvPr>
          <p:cNvSpPr/>
          <p:nvPr userDrawn="1"/>
        </p:nvSpPr>
        <p:spPr>
          <a:xfrm>
            <a:off x="7921782" y="0"/>
            <a:ext cx="4270217" cy="6858000"/>
          </a:xfrm>
          <a:prstGeom prst="rect">
            <a:avLst/>
          </a:prstGeom>
          <a:solidFill>
            <a:srgbClr val="232B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32B64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5BFCE30-2975-C742-A407-EDEDBF99B36E}"/>
              </a:ext>
            </a:extLst>
          </p:cNvPr>
          <p:cNvSpPr txBox="1">
            <a:spLocks/>
          </p:cNvSpPr>
          <p:nvPr userDrawn="1"/>
        </p:nvSpPr>
        <p:spPr>
          <a:xfrm>
            <a:off x="11585606" y="6403575"/>
            <a:ext cx="5231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CB8F98-32D9-9E4F-BAC9-49610775ED25}" type="slidenum">
              <a:rPr lang="en-US" b="0" i="0" smtClean="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b="0" i="0" dirty="0">
              <a:solidFill>
                <a:schemeClr val="bg1">
                  <a:alpha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7348912-7FAA-864F-9EA5-464CB0ADD0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5411" y="3365390"/>
            <a:ext cx="6319867" cy="1075380"/>
          </a:xfrm>
          <a:prstGeom prst="rect">
            <a:avLst/>
          </a:prstGeom>
        </p:spPr>
        <p:txBody>
          <a:bodyPr/>
          <a:lstStyle>
            <a:lvl1pPr algn="l">
              <a:defRPr sz="36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is a very large number and can be an interesting statistic.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749891-D6AC-0B45-B79E-148EFF6E17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5411" y="2389374"/>
            <a:ext cx="6319867" cy="898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="1" i="0">
                <a:solidFill>
                  <a:srgbClr val="232B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64,000 homes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86443D5-5DE7-104F-A696-04C4C332DFC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893116" y="986828"/>
            <a:ext cx="3298883" cy="482549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br>
              <a:rPr lang="en-US" dirty="0"/>
            </a:br>
            <a:r>
              <a:rPr lang="en-US" dirty="0"/>
              <a:t>Click the Icon</a:t>
            </a:r>
            <a:br>
              <a:rPr lang="en-US" dirty="0"/>
            </a:br>
            <a:r>
              <a:rPr lang="en-US" dirty="0"/>
              <a:t>to Insert Icon</a:t>
            </a:r>
          </a:p>
        </p:txBody>
      </p:sp>
    </p:spTree>
    <p:extLst>
      <p:ext uri="{BB962C8B-B14F-4D97-AF65-F5344CB8AC3E}">
        <p14:creationId xmlns:p14="http://schemas.microsoft.com/office/powerpoint/2010/main" val="15059066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FD696-50C0-BC49-8154-038F7E42B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232B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DCBC9-7F4F-FC4E-9E0E-5741195F0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buClr>
                <a:srgbClr val="232B64"/>
              </a:buClr>
              <a:buSzPct val="85000"/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232B64"/>
              </a:buClr>
              <a:buSzPct val="85000"/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232B64"/>
              </a:buClr>
              <a:buSzPct val="85000"/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232B64"/>
              </a:buClr>
              <a:buSzPct val="85000"/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232B64"/>
              </a:buClr>
              <a:buSzPct val="85000"/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500202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5BFCE30-2975-C742-A407-EDEDBF99B36E}"/>
              </a:ext>
            </a:extLst>
          </p:cNvPr>
          <p:cNvSpPr txBox="1">
            <a:spLocks/>
          </p:cNvSpPr>
          <p:nvPr userDrawn="1"/>
        </p:nvSpPr>
        <p:spPr>
          <a:xfrm>
            <a:off x="11585606" y="6403575"/>
            <a:ext cx="5231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CB8F98-32D9-9E4F-BAC9-49610775ED25}" type="slidenum">
              <a:rPr lang="en-US" b="0" i="0" smtClean="0">
                <a:solidFill>
                  <a:schemeClr val="bg1">
                    <a:lumMod val="50000"/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b="0" i="0" dirty="0">
              <a:solidFill>
                <a:schemeClr val="bg1">
                  <a:lumMod val="50000"/>
                  <a:alpha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7117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ing / Thank Yo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37348912-7FAA-864F-9EA5-464CB0ADD0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8011" y="5244538"/>
            <a:ext cx="6319105" cy="339926"/>
          </a:xfrm>
          <a:prstGeom prst="rect">
            <a:avLst/>
          </a:prstGeom>
        </p:spPr>
        <p:txBody>
          <a:bodyPr/>
          <a:lstStyle>
            <a:lvl1pPr algn="l">
              <a:defRPr sz="24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Presenter Name, Job Title</a:t>
            </a:r>
            <a:br>
              <a:rPr lang="en-US" dirty="0"/>
            </a:br>
            <a:r>
              <a:rPr lang="en-US" dirty="0" err="1"/>
              <a:t>email@AZED.gove</a:t>
            </a:r>
            <a:br>
              <a:rPr lang="en-US" dirty="0"/>
            </a:br>
            <a:r>
              <a:rPr lang="en-US" dirty="0"/>
              <a:t>(123) 456-7890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749891-D6AC-0B45-B79E-148EFF6E17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8012" y="3892428"/>
            <a:ext cx="6319867" cy="7831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Thank you.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C0430BE-2C50-5B4A-A132-E08BBF23A069}"/>
              </a:ext>
            </a:extLst>
          </p:cNvPr>
          <p:cNvCxnSpPr/>
          <p:nvPr userDrawn="1"/>
        </p:nvCxnSpPr>
        <p:spPr>
          <a:xfrm>
            <a:off x="654369" y="5010569"/>
            <a:ext cx="400314" cy="0"/>
          </a:xfrm>
          <a:prstGeom prst="line">
            <a:avLst/>
          </a:prstGeom>
          <a:ln w="19050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6648A209-512C-8C46-9757-3359BBCCE7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8011" y="649397"/>
            <a:ext cx="1396157" cy="139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0182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B596A-4D58-4E40-9350-697B67AD1C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5762D2-C878-4EC5-BA8C-D5FFE24923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B7906-97E2-4E11-AAAE-11D0B6C05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B47A9-B053-4382-B596-E60574C54E98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65DC2-730F-45E3-B19D-117C3287C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52DB05-E566-43EB-B130-DFD5B6B26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C75E4-60A3-4005-BEF1-46F2C2CAC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480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17805-3166-4D23-A3FD-AFC79A122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EC94DE-E37E-4A39-8FA0-6A06F989BA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D9E8E1-C9AC-47A6-ACF4-86567E9E3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B47A9-B053-4382-B596-E60574C54E98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12092E-5CCC-4D20-B2A3-BEDFE7326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C54547-2946-4B2C-A176-333250994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C75E4-60A3-4005-BEF1-46F2C2CAC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2053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CE4DD-F3D0-4F0D-AEEC-B0EC3F051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A05E58-5CFE-458D-96C5-68F81AC4D5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1CC0D8-750A-4C51-8A6E-FABA64FEC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B47A9-B053-4382-B596-E60574C54E98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796653-8BD1-41FF-8DD7-40690ADE4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F5EF6D-E863-405C-A044-483735DA3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C75E4-60A3-4005-BEF1-46F2C2CAC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59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: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509AD-4211-6545-A4C7-5F8113D0E4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3950348"/>
            <a:ext cx="10591800" cy="775564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Title &amp;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25BF69-4B07-FF4C-AA1B-1E08897601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CB8F98-32D9-9E4F-BAC9-49610775ED2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526D585-121B-614E-9E4B-978BFEEEA6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3501427"/>
            <a:ext cx="5157788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 spc="200" baseline="0">
                <a:solidFill>
                  <a:schemeClr val="bg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#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21F4DCF-7770-0B45-B9A0-2CE48DEF1EF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193088" y="723900"/>
            <a:ext cx="3998912" cy="46180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Icon Here</a:t>
            </a:r>
            <a:br>
              <a:rPr lang="en-US" dirty="0"/>
            </a:br>
            <a:r>
              <a:rPr lang="en-US" dirty="0"/>
              <a:t>If Wanted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479E631-0BF4-C14C-938E-2433D302CA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803495"/>
            <a:ext cx="5157788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0" spc="200" baseline="0">
                <a:solidFill>
                  <a:schemeClr val="bg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19096020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D974D-97AC-43D2-9437-1996A9041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5308CD-7D86-4E7F-86CA-3607198582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4DD02E-41E4-42DA-B7BC-C1C9C813D0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B5FA23-B6B1-4F88-AE12-8BFE63DAB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B47A9-B053-4382-B596-E60574C54E98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4E5F1B-79D1-4F35-9BB2-96C351FFF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72E326-ACB6-498C-A959-D735730AC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C75E4-60A3-4005-BEF1-46F2C2CAC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6885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7082E-09F9-4F3A-A0E4-72ECA49AD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7E59EB-DE9B-44A0-8BDE-42F3A15856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7E0F74-0774-4982-98E3-E60D6F32A4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8368FB-5346-42DD-9826-027EEE045C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28E33A-ED36-4B90-9639-890F435B3F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7F55D4-F78F-4F81-BE6B-9FC470889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B47A9-B053-4382-B596-E60574C54E98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D88A84-FE8E-4DE0-9BE3-49FD720CD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C75B57-EBB5-4D7B-89AB-5E3082F6C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C75E4-60A3-4005-BEF1-46F2C2CAC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836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F6CA9-734A-4F05-ABDD-6D7C771B9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10B73F-139B-48EB-AC1D-2DCEEB5BA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B47A9-B053-4382-B596-E60574C54E98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B8077B-F572-4EED-B97A-FDF904EDD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87CCCB-9D19-4D59-A5C0-875DDCA0D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C75E4-60A3-4005-BEF1-46F2C2CAC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315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BA3519-A3A7-47CA-9C10-ADAAF4D23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B47A9-B053-4382-B596-E60574C54E98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A6D39D-FA4F-457B-98DA-34A902DDE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2C2DDE-EA2C-40D5-80BD-8C54AEA9D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C75E4-60A3-4005-BEF1-46F2C2CAC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5921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292E3-DEA0-4981-B062-C5695C977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AFF843-0A12-485B-AF5A-2A7EC49059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0DEAD2-1F32-4239-B634-FB58699861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C16212-32CE-4AEE-85C6-BEECD57F7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B47A9-B053-4382-B596-E60574C54E98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059253-7514-4E49-A90A-92A03DFE5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170B04-E611-4AF6-A37D-BBAE07C30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C75E4-60A3-4005-BEF1-46F2C2CAC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7497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8D9D0-8AF2-4181-9B82-BB680B404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64D210-2831-4262-88EB-A8DDDE5F10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5C6B07-CE22-4B3D-9E9A-77DD11406F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9F9A02-A472-4366-94BD-9010D5EFB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B47A9-B053-4382-B596-E60574C54E98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646693-D1C4-4486-904A-31CCF46E7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036B99-B198-4AC0-A97C-9ED2424EA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C75E4-60A3-4005-BEF1-46F2C2CAC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5686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9346F-093E-475E-92FF-46BB32A8D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836835-EDC2-4099-98CF-B701004439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8DD95E-C2F3-48A6-A670-6F97BAE44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B47A9-B053-4382-B596-E60574C54E98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B433E1-F46A-48BF-8A6A-9424DA036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5BB0C4-A5CB-41B4-8E06-D03FBB429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C75E4-60A3-4005-BEF1-46F2C2CAC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6107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DA0F63-0E0D-4B68-BF60-92D1A871FB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E206D2-FDA3-448A-A0EF-F041243903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77AAEE-C3A3-47D1-BC88-11307F82F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B47A9-B053-4382-B596-E60574C54E98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626453-4680-4093-9CCC-392163C66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37CC28-212F-4514-AD8F-9A466905A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C75E4-60A3-4005-BEF1-46F2C2CAC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6240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3600" baseline="0"/>
            </a:lvl1pPr>
          </a:lstStyle>
          <a:p>
            <a:r>
              <a:rPr lang="en-US" dirty="0"/>
              <a:t>SAMPLE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1"/>
            <a:ext cx="8534400" cy="1344319"/>
          </a:xfrm>
        </p:spPr>
        <p:txBody>
          <a:bodyPr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Sample text or subtitle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95749" y="5729514"/>
            <a:ext cx="3009296" cy="1128486"/>
          </a:xfrm>
          <a:prstGeom prst="rect">
            <a:avLst/>
          </a:prstGeom>
        </p:spPr>
      </p:pic>
      <p:pic>
        <p:nvPicPr>
          <p:cNvPr id="8" name="Picture 7" descr="triangles_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631" y="1977326"/>
            <a:ext cx="808736" cy="8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3869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913721" y="1"/>
            <a:ext cx="10363200" cy="1103313"/>
          </a:xfrm>
        </p:spPr>
        <p:txBody>
          <a:bodyPr/>
          <a:lstStyle>
            <a:lvl1pPr>
              <a:defRPr sz="200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SAMPLE HEADER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1020590" y="2240801"/>
            <a:ext cx="4799019" cy="2971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idx="13"/>
          </p:nvPr>
        </p:nvSpPr>
        <p:spPr>
          <a:xfrm>
            <a:off x="6297695" y="2240801"/>
            <a:ext cx="4799019" cy="2971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0191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: Re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509AD-4211-6545-A4C7-5F8113D0E4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3950348"/>
            <a:ext cx="10591800" cy="775564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Title &amp;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25BF69-4B07-FF4C-AA1B-1E08897601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CB8F98-32D9-9E4F-BAC9-49610775ED2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526D585-121B-614E-9E4B-978BFEEEA6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3501427"/>
            <a:ext cx="5157788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 spc="200" baseline="0">
                <a:solidFill>
                  <a:schemeClr val="bg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#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21F4DCF-7770-0B45-B9A0-2CE48DEF1EF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193088" y="723900"/>
            <a:ext cx="3998912" cy="46180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Icon Here</a:t>
            </a:r>
            <a:br>
              <a:rPr lang="en-US" dirty="0"/>
            </a:br>
            <a:r>
              <a:rPr lang="en-US" dirty="0"/>
              <a:t>If Wanted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479E631-0BF4-C14C-938E-2433D302CA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803495"/>
            <a:ext cx="5157788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0" spc="200" baseline="0">
                <a:solidFill>
                  <a:schemeClr val="bg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41403325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913721" y="1"/>
            <a:ext cx="10363200" cy="1103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000" b="1" kern="1200" baseline="0">
                <a:solidFill>
                  <a:srgbClr val="FFFFFF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sz="2000"/>
              <a:t>SAMPLE HEADER</a:t>
            </a:r>
            <a:endParaRPr lang="en-US" sz="2000" dirty="0"/>
          </a:p>
        </p:txBody>
      </p:sp>
      <p:sp>
        <p:nvSpPr>
          <p:cNvPr id="8" name="Text Placeholder 2"/>
          <p:cNvSpPr>
            <a:spLocks noGrp="1"/>
          </p:cNvSpPr>
          <p:nvPr>
            <p:ph idx="1" hasCustomPrompt="1"/>
          </p:nvPr>
        </p:nvSpPr>
        <p:spPr>
          <a:xfrm>
            <a:off x="1240230" y="2696278"/>
            <a:ext cx="5127812" cy="14180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 b="0" i="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Sample Basic Paragraph.</a:t>
            </a:r>
            <a:r>
              <a:rPr lang="en-US" baseline="0" dirty="0"/>
              <a:t> </a:t>
            </a:r>
            <a:r>
              <a:rPr lang="en-US" dirty="0"/>
              <a:t>This is what the text would look</a:t>
            </a:r>
            <a:r>
              <a:rPr lang="en-US" baseline="0" dirty="0"/>
              <a:t> like in a paragraph. This is what the text would look like in a paragraph. This is what the text would look like.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1" hasCustomPrompt="1"/>
          </p:nvPr>
        </p:nvSpPr>
        <p:spPr>
          <a:xfrm>
            <a:off x="1213277" y="2355446"/>
            <a:ext cx="5127812" cy="353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solidFill>
                  <a:srgbClr val="C8D9D8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PARAGRAPH TITLE</a:t>
            </a:r>
          </a:p>
        </p:txBody>
      </p:sp>
    </p:spTree>
    <p:extLst>
      <p:ext uri="{BB962C8B-B14F-4D97-AF65-F5344CB8AC3E}">
        <p14:creationId xmlns:p14="http://schemas.microsoft.com/office/powerpoint/2010/main" val="39875859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aragrap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913721" y="1"/>
            <a:ext cx="10363200" cy="1103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000" b="1" kern="1200" baseline="0">
                <a:solidFill>
                  <a:srgbClr val="FFFFFF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sz="2000"/>
              <a:t>SAMPLE HEADER</a:t>
            </a:r>
            <a:endParaRPr lang="en-US" sz="2000" dirty="0"/>
          </a:p>
        </p:txBody>
      </p:sp>
      <p:sp>
        <p:nvSpPr>
          <p:cNvPr id="10" name="Text Placeholder 2"/>
          <p:cNvSpPr>
            <a:spLocks noGrp="1"/>
          </p:cNvSpPr>
          <p:nvPr>
            <p:ph idx="1" hasCustomPrompt="1"/>
          </p:nvPr>
        </p:nvSpPr>
        <p:spPr>
          <a:xfrm>
            <a:off x="1316503" y="2003330"/>
            <a:ext cx="4503108" cy="2929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Sample Basic Paragraph.</a:t>
            </a:r>
            <a:r>
              <a:rPr lang="en-US" baseline="0" dirty="0"/>
              <a:t> </a:t>
            </a:r>
            <a:r>
              <a:rPr lang="en-US" dirty="0"/>
              <a:t>This is what the text would look</a:t>
            </a:r>
            <a:r>
              <a:rPr lang="en-US" baseline="0" dirty="0"/>
              <a:t> like in a paragraph. This is what the text would look like in a paragraph. This is what the text would look like.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idx="13" hasCustomPrompt="1"/>
          </p:nvPr>
        </p:nvSpPr>
        <p:spPr>
          <a:xfrm>
            <a:off x="6363453" y="2003330"/>
            <a:ext cx="4503108" cy="2929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Sample Basic Paragraph.</a:t>
            </a:r>
            <a:r>
              <a:rPr lang="en-US" baseline="0" dirty="0"/>
              <a:t> </a:t>
            </a:r>
            <a:r>
              <a:rPr lang="en-US" dirty="0"/>
              <a:t>This is what the text would look</a:t>
            </a:r>
            <a:r>
              <a:rPr lang="en-US" baseline="0" dirty="0"/>
              <a:t> like in a paragraph. This is what the text would look like in a paragraph. This is what the text would look like.</a:t>
            </a:r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1001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913721" y="1"/>
            <a:ext cx="10363200" cy="1103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000" b="1" kern="1200" baseline="0">
                <a:solidFill>
                  <a:srgbClr val="FFFFFF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sz="2000"/>
              <a:t>SAMPLE HEADER</a:t>
            </a:r>
            <a:endParaRPr lang="en-US" sz="2000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1613285" y="2875352"/>
            <a:ext cx="8623684" cy="1314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6928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913721" y="1"/>
            <a:ext cx="10363200" cy="1103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000" b="1" kern="1200" baseline="0">
                <a:solidFill>
                  <a:srgbClr val="FFFFFF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sz="2000"/>
              <a:t>SAMPLE HEADER</a:t>
            </a:r>
            <a:endParaRPr lang="en-US" sz="2000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1829440"/>
            <a:ext cx="73152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4938724"/>
            <a:ext cx="7315200" cy="400870"/>
          </a:xfrm>
        </p:spPr>
        <p:txBody>
          <a:bodyPr/>
          <a:lstStyle>
            <a:lvl1pPr marL="0" indent="0">
              <a:buNone/>
              <a:defRPr sz="1200">
                <a:solidFill>
                  <a:srgbClr val="C8D9D8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IMAGE CAPTION</a:t>
            </a:r>
          </a:p>
        </p:txBody>
      </p:sp>
    </p:spTree>
    <p:extLst>
      <p:ext uri="{BB962C8B-B14F-4D97-AF65-F5344CB8AC3E}">
        <p14:creationId xmlns:p14="http://schemas.microsoft.com/office/powerpoint/2010/main" val="28685804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Aligne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913721" y="1"/>
            <a:ext cx="10363200" cy="1103313"/>
          </a:xfrm>
        </p:spPr>
        <p:txBody>
          <a:bodyPr/>
          <a:lstStyle>
            <a:lvl1pPr>
              <a:defRPr sz="200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SAMPLE HEADER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905513" y="1843553"/>
            <a:ext cx="3007107" cy="2219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 b="0" i="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Sample Basic Paragraph.</a:t>
            </a:r>
            <a:r>
              <a:rPr lang="en-US" baseline="0" dirty="0"/>
              <a:t> </a:t>
            </a:r>
            <a:r>
              <a:rPr lang="en-US" dirty="0"/>
              <a:t>This is what the text would look</a:t>
            </a:r>
            <a:r>
              <a:rPr lang="en-US" baseline="0" dirty="0"/>
              <a:t> like in a paragraph. This is what the text would look like in a paragraph. This is what the text would look like.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1"/>
          </p:nvPr>
        </p:nvSpPr>
        <p:spPr>
          <a:xfrm>
            <a:off x="4066553" y="1921673"/>
            <a:ext cx="73152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066553" y="5030957"/>
            <a:ext cx="7315200" cy="400870"/>
          </a:xfrm>
        </p:spPr>
        <p:txBody>
          <a:bodyPr/>
          <a:lstStyle>
            <a:lvl1pPr marL="0" indent="0">
              <a:buNone/>
              <a:defRPr sz="1200">
                <a:solidFill>
                  <a:srgbClr val="C8D9D8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IMAGE CAPTION</a:t>
            </a:r>
          </a:p>
        </p:txBody>
      </p:sp>
    </p:spTree>
    <p:extLst>
      <p:ext uri="{BB962C8B-B14F-4D97-AF65-F5344CB8AC3E}">
        <p14:creationId xmlns:p14="http://schemas.microsoft.com/office/powerpoint/2010/main" val="39507647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2859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DF809-CDAA-615A-4D76-D8AE836BFA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3114674"/>
            <a:ext cx="9515475" cy="962025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TITLE GOES HERE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88645F-7BCD-4F8D-4E79-D82173C580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076699"/>
            <a:ext cx="7306102" cy="1314451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6806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25CD-3FE5-5635-9961-67A58F129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E98AF-8934-FE22-E209-AF6E706124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93028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474BF-AE33-BC24-ACBE-89C87AFBA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3D8F50-134A-D4C9-07E2-016A8B49FB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44354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285F0-C2A6-19EB-5933-1BAAB946B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3299" y="681037"/>
            <a:ext cx="8353425" cy="8429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F7D261-A8B4-90E6-C8D4-C8850A0ABE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ACBFA3-7C05-99D1-B5A0-9E18BAA6BD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89008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: Yello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509AD-4211-6545-A4C7-5F8113D0E4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3950348"/>
            <a:ext cx="10591800" cy="775564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rgbClr val="002169"/>
                </a:solidFill>
                <a:latin typeface="+mj-lt"/>
              </a:defRPr>
            </a:lvl1pPr>
          </a:lstStyle>
          <a:p>
            <a:r>
              <a:rPr lang="en-US" dirty="0"/>
              <a:t>Section Title &amp;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25BF69-4B07-FF4C-AA1B-1E08897601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2169"/>
                </a:solidFill>
              </a:defRPr>
            </a:lvl1pPr>
          </a:lstStyle>
          <a:p>
            <a:fld id="{48CB8F98-32D9-9E4F-BAC9-49610775ED2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526D585-121B-614E-9E4B-978BFEEEA6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3501427"/>
            <a:ext cx="5157788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 spc="200" baseline="0">
                <a:solidFill>
                  <a:srgbClr val="002169">
                    <a:alpha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#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21F4DCF-7770-0B45-B9A0-2CE48DEF1EF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193088" y="723900"/>
            <a:ext cx="3998912" cy="46180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/>
            </a:lvl1pPr>
          </a:lstStyle>
          <a:p>
            <a:r>
              <a:rPr lang="en-US" dirty="0"/>
              <a:t>Insert Icon Here</a:t>
            </a:r>
            <a:br>
              <a:rPr lang="en-US" dirty="0"/>
            </a:br>
            <a:r>
              <a:rPr lang="en-US" dirty="0"/>
              <a:t>If Wanted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479E631-0BF4-C14C-938E-2433D302CA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803495"/>
            <a:ext cx="5157788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0" spc="200" baseline="0">
                <a:solidFill>
                  <a:srgbClr val="002169">
                    <a:alpha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35618621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37AC8E-F1C8-3573-C7FC-C0DFB6ABEF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D1841C-130E-B104-F2BE-789669AFE1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96E1BD-056F-54C3-E289-7A96F56705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E473AF-7B65-A1F2-1369-F3A18B6871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9DC7967-2F2D-F186-2EFE-B10E49066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3299" y="681037"/>
            <a:ext cx="8353425" cy="8429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9544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B7A39-A5A0-8AFC-0373-245D8388E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96182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2930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80D93-C52F-FA27-CC9A-46631FFD3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04AFE-28E0-424E-070B-7E4305A897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581150"/>
            <a:ext cx="6172200" cy="42799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362331-0D0F-E8D7-9562-2778132E00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75409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95356-CF17-9173-21D5-F43C0AE47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990C43-99C2-68FA-E4F7-F81350B71D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5E1F5E-1415-D349-950C-6D056C40F4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89471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49306-1E3F-E1FF-83FF-002AB53FC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2EF30E-BD84-716C-4D6F-BEDE492C90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369089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8348D4-DA73-C3DF-5219-3472F21AC5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77336F-086F-30F5-FF10-5CCA040E22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911036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5CB3D-2E8B-C511-1278-DD42F2D6C0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541F00-5229-1AD7-ED1B-AAE8AE5072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CEBF2-F6F8-3405-950B-6CB4FD1E3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C7A3B-1BC9-4591-81A9-94C8415B4B0C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3E7A9F-0F01-4376-475E-7FBB8C0F0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C93DFA-02C8-8F64-7BF1-961927DF5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B4F59-F66E-42D8-99C0-42A4DB10F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9196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7D520-F6D8-3440-C171-BCDAFCE1D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035184-4ADC-4683-C7D1-CB3E71F302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1A1090-C35D-0241-E04B-8BA45DDCF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C7A3B-1BC9-4591-81A9-94C8415B4B0C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71C90-08F0-5758-CF15-50BE325CE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FF2DE2-AF71-2B0C-5EB0-0584EA26C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B4F59-F66E-42D8-99C0-42A4DB10F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7877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3EA26-4F3F-FC93-D171-A72B3F65A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A6797E-E3B3-EBC8-E299-F3BABE8429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8CAF3-8099-2A4F-EDD2-537F94266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C7A3B-1BC9-4591-81A9-94C8415B4B0C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79B6C9-B921-8BB1-16E3-274C2C23C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64DFF2-E237-8849-DD81-D58EE48A3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B4F59-F66E-42D8-99C0-42A4DB10F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92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Vertical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CBDBB58A-3976-6842-A54E-5F968FCE946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83126" y="0"/>
            <a:ext cx="5608874" cy="6857999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alpha val="50000"/>
                  </a:schemeClr>
                </a:solidFill>
                <a:latin typeface="+mj-lt"/>
              </a:defRPr>
            </a:lvl1pPr>
            <a:lvl2pPr>
              <a:defRPr i="1">
                <a:solidFill>
                  <a:schemeClr val="tx1">
                    <a:alpha val="50000"/>
                  </a:schemeClr>
                </a:solidFill>
              </a:defRPr>
            </a:lvl2pPr>
          </a:lstStyle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Click the Photo Icon</a:t>
            </a:r>
            <a:br>
              <a:rPr lang="en-US" dirty="0"/>
            </a:br>
            <a:r>
              <a:rPr lang="en-US" dirty="0"/>
              <a:t>to Insert Photo</a:t>
            </a:r>
            <a:br>
              <a:rPr lang="en-US" dirty="0"/>
            </a:br>
            <a:r>
              <a:rPr lang="en-US" dirty="0"/>
              <a:t>(Use Vertical Only)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AFF6D16-4E8F-5645-B84D-7E71098EC9F2}"/>
              </a:ext>
            </a:extLst>
          </p:cNvPr>
          <p:cNvSpPr txBox="1">
            <a:spLocks/>
          </p:cNvSpPr>
          <p:nvPr userDrawn="1"/>
        </p:nvSpPr>
        <p:spPr>
          <a:xfrm>
            <a:off x="233803" y="6403575"/>
            <a:ext cx="5231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48CB8F98-32D9-9E4F-BAC9-49610775ED25}" type="slidenum">
              <a:rPr lang="en-US" b="0" i="0" smtClean="0">
                <a:solidFill>
                  <a:schemeClr val="bg1">
                    <a:lumMod val="50000"/>
                    <a:alpha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b="0" i="0" dirty="0">
              <a:solidFill>
                <a:schemeClr val="bg1">
                  <a:lumMod val="50000"/>
                  <a:alpha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8B7FD8F6-67A2-384C-AE69-04AC6AD2CE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1223" y="1426610"/>
            <a:ext cx="5027651" cy="1085853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rgbClr val="232B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This is the page title with an emphasis.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A83E557-78FE-2248-AE13-1284BC314C6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1261" y="3817345"/>
            <a:ext cx="5027613" cy="2586037"/>
          </a:xfrm>
          <a:prstGeom prst="rect">
            <a:avLst/>
          </a:prstGeom>
        </p:spPr>
        <p:txBody>
          <a:bodyPr/>
          <a:lstStyle>
            <a:lvl1pPr>
              <a:buClr>
                <a:srgbClr val="232B64"/>
              </a:buClr>
              <a:buSzPct val="80000"/>
              <a:defRPr sz="28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232B64"/>
              </a:buClr>
              <a:buSzPct val="80000"/>
              <a:defRPr sz="24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232B64"/>
              </a:buClr>
              <a:buSzPct val="80000"/>
              <a:defRPr sz="24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53C10C"/>
              </a:buClr>
              <a:buSzPct val="80000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buClr>
                <a:srgbClr val="53C10C"/>
              </a:buClr>
              <a:buSzPct val="80000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198470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26634-0C7E-A25B-6D1A-FB14EAD24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3BA36-BE7C-FE6E-9671-7F8006D704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C0060D-1714-D9B5-ED57-299B054043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32501E-71F9-BEFE-FDBB-95ECCDF1D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C7A3B-1BC9-4591-81A9-94C8415B4B0C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AC4E1B-A9A8-2DAD-E753-D79C40AA6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2CDC1F-0D40-32A6-D9E0-0BED12BA4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B4F59-F66E-42D8-99C0-42A4DB10F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7923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8E578-C8C9-FF18-8F78-8B39D5E79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CD7821-C715-4038-B33D-375010C677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B90223-D6B9-DE84-65B4-E0211FE996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DB7C8B-1AE7-6605-5900-E22F480613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204453-3ED9-4C36-7C6B-2C40780E3E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D028F4-DEF8-1463-54B1-D609AECC7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C7A3B-1BC9-4591-81A9-94C8415B4B0C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EEB7B8-7D39-6D28-4FBB-4455BC733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CDA514-6141-F326-EE3B-428779981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B4F59-F66E-42D8-99C0-42A4DB10F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9378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5F4AD-1A39-BE8C-A97B-807529405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0B780D-1324-AF8A-E696-DC61F2B11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C7A3B-1BC9-4591-81A9-94C8415B4B0C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AD3B23-43A8-DECB-700F-213681D9C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BA9250-2AFA-A5F4-3AD4-C6A254233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B4F59-F66E-42D8-99C0-42A4DB10F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9059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031AA5-1644-D1EA-CD22-98A2181DC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C7A3B-1BC9-4591-81A9-94C8415B4B0C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EC328F-6BA9-AFCC-C5A1-E0CB1CF27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1106A4-92F5-71FC-610D-4459E0A98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B4F59-F66E-42D8-99C0-42A4DB10F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2236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99B03-47E7-FE89-A3A8-AAE4C0E25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F9E137-D6DC-B7DB-1508-A91C95C38A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AC11A5-7987-6FF7-9FCF-E74DE7ABE9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11D12F-FBD0-CDBF-020C-32F43F80C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C7A3B-1BC9-4591-81A9-94C8415B4B0C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CBDB94-AFDF-D990-68A2-F22182B3D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D60130-8FBD-8E37-CB62-3AD00A172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B4F59-F66E-42D8-99C0-42A4DB10F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2771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01369-800B-68FC-2E97-A15699C03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B5B76E-8734-78AB-76E1-D112B12991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D4C9F6-E911-3D18-091E-F32DA3B4F7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733FF9-4EA7-AA5C-5D85-30D7DF6A5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C7A3B-1BC9-4591-81A9-94C8415B4B0C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4CED17-F569-6A1A-1537-2F8B6E137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99D0B1-2CAA-0AED-C344-EDE19B31F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B4F59-F66E-42D8-99C0-42A4DB10F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6141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41EFC-BB1D-A9ED-1BC7-AC9091AC9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A219B6-B12E-CC13-7364-83B122B5D5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D29E59-CF18-7500-E8B6-48B685EA1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C7A3B-1BC9-4591-81A9-94C8415B4B0C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CC46FC-EAB4-96AF-7C94-CB49ECD73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ECB1E7-8B44-F7F5-1BCE-D71EA45D6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B4F59-F66E-42D8-99C0-42A4DB10F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7201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9DDD66-8DB5-EB99-6D16-26BD602A39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923138-95C6-3B78-7A44-CE438EBA57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FF1EF-CEB0-435F-487D-B02FA88B3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C7A3B-1BC9-4591-81A9-94C8415B4B0C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E41DFA-F369-7F57-3147-EC5F82235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4D3217-2784-714B-181E-0A84080AB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B4F59-F66E-42D8-99C0-42A4DB10F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7866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resentation Cover 0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6CA292D-4BD7-8642-94F9-006F55D3EF2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62000" y="728711"/>
            <a:ext cx="4586288" cy="979487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Logo Here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05DB0BC-7CA3-484F-A266-C1A77C2E6C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3429000"/>
            <a:ext cx="11430000" cy="749735"/>
          </a:xfrm>
          <a:prstGeom prst="rect">
            <a:avLst/>
          </a:prstGeom>
        </p:spPr>
        <p:txBody>
          <a:bodyPr/>
          <a:lstStyle>
            <a:lvl1pPr algn="l">
              <a:defRPr sz="6000" b="1" i="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9C0FE92-69A0-7346-82E8-5E8449C3DD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155" y="4317774"/>
            <a:ext cx="11429579" cy="6810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0" i="0">
                <a:solidFill>
                  <a:schemeClr val="bg1">
                    <a:alpha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6257174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tistic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4CD1FCD-523C-194D-915C-A5EAAA68A95F}"/>
              </a:ext>
            </a:extLst>
          </p:cNvPr>
          <p:cNvSpPr/>
          <p:nvPr userDrawn="1"/>
        </p:nvSpPr>
        <p:spPr>
          <a:xfrm>
            <a:off x="7921782" y="0"/>
            <a:ext cx="4270217" cy="6858000"/>
          </a:xfrm>
          <a:prstGeom prst="rect">
            <a:avLst/>
          </a:prstGeom>
          <a:solidFill>
            <a:srgbClr val="232B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32B64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5BFCE30-2975-C742-A407-EDEDBF99B36E}"/>
              </a:ext>
            </a:extLst>
          </p:cNvPr>
          <p:cNvSpPr txBox="1">
            <a:spLocks/>
          </p:cNvSpPr>
          <p:nvPr userDrawn="1"/>
        </p:nvSpPr>
        <p:spPr>
          <a:xfrm>
            <a:off x="11585606" y="6403575"/>
            <a:ext cx="5231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CB8F98-32D9-9E4F-BAC9-49610775ED25}" type="slidenum">
              <a:rPr lang="en-US" b="0" i="0" smtClean="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b="0" i="0" dirty="0">
              <a:solidFill>
                <a:schemeClr val="bg1">
                  <a:alpha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7348912-7FAA-864F-9EA5-464CB0ADD0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5411" y="3365390"/>
            <a:ext cx="6319867" cy="1075380"/>
          </a:xfrm>
          <a:prstGeom prst="rect">
            <a:avLst/>
          </a:prstGeom>
        </p:spPr>
        <p:txBody>
          <a:bodyPr/>
          <a:lstStyle>
            <a:lvl1pPr algn="l">
              <a:defRPr sz="36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is a very large number and can be an interesting statistic.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749891-D6AC-0B45-B79E-148EFF6E17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5411" y="2389374"/>
            <a:ext cx="6319867" cy="898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="1" i="0">
                <a:solidFill>
                  <a:srgbClr val="232B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64,000 homes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86443D5-5DE7-104F-A696-04C4C332DFC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893116" y="986828"/>
            <a:ext cx="3298883" cy="482549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br>
              <a:rPr lang="en-US" dirty="0"/>
            </a:br>
            <a:r>
              <a:rPr lang="en-US" dirty="0"/>
              <a:t>Click the Icon</a:t>
            </a:r>
            <a:br>
              <a:rPr lang="en-US" dirty="0"/>
            </a:br>
            <a:r>
              <a:rPr lang="en-US" dirty="0"/>
              <a:t>to Insert Icon</a:t>
            </a:r>
          </a:p>
        </p:txBody>
      </p:sp>
    </p:spTree>
    <p:extLst>
      <p:ext uri="{BB962C8B-B14F-4D97-AF65-F5344CB8AC3E}">
        <p14:creationId xmlns:p14="http://schemas.microsoft.com/office/powerpoint/2010/main" val="1502403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Vertical Pho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F2E15F95-0F35-D646-B194-87E72986A80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"/>
            <a:ext cx="5608874" cy="6857999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alpha val="50000"/>
                  </a:schemeClr>
                </a:solidFill>
                <a:latin typeface="+mj-lt"/>
              </a:defRPr>
            </a:lvl1pPr>
            <a:lvl2pPr>
              <a:defRPr i="1">
                <a:solidFill>
                  <a:schemeClr val="tx1">
                    <a:alpha val="50000"/>
                  </a:schemeClr>
                </a:solidFill>
              </a:defRPr>
            </a:lvl2pPr>
          </a:lstStyle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Click the Photo Icon</a:t>
            </a:r>
            <a:br>
              <a:rPr lang="en-US" dirty="0"/>
            </a:br>
            <a:r>
              <a:rPr lang="en-US" dirty="0"/>
              <a:t>to Insert Photo</a:t>
            </a:r>
            <a:br>
              <a:rPr lang="en-US" dirty="0"/>
            </a:br>
            <a:r>
              <a:rPr lang="en-US" dirty="0"/>
              <a:t>(Use Vertical Only)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AFF6D16-4E8F-5645-B84D-7E71098EC9F2}"/>
              </a:ext>
            </a:extLst>
          </p:cNvPr>
          <p:cNvSpPr txBox="1">
            <a:spLocks/>
          </p:cNvSpPr>
          <p:nvPr userDrawn="1"/>
        </p:nvSpPr>
        <p:spPr>
          <a:xfrm>
            <a:off x="11585606" y="6403575"/>
            <a:ext cx="5231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CB8F98-32D9-9E4F-BAC9-49610775ED25}" type="slidenum">
              <a:rPr lang="en-US" b="0" i="0" smtClean="0">
                <a:solidFill>
                  <a:schemeClr val="bg1">
                    <a:lumMod val="50000"/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b="0" i="0" dirty="0">
              <a:solidFill>
                <a:schemeClr val="bg1">
                  <a:lumMod val="50000"/>
                  <a:alpha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946E247-DA5A-F040-A5C9-0E7B99CBC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40564" y="1426610"/>
            <a:ext cx="5027651" cy="1085853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rgbClr val="232B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This is the page title with an emphasis.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27D754F-546F-184F-AEB8-4BF287E04B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40602" y="3817345"/>
            <a:ext cx="5027613" cy="2586037"/>
          </a:xfrm>
          <a:prstGeom prst="rect">
            <a:avLst/>
          </a:prstGeom>
        </p:spPr>
        <p:txBody>
          <a:bodyPr/>
          <a:lstStyle>
            <a:lvl1pPr>
              <a:buClr>
                <a:srgbClr val="232B64"/>
              </a:buClr>
              <a:buSzPct val="80000"/>
              <a:defRPr sz="28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232B64"/>
              </a:buClr>
              <a:buSzPct val="80000"/>
              <a:defRPr sz="24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232B64"/>
              </a:buClr>
              <a:buSzPct val="80000"/>
              <a:defRPr sz="24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53C10C"/>
              </a:buClr>
              <a:buSzPct val="80000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buClr>
                <a:srgbClr val="53C10C"/>
              </a:buClr>
              <a:buSzPct val="80000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6664849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nding / Thank Yo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37348912-7FAA-864F-9EA5-464CB0ADD0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8011" y="5244538"/>
            <a:ext cx="6319105" cy="339926"/>
          </a:xfrm>
          <a:prstGeom prst="rect">
            <a:avLst/>
          </a:prstGeom>
        </p:spPr>
        <p:txBody>
          <a:bodyPr/>
          <a:lstStyle>
            <a:lvl1pPr algn="l">
              <a:defRPr sz="24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Presenter Name, Job Title</a:t>
            </a:r>
            <a:br>
              <a:rPr lang="en-US" dirty="0"/>
            </a:br>
            <a:r>
              <a:rPr lang="en-US" dirty="0" err="1"/>
              <a:t>email@AZED.gove</a:t>
            </a:r>
            <a:br>
              <a:rPr lang="en-US" dirty="0"/>
            </a:br>
            <a:r>
              <a:rPr lang="en-US" dirty="0"/>
              <a:t>(123) 456-7890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749891-D6AC-0B45-B79E-148EFF6E17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8012" y="3892428"/>
            <a:ext cx="6319867" cy="7831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Thank you.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C0430BE-2C50-5B4A-A132-E08BBF23A069}"/>
              </a:ext>
            </a:extLst>
          </p:cNvPr>
          <p:cNvCxnSpPr/>
          <p:nvPr userDrawn="1"/>
        </p:nvCxnSpPr>
        <p:spPr>
          <a:xfrm>
            <a:off x="654369" y="5010569"/>
            <a:ext cx="400314" cy="0"/>
          </a:xfrm>
          <a:prstGeom prst="line">
            <a:avLst/>
          </a:prstGeom>
          <a:ln w="19050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6648A209-512C-8C46-9757-3359BBCCE7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8011" y="649397"/>
            <a:ext cx="1396157" cy="139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6505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412902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3687960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376578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3225142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0433307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2633764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1705183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6759018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0809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5BFCE30-2975-C742-A407-EDEDBF99B36E}"/>
              </a:ext>
            </a:extLst>
          </p:cNvPr>
          <p:cNvSpPr txBox="1">
            <a:spLocks/>
          </p:cNvSpPr>
          <p:nvPr userDrawn="1"/>
        </p:nvSpPr>
        <p:spPr>
          <a:xfrm>
            <a:off x="11585606" y="6403575"/>
            <a:ext cx="5231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CB8F98-32D9-9E4F-BAC9-49610775ED25}" type="slidenum">
              <a:rPr lang="en-US" b="0" i="0" smtClean="0">
                <a:solidFill>
                  <a:schemeClr val="bg1">
                    <a:lumMod val="50000"/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b="0" i="0" dirty="0">
              <a:solidFill>
                <a:schemeClr val="bg1">
                  <a:lumMod val="50000"/>
                  <a:alpha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7348912-7FAA-864F-9EA5-464CB0ADD0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9145" y="1426610"/>
            <a:ext cx="8833710" cy="1085853"/>
          </a:xfrm>
          <a:prstGeom prst="rect">
            <a:avLst/>
          </a:prstGeom>
        </p:spPr>
        <p:txBody>
          <a:bodyPr/>
          <a:lstStyle>
            <a:lvl1pPr algn="ctr">
              <a:defRPr sz="3600" b="0" i="0">
                <a:solidFill>
                  <a:srgbClr val="232B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This is a very long and important headline. It can even have an emphasis if you’d like.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CA5C5D0-1BD6-324D-A881-FAE1A4D377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1261" y="3817345"/>
            <a:ext cx="5138402" cy="2586037"/>
          </a:xfrm>
          <a:prstGeom prst="rect">
            <a:avLst/>
          </a:prstGeom>
        </p:spPr>
        <p:txBody>
          <a:bodyPr/>
          <a:lstStyle>
            <a:lvl1pPr>
              <a:buClr>
                <a:srgbClr val="232B64"/>
              </a:buClr>
              <a:buSzPct val="80000"/>
              <a:defRPr sz="28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232B64"/>
              </a:buClr>
              <a:buSzPct val="80000"/>
              <a:defRPr sz="24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232B64"/>
              </a:buClr>
              <a:buSzPct val="80000"/>
              <a:defRPr sz="24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53C10C"/>
              </a:buClr>
              <a:buSzPct val="80000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buClr>
                <a:srgbClr val="53C10C"/>
              </a:buClr>
              <a:buSzPct val="80000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4CE2B6E-3AAC-4A4C-89B6-7177FFFA14D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51464" y="3817345"/>
            <a:ext cx="5138402" cy="2586037"/>
          </a:xfrm>
          <a:prstGeom prst="rect">
            <a:avLst/>
          </a:prstGeom>
        </p:spPr>
        <p:txBody>
          <a:bodyPr/>
          <a:lstStyle>
            <a:lvl1pPr>
              <a:buClr>
                <a:srgbClr val="232B64"/>
              </a:buClr>
              <a:buSzPct val="80000"/>
              <a:defRPr sz="28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232B64"/>
              </a:buClr>
              <a:buSzPct val="80000"/>
              <a:defRPr sz="24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232B64"/>
              </a:buClr>
              <a:buSzPct val="80000"/>
              <a:defRPr sz="24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53C10C"/>
              </a:buClr>
              <a:buSzPct val="80000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buClr>
                <a:srgbClr val="53C10C"/>
              </a:buClr>
              <a:buSzPct val="80000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280782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8167234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8599095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/>
          <p:nvPr/>
        </p:nvSpPr>
        <p:spPr>
          <a:xfrm>
            <a:off x="3665400" y="998400"/>
            <a:ext cx="4861200" cy="4861200"/>
          </a:xfrm>
          <a:prstGeom prst="rect">
            <a:avLst/>
          </a:prstGeom>
          <a:solidFill>
            <a:srgbClr val="05C3D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14"/>
          <p:cNvSpPr/>
          <p:nvPr/>
        </p:nvSpPr>
        <p:spPr>
          <a:xfrm>
            <a:off x="3990600" y="1323600"/>
            <a:ext cx="4210800" cy="421080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14"/>
          <p:cNvSpPr txBox="1">
            <a:spLocks noGrp="1"/>
          </p:cNvSpPr>
          <p:nvPr>
            <p:ph type="ctrTitle"/>
          </p:nvPr>
        </p:nvSpPr>
        <p:spPr>
          <a:xfrm>
            <a:off x="4128333" y="2169600"/>
            <a:ext cx="3935200" cy="21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4128484" y="4355907"/>
            <a:ext cx="3935200" cy="93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24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24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24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24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24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24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24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24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ldNum" idx="12"/>
          </p:nvPr>
        </p:nvSpPr>
        <p:spPr>
          <a:xfrm>
            <a:off x="11320333" y="624134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7543633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05C3DD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>
            <a:spLocks noGrp="1"/>
          </p:cNvSpPr>
          <p:nvPr>
            <p:ph type="title"/>
          </p:nvPr>
        </p:nvSpPr>
        <p:spPr>
          <a:xfrm>
            <a:off x="679400" y="1898500"/>
            <a:ext cx="10833200" cy="23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64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64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64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64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64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64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64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64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64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sldNum" idx="12"/>
          </p:nvPr>
        </p:nvSpPr>
        <p:spPr>
          <a:xfrm>
            <a:off x="11320333" y="624134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3432980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6"/>
          <p:cNvSpPr/>
          <p:nvPr/>
        </p:nvSpPr>
        <p:spPr>
          <a:xfrm>
            <a:off x="0" y="6727600"/>
            <a:ext cx="12192000" cy="130400"/>
          </a:xfrm>
          <a:prstGeom prst="rect">
            <a:avLst/>
          </a:prstGeom>
          <a:solidFill>
            <a:srgbClr val="00CC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16"/>
          <p:cNvSpPr txBox="1">
            <a:spLocks noGrp="1"/>
          </p:cNvSpPr>
          <p:nvPr>
            <p:ph type="title"/>
          </p:nvPr>
        </p:nvSpPr>
        <p:spPr>
          <a:xfrm>
            <a:off x="415600" y="521800"/>
            <a:ext cx="113608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5C3DD"/>
              </a:buClr>
              <a:buSzPts val="4000"/>
              <a:buNone/>
              <a:defRPr>
                <a:solidFill>
                  <a:srgbClr val="05C3D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sldNum" idx="12"/>
          </p:nvPr>
        </p:nvSpPr>
        <p:spPr>
          <a:xfrm>
            <a:off x="11320333" y="624134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6775815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>
            <a:spLocks noGrp="1"/>
          </p:cNvSpPr>
          <p:nvPr>
            <p:ph type="title"/>
          </p:nvPr>
        </p:nvSpPr>
        <p:spPr>
          <a:xfrm>
            <a:off x="415600" y="521800"/>
            <a:ext cx="113608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sldNum" idx="12"/>
          </p:nvPr>
        </p:nvSpPr>
        <p:spPr>
          <a:xfrm>
            <a:off x="11320333" y="624134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7516906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415600" y="521800"/>
            <a:ext cx="113608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sldNum" idx="12"/>
          </p:nvPr>
        </p:nvSpPr>
        <p:spPr>
          <a:xfrm>
            <a:off x="11320333" y="624134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6543098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8" name="Google Shape;78;p19"/>
          <p:cNvSpPr txBox="1">
            <a:spLocks noGrp="1"/>
          </p:cNvSpPr>
          <p:nvPr>
            <p:ph type="body" idx="1"/>
          </p:nvPr>
        </p:nvSpPr>
        <p:spPr>
          <a:xfrm>
            <a:off x="415600" y="1855171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9" name="Google Shape;79;p19"/>
          <p:cNvSpPr txBox="1">
            <a:spLocks noGrp="1"/>
          </p:cNvSpPr>
          <p:nvPr>
            <p:ph type="sldNum" idx="12"/>
          </p:nvPr>
        </p:nvSpPr>
        <p:spPr>
          <a:xfrm>
            <a:off x="11320333" y="624134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9043664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dk2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0"/>
          <p:cNvSpPr txBox="1">
            <a:spLocks noGrp="1"/>
          </p:cNvSpPr>
          <p:nvPr>
            <p:ph type="title"/>
          </p:nvPr>
        </p:nvSpPr>
        <p:spPr>
          <a:xfrm>
            <a:off x="653667" y="701800"/>
            <a:ext cx="74916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64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64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64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64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64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64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64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64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64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2" name="Google Shape;82;p20"/>
          <p:cNvSpPr txBox="1">
            <a:spLocks noGrp="1"/>
          </p:cNvSpPr>
          <p:nvPr>
            <p:ph type="sldNum" idx="12"/>
          </p:nvPr>
        </p:nvSpPr>
        <p:spPr>
          <a:xfrm>
            <a:off x="11320333" y="624134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701313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1"/>
          <p:cNvSpPr/>
          <p:nvPr/>
        </p:nvSpPr>
        <p:spPr>
          <a:xfrm>
            <a:off x="6096000" y="-33"/>
            <a:ext cx="6096000" cy="6858000"/>
          </a:xfrm>
          <a:prstGeom prst="rect">
            <a:avLst/>
          </a:prstGeom>
          <a:solidFill>
            <a:srgbClr val="00CC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85" name="Google Shape;85;p21"/>
          <p:cNvCxnSpPr/>
          <p:nvPr/>
        </p:nvCxnSpPr>
        <p:spPr>
          <a:xfrm>
            <a:off x="6706233" y="5994000"/>
            <a:ext cx="624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6" name="Google Shape;86;p21"/>
          <p:cNvSpPr txBox="1">
            <a:spLocks noGrp="1"/>
          </p:cNvSpPr>
          <p:nvPr>
            <p:ph type="title"/>
          </p:nvPr>
        </p:nvSpPr>
        <p:spPr>
          <a:xfrm>
            <a:off x="354000" y="1477267"/>
            <a:ext cx="5393600" cy="22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87" name="Google Shape;87;p21"/>
          <p:cNvSpPr txBox="1">
            <a:spLocks noGrp="1"/>
          </p:cNvSpPr>
          <p:nvPr>
            <p:ph type="subTitle" idx="1"/>
          </p:nvPr>
        </p:nvSpPr>
        <p:spPr>
          <a:xfrm>
            <a:off x="354000" y="3793601"/>
            <a:ext cx="5393600" cy="1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88" name="Google Shape;88;p21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1"/>
          <p:cNvSpPr txBox="1">
            <a:spLocks noGrp="1"/>
          </p:cNvSpPr>
          <p:nvPr>
            <p:ph type="sldNum" idx="12"/>
          </p:nvPr>
        </p:nvSpPr>
        <p:spPr>
          <a:xfrm>
            <a:off x="11320333" y="624134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99120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24B6ACC-4A46-404D-848D-077DCCFEE5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63536" y="2679264"/>
            <a:ext cx="8864927" cy="1499470"/>
          </a:xfrm>
          <a:prstGeom prst="rect">
            <a:avLst/>
          </a:prstGeom>
        </p:spPr>
        <p:txBody>
          <a:bodyPr/>
          <a:lstStyle>
            <a:lvl1pPr algn="ctr">
              <a:defRPr sz="5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A long, full page title, quote or fact is able to go here.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BDEC5DC-53EE-7E43-A977-CE1769C761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7999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alpha val="50000"/>
                  </a:schemeClr>
                </a:solidFill>
                <a:latin typeface="+mj-lt"/>
              </a:defRPr>
            </a:lvl1pPr>
            <a:lvl2pPr>
              <a:defRPr i="1">
                <a:solidFill>
                  <a:schemeClr val="tx1">
                    <a:alpha val="50000"/>
                  </a:schemeClr>
                </a:solidFill>
              </a:defRPr>
            </a:lvl2pPr>
          </a:lstStyle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Click the Photo Icon to Insert Photo</a:t>
            </a:r>
            <a:br>
              <a:rPr lang="en-US" dirty="0"/>
            </a:br>
            <a:r>
              <a:rPr lang="en-US" dirty="0"/>
              <a:t>(Use Full Only)</a:t>
            </a:r>
            <a:br>
              <a:rPr lang="en-US" dirty="0"/>
            </a:br>
            <a:r>
              <a:rPr lang="en-US" dirty="0"/>
              <a:t>Don’t forget, you’ll need to send to back.</a:t>
            </a:r>
          </a:p>
        </p:txBody>
      </p:sp>
    </p:spTree>
    <p:extLst>
      <p:ext uri="{BB962C8B-B14F-4D97-AF65-F5344CB8AC3E}">
        <p14:creationId xmlns:p14="http://schemas.microsoft.com/office/powerpoint/2010/main" val="310057628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2"/>
          <p:cNvSpPr txBox="1">
            <a:spLocks noGrp="1"/>
          </p:cNvSpPr>
          <p:nvPr>
            <p:ph type="body" idx="1"/>
          </p:nvPr>
        </p:nvSpPr>
        <p:spPr>
          <a:xfrm>
            <a:off x="426000" y="5640767"/>
            <a:ext cx="79984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3047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92" name="Google Shape;92;p22"/>
          <p:cNvSpPr txBox="1">
            <a:spLocks noGrp="1"/>
          </p:cNvSpPr>
          <p:nvPr>
            <p:ph type="sldNum" idx="12"/>
          </p:nvPr>
        </p:nvSpPr>
        <p:spPr>
          <a:xfrm>
            <a:off x="11320333" y="624134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9957937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3"/>
          <p:cNvSpPr/>
          <p:nvPr/>
        </p:nvSpPr>
        <p:spPr>
          <a:xfrm>
            <a:off x="0" y="6727600"/>
            <a:ext cx="12192000" cy="130400"/>
          </a:xfrm>
          <a:prstGeom prst="rect">
            <a:avLst/>
          </a:prstGeom>
          <a:solidFill>
            <a:srgbClr val="00CC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3"/>
          <p:cNvSpPr txBox="1">
            <a:spLocks noGrp="1"/>
          </p:cNvSpPr>
          <p:nvPr>
            <p:ph type="title" hasCustomPrompt="1"/>
          </p:nvPr>
        </p:nvSpPr>
        <p:spPr>
          <a:xfrm>
            <a:off x="415600" y="1644133"/>
            <a:ext cx="11360800" cy="214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3333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3333">
                <a:latin typeface="Lato"/>
                <a:ea typeface="Lato"/>
                <a:cs typeface="Lato"/>
                <a:sym typeface="La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3333">
                <a:latin typeface="Lato"/>
                <a:ea typeface="Lato"/>
                <a:cs typeface="Lato"/>
                <a:sym typeface="La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3333">
                <a:latin typeface="Lato"/>
                <a:ea typeface="Lato"/>
                <a:cs typeface="Lato"/>
                <a:sym typeface="La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3333">
                <a:latin typeface="Lato"/>
                <a:ea typeface="Lato"/>
                <a:cs typeface="Lato"/>
                <a:sym typeface="La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3333"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3333"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3333"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3333"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96" name="Google Shape;96;p23"/>
          <p:cNvSpPr txBox="1">
            <a:spLocks noGrp="1"/>
          </p:cNvSpPr>
          <p:nvPr>
            <p:ph type="body" idx="1"/>
          </p:nvPr>
        </p:nvSpPr>
        <p:spPr>
          <a:xfrm>
            <a:off x="415600" y="3892600"/>
            <a:ext cx="11360800" cy="14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7" name="Google Shape;97;p23"/>
          <p:cNvSpPr txBox="1">
            <a:spLocks noGrp="1"/>
          </p:cNvSpPr>
          <p:nvPr>
            <p:ph type="sldNum" idx="12"/>
          </p:nvPr>
        </p:nvSpPr>
        <p:spPr>
          <a:xfrm>
            <a:off x="11320333" y="624134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2292467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4"/>
          <p:cNvSpPr txBox="1">
            <a:spLocks noGrp="1"/>
          </p:cNvSpPr>
          <p:nvPr>
            <p:ph type="sldNum" idx="12"/>
          </p:nvPr>
        </p:nvSpPr>
        <p:spPr>
          <a:xfrm>
            <a:off x="11320333" y="624134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4928181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65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5BFCE30-2975-C742-A407-EDEDBF99B36E}"/>
              </a:ext>
            </a:extLst>
          </p:cNvPr>
          <p:cNvSpPr txBox="1">
            <a:spLocks/>
          </p:cNvSpPr>
          <p:nvPr userDrawn="1"/>
        </p:nvSpPr>
        <p:spPr>
          <a:xfrm>
            <a:off x="11585606" y="6403575"/>
            <a:ext cx="52312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8CB8F98-32D9-9E4F-BAC9-49610775ED25}" type="slidenum">
              <a:rPr lang="en-US" b="0" i="0" smtClean="0">
                <a:solidFill>
                  <a:schemeClr val="bg1">
                    <a:lumMod val="50000"/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b="0" i="0" dirty="0">
              <a:solidFill>
                <a:schemeClr val="bg1">
                  <a:lumMod val="50000"/>
                  <a:alpha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7348912-7FAA-864F-9EA5-464CB0ADD0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9145" y="2621977"/>
            <a:ext cx="8833710" cy="1614045"/>
          </a:xfrm>
          <a:prstGeom prst="rect">
            <a:avLst/>
          </a:prstGeom>
        </p:spPr>
        <p:txBody>
          <a:bodyPr/>
          <a:lstStyle>
            <a:lvl1pPr algn="ctr">
              <a:defRPr sz="4000" b="0" i="0">
                <a:solidFill>
                  <a:srgbClr val="232B6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This is a quote.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 lacinia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vestiblum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And this is the really important part.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0FFF73-E721-1E47-B43D-6973ABBFC7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94498" y="2134960"/>
            <a:ext cx="403004" cy="351919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FE845D8-5D8E-A243-BE36-D97D128F153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46902" y="4499983"/>
            <a:ext cx="779421" cy="7794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Click to Insert Profile Image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7A53042-896C-2A4A-B7A7-F054EED829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30091" y="4500686"/>
            <a:ext cx="4982764" cy="77946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b="0" i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First &amp; Last Name</a:t>
            </a:r>
            <a:br>
              <a:rPr lang="en-US" dirty="0"/>
            </a:br>
            <a:r>
              <a:rPr lang="en-US" dirty="0"/>
              <a:t>Full Title, Company</a:t>
            </a:r>
          </a:p>
        </p:txBody>
      </p:sp>
    </p:spTree>
    <p:extLst>
      <p:ext uri="{BB962C8B-B14F-4D97-AF65-F5344CB8AC3E}">
        <p14:creationId xmlns:p14="http://schemas.microsoft.com/office/powerpoint/2010/main" val="1385711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31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7E8BF2E-239F-0A4A-80AC-CA02B308E8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66582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CB8F98-32D9-9E4F-BAC9-49610775ED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055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4" r:id="rId2"/>
    <p:sldLayoutId id="2147483685" r:id="rId3"/>
    <p:sldLayoutId id="2147483686" r:id="rId4"/>
    <p:sldLayoutId id="2147483653" r:id="rId5"/>
    <p:sldLayoutId id="2147483655" r:id="rId6"/>
    <p:sldLayoutId id="2147483656" r:id="rId7"/>
    <p:sldLayoutId id="2147483659" r:id="rId8"/>
    <p:sldLayoutId id="2147483660" r:id="rId9"/>
    <p:sldLayoutId id="2147483665" r:id="rId10"/>
    <p:sldLayoutId id="2147483666" r:id="rId11"/>
    <p:sldLayoutId id="2147483687" r:id="rId12"/>
    <p:sldLayoutId id="2147483688" r:id="rId13"/>
    <p:sldLayoutId id="2147483650" r:id="rId14"/>
    <p:sldLayoutId id="2147483683" r:id="rId15"/>
    <p:sldLayoutId id="214748367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72BC"/>
          </a:solidFill>
          <a:latin typeface="Oswal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E92E1E-89CA-4792-B2F5-FC23446A3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32F3F2-C30F-41E6-84F3-B66294CD15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B87FD4-8F15-424E-9E07-47BB67906A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B47A9-B053-4382-B596-E60574C54E98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BC5385-8237-4415-AA0E-72620939BC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6AAE84-3A6F-4F93-8673-4215624CB5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C75E4-60A3-4005-BEF1-46F2C2CAC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278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23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riangle_page#.png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6619893"/>
            <a:ext cx="581152" cy="24079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551231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4217" y="3885257"/>
            <a:ext cx="9261907" cy="1441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15435" y="6558725"/>
            <a:ext cx="5318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F1214C19-7B70-E548-A608-340680BFD9A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444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</p:sldLayoutIdLst>
  <p:txStyles>
    <p:titleStyle>
      <a:lvl1pPr algn="ctr" defTabSz="457200" rtl="0" eaLnBrk="1" latinLnBrk="0" hangingPunct="1">
        <a:spcBef>
          <a:spcPct val="0"/>
        </a:spcBef>
        <a:buNone/>
        <a:defRPr sz="3600" b="1" kern="1200">
          <a:solidFill>
            <a:srgbClr val="FFFFFF"/>
          </a:solidFill>
          <a:latin typeface="Verdana"/>
          <a:ea typeface="+mj-ea"/>
          <a:cs typeface="Verdana"/>
        </a:defRPr>
      </a:lvl1pPr>
    </p:titleStyle>
    <p:bodyStyle>
      <a:lvl1pPr marL="342900" indent="-342900" algn="ctr" defTabSz="457200" rtl="0" eaLnBrk="1" latinLnBrk="0" hangingPunct="1">
        <a:spcBef>
          <a:spcPct val="20000"/>
        </a:spcBef>
        <a:buClr>
          <a:srgbClr val="AB0520"/>
        </a:buClr>
        <a:buFont typeface="Arial"/>
        <a:buChar char="•"/>
        <a:defRPr sz="2000" kern="1200">
          <a:solidFill>
            <a:srgbClr val="FFFFFF"/>
          </a:solidFill>
          <a:latin typeface="Verdana"/>
          <a:ea typeface="+mn-ea"/>
          <a:cs typeface="Verdana"/>
        </a:defRPr>
      </a:lvl1pPr>
      <a:lvl2pPr marL="742950" indent="-285750" algn="ctr" defTabSz="457200" rtl="0" eaLnBrk="1" latinLnBrk="0" hangingPunct="1">
        <a:spcBef>
          <a:spcPct val="20000"/>
        </a:spcBef>
        <a:buClr>
          <a:srgbClr val="AB0520"/>
        </a:buClr>
        <a:buFont typeface="Arial"/>
        <a:buChar char="•"/>
        <a:defRPr sz="1600" kern="1200">
          <a:solidFill>
            <a:srgbClr val="FFFFFF"/>
          </a:solidFill>
          <a:latin typeface="Verdana"/>
          <a:ea typeface="+mn-ea"/>
          <a:cs typeface="Verdana"/>
        </a:defRPr>
      </a:lvl2pPr>
      <a:lvl3pPr marL="1143000" indent="-228600" algn="ctr" defTabSz="457200" rtl="0" eaLnBrk="1" latinLnBrk="0" hangingPunct="1">
        <a:spcBef>
          <a:spcPct val="20000"/>
        </a:spcBef>
        <a:buClr>
          <a:srgbClr val="AB0520"/>
        </a:buClr>
        <a:buFont typeface="Arial"/>
        <a:buChar char="•"/>
        <a:defRPr sz="1200" kern="1200">
          <a:solidFill>
            <a:srgbClr val="FFFFFF"/>
          </a:solidFill>
          <a:latin typeface="Verdana"/>
          <a:ea typeface="+mn-ea"/>
          <a:cs typeface="Verdana"/>
        </a:defRPr>
      </a:lvl3pPr>
      <a:lvl4pPr marL="1600200" indent="-228600" algn="ctr" defTabSz="457200" rtl="0" eaLnBrk="1" latinLnBrk="0" hangingPunct="1">
        <a:spcBef>
          <a:spcPct val="20000"/>
        </a:spcBef>
        <a:buClr>
          <a:srgbClr val="AB0520"/>
        </a:buClr>
        <a:buFont typeface="Arial"/>
        <a:buChar char="•"/>
        <a:defRPr sz="1200" kern="1200">
          <a:solidFill>
            <a:srgbClr val="FFFFFF"/>
          </a:solidFill>
          <a:latin typeface="Verdana"/>
          <a:ea typeface="+mn-ea"/>
          <a:cs typeface="Verdana"/>
        </a:defRPr>
      </a:lvl4pPr>
      <a:lvl5pPr marL="2057400" indent="-228600" algn="ctr" defTabSz="457200" rtl="0" eaLnBrk="1" latinLnBrk="0" hangingPunct="1">
        <a:spcBef>
          <a:spcPct val="20000"/>
        </a:spcBef>
        <a:buClr>
          <a:srgbClr val="AB0520"/>
        </a:buClr>
        <a:buFont typeface="Arial"/>
        <a:buChar char="•"/>
        <a:defRPr sz="1200" kern="1200">
          <a:solidFill>
            <a:srgbClr val="FFFFFF"/>
          </a:solidFill>
          <a:latin typeface="Verdana"/>
          <a:ea typeface="+mn-ea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EB1CF4-7BCA-DB31-48C1-BF6D82977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3299" y="681037"/>
            <a:ext cx="8353425" cy="842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E1587C-E313-0B88-C259-EADDD8D225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6683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5F93EC-5E88-6B47-50A4-79A6364FA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DEACC5-84D6-A69C-AD45-8379D6AFE3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958523-E2A1-7C73-0E01-2449E0AF9D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FC7A3B-1BC9-4591-81A9-94C8415B4B0C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D264BC-56F1-0DF5-37B0-08E2D52B08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082550-B061-2EE0-7CFB-528127C55E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4B4F59-F66E-42D8-99C0-42A4DB10F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446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683939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15600" y="521800"/>
            <a:ext cx="11360800" cy="8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5C3DD"/>
              </a:buClr>
              <a:buSzPts val="4000"/>
              <a:buFont typeface="Lato"/>
              <a:buNone/>
              <a:defRPr sz="4000" b="1">
                <a:solidFill>
                  <a:srgbClr val="05C3DD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11320333" y="624134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333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buNone/>
              <a:defRPr sz="1333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 rtl="0">
              <a:buNone/>
              <a:defRPr sz="1333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 rtl="0">
              <a:buNone/>
              <a:defRPr sz="1333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 rtl="0">
              <a:buNone/>
              <a:defRPr sz="1333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 rtl="0">
              <a:buNone/>
              <a:defRPr sz="1333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 rtl="0">
              <a:buNone/>
              <a:defRPr sz="1333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 rtl="0">
              <a:buNone/>
              <a:defRPr sz="1333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 rtl="0">
              <a:buNone/>
              <a:defRPr sz="1333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958880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mailto:Example@AZED.gov" TargetMode="Externa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azed.gov/cte/data" TargetMode="External"/><Relationship Id="rId4" Type="http://schemas.openxmlformats.org/officeDocument/2006/relationships/image" Target="../media/image27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sv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pamferguson@acteaz.org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9.xml"/><Relationship Id="rId4" Type="http://schemas.openxmlformats.org/officeDocument/2006/relationships/hyperlink" Target="acteaz.org/events/mid-winter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www.surveymonkey.com/r/2RLBHXT" TargetMode="External"/><Relationship Id="rId1" Type="http://schemas.openxmlformats.org/officeDocument/2006/relationships/slideLayout" Target="../slideLayouts/slideLayout3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acteaz.org/events" TargetMode="External"/><Relationship Id="rId1" Type="http://schemas.openxmlformats.org/officeDocument/2006/relationships/slideLayout" Target="../slideLayouts/slideLayout3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shellyyork@acteaz.org" TargetMode="External"/><Relationship Id="rId7" Type="http://schemas.openxmlformats.org/officeDocument/2006/relationships/hyperlink" Target="mailto:eventsupport@acteaz.org" TargetMode="External"/><Relationship Id="rId2" Type="http://schemas.openxmlformats.org/officeDocument/2006/relationships/hyperlink" Target="mailto:lindsayduran@acteaz.org" TargetMode="External"/><Relationship Id="rId1" Type="http://schemas.openxmlformats.org/officeDocument/2006/relationships/slideLayout" Target="../slideLayouts/slideLayout39.xml"/><Relationship Id="rId6" Type="http://schemas.openxmlformats.org/officeDocument/2006/relationships/hyperlink" Target="mailto:alecdamiano@acteaz.org" TargetMode="External"/><Relationship Id="rId5" Type="http://schemas.openxmlformats.org/officeDocument/2006/relationships/hyperlink" Target="mailto:premierseries@acteaz.org" TargetMode="External"/><Relationship Id="rId4" Type="http://schemas.openxmlformats.org/officeDocument/2006/relationships/hyperlink" Target="mailto:pamferguson@acteaz.org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image" Target="../media/image240.png"/><Relationship Id="rId18" Type="http://schemas.openxmlformats.org/officeDocument/2006/relationships/customXml" Target="../ink/ink9.xml"/><Relationship Id="rId3" Type="http://schemas.openxmlformats.org/officeDocument/2006/relationships/image" Target="../media/image39.png"/><Relationship Id="rId21" Type="http://schemas.openxmlformats.org/officeDocument/2006/relationships/image" Target="../media/image110.png"/><Relationship Id="rId7" Type="http://schemas.openxmlformats.org/officeDocument/2006/relationships/image" Target="../media/image210.png"/><Relationship Id="rId12" Type="http://schemas.openxmlformats.org/officeDocument/2006/relationships/customXml" Target="../ink/ink6.xml"/><Relationship Id="rId17" Type="http://schemas.openxmlformats.org/officeDocument/2006/relationships/image" Target="../media/image260.png"/><Relationship Id="rId25" Type="http://schemas.openxmlformats.org/officeDocument/2006/relationships/image" Target="../media/image130.png"/><Relationship Id="rId2" Type="http://schemas.openxmlformats.org/officeDocument/2006/relationships/notesSlide" Target="../notesSlides/notesSlide8.xml"/><Relationship Id="rId16" Type="http://schemas.openxmlformats.org/officeDocument/2006/relationships/customXml" Target="../ink/ink8.xml"/><Relationship Id="rId20" Type="http://schemas.openxmlformats.org/officeDocument/2006/relationships/customXml" Target="../ink/ink10.xml"/><Relationship Id="rId1" Type="http://schemas.openxmlformats.org/officeDocument/2006/relationships/slideLayout" Target="../slideLayouts/slideLayout13.xml"/><Relationship Id="rId6" Type="http://schemas.openxmlformats.org/officeDocument/2006/relationships/customXml" Target="../ink/ink3.xml"/><Relationship Id="rId11" Type="http://schemas.openxmlformats.org/officeDocument/2006/relationships/image" Target="../media/image230.png"/><Relationship Id="rId24" Type="http://schemas.openxmlformats.org/officeDocument/2006/relationships/customXml" Target="../ink/ink12.xml"/><Relationship Id="rId5" Type="http://schemas.openxmlformats.org/officeDocument/2006/relationships/image" Target="../media/image200.png"/><Relationship Id="rId15" Type="http://schemas.openxmlformats.org/officeDocument/2006/relationships/image" Target="../media/image250.png"/><Relationship Id="rId23" Type="http://schemas.openxmlformats.org/officeDocument/2006/relationships/image" Target="../media/image120.png"/><Relationship Id="rId10" Type="http://schemas.openxmlformats.org/officeDocument/2006/relationships/customXml" Target="../ink/ink5.xml"/><Relationship Id="rId19" Type="http://schemas.openxmlformats.org/officeDocument/2006/relationships/image" Target="../media/image270.png"/><Relationship Id="rId4" Type="http://schemas.openxmlformats.org/officeDocument/2006/relationships/customXml" Target="../ink/ink2.xml"/><Relationship Id="rId9" Type="http://schemas.openxmlformats.org/officeDocument/2006/relationships/image" Target="../media/image220.png"/><Relationship Id="rId14" Type="http://schemas.openxmlformats.org/officeDocument/2006/relationships/customXml" Target="../ink/ink7.xml"/><Relationship Id="rId22" Type="http://schemas.openxmlformats.org/officeDocument/2006/relationships/customXml" Target="../ink/ink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0.png"/><Relationship Id="rId4" Type="http://schemas.openxmlformats.org/officeDocument/2006/relationships/customXml" Target="../ink/ink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mailto:Cindy.Gutierrez@azed.gov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6.png"/><Relationship Id="rId3" Type="http://schemas.openxmlformats.org/officeDocument/2006/relationships/hyperlink" Target="mailto:support@ctecaz.org" TargetMode="External"/><Relationship Id="rId7" Type="http://schemas.openxmlformats.org/officeDocument/2006/relationships/hyperlink" Target="https://www.facebook.com/azctecc?fref=ts" TargetMode="External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42.png"/><Relationship Id="rId11" Type="http://schemas.openxmlformats.org/officeDocument/2006/relationships/hyperlink" Target="https://www.youtube.com/channel/UC51TcfYNUIJr2vVhpYUWsEQ" TargetMode="External"/><Relationship Id="rId5" Type="http://schemas.openxmlformats.org/officeDocument/2006/relationships/image" Target="../media/image41.png"/><Relationship Id="rId10" Type="http://schemas.openxmlformats.org/officeDocument/2006/relationships/image" Target="../media/image44.png"/><Relationship Id="rId4" Type="http://schemas.openxmlformats.org/officeDocument/2006/relationships/hyperlink" Target="https://cte.ctecaz.org/groups/cte-administrators/289/discussions/" TargetMode="External"/><Relationship Id="rId9" Type="http://schemas.openxmlformats.org/officeDocument/2006/relationships/hyperlink" Target="https://twitter.com/AZ_CTE_CC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4.png"/><Relationship Id="rId4" Type="http://schemas.openxmlformats.org/officeDocument/2006/relationships/hyperlink" Target="https://www.acteaz.org/cte-leads-2/about-the-teacher-series/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7.xml"/><Relationship Id="rId4" Type="http://schemas.openxmlformats.org/officeDocument/2006/relationships/hyperlink" Target="mailto:Premierseries@acteaz.org" TargetMode="Externa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9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9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hyperlink" Target="mailto:Emily.Brown@AZED.gov" TargetMode="External"/><Relationship Id="rId1" Type="http://schemas.openxmlformats.org/officeDocument/2006/relationships/slideLayout" Target="../slideLayouts/slideLayout60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1.jp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zed.gov/cte/ctso" TargetMode="Externa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Relationship Id="rId4" Type="http://schemas.openxmlformats.org/officeDocument/2006/relationships/image" Target="cid:ii_l7y5081g2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fblaarizona.wufoo.com/forms/ctso-new-advisor-training-2022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fblaarizona.wufoo.com/forms/ctso-advanced-training-2022/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mailto:Julie.Ellis@azed.gov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1.xml"/><Relationship Id="rId4" Type="http://schemas.openxmlformats.org/officeDocument/2006/relationships/hyperlink" Target="http://www.acova.org/" TargetMode="Externa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8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B28A4A74-1A12-D246-9EB1-A9693BCF9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858" y="2092534"/>
            <a:ext cx="10484284" cy="749735"/>
          </a:xfrm>
        </p:spPr>
        <p:txBody>
          <a:bodyPr/>
          <a:lstStyle/>
          <a:p>
            <a:pPr algn="l"/>
            <a:r>
              <a:rPr lang="en-US" dirty="0"/>
              <a:t>CTE Administrators Meeting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281D211-8074-6C41-8A37-F9A78B6B9F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5407" y="3204183"/>
            <a:ext cx="11429579" cy="3653817"/>
          </a:xfrm>
        </p:spPr>
        <p:txBody>
          <a:bodyPr/>
          <a:lstStyle/>
          <a:p>
            <a:r>
              <a:rPr lang="en-US" sz="2400" b="1" dirty="0"/>
              <a:t>ADE Vision </a:t>
            </a:r>
            <a:r>
              <a:rPr lang="en-US" sz="2400" dirty="0"/>
              <a:t>– Equity for all students to achieve their full potential.</a:t>
            </a:r>
            <a:br>
              <a:rPr lang="en-US" sz="2400" dirty="0"/>
            </a:br>
            <a:r>
              <a:rPr lang="en-US" sz="2400" dirty="0"/>
              <a:t> </a:t>
            </a:r>
            <a:br>
              <a:rPr lang="en-US" sz="2400" dirty="0"/>
            </a:br>
            <a:r>
              <a:rPr lang="en-US" sz="2400" b="1" dirty="0"/>
              <a:t>ADE Mission </a:t>
            </a:r>
            <a:r>
              <a:rPr lang="en-US" sz="2400" dirty="0"/>
              <a:t>– The Arizona Department of Education advances equity and excellence for all students by serving school leaders, educators and staff, collaborating with communities, and leading with data-driven best practices</a:t>
            </a:r>
          </a:p>
          <a:p>
            <a:r>
              <a:rPr lang="en-US" sz="2400" b="1" dirty="0"/>
              <a:t>CTE Vision:</a:t>
            </a:r>
            <a:r>
              <a:rPr lang="en-US" sz="2400" dirty="0"/>
              <a:t> Develop Arizona’s competitive workforce through the power of Career and Technical Education.</a:t>
            </a:r>
          </a:p>
          <a:p>
            <a:r>
              <a:rPr lang="en-US" sz="2400" b="1" dirty="0"/>
              <a:t>CTE Mission: </a:t>
            </a:r>
            <a:r>
              <a:rPr lang="en-US" sz="2400" dirty="0"/>
              <a:t>Career and Technical Education will engage Arizona learners in relevant experiences leading to purposeful and economically viable careers.</a:t>
            </a:r>
          </a:p>
          <a:p>
            <a:endParaRPr lang="en-US" sz="2400" dirty="0"/>
          </a:p>
          <a:p>
            <a:endParaRPr lang="en-US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E832B5-D005-48C6-8286-331F6E1405AF}"/>
              </a:ext>
            </a:extLst>
          </p:cNvPr>
          <p:cNvSpPr txBox="1"/>
          <p:nvPr/>
        </p:nvSpPr>
        <p:spPr>
          <a:xfrm>
            <a:off x="8405501" y="1238479"/>
            <a:ext cx="3619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C10C"/>
              </a:buClr>
              <a:buSzPct val="85000"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Calibri Light" panose="020F0302020204030204" pitchFamily="34" charset="0"/>
              </a:rPr>
              <a:t>November 3, 2022</a:t>
            </a: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B6444DA-2625-4CD3-B235-37273E32D8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8324" y="625724"/>
            <a:ext cx="3277530" cy="12255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250DA5-1C61-6155-540A-CB48C29CF4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858" y="288817"/>
            <a:ext cx="1609725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82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0"/>
    </mc:Choice>
    <mc:Fallback xmlns="">
      <p:transition advTm="2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C218B3-EC23-2F08-3937-14F98F2668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0099" y="409303"/>
            <a:ext cx="10521043" cy="4606834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rgbClr val="ECECEC">
                    <a:alpha val="60000"/>
                  </a:srgbClr>
                </a:solidFill>
              </a:rPr>
              <a:t>CTE Grant Application Important Dates</a:t>
            </a:r>
          </a:p>
          <a:p>
            <a:pPr algn="ctr"/>
            <a:r>
              <a:rPr lang="en-US" sz="3200" dirty="0">
                <a:solidFill>
                  <a:srgbClr val="ECECEC">
                    <a:alpha val="60000"/>
                  </a:srgbClr>
                </a:solidFill>
              </a:rPr>
              <a:t>FY2022</a:t>
            </a:r>
          </a:p>
          <a:p>
            <a:pPr algn="ctr"/>
            <a:endParaRPr lang="en-US" sz="2800" dirty="0"/>
          </a:p>
          <a:p>
            <a:r>
              <a:rPr lang="en-US" sz="2800" dirty="0">
                <a:solidFill>
                  <a:schemeClr val="bg1"/>
                </a:solidFill>
              </a:rPr>
              <a:t>CTE Federal Perkins Grant Completion Report opened </a:t>
            </a:r>
            <a:r>
              <a:rPr lang="en-US" sz="2800" u="sng" dirty="0">
                <a:solidFill>
                  <a:srgbClr val="FCAF18"/>
                </a:solidFill>
              </a:rPr>
              <a:t>October 1, 2022</a:t>
            </a:r>
            <a:r>
              <a:rPr lang="en-US" sz="2800" dirty="0">
                <a:solidFill>
                  <a:schemeClr val="bg1"/>
                </a:solidFill>
              </a:rPr>
              <a:t>.  Please submit your Completion Report no later than </a:t>
            </a:r>
            <a:r>
              <a:rPr lang="en-US" sz="2800" u="sng" dirty="0">
                <a:solidFill>
                  <a:srgbClr val="FCAF18"/>
                </a:solidFill>
              </a:rPr>
              <a:t>December 30, 2022</a:t>
            </a:r>
          </a:p>
        </p:txBody>
      </p:sp>
    </p:spTree>
    <p:extLst>
      <p:ext uri="{BB962C8B-B14F-4D97-AF65-F5344CB8AC3E}">
        <p14:creationId xmlns:p14="http://schemas.microsoft.com/office/powerpoint/2010/main" val="4562569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409F71-6463-E6B6-331F-9BC9C84D4B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3178" y="322798"/>
            <a:ext cx="11686902" cy="5041682"/>
          </a:xfrm>
        </p:spPr>
        <p:txBody>
          <a:bodyPr/>
          <a:lstStyle/>
          <a:p>
            <a:pPr algn="ctr"/>
            <a:r>
              <a:rPr lang="en-US" sz="3200" dirty="0"/>
              <a:t>CTE Perkins Grant Application Important Dates</a:t>
            </a:r>
          </a:p>
          <a:p>
            <a:pPr algn="ctr"/>
            <a:r>
              <a:rPr lang="en-US" sz="3200" dirty="0"/>
              <a:t>FY2023</a:t>
            </a:r>
          </a:p>
          <a:p>
            <a:pPr algn="ctr"/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Performance Measures Improvement Plans Due </a:t>
            </a:r>
            <a:r>
              <a:rPr lang="en-US" u="sng" dirty="0">
                <a:solidFill>
                  <a:srgbClr val="FCAF18"/>
                </a:solidFill>
              </a:rPr>
              <a:t>11/30/2022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Performance Measures Mid-Year Grant Narratives Due </a:t>
            </a:r>
            <a:r>
              <a:rPr lang="en-US" u="sng" dirty="0">
                <a:solidFill>
                  <a:srgbClr val="FCAF18"/>
                </a:solidFill>
              </a:rPr>
              <a:t>3/31/2023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Measurable Objectives Final Grant Narratives Due </a:t>
            </a:r>
            <a:r>
              <a:rPr lang="en-US" u="sng" dirty="0">
                <a:solidFill>
                  <a:srgbClr val="FCAF18"/>
                </a:solidFill>
              </a:rPr>
              <a:t>9/15/2023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State Priority Completion Reports Due </a:t>
            </a:r>
            <a:r>
              <a:rPr lang="en-US" u="sng" dirty="0">
                <a:solidFill>
                  <a:srgbClr val="FCAF18"/>
                </a:solidFill>
              </a:rPr>
              <a:t>9/30/2023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Perkins Completion Reports Due </a:t>
            </a:r>
            <a:r>
              <a:rPr lang="en-US" u="sng" dirty="0">
                <a:solidFill>
                  <a:srgbClr val="FCAF18"/>
                </a:solidFill>
              </a:rPr>
              <a:t>12/31/2023</a:t>
            </a:r>
          </a:p>
        </p:txBody>
      </p:sp>
    </p:spTree>
    <p:extLst>
      <p:ext uri="{BB962C8B-B14F-4D97-AF65-F5344CB8AC3E}">
        <p14:creationId xmlns:p14="http://schemas.microsoft.com/office/powerpoint/2010/main" val="38256062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0ECAD5-47AE-99A9-B7FF-E68CE8EAB2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3143" y="409303"/>
            <a:ext cx="11086011" cy="4798423"/>
          </a:xfrm>
        </p:spPr>
        <p:txBody>
          <a:bodyPr/>
          <a:lstStyle/>
          <a:p>
            <a:pPr algn="ctr"/>
            <a:r>
              <a:rPr lang="en-US" sz="7200" dirty="0">
                <a:solidFill>
                  <a:srgbClr val="FCAF18">
                    <a:alpha val="60000"/>
                  </a:srgbClr>
                </a:solidFill>
              </a:rPr>
              <a:t>What is New?</a:t>
            </a:r>
          </a:p>
          <a:p>
            <a:pPr algn="ctr"/>
            <a:endParaRPr lang="en-US" sz="2800" dirty="0"/>
          </a:p>
          <a:p>
            <a:pPr algn="ctr"/>
            <a:r>
              <a:rPr lang="en-US" sz="8000" dirty="0">
                <a:solidFill>
                  <a:schemeClr val="bg1"/>
                </a:solidFill>
              </a:rPr>
              <a:t>Perkins </a:t>
            </a:r>
          </a:p>
          <a:p>
            <a:pPr algn="ctr"/>
            <a:r>
              <a:rPr lang="en-US" sz="8000" dirty="0">
                <a:solidFill>
                  <a:schemeClr val="bg1"/>
                </a:solidFill>
              </a:rPr>
              <a:t>CLNA</a:t>
            </a:r>
          </a:p>
          <a:p>
            <a:pPr marL="1143000" lvl="1" indent="-457200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521598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BA516F-344B-5963-B300-F154088DCE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0891" y="618890"/>
            <a:ext cx="11138263" cy="4580127"/>
          </a:xfrm>
        </p:spPr>
        <p:txBody>
          <a:bodyPr/>
          <a:lstStyle/>
          <a:p>
            <a:pPr algn="ctr"/>
            <a:r>
              <a:rPr lang="en-US" sz="3200" dirty="0"/>
              <a:t>Perkins CLNA</a:t>
            </a:r>
          </a:p>
          <a:p>
            <a:pPr algn="ctr"/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Incorporated Year 1 &amp; Year 2 requirements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Condensed Criteria requirements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Incorporated Gap Analysis where applicable</a:t>
            </a:r>
          </a:p>
          <a:p>
            <a:endParaRPr lang="en-US" dirty="0"/>
          </a:p>
          <a:p>
            <a:r>
              <a:rPr lang="en-US" dirty="0">
                <a:solidFill>
                  <a:schemeClr val="bg1"/>
                </a:solidFill>
              </a:rPr>
              <a:t>*** Attend Shelley </a:t>
            </a:r>
            <a:r>
              <a:rPr lang="en-US" dirty="0" err="1">
                <a:solidFill>
                  <a:schemeClr val="bg1"/>
                </a:solidFill>
              </a:rPr>
              <a:t>Baudean’s</a:t>
            </a:r>
            <a:r>
              <a:rPr lang="en-US" dirty="0">
                <a:solidFill>
                  <a:schemeClr val="bg1"/>
                </a:solidFill>
              </a:rPr>
              <a:t> today session for more specifics</a:t>
            </a:r>
          </a:p>
        </p:txBody>
      </p:sp>
    </p:spTree>
    <p:extLst>
      <p:ext uri="{BB962C8B-B14F-4D97-AF65-F5344CB8AC3E}">
        <p14:creationId xmlns:p14="http://schemas.microsoft.com/office/powerpoint/2010/main" val="33526778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15991D-AF07-B0E8-04C0-34B321BDFF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53440" y="453427"/>
            <a:ext cx="10816046" cy="4728173"/>
          </a:xfrm>
        </p:spPr>
        <p:txBody>
          <a:bodyPr/>
          <a:lstStyle/>
          <a:p>
            <a:pPr algn="ctr"/>
            <a:r>
              <a:rPr lang="en-US" sz="3200" dirty="0"/>
              <a:t>Helpful Tips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Ensure you have grant user access role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Purchase Capital Equipment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Work with Business Manager to ensure regular submission of reimbursement requests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Focus on CLNA goals / targets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algn="ctr"/>
            <a:r>
              <a:rPr lang="en-US" dirty="0">
                <a:solidFill>
                  <a:srgbClr val="FCAF18">
                    <a:alpha val="60000"/>
                  </a:srgbClr>
                </a:solidFill>
              </a:rPr>
              <a:t>*Spend your allocated funding</a:t>
            </a:r>
          </a:p>
        </p:txBody>
      </p:sp>
    </p:spTree>
    <p:extLst>
      <p:ext uri="{BB962C8B-B14F-4D97-AF65-F5344CB8AC3E}">
        <p14:creationId xmlns:p14="http://schemas.microsoft.com/office/powerpoint/2010/main" val="13361699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14F50B-B54C-F3F9-195F-F78C9480BD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5726" y="453427"/>
            <a:ext cx="10998925" cy="4797842"/>
          </a:xfrm>
        </p:spPr>
        <p:txBody>
          <a:bodyPr/>
          <a:lstStyle/>
          <a:p>
            <a:pPr algn="ctr"/>
            <a:r>
              <a:rPr lang="en-US" sz="3200" dirty="0"/>
              <a:t>Planning Ahead</a:t>
            </a:r>
          </a:p>
          <a:p>
            <a:pPr algn="ctr"/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CAF18"/>
                </a:solidFill>
              </a:rPr>
              <a:t>Schedule meetings with CLNA Leadership Team February 2023 to discuss / begin documenting FY2024 grant year’s CLNA goals / targets as this is </a:t>
            </a:r>
            <a:r>
              <a:rPr lang="en-US" sz="2000" b="1" u="sng" dirty="0">
                <a:solidFill>
                  <a:srgbClr val="FCAF18"/>
                </a:solidFill>
              </a:rPr>
              <a:t>year 1</a:t>
            </a:r>
            <a:r>
              <a:rPr lang="en-US" sz="2000" dirty="0">
                <a:solidFill>
                  <a:srgbClr val="FCAF18"/>
                </a:solidFill>
              </a:rPr>
              <a:t> of the biennial cycle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Based on CLNA Leadership Team meeting discussions, begin planning FY2024 Perkins Grant Measurable Objectives to be included in the FY2024 Perkins grant application due May 2023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Start planning your Perkins and State Priority budgets for the FY2024 applications due May 2023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040796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7F0836-6BA2-1F7B-BF0A-A2ADE5F700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8640" y="392467"/>
            <a:ext cx="11338560" cy="5015556"/>
          </a:xfrm>
        </p:spPr>
        <p:txBody>
          <a:bodyPr/>
          <a:lstStyle/>
          <a:p>
            <a:pPr algn="ctr"/>
            <a:r>
              <a:rPr lang="en-US" sz="3200" dirty="0"/>
              <a:t>Resources</a:t>
            </a:r>
          </a:p>
          <a:p>
            <a:pPr algn="ctr"/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Revised CLNA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Chart of Accounts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CTE Quick Reference Guide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Allowable/Unallowable Expenditures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CTE Dates / Deadlines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8992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63D04F-A548-CA42-3121-F9226D3771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2514" y="261838"/>
            <a:ext cx="11295017" cy="5172311"/>
          </a:xfrm>
        </p:spPr>
        <p:txBody>
          <a:bodyPr/>
          <a:lstStyle/>
          <a:p>
            <a:pPr algn="ctr"/>
            <a:r>
              <a:rPr lang="en-US" sz="3200" dirty="0"/>
              <a:t>Contact Information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4F7AFE-743D-F779-57E9-711429FB42BE}"/>
              </a:ext>
            </a:extLst>
          </p:cNvPr>
          <p:cNvSpPr txBox="1"/>
          <p:nvPr/>
        </p:nvSpPr>
        <p:spPr>
          <a:xfrm>
            <a:off x="3222172" y="1093666"/>
            <a:ext cx="6479177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Shelley Baudean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		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John Jones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Grant Program Specialist		OCR Special Populations Program Specialist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shelley.baudean@azed.gov	john.jones@azed.gov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602-542-5323		970-216-6740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Audrey Dieken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		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Mark McManus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Grant Program Specialist		Grant Program Specialist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audrey.dieken@azed.gov		mark.mcmanus@azed.gov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602-350-5064		602-542-8744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Don Dolin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		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Mary M. Medina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Grant Program Specialist		CTE Grants Supervisor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don.dolin@azed.gov		mary.m.medina@azed.gov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602-518-6526		505-426-6681</a:t>
            </a:r>
          </a:p>
        </p:txBody>
      </p:sp>
    </p:spTree>
    <p:extLst>
      <p:ext uri="{BB962C8B-B14F-4D97-AF65-F5344CB8AC3E}">
        <p14:creationId xmlns:p14="http://schemas.microsoft.com/office/powerpoint/2010/main" val="4628306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86337-9E07-5648-AC51-80EF77420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Mary M. Medina – CTE Grants Supervisor</a:t>
            </a:r>
            <a:br>
              <a:rPr lang="en-US" dirty="0"/>
            </a:br>
            <a:r>
              <a:rPr lang="en-US" dirty="0"/>
              <a:t>Mary.M.Medina</a:t>
            </a:r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@AZED.gov</a:t>
            </a:r>
            <a:br>
              <a:rPr lang="en-US" dirty="0"/>
            </a:br>
            <a:r>
              <a:rPr lang="en-US" dirty="0"/>
              <a:t>505-426-6681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643A17-2976-6049-8B3B-1290AF7470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2768889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548C0-38D6-30BD-0568-E097032C2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CTE Accountability &amp;</a:t>
            </a:r>
            <a:br>
              <a:rPr lang="en-US" dirty="0"/>
            </a:br>
            <a:r>
              <a:rPr lang="en-US" dirty="0"/>
              <a:t>CTE Data Portal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CF339A-AEC6-D63F-D885-5E205BF42B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0099" y="803495"/>
            <a:ext cx="5536905" cy="440514"/>
          </a:xfrm>
        </p:spPr>
        <p:txBody>
          <a:bodyPr/>
          <a:lstStyle/>
          <a:p>
            <a:r>
              <a:rPr lang="en-US" dirty="0"/>
              <a:t>CTE Administrator’s Meeting – Nov 3, 2023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0F3BE683-8A49-D084-D0AB-B9C3314264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4523" y="904576"/>
            <a:ext cx="4978400" cy="353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1704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65137-1DA7-8C43-AD97-247781793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5860" y="613629"/>
            <a:ext cx="10773949" cy="4878279"/>
          </a:xfrm>
        </p:spPr>
        <p:txBody>
          <a:bodyPr/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Welcome – Clarkdale/Cottonwood Rooms</a:t>
            </a:r>
            <a:br>
              <a:rPr lang="en-US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Introduction and ADE Updates: 	Strategic Plan </a:t>
            </a:r>
            <a:br>
              <a:rPr lang="en-US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Presidential Scholars</a:t>
            </a:r>
            <a:br>
              <a:rPr lang="en-US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Allocation Update</a:t>
            </a:r>
            <a:br>
              <a:rPr lang="en-US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Grants and Comprehensive Local Needs Assessment (CLNA)</a:t>
            </a:r>
            <a:br>
              <a:rPr lang="en-US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Accountability</a:t>
            </a:r>
            <a:br>
              <a:rPr lang="en-US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Updates: ACTEAZ</a:t>
            </a:r>
            <a:br>
              <a:rPr lang="en-US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Program Monitoring, Local Occupational Programs, Regional In Demand List</a:t>
            </a:r>
            <a:br>
              <a:rPr lang="en-US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Updates: AZ CTE Curriculum Connection</a:t>
            </a:r>
            <a:br>
              <a:rPr lang="en-US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Break</a:t>
            </a:r>
            <a:br>
              <a:rPr lang="en-US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Updates:  Premier Program Series, Project Change</a:t>
            </a:r>
            <a:br>
              <a:rPr lang="en-US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School Counselors</a:t>
            </a:r>
            <a:br>
              <a:rPr lang="en-US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Standards and Assessment Update, TSA Meetings, Website</a:t>
            </a:r>
            <a:br>
              <a:rPr lang="en-US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CTSO</a:t>
            </a:r>
            <a:br>
              <a:rPr lang="en-US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Update:  ACOVA</a:t>
            </a:r>
            <a:br>
              <a:rPr lang="en-US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Reminders and Closing</a:t>
            </a:r>
            <a:br>
              <a:rPr lang="en-US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Adjourn at 11:50 am</a:t>
            </a:r>
            <a:b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7B9D85-5D99-6B4F-B5F2-666FF5D0B0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0100" y="115266"/>
            <a:ext cx="5157788" cy="365125"/>
          </a:xfrm>
        </p:spPr>
        <p:txBody>
          <a:bodyPr/>
          <a:lstStyle/>
          <a:p>
            <a:r>
              <a:rPr lang="en-US" sz="2800" dirty="0">
                <a:solidFill>
                  <a:schemeClr val="bg1">
                    <a:alpha val="60000"/>
                  </a:schemeClr>
                </a:solidFill>
              </a:rPr>
              <a:t>AGENDA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9A36E698-1AB6-F546-B857-C1CBE0DAB2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266582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CB8F98-32D9-9E4F-BAC9-49610775ED25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00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 advTm="15000"/>
    </mc:Choice>
    <mc:Fallback xmlns="">
      <p:transition spd="slow" advTm="15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7B3DA-7828-4DDD-853D-1017C91E9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Important Dates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6780CFA-566E-4372-AD29-CF0A9CB75B4D}"/>
              </a:ext>
            </a:extLst>
          </p:cNvPr>
          <p:cNvSpPr/>
          <p:nvPr/>
        </p:nvSpPr>
        <p:spPr>
          <a:xfrm>
            <a:off x="838200" y="1345915"/>
            <a:ext cx="9919639" cy="657546"/>
          </a:xfrm>
          <a:prstGeom prst="rect">
            <a:avLst/>
          </a:prstGeom>
          <a:solidFill>
            <a:srgbClr val="232B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October 15, 2022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CA3771-AC24-47D6-9C3A-044E0C783D9B}"/>
              </a:ext>
            </a:extLst>
          </p:cNvPr>
          <p:cNvSpPr txBox="1"/>
          <p:nvPr/>
        </p:nvSpPr>
        <p:spPr>
          <a:xfrm>
            <a:off x="838201" y="2178838"/>
            <a:ext cx="1011206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0B3E"/>
              </a:buClr>
              <a:buSzPct val="8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A5D5C"/>
                </a:solidFill>
                <a:effectLst/>
                <a:uLnTx/>
                <a:uFillTx/>
                <a:latin typeface="Arial" panose="020B0604020202020204"/>
                <a:ea typeface="+mn-ea"/>
                <a:cs typeface="Calibri Light" panose="020F0302020204030204" pitchFamily="34" charset="0"/>
              </a:rPr>
              <a:t>Data Capture Date for Fall enrollment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0B3E"/>
              </a:buClr>
              <a:buSzPct val="8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A5D5C"/>
                </a:solidFill>
                <a:effectLst/>
                <a:uLnTx/>
                <a:uFillTx/>
                <a:latin typeface="Arial" panose="020B0604020202020204"/>
                <a:ea typeface="+mn-ea"/>
                <a:cs typeface="Calibri Light" panose="020F0302020204030204" pitchFamily="34" charset="0"/>
              </a:rPr>
              <a:t>Students only need to be enrolled, not actually in attendance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0B3E"/>
              </a:buClr>
              <a:buSzPct val="8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A5D5C"/>
                </a:solidFill>
                <a:effectLst/>
                <a:uLnTx/>
                <a:uFillTx/>
                <a:latin typeface="Arial" panose="020B0604020202020204"/>
                <a:ea typeface="+mn-ea"/>
                <a:cs typeface="Calibri Light" panose="020F0302020204030204" pitchFamily="34" charset="0"/>
              </a:rPr>
              <a:t>Credits might not be available yet – not due until January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0E882AE-FA6A-4062-8F8D-C5AA38C990E1}"/>
              </a:ext>
            </a:extLst>
          </p:cNvPr>
          <p:cNvSpPr/>
          <p:nvPr/>
        </p:nvSpPr>
        <p:spPr>
          <a:xfrm>
            <a:off x="838201" y="3856753"/>
            <a:ext cx="9919638" cy="657546"/>
          </a:xfrm>
          <a:prstGeom prst="rect">
            <a:avLst/>
          </a:prstGeom>
          <a:solidFill>
            <a:srgbClr val="232B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January 15, 2023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D455F9A-A2B6-4DC2-9F48-C7B69AA0DF5C}"/>
              </a:ext>
            </a:extLst>
          </p:cNvPr>
          <p:cNvSpPr txBox="1"/>
          <p:nvPr/>
        </p:nvSpPr>
        <p:spPr>
          <a:xfrm>
            <a:off x="838200" y="4687385"/>
            <a:ext cx="74735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0B3E"/>
              </a:buClr>
              <a:buSzPct val="8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A5D5C"/>
                </a:solidFill>
                <a:effectLst/>
                <a:uLnTx/>
                <a:uFillTx/>
                <a:latin typeface="Arial" panose="020B0604020202020204"/>
                <a:ea typeface="+mn-ea"/>
                <a:cs typeface="Calibri Light" panose="020F0302020204030204" pitchFamily="34" charset="0"/>
              </a:rPr>
              <a:t>Fall term enrollment due with credits earned</a:t>
            </a:r>
          </a:p>
        </p:txBody>
      </p:sp>
    </p:spTree>
    <p:extLst>
      <p:ext uri="{BB962C8B-B14F-4D97-AF65-F5344CB8AC3E}">
        <p14:creationId xmlns:p14="http://schemas.microsoft.com/office/powerpoint/2010/main" val="26787659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7B3DA-7828-4DDD-853D-1017C91E9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96209"/>
            <a:ext cx="10515600" cy="1325563"/>
          </a:xfrm>
        </p:spPr>
        <p:txBody>
          <a:bodyPr/>
          <a:lstStyle/>
          <a:p>
            <a:r>
              <a:rPr lang="en-US" dirty="0"/>
              <a:t>Important Dates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6780CFA-566E-4372-AD29-CF0A9CB75B4D}"/>
              </a:ext>
            </a:extLst>
          </p:cNvPr>
          <p:cNvSpPr/>
          <p:nvPr/>
        </p:nvSpPr>
        <p:spPr>
          <a:xfrm>
            <a:off x="838199" y="1033142"/>
            <a:ext cx="9919639" cy="657546"/>
          </a:xfrm>
          <a:prstGeom prst="rect">
            <a:avLst/>
          </a:prstGeom>
          <a:solidFill>
            <a:srgbClr val="232B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February 15, 2023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CA3771-AC24-47D6-9C3A-044E0C783D9B}"/>
              </a:ext>
            </a:extLst>
          </p:cNvPr>
          <p:cNvSpPr txBox="1"/>
          <p:nvPr/>
        </p:nvSpPr>
        <p:spPr>
          <a:xfrm>
            <a:off x="838201" y="1844800"/>
            <a:ext cx="1018776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0B3E"/>
              </a:buClr>
              <a:buSzPct val="8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A5D5C"/>
                </a:solidFill>
                <a:effectLst/>
                <a:uLnTx/>
                <a:uFillTx/>
                <a:latin typeface="Arial" panose="020B0604020202020204"/>
                <a:ea typeface="+mn-ea"/>
                <a:cs typeface="Calibri Light" panose="020F0302020204030204" pitchFamily="34" charset="0"/>
              </a:rPr>
              <a:t>Data Capture Date for Spring enrollment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0B3E"/>
              </a:buClr>
              <a:buSzPct val="8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A5D5C"/>
                </a:solidFill>
                <a:effectLst/>
                <a:uLnTx/>
                <a:uFillTx/>
                <a:latin typeface="Arial" panose="020B0604020202020204"/>
                <a:ea typeface="+mn-ea"/>
                <a:cs typeface="Calibri Light" panose="020F0302020204030204" pitchFamily="34" charset="0"/>
              </a:rPr>
              <a:t>Students only need to be enrolled, not actually in attendance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0B3E"/>
              </a:buClr>
              <a:buSzPct val="8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A5D5C"/>
                </a:solidFill>
                <a:effectLst/>
                <a:uLnTx/>
                <a:uFillTx/>
                <a:latin typeface="Arial" panose="020B0604020202020204"/>
                <a:ea typeface="+mn-ea"/>
                <a:cs typeface="Calibri Light" panose="020F0302020204030204" pitchFamily="34" charset="0"/>
              </a:rPr>
              <a:t>Credits might not be available yet – not due until June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0B3E"/>
              </a:buClr>
              <a:buSzPct val="85000"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5A5D5C"/>
              </a:solidFill>
              <a:effectLst/>
              <a:uLnTx/>
              <a:uFillTx/>
              <a:latin typeface="Arial" panose="020B0604020202020204"/>
              <a:ea typeface="+mn-ea"/>
              <a:cs typeface="Calibri Light" panose="020F03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0B3E"/>
              </a:buClr>
              <a:buSzPct val="85000"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5A5D5C"/>
              </a:solidFill>
              <a:effectLst/>
              <a:uLnTx/>
              <a:uFillTx/>
              <a:latin typeface="Arial" panose="020B0604020202020204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468D28-AF86-7E9B-3C67-08D75F1A5C1B}"/>
              </a:ext>
            </a:extLst>
          </p:cNvPr>
          <p:cNvSpPr/>
          <p:nvPr/>
        </p:nvSpPr>
        <p:spPr>
          <a:xfrm>
            <a:off x="838200" y="3949341"/>
            <a:ext cx="9919639" cy="657546"/>
          </a:xfrm>
          <a:prstGeom prst="rect">
            <a:avLst/>
          </a:prstGeom>
          <a:solidFill>
            <a:srgbClr val="232B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June 15, 2023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D252DC-6B2D-E581-4749-DDEDA7F955CF}"/>
              </a:ext>
            </a:extLst>
          </p:cNvPr>
          <p:cNvSpPr txBox="1"/>
          <p:nvPr/>
        </p:nvSpPr>
        <p:spPr>
          <a:xfrm>
            <a:off x="838201" y="4887226"/>
            <a:ext cx="99196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0B3E"/>
              </a:buClr>
              <a:buSzPct val="8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A5D5C"/>
                </a:solidFill>
                <a:effectLst/>
                <a:uLnTx/>
                <a:uFillTx/>
                <a:latin typeface="Arial" panose="020B0604020202020204"/>
                <a:ea typeface="+mn-ea"/>
                <a:cs typeface="Calibri Light" panose="020F0302020204030204" pitchFamily="34" charset="0"/>
              </a:rPr>
              <a:t>Spring term enrollment due with credits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0B3E"/>
              </a:buClr>
              <a:buSzPct val="8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A5D5C"/>
                </a:solidFill>
                <a:effectLst/>
                <a:uLnTx/>
                <a:uFillTx/>
                <a:latin typeface="Arial" panose="020B0604020202020204"/>
                <a:ea typeface="+mn-ea"/>
                <a:cs typeface="Calibri Light" panose="020F0302020204030204" pitchFamily="34" charset="0"/>
              </a:rPr>
              <a:t>Can still make corrections to Fall data until this date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0B3E"/>
              </a:buClr>
              <a:buSzPct val="8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A5D5C"/>
                </a:solidFill>
                <a:effectLst/>
                <a:uLnTx/>
                <a:uFillTx/>
                <a:latin typeface="Arial" panose="020B0604020202020204"/>
                <a:ea typeface="+mn-ea"/>
                <a:cs typeface="Calibri Light" panose="020F0302020204030204" pitchFamily="34" charset="0"/>
              </a:rPr>
              <a:t>2022 Placement Surveys due</a:t>
            </a:r>
          </a:p>
        </p:txBody>
      </p:sp>
    </p:spTree>
    <p:extLst>
      <p:ext uri="{BB962C8B-B14F-4D97-AF65-F5344CB8AC3E}">
        <p14:creationId xmlns:p14="http://schemas.microsoft.com/office/powerpoint/2010/main" val="36380200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51F26-097D-5D40-945F-6AC2C947E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145" y="329503"/>
            <a:ext cx="8833710" cy="1085853"/>
          </a:xfrm>
        </p:spPr>
        <p:txBody>
          <a:bodyPr/>
          <a:lstStyle/>
          <a:p>
            <a:r>
              <a:rPr lang="en-US"/>
              <a:t>Website has been revised/simplified.</a:t>
            </a:r>
            <a:endParaRPr lang="en-US" b="1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627958-A011-BB71-8223-907014611E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9"/>
          <a:stretch/>
        </p:blipFill>
        <p:spPr>
          <a:xfrm>
            <a:off x="941555" y="1407252"/>
            <a:ext cx="10308890" cy="5229215"/>
          </a:xfrm>
          <a:custGeom>
            <a:avLst/>
            <a:gdLst>
              <a:gd name="connsiteX0" fmla="*/ 0 w 10308890"/>
              <a:gd name="connsiteY0" fmla="*/ 0 h 5229215"/>
              <a:gd name="connsiteX1" fmla="*/ 10308890 w 10308890"/>
              <a:gd name="connsiteY1" fmla="*/ 0 h 5229215"/>
              <a:gd name="connsiteX2" fmla="*/ 10308890 w 10308890"/>
              <a:gd name="connsiteY2" fmla="*/ 5229215 h 5229215"/>
              <a:gd name="connsiteX3" fmla="*/ 10292492 w 10308890"/>
              <a:gd name="connsiteY3" fmla="*/ 5229215 h 5229215"/>
              <a:gd name="connsiteX4" fmla="*/ 10262531 w 10308890"/>
              <a:gd name="connsiteY4" fmla="*/ 5184535 h 5229215"/>
              <a:gd name="connsiteX5" fmla="*/ 10098275 w 10308890"/>
              <a:gd name="connsiteY5" fmla="*/ 5033555 h 5229215"/>
              <a:gd name="connsiteX6" fmla="*/ 10046023 w 10308890"/>
              <a:gd name="connsiteY6" fmla="*/ 5016138 h 5229215"/>
              <a:gd name="connsiteX7" fmla="*/ 9854435 w 10308890"/>
              <a:gd name="connsiteY7" fmla="*/ 5146766 h 5229215"/>
              <a:gd name="connsiteX8" fmla="*/ 9732515 w 10308890"/>
              <a:gd name="connsiteY8" fmla="*/ 5007429 h 5229215"/>
              <a:gd name="connsiteX9" fmla="*/ 9375463 w 10308890"/>
              <a:gd name="connsiteY9" fmla="*/ 5146766 h 5229215"/>
              <a:gd name="connsiteX10" fmla="*/ 9314503 w 10308890"/>
              <a:gd name="connsiteY10" fmla="*/ 5111932 h 5229215"/>
              <a:gd name="connsiteX11" fmla="*/ 9157749 w 10308890"/>
              <a:gd name="connsiteY11" fmla="*/ 4894218 h 5229215"/>
              <a:gd name="connsiteX12" fmla="*/ 8931326 w 10308890"/>
              <a:gd name="connsiteY12" fmla="*/ 4998721 h 5229215"/>
              <a:gd name="connsiteX13" fmla="*/ 8582983 w 10308890"/>
              <a:gd name="connsiteY13" fmla="*/ 5199018 h 5229215"/>
              <a:gd name="connsiteX14" fmla="*/ 8452355 w 10308890"/>
              <a:gd name="connsiteY14" fmla="*/ 5103224 h 5229215"/>
              <a:gd name="connsiteX15" fmla="*/ 8321726 w 10308890"/>
              <a:gd name="connsiteY15" fmla="*/ 4972595 h 5229215"/>
              <a:gd name="connsiteX16" fmla="*/ 8136128 w 10308890"/>
              <a:gd name="connsiteY16" fmla="*/ 5176757 h 5229215"/>
              <a:gd name="connsiteX17" fmla="*/ 8095124 w 10308890"/>
              <a:gd name="connsiteY17" fmla="*/ 5229215 h 5229215"/>
              <a:gd name="connsiteX18" fmla="*/ 7984338 w 10308890"/>
              <a:gd name="connsiteY18" fmla="*/ 5229215 h 5229215"/>
              <a:gd name="connsiteX19" fmla="*/ 7921132 w 10308890"/>
              <a:gd name="connsiteY19" fmla="*/ 5155475 h 5229215"/>
              <a:gd name="connsiteX20" fmla="*/ 7895364 w 10308890"/>
              <a:gd name="connsiteY20" fmla="*/ 5108197 h 5229215"/>
              <a:gd name="connsiteX21" fmla="*/ 7893617 w 10308890"/>
              <a:gd name="connsiteY21" fmla="*/ 5081142 h 5229215"/>
              <a:gd name="connsiteX22" fmla="*/ 7897395 w 10308890"/>
              <a:gd name="connsiteY22" fmla="*/ 5074104 h 5229215"/>
              <a:gd name="connsiteX23" fmla="*/ 7893076 w 10308890"/>
              <a:gd name="connsiteY23" fmla="*/ 5072761 h 5229215"/>
              <a:gd name="connsiteX24" fmla="*/ 7893617 w 10308890"/>
              <a:gd name="connsiteY24" fmla="*/ 5081142 h 5229215"/>
              <a:gd name="connsiteX25" fmla="*/ 7885856 w 10308890"/>
              <a:gd name="connsiteY25" fmla="*/ 5095599 h 5229215"/>
              <a:gd name="connsiteX26" fmla="*/ 7794654 w 10308890"/>
              <a:gd name="connsiteY26" fmla="*/ 5215607 h 5229215"/>
              <a:gd name="connsiteX27" fmla="*/ 7782337 w 10308890"/>
              <a:gd name="connsiteY27" fmla="*/ 5229215 h 5229215"/>
              <a:gd name="connsiteX28" fmla="*/ 7281322 w 10308890"/>
              <a:gd name="connsiteY28" fmla="*/ 5229215 h 5229215"/>
              <a:gd name="connsiteX29" fmla="*/ 7233155 w 10308890"/>
              <a:gd name="connsiteY29" fmla="*/ 5190309 h 5229215"/>
              <a:gd name="connsiteX30" fmla="*/ 7172195 w 10308890"/>
              <a:gd name="connsiteY30" fmla="*/ 5146766 h 5229215"/>
              <a:gd name="connsiteX31" fmla="*/ 7102526 w 10308890"/>
              <a:gd name="connsiteY31" fmla="*/ 5155475 h 5229215"/>
              <a:gd name="connsiteX32" fmla="*/ 7064992 w 10308890"/>
              <a:gd name="connsiteY32" fmla="*/ 5197877 h 5229215"/>
              <a:gd name="connsiteX33" fmla="*/ 7045131 w 10308890"/>
              <a:gd name="connsiteY33" fmla="*/ 5229215 h 5229215"/>
              <a:gd name="connsiteX34" fmla="*/ 6870457 w 10308890"/>
              <a:gd name="connsiteY34" fmla="*/ 5229215 h 5229215"/>
              <a:gd name="connsiteX35" fmla="*/ 6867395 w 10308890"/>
              <a:gd name="connsiteY35" fmla="*/ 5225144 h 5229215"/>
              <a:gd name="connsiteX36" fmla="*/ 6623555 w 10308890"/>
              <a:gd name="connsiteY36" fmla="*/ 5033555 h 5229215"/>
              <a:gd name="connsiteX37" fmla="*/ 6527760 w 10308890"/>
              <a:gd name="connsiteY37" fmla="*/ 5059681 h 5229215"/>
              <a:gd name="connsiteX38" fmla="*/ 6335804 w 10308890"/>
              <a:gd name="connsiteY38" fmla="*/ 5204290 h 5229215"/>
              <a:gd name="connsiteX39" fmla="*/ 6311134 w 10308890"/>
              <a:gd name="connsiteY39" fmla="*/ 5229215 h 5229215"/>
              <a:gd name="connsiteX40" fmla="*/ 6089476 w 10308890"/>
              <a:gd name="connsiteY40" fmla="*/ 5229215 h 5229215"/>
              <a:gd name="connsiteX41" fmla="*/ 6060003 w 10308890"/>
              <a:gd name="connsiteY41" fmla="*/ 5198351 h 5229215"/>
              <a:gd name="connsiteX42" fmla="*/ 5605644 w 10308890"/>
              <a:gd name="connsiteY42" fmla="*/ 5178209 h 5229215"/>
              <a:gd name="connsiteX43" fmla="*/ 5550233 w 10308890"/>
              <a:gd name="connsiteY43" fmla="*/ 5229215 h 5229215"/>
              <a:gd name="connsiteX44" fmla="*/ 5498574 w 10308890"/>
              <a:gd name="connsiteY44" fmla="*/ 5229215 h 5229215"/>
              <a:gd name="connsiteX45" fmla="*/ 5492002 w 10308890"/>
              <a:gd name="connsiteY45" fmla="*/ 5223983 h 5229215"/>
              <a:gd name="connsiteX46" fmla="*/ 5360812 w 10308890"/>
              <a:gd name="connsiteY46" fmla="*/ 4998721 h 5229215"/>
              <a:gd name="connsiteX47" fmla="*/ 5299852 w 10308890"/>
              <a:gd name="connsiteY47" fmla="*/ 4946469 h 5229215"/>
              <a:gd name="connsiteX48" fmla="*/ 5092947 w 10308890"/>
              <a:gd name="connsiteY48" fmla="*/ 5190978 h 5229215"/>
              <a:gd name="connsiteX49" fmla="*/ 5066246 w 10308890"/>
              <a:gd name="connsiteY49" fmla="*/ 5229215 h 5229215"/>
              <a:gd name="connsiteX50" fmla="*/ 4892320 w 10308890"/>
              <a:gd name="connsiteY50" fmla="*/ 5229215 h 5229215"/>
              <a:gd name="connsiteX51" fmla="*/ 4863677 w 10308890"/>
              <a:gd name="connsiteY51" fmla="*/ 5208026 h 5229215"/>
              <a:gd name="connsiteX52" fmla="*/ 4603166 w 10308890"/>
              <a:gd name="connsiteY52" fmla="*/ 4902926 h 5229215"/>
              <a:gd name="connsiteX53" fmla="*/ 4437703 w 10308890"/>
              <a:gd name="connsiteY53" fmla="*/ 4981304 h 5229215"/>
              <a:gd name="connsiteX54" fmla="*/ 4063235 w 10308890"/>
              <a:gd name="connsiteY54" fmla="*/ 5216435 h 5229215"/>
              <a:gd name="connsiteX55" fmla="*/ 3958732 w 10308890"/>
              <a:gd name="connsiteY55" fmla="*/ 5094515 h 5229215"/>
              <a:gd name="connsiteX56" fmla="*/ 3862938 w 10308890"/>
              <a:gd name="connsiteY56" fmla="*/ 5155475 h 5229215"/>
              <a:gd name="connsiteX57" fmla="*/ 3790828 w 10308890"/>
              <a:gd name="connsiteY57" fmla="*/ 5227805 h 5229215"/>
              <a:gd name="connsiteX58" fmla="*/ 3789427 w 10308890"/>
              <a:gd name="connsiteY58" fmla="*/ 5229215 h 5229215"/>
              <a:gd name="connsiteX59" fmla="*/ 3465870 w 10308890"/>
              <a:gd name="connsiteY59" fmla="*/ 5229215 h 5229215"/>
              <a:gd name="connsiteX60" fmla="*/ 3439090 w 10308890"/>
              <a:gd name="connsiteY60" fmla="*/ 5205125 h 5229215"/>
              <a:gd name="connsiteX61" fmla="*/ 3383966 w 10308890"/>
              <a:gd name="connsiteY61" fmla="*/ 5146766 h 5229215"/>
              <a:gd name="connsiteX62" fmla="*/ 3270755 w 10308890"/>
              <a:gd name="connsiteY62" fmla="*/ 4937761 h 5229215"/>
              <a:gd name="connsiteX63" fmla="*/ 3183669 w 10308890"/>
              <a:gd name="connsiteY63" fmla="*/ 5016138 h 5229215"/>
              <a:gd name="connsiteX64" fmla="*/ 2992080 w 10308890"/>
              <a:gd name="connsiteY64" fmla="*/ 5164184 h 5229215"/>
              <a:gd name="connsiteX65" fmla="*/ 2939829 w 10308890"/>
              <a:gd name="connsiteY65" fmla="*/ 5155475 h 5229215"/>
              <a:gd name="connsiteX66" fmla="*/ 2817909 w 10308890"/>
              <a:gd name="connsiteY66" fmla="*/ 5033555 h 5229215"/>
              <a:gd name="connsiteX67" fmla="*/ 2756949 w 10308890"/>
              <a:gd name="connsiteY67" fmla="*/ 5042264 h 5229215"/>
              <a:gd name="connsiteX68" fmla="*/ 2634330 w 10308890"/>
              <a:gd name="connsiteY68" fmla="*/ 5182432 h 5229215"/>
              <a:gd name="connsiteX69" fmla="*/ 2604739 w 10308890"/>
              <a:gd name="connsiteY69" fmla="*/ 5229215 h 5229215"/>
              <a:gd name="connsiteX70" fmla="*/ 2360681 w 10308890"/>
              <a:gd name="connsiteY70" fmla="*/ 5229215 h 5229215"/>
              <a:gd name="connsiteX71" fmla="*/ 2308326 w 10308890"/>
              <a:gd name="connsiteY71" fmla="*/ 5153351 h 5229215"/>
              <a:gd name="connsiteX72" fmla="*/ 2217018 w 10308890"/>
              <a:gd name="connsiteY72" fmla="*/ 5042264 h 5229215"/>
              <a:gd name="connsiteX73" fmla="*/ 2121223 w 10308890"/>
              <a:gd name="connsiteY73" fmla="*/ 5050972 h 5229215"/>
              <a:gd name="connsiteX74" fmla="*/ 1816423 w 10308890"/>
              <a:gd name="connsiteY74" fmla="*/ 5199018 h 5229215"/>
              <a:gd name="connsiteX75" fmla="*/ 1546458 w 10308890"/>
              <a:gd name="connsiteY75" fmla="*/ 5103224 h 5229215"/>
              <a:gd name="connsiteX76" fmla="*/ 1346160 w 10308890"/>
              <a:gd name="connsiteY76" fmla="*/ 4929052 h 5229215"/>
              <a:gd name="connsiteX77" fmla="*/ 1119738 w 10308890"/>
              <a:gd name="connsiteY77" fmla="*/ 5181601 h 5229215"/>
              <a:gd name="connsiteX78" fmla="*/ 1015235 w 10308890"/>
              <a:gd name="connsiteY78" fmla="*/ 5068389 h 5229215"/>
              <a:gd name="connsiteX79" fmla="*/ 814938 w 10308890"/>
              <a:gd name="connsiteY79" fmla="*/ 5207726 h 5229215"/>
              <a:gd name="connsiteX80" fmla="*/ 776286 w 10308890"/>
              <a:gd name="connsiteY80" fmla="*/ 5226192 h 5229215"/>
              <a:gd name="connsiteX81" fmla="*/ 768948 w 10308890"/>
              <a:gd name="connsiteY81" fmla="*/ 5229215 h 5229215"/>
              <a:gd name="connsiteX82" fmla="*/ 694086 w 10308890"/>
              <a:gd name="connsiteY82" fmla="*/ 5229215 h 5229215"/>
              <a:gd name="connsiteX83" fmla="*/ 684309 w 10308890"/>
              <a:gd name="connsiteY83" fmla="*/ 5225144 h 5229215"/>
              <a:gd name="connsiteX84" fmla="*/ 475303 w 10308890"/>
              <a:gd name="connsiteY84" fmla="*/ 5016138 h 5229215"/>
              <a:gd name="connsiteX85" fmla="*/ 346739 w 10308890"/>
              <a:gd name="connsiteY85" fmla="*/ 5169932 h 5229215"/>
              <a:gd name="connsiteX86" fmla="*/ 316620 w 10308890"/>
              <a:gd name="connsiteY86" fmla="*/ 5229215 h 5229215"/>
              <a:gd name="connsiteX87" fmla="*/ 300685 w 10308890"/>
              <a:gd name="connsiteY87" fmla="*/ 5229215 h 5229215"/>
              <a:gd name="connsiteX88" fmla="*/ 272726 w 10308890"/>
              <a:gd name="connsiteY88" fmla="*/ 5188459 h 5229215"/>
              <a:gd name="connsiteX89" fmla="*/ 231463 w 10308890"/>
              <a:gd name="connsiteY89" fmla="*/ 5138058 h 5229215"/>
              <a:gd name="connsiteX90" fmla="*/ 153086 w 10308890"/>
              <a:gd name="connsiteY90" fmla="*/ 5094515 h 5229215"/>
              <a:gd name="connsiteX91" fmla="*/ 83418 w 10308890"/>
              <a:gd name="connsiteY91" fmla="*/ 5016138 h 5229215"/>
              <a:gd name="connsiteX92" fmla="*/ 19853 w 10308890"/>
              <a:gd name="connsiteY92" fmla="*/ 5031175 h 5229215"/>
              <a:gd name="connsiteX93" fmla="*/ 0 w 10308890"/>
              <a:gd name="connsiteY93" fmla="*/ 5036707 h 5229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10308890" h="5229215">
                <a:moveTo>
                  <a:pt x="0" y="0"/>
                </a:moveTo>
                <a:lnTo>
                  <a:pt x="10308890" y="0"/>
                </a:lnTo>
                <a:lnTo>
                  <a:pt x="10308890" y="5229215"/>
                </a:lnTo>
                <a:lnTo>
                  <a:pt x="10292492" y="5229215"/>
                </a:lnTo>
                <a:lnTo>
                  <a:pt x="10262531" y="5184535"/>
                </a:lnTo>
                <a:cubicBezTo>
                  <a:pt x="10217162" y="5127516"/>
                  <a:pt x="10168049" y="5094026"/>
                  <a:pt x="10098275" y="5033555"/>
                </a:cubicBezTo>
                <a:cubicBezTo>
                  <a:pt x="10080858" y="5027749"/>
                  <a:pt x="10064068" y="5012755"/>
                  <a:pt x="10046023" y="5016138"/>
                </a:cubicBezTo>
                <a:cubicBezTo>
                  <a:pt x="9980145" y="5028490"/>
                  <a:pt x="9897578" y="5110814"/>
                  <a:pt x="9854435" y="5146766"/>
                </a:cubicBezTo>
                <a:cubicBezTo>
                  <a:pt x="9813795" y="5100320"/>
                  <a:pt x="9790069" y="5029708"/>
                  <a:pt x="9732515" y="5007429"/>
                </a:cubicBezTo>
                <a:cubicBezTo>
                  <a:pt x="9665716" y="4981571"/>
                  <a:pt x="9388488" y="5140253"/>
                  <a:pt x="9375463" y="5146766"/>
                </a:cubicBezTo>
                <a:cubicBezTo>
                  <a:pt x="9355143" y="5135155"/>
                  <a:pt x="9329784" y="5129658"/>
                  <a:pt x="9314503" y="5111932"/>
                </a:cubicBezTo>
                <a:cubicBezTo>
                  <a:pt x="9256114" y="5044201"/>
                  <a:pt x="9243509" y="4919556"/>
                  <a:pt x="9157749" y="4894218"/>
                </a:cubicBezTo>
                <a:cubicBezTo>
                  <a:pt x="9078030" y="4870665"/>
                  <a:pt x="9004764" y="4959777"/>
                  <a:pt x="8931326" y="4998721"/>
                </a:cubicBezTo>
                <a:cubicBezTo>
                  <a:pt x="8812994" y="5061473"/>
                  <a:pt x="8699097" y="5132252"/>
                  <a:pt x="8582983" y="5199018"/>
                </a:cubicBezTo>
                <a:cubicBezTo>
                  <a:pt x="8539440" y="5167087"/>
                  <a:pt x="8493159" y="5138588"/>
                  <a:pt x="8452355" y="5103224"/>
                </a:cubicBezTo>
                <a:cubicBezTo>
                  <a:pt x="8405820" y="5062894"/>
                  <a:pt x="8378992" y="4949955"/>
                  <a:pt x="8321726" y="4972595"/>
                </a:cubicBezTo>
                <a:cubicBezTo>
                  <a:pt x="8235637" y="5006630"/>
                  <a:pt x="8189899" y="5096566"/>
                  <a:pt x="8136128" y="5176757"/>
                </a:cubicBezTo>
                <a:lnTo>
                  <a:pt x="8095124" y="5229215"/>
                </a:lnTo>
                <a:lnTo>
                  <a:pt x="7984338" y="5229215"/>
                </a:lnTo>
                <a:lnTo>
                  <a:pt x="7921132" y="5155475"/>
                </a:lnTo>
                <a:cubicBezTo>
                  <a:pt x="7907060" y="5138388"/>
                  <a:pt x="7899255" y="5122305"/>
                  <a:pt x="7895364" y="5108197"/>
                </a:cubicBezTo>
                <a:lnTo>
                  <a:pt x="7893617" y="5081142"/>
                </a:lnTo>
                <a:lnTo>
                  <a:pt x="7897395" y="5074104"/>
                </a:lnTo>
                <a:cubicBezTo>
                  <a:pt x="7910730" y="5045184"/>
                  <a:pt x="7897030" y="5049779"/>
                  <a:pt x="7893076" y="5072761"/>
                </a:cubicBezTo>
                <a:lnTo>
                  <a:pt x="7893617" y="5081142"/>
                </a:lnTo>
                <a:lnTo>
                  <a:pt x="7885856" y="5095599"/>
                </a:lnTo>
                <a:cubicBezTo>
                  <a:pt x="7870484" y="5121358"/>
                  <a:pt x="7842732" y="5160271"/>
                  <a:pt x="7794654" y="5215607"/>
                </a:cubicBezTo>
                <a:lnTo>
                  <a:pt x="7782337" y="5229215"/>
                </a:lnTo>
                <a:lnTo>
                  <a:pt x="7281322" y="5229215"/>
                </a:lnTo>
                <a:lnTo>
                  <a:pt x="7233155" y="5190309"/>
                </a:lnTo>
                <a:cubicBezTo>
                  <a:pt x="7213417" y="5175012"/>
                  <a:pt x="7192515" y="5161280"/>
                  <a:pt x="7172195" y="5146766"/>
                </a:cubicBezTo>
                <a:cubicBezTo>
                  <a:pt x="7148972" y="5149669"/>
                  <a:pt x="7120801" y="5140855"/>
                  <a:pt x="7102526" y="5155475"/>
                </a:cubicBezTo>
                <a:cubicBezTo>
                  <a:pt x="7088079" y="5167034"/>
                  <a:pt x="7076037" y="5181840"/>
                  <a:pt x="7064992" y="5197877"/>
                </a:cubicBezTo>
                <a:lnTo>
                  <a:pt x="7045131" y="5229215"/>
                </a:lnTo>
                <a:lnTo>
                  <a:pt x="6870457" y="5229215"/>
                </a:lnTo>
                <a:lnTo>
                  <a:pt x="6867395" y="5225144"/>
                </a:lnTo>
                <a:cubicBezTo>
                  <a:pt x="6789349" y="5157367"/>
                  <a:pt x="6704835" y="5097418"/>
                  <a:pt x="6623555" y="5033555"/>
                </a:cubicBezTo>
                <a:cubicBezTo>
                  <a:pt x="6591623" y="5042264"/>
                  <a:pt x="6555106" y="5041036"/>
                  <a:pt x="6527760" y="5059681"/>
                </a:cubicBezTo>
                <a:cubicBezTo>
                  <a:pt x="6430179" y="5126214"/>
                  <a:pt x="6371498" y="5172158"/>
                  <a:pt x="6335804" y="5204290"/>
                </a:cubicBezTo>
                <a:lnTo>
                  <a:pt x="6311134" y="5229215"/>
                </a:lnTo>
                <a:lnTo>
                  <a:pt x="6089476" y="5229215"/>
                </a:lnTo>
                <a:lnTo>
                  <a:pt x="6060003" y="5198351"/>
                </a:lnTo>
                <a:cubicBezTo>
                  <a:pt x="5779593" y="4890027"/>
                  <a:pt x="5939216" y="4861962"/>
                  <a:pt x="5605644" y="5178209"/>
                </a:cubicBezTo>
                <a:lnTo>
                  <a:pt x="5550233" y="5229215"/>
                </a:lnTo>
                <a:lnTo>
                  <a:pt x="5498574" y="5229215"/>
                </a:lnTo>
                <a:lnTo>
                  <a:pt x="5492002" y="5223983"/>
                </a:lnTo>
                <a:cubicBezTo>
                  <a:pt x="5435944" y="5179086"/>
                  <a:pt x="5527907" y="5245386"/>
                  <a:pt x="5360812" y="4998721"/>
                </a:cubicBezTo>
                <a:cubicBezTo>
                  <a:pt x="5345802" y="4976563"/>
                  <a:pt x="5320172" y="4963886"/>
                  <a:pt x="5299852" y="4946469"/>
                </a:cubicBezTo>
                <a:cubicBezTo>
                  <a:pt x="5158960" y="5016916"/>
                  <a:pt x="5243890" y="4969440"/>
                  <a:pt x="5092947" y="5190978"/>
                </a:cubicBezTo>
                <a:lnTo>
                  <a:pt x="5066246" y="5229215"/>
                </a:lnTo>
                <a:lnTo>
                  <a:pt x="4892320" y="5229215"/>
                </a:lnTo>
                <a:lnTo>
                  <a:pt x="4863677" y="5208026"/>
                </a:lnTo>
                <a:cubicBezTo>
                  <a:pt x="4822228" y="5172492"/>
                  <a:pt x="4806690" y="5130394"/>
                  <a:pt x="4603166" y="4902926"/>
                </a:cubicBezTo>
                <a:cubicBezTo>
                  <a:pt x="4548012" y="4929052"/>
                  <a:pt x="4490480" y="4950659"/>
                  <a:pt x="4437703" y="4981304"/>
                </a:cubicBezTo>
                <a:cubicBezTo>
                  <a:pt x="4310242" y="5055314"/>
                  <a:pt x="4206672" y="5182532"/>
                  <a:pt x="4063235" y="5216435"/>
                </a:cubicBezTo>
                <a:cubicBezTo>
                  <a:pt x="4011144" y="5228747"/>
                  <a:pt x="3993566" y="5135155"/>
                  <a:pt x="3958732" y="5094515"/>
                </a:cubicBezTo>
                <a:cubicBezTo>
                  <a:pt x="3926801" y="5114835"/>
                  <a:pt x="3892185" y="5131451"/>
                  <a:pt x="3862938" y="5155475"/>
                </a:cubicBezTo>
                <a:cubicBezTo>
                  <a:pt x="3836755" y="5176983"/>
                  <a:pt x="3814111" y="5202838"/>
                  <a:pt x="3790828" y="5227805"/>
                </a:cubicBezTo>
                <a:lnTo>
                  <a:pt x="3789427" y="5229215"/>
                </a:lnTo>
                <a:lnTo>
                  <a:pt x="3465870" y="5229215"/>
                </a:lnTo>
                <a:lnTo>
                  <a:pt x="3439090" y="5205125"/>
                </a:lnTo>
                <a:cubicBezTo>
                  <a:pt x="3417664" y="5184671"/>
                  <a:pt x="3398086" y="5164416"/>
                  <a:pt x="3383966" y="5146766"/>
                </a:cubicBezTo>
                <a:cubicBezTo>
                  <a:pt x="3334470" y="5084896"/>
                  <a:pt x="3337121" y="4981043"/>
                  <a:pt x="3270755" y="4937761"/>
                </a:cubicBezTo>
                <a:cubicBezTo>
                  <a:pt x="3238043" y="4916427"/>
                  <a:pt x="3213979" y="4991511"/>
                  <a:pt x="3183669" y="5016138"/>
                </a:cubicBezTo>
                <a:cubicBezTo>
                  <a:pt x="3121030" y="5067032"/>
                  <a:pt x="3055943" y="5114835"/>
                  <a:pt x="2992080" y="5164184"/>
                </a:cubicBezTo>
                <a:cubicBezTo>
                  <a:pt x="2974663" y="5161281"/>
                  <a:pt x="2956059" y="5162431"/>
                  <a:pt x="2939829" y="5155475"/>
                </a:cubicBezTo>
                <a:cubicBezTo>
                  <a:pt x="2861187" y="5121771"/>
                  <a:pt x="2865110" y="5104357"/>
                  <a:pt x="2817909" y="5033555"/>
                </a:cubicBezTo>
                <a:cubicBezTo>
                  <a:pt x="2797589" y="5036458"/>
                  <a:pt x="2774355" y="5031385"/>
                  <a:pt x="2756949" y="5042264"/>
                </a:cubicBezTo>
                <a:cubicBezTo>
                  <a:pt x="2717393" y="5066987"/>
                  <a:pt x="2672842" y="5124848"/>
                  <a:pt x="2634330" y="5182432"/>
                </a:cubicBezTo>
                <a:lnTo>
                  <a:pt x="2604739" y="5229215"/>
                </a:lnTo>
                <a:lnTo>
                  <a:pt x="2360681" y="5229215"/>
                </a:lnTo>
                <a:lnTo>
                  <a:pt x="2308326" y="5153351"/>
                </a:lnTo>
                <a:cubicBezTo>
                  <a:pt x="2283557" y="5120377"/>
                  <a:pt x="2253591" y="5083408"/>
                  <a:pt x="2217018" y="5042264"/>
                </a:cubicBezTo>
                <a:cubicBezTo>
                  <a:pt x="2185086" y="5045167"/>
                  <a:pt x="2152260" y="5042925"/>
                  <a:pt x="2121223" y="5050972"/>
                </a:cubicBezTo>
                <a:cubicBezTo>
                  <a:pt x="1994267" y="5083887"/>
                  <a:pt x="1932241" y="5131966"/>
                  <a:pt x="1816423" y="5199018"/>
                </a:cubicBezTo>
                <a:cubicBezTo>
                  <a:pt x="1594217" y="5148516"/>
                  <a:pt x="1679327" y="5191803"/>
                  <a:pt x="1546458" y="5103224"/>
                </a:cubicBezTo>
                <a:cubicBezTo>
                  <a:pt x="1211919" y="4880199"/>
                  <a:pt x="1465876" y="4968959"/>
                  <a:pt x="1346160" y="4929052"/>
                </a:cubicBezTo>
                <a:cubicBezTo>
                  <a:pt x="1318683" y="4969019"/>
                  <a:pt x="1189747" y="5181601"/>
                  <a:pt x="1119738" y="5181601"/>
                </a:cubicBezTo>
                <a:cubicBezTo>
                  <a:pt x="1068381" y="5181601"/>
                  <a:pt x="1050069" y="5106126"/>
                  <a:pt x="1015235" y="5068389"/>
                </a:cubicBezTo>
                <a:cubicBezTo>
                  <a:pt x="946628" y="5119845"/>
                  <a:pt x="892332" y="5162579"/>
                  <a:pt x="814938" y="5207726"/>
                </a:cubicBezTo>
                <a:cubicBezTo>
                  <a:pt x="802590" y="5214929"/>
                  <a:pt x="789527" y="5220735"/>
                  <a:pt x="776286" y="5226192"/>
                </a:cubicBezTo>
                <a:lnTo>
                  <a:pt x="768948" y="5229215"/>
                </a:lnTo>
                <a:lnTo>
                  <a:pt x="694086" y="5229215"/>
                </a:lnTo>
                <a:lnTo>
                  <a:pt x="684309" y="5225144"/>
                </a:lnTo>
                <a:cubicBezTo>
                  <a:pt x="622419" y="5181457"/>
                  <a:pt x="521570" y="5065964"/>
                  <a:pt x="475303" y="5016138"/>
                </a:cubicBezTo>
                <a:cubicBezTo>
                  <a:pt x="363813" y="5053302"/>
                  <a:pt x="414120" y="5026405"/>
                  <a:pt x="346739" y="5169932"/>
                </a:cubicBezTo>
                <a:lnTo>
                  <a:pt x="316620" y="5229215"/>
                </a:lnTo>
                <a:lnTo>
                  <a:pt x="300685" y="5229215"/>
                </a:lnTo>
                <a:lnTo>
                  <a:pt x="272726" y="5188459"/>
                </a:lnTo>
                <a:cubicBezTo>
                  <a:pt x="260354" y="5170424"/>
                  <a:pt x="247291" y="5153007"/>
                  <a:pt x="231463" y="5138058"/>
                </a:cubicBezTo>
                <a:cubicBezTo>
                  <a:pt x="209735" y="5117537"/>
                  <a:pt x="176156" y="5113514"/>
                  <a:pt x="153086" y="5094515"/>
                </a:cubicBezTo>
                <a:cubicBezTo>
                  <a:pt x="126103" y="5072294"/>
                  <a:pt x="106641" y="5042264"/>
                  <a:pt x="83418" y="5016138"/>
                </a:cubicBezTo>
                <a:cubicBezTo>
                  <a:pt x="61006" y="5022115"/>
                  <a:pt x="39870" y="5026578"/>
                  <a:pt x="19853" y="5031175"/>
                </a:cubicBezTo>
                <a:lnTo>
                  <a:pt x="0" y="5036707"/>
                </a:lnTo>
                <a:close/>
              </a:path>
            </a:pathLst>
          </a:cu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BB01B9F8-31E1-7B89-1686-EB6519E905E0}"/>
              </a:ext>
            </a:extLst>
          </p:cNvPr>
          <p:cNvSpPr/>
          <p:nvPr/>
        </p:nvSpPr>
        <p:spPr>
          <a:xfrm rot="10800000">
            <a:off x="10166788" y="4784106"/>
            <a:ext cx="692134" cy="438539"/>
          </a:xfrm>
          <a:prstGeom prst="rightArrow">
            <a:avLst/>
          </a:prstGeom>
          <a:solidFill>
            <a:srgbClr val="FCAF17"/>
          </a:solidFill>
          <a:ln w="38100">
            <a:solidFill>
              <a:srgbClr val="FCAF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pic>
        <p:nvPicPr>
          <p:cNvPr id="4" name="Graphic 3" descr="Bookmark with solid fill">
            <a:extLst>
              <a:ext uri="{FF2B5EF4-FFF2-40B4-BE49-F238E27FC236}">
                <a16:creationId xmlns:a16="http://schemas.microsoft.com/office/drawing/2014/main" id="{94938ABF-9ABD-8CAF-2E8D-867CBEE27F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07471" y="1145134"/>
            <a:ext cx="1336962" cy="13369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1DDBAF1-EAE1-913A-48EF-D68D32CA5281}"/>
              </a:ext>
            </a:extLst>
          </p:cNvPr>
          <p:cNvSpPr txBox="1">
            <a:spLocks/>
          </p:cNvSpPr>
          <p:nvPr/>
        </p:nvSpPr>
        <p:spPr>
          <a:xfrm>
            <a:off x="10470704" y="1155408"/>
            <a:ext cx="1517332" cy="1215110"/>
          </a:xfrm>
          <a:prstGeom prst="roundRect">
            <a:avLst/>
          </a:prstGeom>
          <a:solidFill>
            <a:srgbClr val="FCAF18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2169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Open Sans" panose="020B0606030504020204" pitchFamily="34" charset="0"/>
              </a:rPr>
              <a:t>Be sure to update your bookmarks!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50A0D95-D61E-9D79-D547-7A1AEEF494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52338" y="921716"/>
            <a:ext cx="10006584" cy="553248"/>
          </a:xfrm>
        </p:spPr>
        <p:txBody>
          <a:bodyPr/>
          <a:lstStyle/>
          <a:p>
            <a:pPr marL="0" indent="0">
              <a:lnSpc>
                <a:spcPts val="2600"/>
              </a:lnSpc>
              <a:buNone/>
            </a:pPr>
            <a:r>
              <a:rPr lang="en-US" b="1"/>
              <a:t>CTE Accountability Website: </a:t>
            </a:r>
            <a:r>
              <a:rPr lang="en-US" b="1">
                <a:hlinkClick r:id="rId5"/>
              </a:rPr>
              <a:t>www.azed.gov/cte/data</a:t>
            </a:r>
            <a:r>
              <a:rPr lang="en-US" b="1"/>
              <a:t> </a:t>
            </a:r>
          </a:p>
          <a:p>
            <a:pPr marL="0" indent="0">
              <a:lnSpc>
                <a:spcPts val="2600"/>
              </a:lnSpc>
              <a:buNone/>
            </a:pPr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10717288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BBED121-BF97-514E-893C-F291FE487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223" y="351982"/>
            <a:ext cx="6899440" cy="1085853"/>
          </a:xfrm>
        </p:spPr>
        <p:txBody>
          <a:bodyPr/>
          <a:lstStyle/>
          <a:p>
            <a:r>
              <a:rPr lang="en-US" dirty="0"/>
              <a:t>What should I be doing now in the CTE Data Portal?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A18989-4B9B-6246-83ED-342C4680A8C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4636" y="1710959"/>
            <a:ext cx="7012614" cy="3977461"/>
          </a:xfrm>
        </p:spPr>
        <p:txBody>
          <a:bodyPr/>
          <a:lstStyle/>
          <a:p>
            <a:pPr>
              <a:lnSpc>
                <a:spcPts val="2600"/>
              </a:lnSpc>
            </a:pPr>
            <a:r>
              <a:rPr lang="en-US" sz="2400" dirty="0">
                <a:solidFill>
                  <a:schemeClr val="tx1"/>
                </a:solidFill>
              </a:rPr>
              <a:t>Enter Contact Information ASAP. </a:t>
            </a:r>
          </a:p>
          <a:p>
            <a:pPr>
              <a:lnSpc>
                <a:spcPts val="2600"/>
              </a:lnSpc>
            </a:pPr>
            <a:r>
              <a:rPr lang="en-US" sz="2400" dirty="0">
                <a:solidFill>
                  <a:schemeClr val="tx1"/>
                </a:solidFill>
              </a:rPr>
              <a:t>Review your Coherent Sequence and make sure it is up to date.</a:t>
            </a:r>
          </a:p>
          <a:p>
            <a:pPr>
              <a:lnSpc>
                <a:spcPts val="2600"/>
              </a:lnSpc>
            </a:pPr>
            <a:r>
              <a:rPr lang="en-US" sz="2400" dirty="0">
                <a:solidFill>
                  <a:schemeClr val="tx1"/>
                </a:solidFill>
              </a:rPr>
              <a:t>Begin to enter your Fall term enrollment when reporting opens – due January 15, 2023.</a:t>
            </a:r>
          </a:p>
          <a:p>
            <a:pPr>
              <a:lnSpc>
                <a:spcPts val="2600"/>
              </a:lnSpc>
            </a:pPr>
            <a:r>
              <a:rPr lang="en-US" sz="2400" dirty="0">
                <a:solidFill>
                  <a:schemeClr val="tx1"/>
                </a:solidFill>
              </a:rPr>
              <a:t>Begin to conduct/report your 2022 Placement Surveys – due June 15, 2023.</a:t>
            </a:r>
          </a:p>
          <a:p>
            <a:pPr>
              <a:lnSpc>
                <a:spcPts val="2600"/>
              </a:lnSpc>
            </a:pPr>
            <a:r>
              <a:rPr lang="en-US" sz="2400" dirty="0">
                <a:solidFill>
                  <a:schemeClr val="tx1"/>
                </a:solidFill>
              </a:rPr>
              <a:t>Report student credentials as they are attempted – due June 30, 2023 (for FY 2022 enrollment) OR June 30, 2024 (for FY 2023 enrollment).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618733B-F8AF-714D-8A7B-63DA4C34F7FA}"/>
              </a:ext>
            </a:extLst>
          </p:cNvPr>
          <p:cNvSpPr/>
          <p:nvPr/>
        </p:nvSpPr>
        <p:spPr>
          <a:xfrm>
            <a:off x="7839075" y="0"/>
            <a:ext cx="4352925" cy="6858000"/>
          </a:xfrm>
          <a:prstGeom prst="rect">
            <a:avLst/>
          </a:prstGeom>
          <a:solidFill>
            <a:srgbClr val="232B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3807578A-B415-4280-3F65-858F7B5D38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3202" y="894908"/>
            <a:ext cx="4224669" cy="422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4166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BBED121-BF97-514E-893C-F291FE487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223" y="351982"/>
            <a:ext cx="6899440" cy="1085853"/>
          </a:xfrm>
        </p:spPr>
        <p:txBody>
          <a:bodyPr/>
          <a:lstStyle/>
          <a:p>
            <a:r>
              <a:rPr lang="en-US" dirty="0"/>
              <a:t>Final </a:t>
            </a:r>
            <a:r>
              <a:rPr lang="en-US" b="1" dirty="0"/>
              <a:t>Performance Measures Reports </a:t>
            </a:r>
            <a:r>
              <a:rPr lang="en-US" dirty="0"/>
              <a:t>are available.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A18989-4B9B-6246-83ED-342C4680A8C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4636" y="2178791"/>
            <a:ext cx="7012614" cy="3977461"/>
          </a:xfrm>
        </p:spPr>
        <p:txBody>
          <a:bodyPr/>
          <a:lstStyle/>
          <a:p>
            <a:pPr marL="0" indent="0">
              <a:lnSpc>
                <a:spcPts val="2600"/>
              </a:lnSpc>
              <a:buNone/>
            </a:pPr>
            <a:r>
              <a:rPr lang="en-US" sz="2400" dirty="0"/>
              <a:t>(For Perkins grant recipients)</a:t>
            </a:r>
          </a:p>
          <a:p>
            <a:pPr marL="0" indent="0">
              <a:lnSpc>
                <a:spcPts val="2600"/>
              </a:lnSpc>
              <a:buNone/>
            </a:pPr>
            <a:r>
              <a:rPr lang="en-US" sz="2400" dirty="0">
                <a:solidFill>
                  <a:schemeClr val="tx1"/>
                </a:solidFill>
              </a:rPr>
              <a:t>Final performance measure reports are now available in the CTE Data Portal.</a:t>
            </a:r>
          </a:p>
          <a:p>
            <a:pPr marL="0" indent="0">
              <a:lnSpc>
                <a:spcPts val="2600"/>
              </a:lnSpc>
              <a:buNone/>
            </a:pPr>
            <a:r>
              <a:rPr lang="en-US" sz="2400" dirty="0">
                <a:solidFill>
                  <a:schemeClr val="tx1"/>
                </a:solidFill>
              </a:rPr>
              <a:t>If your district did not meet at least 90% of the state determined level of performance (SDLP) for any measure, a performance improvement plan is required. </a:t>
            </a:r>
          </a:p>
          <a:p>
            <a:pPr marL="0" indent="0">
              <a:lnSpc>
                <a:spcPts val="2600"/>
              </a:lnSpc>
              <a:buNone/>
            </a:pPr>
            <a:r>
              <a:rPr lang="en-US" sz="2400" dirty="0">
                <a:solidFill>
                  <a:schemeClr val="tx1"/>
                </a:solidFill>
              </a:rPr>
              <a:t>Performance Improvement Plans are entered into the Perkins grant application as a revision, due November 30, 2023.</a:t>
            </a:r>
          </a:p>
          <a:p>
            <a:pPr marL="0" indent="0">
              <a:lnSpc>
                <a:spcPts val="2600"/>
              </a:lnSpc>
              <a:buNone/>
            </a:pPr>
            <a:r>
              <a:rPr lang="en-US" sz="2400" dirty="0">
                <a:solidFill>
                  <a:schemeClr val="tx1"/>
                </a:solidFill>
              </a:rPr>
              <a:t>Contact your CTE Grant Specialist for assistance.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618733B-F8AF-714D-8A7B-63DA4C34F7FA}"/>
              </a:ext>
            </a:extLst>
          </p:cNvPr>
          <p:cNvSpPr/>
          <p:nvPr/>
        </p:nvSpPr>
        <p:spPr>
          <a:xfrm>
            <a:off x="7839075" y="0"/>
            <a:ext cx="4352925" cy="6858000"/>
          </a:xfrm>
          <a:prstGeom prst="rect">
            <a:avLst/>
          </a:prstGeom>
          <a:solidFill>
            <a:srgbClr val="232B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pic>
        <p:nvPicPr>
          <p:cNvPr id="22" name="Picture 21" descr="A picture containing icon&#10;&#10;Description automatically generated">
            <a:extLst>
              <a:ext uri="{FF2B5EF4-FFF2-40B4-BE49-F238E27FC236}">
                <a16:creationId xmlns:a16="http://schemas.microsoft.com/office/drawing/2014/main" id="{6E8C4FD2-B608-214F-9A93-AD7E55E62A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6322" y="271785"/>
            <a:ext cx="5322449" cy="660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3385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79F5C-6683-7C41-8C6A-D662FB58D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844" y="1343841"/>
            <a:ext cx="7264516" cy="5309877"/>
          </a:xfrm>
        </p:spPr>
        <p:txBody>
          <a:bodyPr/>
          <a:lstStyle/>
          <a:p>
            <a:r>
              <a:rPr lang="en-US" sz="2000" b="1" dirty="0"/>
              <a:t>Tammie Chavez</a:t>
            </a:r>
            <a:r>
              <a:rPr lang="en-US" sz="2000" dirty="0"/>
              <a:t>, CTE Enrollment Specialist</a:t>
            </a:r>
            <a:br>
              <a:rPr lang="en-US" sz="2000" dirty="0"/>
            </a:br>
            <a:r>
              <a:rPr lang="en-US" sz="2000" dirty="0"/>
              <a:t>Tammie.Chavez@azed.gov</a:t>
            </a:r>
            <a:br>
              <a:rPr lang="en-US" sz="2000" dirty="0"/>
            </a:br>
            <a:r>
              <a:rPr lang="en-US" sz="2000" dirty="0"/>
              <a:t>602-542-3839</a:t>
            </a:r>
            <a:br>
              <a:rPr lang="en-US" sz="2000" dirty="0"/>
            </a:br>
            <a:br>
              <a:rPr lang="en-US" sz="2000" dirty="0"/>
            </a:br>
            <a:r>
              <a:rPr lang="en-US" sz="2000" b="1" dirty="0"/>
              <a:t>Charles Jarvis, </a:t>
            </a:r>
            <a:r>
              <a:rPr lang="en-US" sz="2000" dirty="0"/>
              <a:t>Education Program Specialist</a:t>
            </a:r>
            <a:br>
              <a:rPr lang="en-US" sz="2000" dirty="0"/>
            </a:br>
            <a:r>
              <a:rPr lang="en-US" sz="2000" dirty="0"/>
              <a:t>Charles.Jarvis@azed.gov</a:t>
            </a:r>
            <a:br>
              <a:rPr lang="en-US" sz="2000" dirty="0"/>
            </a:br>
            <a:r>
              <a:rPr lang="en-US" sz="2000" dirty="0"/>
              <a:t>602-542-3823</a:t>
            </a:r>
            <a:br>
              <a:rPr lang="en-US" sz="2000" dirty="0"/>
            </a:br>
            <a:br>
              <a:rPr lang="en-US" sz="2000" dirty="0"/>
            </a:br>
            <a:r>
              <a:rPr lang="en-US" sz="2000" b="1" dirty="0"/>
              <a:t>Janet Silao</a:t>
            </a:r>
            <a:r>
              <a:rPr lang="en-US" sz="2000" dirty="0"/>
              <a:t>, Education Program Specialist</a:t>
            </a:r>
            <a:br>
              <a:rPr lang="en-US" sz="2000" dirty="0"/>
            </a:br>
            <a:r>
              <a:rPr lang="en-US" sz="2000" dirty="0"/>
              <a:t>Janet.Silao@azed.gov</a:t>
            </a:r>
            <a:br>
              <a:rPr lang="en-US" sz="2000" dirty="0"/>
            </a:br>
            <a:r>
              <a:rPr lang="en-US" sz="2000" dirty="0"/>
              <a:t>602-542-5485</a:t>
            </a:r>
            <a:br>
              <a:rPr lang="en-US" sz="2000" dirty="0"/>
            </a:br>
            <a:br>
              <a:rPr lang="en-US" sz="2000" dirty="0"/>
            </a:br>
            <a:r>
              <a:rPr lang="en-US" sz="2000" b="1" dirty="0"/>
              <a:t>Donna Kerwin</a:t>
            </a:r>
            <a:r>
              <a:rPr lang="en-US" sz="2000" dirty="0"/>
              <a:t>, CTE Business Analyst</a:t>
            </a:r>
            <a:br>
              <a:rPr lang="en-US" sz="2000" dirty="0"/>
            </a:br>
            <a:r>
              <a:rPr lang="en-US" sz="2000" dirty="0"/>
              <a:t>Donna.Kerwin@azed.gov</a:t>
            </a:r>
            <a:br>
              <a:rPr lang="en-US" sz="2000" dirty="0"/>
            </a:br>
            <a:r>
              <a:rPr lang="en-US" sz="2000" dirty="0"/>
              <a:t>602-542-7881</a:t>
            </a:r>
            <a:br>
              <a:rPr lang="en-US" sz="2000" dirty="0"/>
            </a:br>
            <a:br>
              <a:rPr lang="en-US" sz="2000" dirty="0"/>
            </a:br>
            <a:r>
              <a:rPr lang="en-US" sz="2000" b="1" dirty="0"/>
              <a:t>Samuel Irvin</a:t>
            </a:r>
            <a:r>
              <a:rPr lang="en-US" sz="2000" dirty="0"/>
              <a:t>, CTE Accountability Lead</a:t>
            </a:r>
            <a:br>
              <a:rPr lang="en-US" sz="2000" dirty="0"/>
            </a:br>
            <a:r>
              <a:rPr lang="en-US" sz="2000" dirty="0"/>
              <a:t>Samuel.Irvin@azed.gov</a:t>
            </a:r>
            <a:br>
              <a:rPr lang="en-US" sz="2000" dirty="0"/>
            </a:br>
            <a:r>
              <a:rPr lang="en-US" sz="2000" dirty="0"/>
              <a:t>602-364-1946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B38AC5-7DA2-AD47-9DA0-06E33E9B88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9928" y="349224"/>
            <a:ext cx="7418432" cy="898455"/>
          </a:xfrm>
        </p:spPr>
        <p:txBody>
          <a:bodyPr/>
          <a:lstStyle/>
          <a:p>
            <a:r>
              <a:rPr lang="en-US" sz="6000" dirty="0"/>
              <a:t>CTE Accountability 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3ED5295D-2F2D-B340-AFB7-85FD5CACF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4929" y="716394"/>
            <a:ext cx="4068909" cy="5425212"/>
          </a:xfrm>
          <a:prstGeom prst="rect">
            <a:avLst/>
          </a:prstGeom>
        </p:spPr>
      </p:pic>
      <p:pic>
        <p:nvPicPr>
          <p:cNvPr id="5" name="Graphic 4" descr="Megaphone1 outline">
            <a:extLst>
              <a:ext uri="{FF2B5EF4-FFF2-40B4-BE49-F238E27FC236}">
                <a16:creationId xmlns:a16="http://schemas.microsoft.com/office/drawing/2014/main" id="{C664B0C7-F7A5-748A-7D93-379F88D23E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38799" y="2186233"/>
            <a:ext cx="1242767" cy="12427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9B43E4-B205-0313-806A-A77FE13BE54E}"/>
              </a:ext>
            </a:extLst>
          </p:cNvPr>
          <p:cNvSpPr txBox="1"/>
          <p:nvPr/>
        </p:nvSpPr>
        <p:spPr>
          <a:xfrm rot="19583881">
            <a:off x="6614972" y="1814287"/>
            <a:ext cx="14066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C10C"/>
              </a:buClr>
              <a:buSzPct val="850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A5D5C"/>
                </a:solidFill>
                <a:effectLst/>
                <a:uLnTx/>
                <a:uFillTx/>
                <a:latin typeface="Arial" panose="020B0604020202020204"/>
                <a:ea typeface="+mn-ea"/>
                <a:cs typeface="Calibri Light" panose="020F0302020204030204" pitchFamily="34" charset="0"/>
              </a:rPr>
              <a:t>New team member!</a:t>
            </a:r>
          </a:p>
        </p:txBody>
      </p:sp>
    </p:spTree>
    <p:extLst>
      <p:ext uri="{BB962C8B-B14F-4D97-AF65-F5344CB8AC3E}">
        <p14:creationId xmlns:p14="http://schemas.microsoft.com/office/powerpoint/2010/main" val="19634613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0E275-9581-7B9E-2F0E-034AE51BE7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733800"/>
            <a:ext cx="12192000" cy="962025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CTE Administrators Meeting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F97B9F-4D00-E40B-7F70-3C5A0BBD73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95825"/>
            <a:ext cx="12192000" cy="1314451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November 2022</a:t>
            </a:r>
          </a:p>
        </p:txBody>
      </p:sp>
      <p:pic>
        <p:nvPicPr>
          <p:cNvPr id="5" name="Picture 4" descr="Text, logo&#10;&#10;Description automatically generated">
            <a:extLst>
              <a:ext uri="{FF2B5EF4-FFF2-40B4-BE49-F238E27FC236}">
                <a16:creationId xmlns:a16="http://schemas.microsoft.com/office/drawing/2014/main" id="{22E26D89-E6D5-683B-6984-3BE6ABABB3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125" y="1945813"/>
            <a:ext cx="3633749" cy="156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9126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3DC56-3E7D-C170-247B-DFEF2031F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Midwinter (Feb. 2 – 3, 2023)</a:t>
            </a:r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DE8C42D4-0989-3F52-D668-72D1A288FE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1" y="2568363"/>
            <a:ext cx="6004559" cy="25018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CC12E56-2B83-C46F-A9B4-3CAA66F0F0A2}"/>
              </a:ext>
            </a:extLst>
          </p:cNvPr>
          <p:cNvSpPr txBox="1"/>
          <p:nvPr/>
        </p:nvSpPr>
        <p:spPr>
          <a:xfrm>
            <a:off x="6278881" y="2103120"/>
            <a:ext cx="5913119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Registration &amp; Call for Presentations currently live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Proposal submissions due Dec. 16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Hotel reservations open now – </a:t>
            </a:r>
            <a:b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</a:b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Call-in information on website.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For issues, please contact Pam Ferguson at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pamferguson@acteaz.org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For more information, visit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  <a:hlinkClick r:id="rId4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acteaz.org/events/mid-winter/ 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5306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242A3-0672-A97B-810D-5F9BD7733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Membership Survey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9D9EB8-DA08-72A9-6A4F-2D9D574217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399" y="2176612"/>
            <a:ext cx="6273800" cy="3895906"/>
          </a:xfrm>
        </p:spPr>
        <p:txBody>
          <a:bodyPr>
            <a:normAutofit/>
          </a:bodyPr>
          <a:lstStyle/>
          <a:p>
            <a:r>
              <a:rPr lang="en-US" sz="3200" dirty="0"/>
              <a:t>Opened Oct. 26</a:t>
            </a:r>
          </a:p>
          <a:p>
            <a:r>
              <a:rPr lang="en-US" sz="3200" dirty="0"/>
              <a:t>Closes Nov. 9</a:t>
            </a:r>
          </a:p>
          <a:p>
            <a:r>
              <a:rPr lang="en-US" sz="3200" dirty="0"/>
              <a:t>To access, visit: </a:t>
            </a:r>
            <a:r>
              <a:rPr lang="en-US" sz="3200" dirty="0">
                <a:solidFill>
                  <a:srgbClr val="00B0F0"/>
                </a:solidFill>
                <a:effectLst/>
                <a:ea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https://www.surveymonkey.com/r/2RLBHXT</a:t>
            </a:r>
            <a:r>
              <a:rPr lang="en-US" sz="3200" dirty="0">
                <a:solidFill>
                  <a:srgbClr val="00B0F0"/>
                </a:solidFill>
              </a:rPr>
              <a:t> </a:t>
            </a:r>
            <a:br>
              <a:rPr lang="en-US" sz="3200" dirty="0">
                <a:solidFill>
                  <a:srgbClr val="00B0F0"/>
                </a:solidFill>
              </a:rPr>
            </a:br>
            <a:r>
              <a:rPr lang="en-US" sz="3200" dirty="0"/>
              <a:t>or scan the QR code</a:t>
            </a:r>
          </a:p>
        </p:txBody>
      </p:sp>
      <p:pic>
        <p:nvPicPr>
          <p:cNvPr id="7" name="Picture 6" descr="Qr code&#10;&#10;Description automatically generated">
            <a:extLst>
              <a:ext uri="{FF2B5EF4-FFF2-40B4-BE49-F238E27FC236}">
                <a16:creationId xmlns:a16="http://schemas.microsoft.com/office/drawing/2014/main" id="{09E53F9C-90A2-F9A6-6641-D9F7571105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159" y="1948996"/>
            <a:ext cx="2870201" cy="4123522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35E444EF-046B-D0C2-CDE8-CC66E4D6256E}"/>
              </a:ext>
            </a:extLst>
          </p:cNvPr>
          <p:cNvSpPr/>
          <p:nvPr/>
        </p:nvSpPr>
        <p:spPr>
          <a:xfrm>
            <a:off x="4419600" y="4632960"/>
            <a:ext cx="975360" cy="55880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00715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242A3-0672-A97B-810D-5F9BD7733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to Come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9D9EB8-DA08-72A9-6A4F-2D9D574217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0756"/>
            <a:ext cx="10515600" cy="389590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3600" dirty="0"/>
              <a:t>Please read your e-blasts and ACTEAZ.org for updates on the following:</a:t>
            </a:r>
          </a:p>
          <a:p>
            <a:pPr lvl="1"/>
            <a:r>
              <a:rPr lang="en-US" sz="3600" dirty="0"/>
              <a:t>ACTE National &amp; Region V events</a:t>
            </a:r>
          </a:p>
          <a:p>
            <a:pPr lvl="1"/>
            <a:r>
              <a:rPr lang="en-US" sz="3600" dirty="0"/>
              <a:t>CTE Month video contest &amp; flyers on website</a:t>
            </a:r>
          </a:p>
          <a:p>
            <a:pPr lvl="2"/>
            <a:r>
              <a:rPr lang="en-US" sz="3200" dirty="0"/>
              <a:t>Video contest ends Jan. 6. Winners will be announced Feb. 1.</a:t>
            </a:r>
          </a:p>
          <a:p>
            <a:pPr lvl="1"/>
            <a:r>
              <a:rPr lang="en-US" sz="3600" dirty="0"/>
              <a:t>Professional Development Opportunities calendar</a:t>
            </a:r>
          </a:p>
          <a:p>
            <a:pPr lvl="1"/>
            <a:r>
              <a:rPr lang="en-US" sz="3600" dirty="0"/>
              <a:t>Awards and Scholarships </a:t>
            </a:r>
          </a:p>
          <a:p>
            <a:pPr lvl="2"/>
            <a:r>
              <a:rPr lang="en-US" sz="3200" dirty="0"/>
              <a:t>Submissions opened Nov. 1 and close March 10, 2023</a:t>
            </a:r>
            <a:endParaRPr lang="en-US" sz="3200" dirty="0">
              <a:solidFill>
                <a:srgbClr val="FFFF00"/>
              </a:solidFill>
            </a:endParaRPr>
          </a:p>
          <a:p>
            <a:pPr lvl="1"/>
            <a:r>
              <a:rPr lang="en-US" sz="3600" dirty="0"/>
              <a:t>2023 Summer Conference (July 14 – 19, 2023)</a:t>
            </a:r>
          </a:p>
          <a:p>
            <a:pPr lvl="2"/>
            <a:r>
              <a:rPr lang="en-US" sz="3200" dirty="0"/>
              <a:t>Call for Presentations goes live Nov. 9</a:t>
            </a:r>
          </a:p>
        </p:txBody>
      </p:sp>
    </p:spTree>
    <p:extLst>
      <p:ext uri="{BB962C8B-B14F-4D97-AF65-F5344CB8AC3E}">
        <p14:creationId xmlns:p14="http://schemas.microsoft.com/office/powerpoint/2010/main" val="36508591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65137-1DA7-8C43-AD97-247781793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1602769"/>
            <a:ext cx="7705073" cy="4823831"/>
          </a:xfrm>
        </p:spPr>
        <p:txBody>
          <a:bodyPr/>
          <a:lstStyle/>
          <a:p>
            <a:r>
              <a:rPr lang="en-US" sz="3200" dirty="0">
                <a:solidFill>
                  <a:srgbClr val="232B64"/>
                </a:solidFill>
              </a:rPr>
              <a:t>New ADE Staff</a:t>
            </a:r>
            <a:br>
              <a:rPr lang="en-US" sz="3200" dirty="0">
                <a:solidFill>
                  <a:srgbClr val="232B64"/>
                </a:solidFill>
              </a:rPr>
            </a:br>
            <a:br>
              <a:rPr lang="en-US" sz="3200" dirty="0">
                <a:solidFill>
                  <a:srgbClr val="232B64"/>
                </a:solidFill>
              </a:rPr>
            </a:br>
            <a:r>
              <a:rPr lang="en-US" sz="3200" dirty="0">
                <a:solidFill>
                  <a:srgbClr val="232B64"/>
                </a:solidFill>
              </a:rPr>
              <a:t>Emily Brown:  School Counselor Director</a:t>
            </a:r>
            <a:br>
              <a:rPr lang="en-US" sz="3200" dirty="0">
                <a:solidFill>
                  <a:srgbClr val="232B64"/>
                </a:solidFill>
              </a:rPr>
            </a:br>
            <a:br>
              <a:rPr lang="en-US" sz="3200" dirty="0">
                <a:solidFill>
                  <a:srgbClr val="232B64"/>
                </a:solidFill>
              </a:rPr>
            </a:br>
            <a:r>
              <a:rPr lang="en-US" sz="3200" dirty="0">
                <a:solidFill>
                  <a:srgbClr val="232B64"/>
                </a:solidFill>
              </a:rPr>
              <a:t>Kylie Chamblee:  Education and Training and Family Consumer Science Program Specialist.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7B9D85-5D99-6B4F-B5F2-666FF5D0B0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2001" y="431400"/>
            <a:ext cx="6104556" cy="1027530"/>
          </a:xfrm>
        </p:spPr>
        <p:txBody>
          <a:bodyPr/>
          <a:lstStyle/>
          <a:p>
            <a:r>
              <a:rPr lang="en-US" sz="3600" dirty="0">
                <a:solidFill>
                  <a:srgbClr val="232B64">
                    <a:alpha val="60000"/>
                  </a:srgbClr>
                </a:solidFill>
              </a:rPr>
              <a:t>Welcome and Updates</a:t>
            </a:r>
          </a:p>
          <a:p>
            <a:endParaRPr lang="en-US" sz="3600" dirty="0">
              <a:solidFill>
                <a:srgbClr val="232B64">
                  <a:alpha val="60000"/>
                </a:srgbClr>
              </a:solidFill>
            </a:endParaRPr>
          </a:p>
        </p:txBody>
      </p:sp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DD4014DA-EA18-6C48-AE50-3A5AD80EE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6233" y="613962"/>
            <a:ext cx="3753550" cy="4960398"/>
          </a:xfrm>
          <a:prstGeom prst="rect">
            <a:avLst/>
          </a:prstGeom>
        </p:spPr>
      </p:pic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6DFF2C80-396C-BB4B-A4EC-191F98282C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266582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CB8F98-32D9-9E4F-BAC9-49610775ED25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232B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32B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8919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242A3-0672-A97B-810D-5F9BD7733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ACTE National &amp; Region V Events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9D9EB8-DA08-72A9-6A4F-2D9D574217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0756"/>
            <a:ext cx="10515600" cy="3895906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ACTE National Conference: Nov. 30 – Dec. 3, 2022 – </a:t>
            </a:r>
            <a:br>
              <a:rPr lang="en-US" sz="3200" dirty="0"/>
            </a:br>
            <a:r>
              <a:rPr lang="en-US" sz="3200" dirty="0"/>
              <a:t>Las Vegas, NV</a:t>
            </a:r>
          </a:p>
          <a:p>
            <a:r>
              <a:rPr lang="en-US" sz="3200" dirty="0"/>
              <a:t>National Policy Seminar (NPS): March 20 – 22, 2023 –Arlington, VA</a:t>
            </a:r>
          </a:p>
          <a:p>
            <a:r>
              <a:rPr lang="en-US" sz="3200" dirty="0"/>
              <a:t>Region V Conference: Apr. 12 – 15, 2023 – </a:t>
            </a:r>
            <a:br>
              <a:rPr lang="en-US" sz="3200" dirty="0"/>
            </a:br>
            <a:r>
              <a:rPr lang="en-US" sz="3200" dirty="0"/>
              <a:t>Fargo, ND</a:t>
            </a:r>
          </a:p>
          <a:p>
            <a:endParaRPr lang="en-US" sz="3200" dirty="0"/>
          </a:p>
          <a:p>
            <a:pPr marL="0" indent="0">
              <a:buNone/>
            </a:pPr>
            <a:r>
              <a:rPr lang="en-US" sz="3200" dirty="0"/>
              <a:t>For more information, visit </a:t>
            </a:r>
            <a:r>
              <a:rPr lang="en-US" sz="3200" u="sng" dirty="0">
                <a:solidFill>
                  <a:srgbClr val="00B0F0"/>
                </a:solidFill>
                <a:hlinkClick r:id="rId2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acteaz.org/events</a:t>
            </a:r>
            <a:endParaRPr lang="en-US" sz="3200" u="sng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5931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242A3-0672-A97B-810D-5F9BD7733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AZ CTE Summer Conference</a:t>
            </a:r>
          </a:p>
        </p:txBody>
      </p:sp>
      <p:pic>
        <p:nvPicPr>
          <p:cNvPr id="5" name="Picture 4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CC1F8B1C-DB3B-51BD-2239-A9C652FEB7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37" y="1869283"/>
            <a:ext cx="10335126" cy="430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2504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9B1D179-1D32-04DD-53B4-E1D72E4B193E}"/>
              </a:ext>
            </a:extLst>
          </p:cNvPr>
          <p:cNvSpPr/>
          <p:nvPr/>
        </p:nvSpPr>
        <p:spPr>
          <a:xfrm>
            <a:off x="3543299" y="2725153"/>
            <a:ext cx="1828801" cy="179872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3B4AFB4-4E7F-1494-0198-DCDDF9D4A5FD}"/>
              </a:ext>
            </a:extLst>
          </p:cNvPr>
          <p:cNvSpPr/>
          <p:nvPr/>
        </p:nvSpPr>
        <p:spPr>
          <a:xfrm>
            <a:off x="6521116" y="2725153"/>
            <a:ext cx="1756610" cy="18468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960EC9-5268-EE14-6B5D-A06F67290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Follow Us on Social Media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2AB8DC1-006F-7029-C45C-1E2F33C74F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22" y="2527664"/>
            <a:ext cx="2185737" cy="2185737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0450ED6C-8E0A-1AB0-2F94-9CA0059FC8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388" y="2527664"/>
            <a:ext cx="2185738" cy="2184727"/>
          </a:xfrm>
          <a:prstGeom prst="rect">
            <a:avLst/>
          </a:prstGeom>
        </p:spPr>
      </p:pic>
      <p:pic>
        <p:nvPicPr>
          <p:cNvPr id="15" name="Picture 14" descr="Logo, icon&#10;&#10;Description automatically generated">
            <a:extLst>
              <a:ext uri="{FF2B5EF4-FFF2-40B4-BE49-F238E27FC236}">
                <a16:creationId xmlns:a16="http://schemas.microsoft.com/office/drawing/2014/main" id="{D40F45A3-423E-FBA9-DDE0-C004A9C2CC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44"/>
          <a:stretch/>
        </p:blipFill>
        <p:spPr>
          <a:xfrm>
            <a:off x="6315655" y="2551665"/>
            <a:ext cx="2185739" cy="21827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8B3DC50-7435-7DF1-1A27-A7A1AA83FB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922" y="2526654"/>
            <a:ext cx="2655760" cy="21857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A58D5DB-1AA5-EFCF-F538-A3A5D5529EBA}"/>
              </a:ext>
            </a:extLst>
          </p:cNvPr>
          <p:cNvSpPr txBox="1"/>
          <p:nvPr/>
        </p:nvSpPr>
        <p:spPr>
          <a:xfrm>
            <a:off x="306304" y="4891832"/>
            <a:ext cx="24273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facebook.com/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acteaz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CBE7CD1-A399-1B9E-7C3E-5D11A59D4D6C}"/>
              </a:ext>
            </a:extLst>
          </p:cNvPr>
          <p:cNvSpPr txBox="1"/>
          <p:nvPr/>
        </p:nvSpPr>
        <p:spPr>
          <a:xfrm>
            <a:off x="2995402" y="4891832"/>
            <a:ext cx="29377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@actearizona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CDB9A3C-699F-8B4C-E40D-82958DD7D134}"/>
              </a:ext>
            </a:extLst>
          </p:cNvPr>
          <p:cNvSpPr txBox="1"/>
          <p:nvPr/>
        </p:nvSpPr>
        <p:spPr>
          <a:xfrm>
            <a:off x="9118947" y="4891832"/>
            <a:ext cx="29377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@acteaz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37F74D6-149F-7BC5-A025-5743E1EC93EC}"/>
              </a:ext>
            </a:extLst>
          </p:cNvPr>
          <p:cNvSpPr txBox="1"/>
          <p:nvPr/>
        </p:nvSpPr>
        <p:spPr>
          <a:xfrm>
            <a:off x="5802423" y="4907913"/>
            <a:ext cx="32122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linkedin.com/company/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acteaz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65234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4679D-E012-58B1-0481-F7269090F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Want More Information?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D6131E-DA09-E83B-D35D-8B5FF1A789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5590" y="2173397"/>
            <a:ext cx="3100136" cy="132298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Lindsay Duran</a:t>
            </a:r>
          </a:p>
          <a:p>
            <a:pPr marL="0" indent="0">
              <a:buNone/>
            </a:pPr>
            <a:r>
              <a:rPr lang="en-US" sz="2400" i="1" dirty="0"/>
              <a:t>ACTEAZ President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B0F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lindsayduran@acteaz.org</a:t>
            </a:r>
            <a:endParaRPr lang="en-US" sz="2000" dirty="0">
              <a:solidFill>
                <a:srgbClr val="00B0F0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56BF36-F6BE-1DAC-0975-0208E6AE30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88704" y="2126639"/>
            <a:ext cx="3561347" cy="156361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Shelly York</a:t>
            </a:r>
          </a:p>
          <a:p>
            <a:pPr marL="0" indent="0">
              <a:buNone/>
            </a:pPr>
            <a:r>
              <a:rPr lang="en-US" sz="2400" i="1" dirty="0"/>
              <a:t>ACTEAZ Asst. Exec. Director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B0F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shellyyork@acteaz.org</a:t>
            </a:r>
            <a:r>
              <a:rPr lang="en-US" sz="2000" dirty="0">
                <a:solidFill>
                  <a:srgbClr val="00B0F0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2000" dirty="0"/>
              <a:t>(623) 826-6399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AD6DC1-7D0A-E43F-5083-BACAAB0B4317}"/>
              </a:ext>
            </a:extLst>
          </p:cNvPr>
          <p:cNvSpPr txBox="1"/>
          <p:nvPr/>
        </p:nvSpPr>
        <p:spPr>
          <a:xfrm>
            <a:off x="4096752" y="2122289"/>
            <a:ext cx="3400926" cy="1123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Pam Ferguson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ACTEAZ Exec. Director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pamferguson@acteaz.org</a:t>
            </a: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C3035F-DD35-2468-E0F3-96988A1B7587}"/>
              </a:ext>
            </a:extLst>
          </p:cNvPr>
          <p:cNvSpPr txBox="1"/>
          <p:nvPr/>
        </p:nvSpPr>
        <p:spPr>
          <a:xfrm>
            <a:off x="605590" y="4137084"/>
            <a:ext cx="3565357" cy="1461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Shelby Freytag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Premier Series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Coordinator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premierseries@acteaz.org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C90B59-A8C0-6031-B609-D7F63B76257F}"/>
              </a:ext>
            </a:extLst>
          </p:cNvPr>
          <p:cNvSpPr txBox="1"/>
          <p:nvPr/>
        </p:nvSpPr>
        <p:spPr>
          <a:xfrm>
            <a:off x="4096752" y="4137084"/>
            <a:ext cx="3565357" cy="1461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Alec Damiano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Marketing &amp; Event Technology Manager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alecdamiano@acteaz.org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C0F5E3-7D74-F3BC-BFDA-E29F61C3CCCB}"/>
              </a:ext>
            </a:extLst>
          </p:cNvPr>
          <p:cNvSpPr txBox="1"/>
          <p:nvPr/>
        </p:nvSpPr>
        <p:spPr>
          <a:xfrm>
            <a:off x="7888704" y="4137084"/>
            <a:ext cx="3565357" cy="1123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Kailyn Gillette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Administrative Assistant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eventsupport@acteaz.org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447370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F077C-3BE9-7364-A921-442AA7999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3519" y="2457053"/>
            <a:ext cx="10591800" cy="775564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CTE Program Services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Updates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5F0CAF-FFBF-56CB-A12C-9B72FD9FF22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6973" y="1109209"/>
            <a:ext cx="5379027" cy="666325"/>
          </a:xfrm>
        </p:spPr>
        <p:txBody>
          <a:bodyPr/>
          <a:lstStyle/>
          <a:p>
            <a:r>
              <a:rPr lang="en-US" sz="2800" b="0" i="0" dirty="0">
                <a:solidFill>
                  <a:srgbClr val="ECECEC"/>
                </a:solidFill>
                <a:latin typeface="+mj-lt"/>
                <a:cs typeface="Calibri Light" panose="020F0302020204030204" pitchFamily="34" charset="0"/>
              </a:rPr>
              <a:t>Cindy Gutierrez</a:t>
            </a:r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0043469-0F4C-8B92-7BD0-F21040D7AF37}"/>
                  </a:ext>
                </a:extLst>
              </p14:cNvPr>
              <p14:cNvContentPartPr/>
              <p14:nvPr/>
            </p14:nvContentPartPr>
            <p14:xfrm>
              <a:off x="938663" y="1449357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0043469-0F4C-8B92-7BD0-F21040D7AF3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30023" y="1440717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104987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EF2E2A9-FC1E-747B-0652-C25F5ED4B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308" y="-1782"/>
            <a:ext cx="11781692" cy="6273628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400" b="1" u="sng" dirty="0"/>
              <a:t>CTE Program Services Team</a:t>
            </a:r>
            <a:br>
              <a:rPr lang="en-US" sz="2400" dirty="0"/>
            </a:br>
            <a:r>
              <a:rPr lang="en-US" sz="2400" b="1" dirty="0">
                <a:latin typeface="+mj-lt"/>
              </a:rPr>
              <a:t>Bruce Watkins </a:t>
            </a:r>
            <a:r>
              <a:rPr lang="en-US" sz="2400" dirty="0">
                <a:latin typeface="+mj-lt"/>
              </a:rPr>
              <a:t>- Agriculture and Welding </a:t>
            </a:r>
            <a:br>
              <a:rPr lang="en-US" sz="2400" dirty="0">
                <a:latin typeface="+mj-lt"/>
              </a:rPr>
            </a:br>
            <a:r>
              <a:rPr lang="en-US" sz="2400" b="1" dirty="0">
                <a:latin typeface="+mj-lt"/>
              </a:rPr>
              <a:t>Elena Sobampo </a:t>
            </a:r>
            <a:r>
              <a:rPr lang="en-US" sz="2400" dirty="0">
                <a:latin typeface="+mj-lt"/>
              </a:rPr>
              <a:t>- Business and Marketing Education; Communication Media Tech. </a:t>
            </a:r>
            <a:br>
              <a:rPr lang="en-US" sz="2400" dirty="0">
                <a:latin typeface="+mj-lt"/>
              </a:rPr>
            </a:b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</a:rPr>
              <a:t>Joseph Grieco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</a:rPr>
              <a:t>- Construction Science Technologies</a:t>
            </a:r>
            <a:b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</a:rPr>
            </a:br>
            <a:r>
              <a:rPr lang="en-US" sz="2600" b="1" dirty="0">
                <a:latin typeface="+mj-lt"/>
              </a:rPr>
              <a:t>Kylie Chamblee - Education and Training/Family and Consumer Sciences</a:t>
            </a:r>
            <a:b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</a:rPr>
            </a:br>
            <a:r>
              <a:rPr lang="en-US" sz="2400" b="1" dirty="0">
                <a:latin typeface="+mj-lt"/>
              </a:rPr>
              <a:t>Tracy Rexroat </a:t>
            </a:r>
            <a:r>
              <a:rPr lang="en-US" sz="2400" dirty="0">
                <a:latin typeface="+mj-lt"/>
              </a:rPr>
              <a:t>- Engineering, Information Technologies, Manufacturing</a:t>
            </a:r>
            <a:br>
              <a:rPr lang="en-US" sz="2400" dirty="0">
                <a:latin typeface="+mj-lt"/>
              </a:rPr>
            </a:br>
            <a:r>
              <a:rPr lang="en-US" sz="2400" b="1" dirty="0">
                <a:latin typeface="+mj-lt"/>
              </a:rPr>
              <a:t>Wesley Wood </a:t>
            </a:r>
            <a:r>
              <a:rPr lang="en-US" sz="2400" dirty="0">
                <a:latin typeface="+mj-lt"/>
              </a:rPr>
              <a:t>- Health Science Technologies</a:t>
            </a:r>
            <a:br>
              <a:rPr lang="en-US" sz="2400" dirty="0">
                <a:latin typeface="+mj-lt"/>
              </a:rPr>
            </a:br>
            <a:r>
              <a:rPr lang="en-US" sz="2400" b="1" dirty="0">
                <a:latin typeface="+mj-lt"/>
              </a:rPr>
              <a:t>Jason Wojcik </a:t>
            </a:r>
            <a:r>
              <a:rPr lang="en-US" sz="2400" dirty="0">
                <a:latin typeface="+mj-lt"/>
              </a:rPr>
              <a:t>- Public Services Careers, Transportation Technologies</a:t>
            </a:r>
            <a:br>
              <a:rPr lang="en-US" sz="2400" dirty="0"/>
            </a:br>
            <a:r>
              <a:rPr lang="en-US" sz="2400" b="1" dirty="0">
                <a:latin typeface="+mj-lt"/>
              </a:rPr>
              <a:t>Janai Nesby </a:t>
            </a:r>
            <a:r>
              <a:rPr lang="en-US" sz="2400" dirty="0">
                <a:latin typeface="+mj-lt"/>
              </a:rPr>
              <a:t>- Program Project Specialist</a:t>
            </a:r>
            <a:br>
              <a:rPr lang="en-US" sz="2400" dirty="0">
                <a:latin typeface="+mj-lt"/>
              </a:rPr>
            </a:br>
            <a:r>
              <a:rPr lang="en-US" sz="2400" b="1" dirty="0">
                <a:latin typeface="+mj-lt"/>
              </a:rPr>
              <a:t>Gwen Lamb </a:t>
            </a:r>
            <a:r>
              <a:rPr lang="en-US" sz="2400" dirty="0">
                <a:latin typeface="+mj-lt"/>
              </a:rPr>
              <a:t>- Administrative Assistant</a:t>
            </a:r>
            <a:br>
              <a:rPr lang="en-US" sz="2400" dirty="0">
                <a:latin typeface="+mj-lt"/>
              </a:rPr>
            </a:br>
            <a:br>
              <a:rPr lang="en-US" sz="2800" dirty="0">
                <a:solidFill>
                  <a:schemeClr val="tx2"/>
                </a:solidFill>
                <a:latin typeface="+mj-lt"/>
              </a:rPr>
            </a:br>
            <a:b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</a:rPr>
            </a:br>
            <a:endParaRPr lang="en-US" sz="2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1342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CC72F94F-1D37-7CFF-BF05-F1BED247F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618" y="540775"/>
            <a:ext cx="3112655" cy="4522838"/>
          </a:xfrm>
        </p:spPr>
        <p:txBody>
          <a:bodyPr/>
          <a:lstStyle/>
          <a:p>
            <a:r>
              <a:rPr lang="en-US" sz="4800" dirty="0">
                <a:solidFill>
                  <a:schemeClr val="bg1"/>
                </a:solidFill>
              </a:rPr>
              <a:t>CTE Program </a:t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>Monitoring school year 23-24 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E01B808F-308F-374B-47A8-7B2BD97A65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4652" y="353855"/>
            <a:ext cx="7551489" cy="6332171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</a:rPr>
              <a:t>Districts Scheduled for SY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BF0D3E"/>
                </a:solidFill>
                <a:effectLst/>
                <a:uLnTx/>
                <a:uFillTx/>
                <a:latin typeface="Franklin Gothic Medium"/>
                <a:ea typeface="+mn-ea"/>
              </a:rPr>
              <a:t>23-24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BF0D3E"/>
              </a:solidFill>
              <a:effectLst/>
              <a:uLnTx/>
              <a:uFillTx/>
              <a:latin typeface="Franklin Gothic Medium"/>
              <a:ea typeface="+mn-ea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Medium"/>
                <a:ea typeface="+mn-ea"/>
              </a:rPr>
              <a:t>CAVIT and member districts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Medium"/>
                <a:ea typeface="+mn-ea"/>
              </a:rPr>
              <a:t>EVIT and member districts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b="0" kern="0" dirty="0">
                <a:solidFill>
                  <a:schemeClr val="tx1"/>
                </a:solidFill>
                <a:latin typeface="Franklin Gothic Medium"/>
                <a:ea typeface="+mn-ea"/>
              </a:rPr>
              <a:t>Ray Unified School District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Medium"/>
                <a:ea typeface="+mn-ea"/>
              </a:rPr>
              <a:t>Cave Creek Unified School District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</a:rPr>
              <a:t>SY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BF0D3E"/>
                </a:solidFill>
                <a:effectLst/>
                <a:uLnTx/>
                <a:uFillTx/>
                <a:latin typeface="Franklin Gothic Medium"/>
                <a:ea typeface="+mn-ea"/>
              </a:rPr>
              <a:t> 23-24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</a:rPr>
              <a:t>District notifications and training: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0" dirty="0">
              <a:solidFill>
                <a:prstClr val="black"/>
              </a:solidFill>
              <a:latin typeface="Franklin Gothic Medium"/>
              <a:ea typeface="+mn-ea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12169"/>
                </a:solidFill>
                <a:effectLst/>
                <a:uLnTx/>
                <a:uFillTx/>
                <a:latin typeface="Franklin Gothic Medium"/>
                <a:ea typeface="+mn-ea"/>
              </a:rPr>
              <a:t>Email notifications coming soon</a:t>
            </a:r>
            <a:r>
              <a:rPr lang="en-US" sz="2400" b="0" kern="0" dirty="0">
                <a:solidFill>
                  <a:srgbClr val="012169"/>
                </a:solidFill>
                <a:latin typeface="Franklin Gothic Medium"/>
                <a:ea typeface="+mn-ea"/>
              </a:rPr>
              <a:t> from 	</a:t>
            </a:r>
            <a:r>
              <a:rPr lang="en-US" sz="2400" kern="0" dirty="0">
                <a:solidFill>
                  <a:srgbClr val="C00000"/>
                </a:solidFill>
                <a:latin typeface="Franklin Gothic Medium"/>
                <a:ea typeface="+mn-ea"/>
              </a:rPr>
              <a:t>CTELocalPrograms@azed.gov  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</a:rPr>
              <a:t>Required Training February 1, 2023, Mid-Winter, Prescott Resort, 1-4 pm.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kumimoji="0" lang="en-US" sz="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kern="0" dirty="0">
                <a:solidFill>
                  <a:srgbClr val="012169"/>
                </a:solidFill>
                <a:latin typeface="Franklin Gothic Medium"/>
              </a:rPr>
              <a:t>Specific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12169"/>
                </a:solidFill>
                <a:effectLst/>
                <a:uLnTx/>
                <a:uFillTx/>
                <a:latin typeface="Franklin Gothic Medium"/>
                <a:ea typeface="+mn-ea"/>
              </a:rPr>
              <a:t>CTED and member district only meetings in April-May TBD, begin submissions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b="0" kern="0" dirty="0">
                <a:solidFill>
                  <a:schemeClr val="tx1"/>
                </a:solidFill>
                <a:latin typeface="Franklin Gothic Medium"/>
                <a:ea typeface="+mn-ea"/>
              </a:rPr>
              <a:t>2023 Summer Conference Monitoring support sessions TBD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Franklin Gothic Medium"/>
              <a:ea typeface="+mn-ea"/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333167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53CAE-D659-1029-DBAB-218206D42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411" y="2405849"/>
            <a:ext cx="7224614" cy="4279036"/>
          </a:xfrm>
        </p:spPr>
        <p:txBody>
          <a:bodyPr/>
          <a:lstStyle/>
          <a:p>
            <a:r>
              <a:rPr lang="en-US" u="sng" dirty="0"/>
              <a:t>Districts for SY 24-25</a:t>
            </a:r>
            <a:br>
              <a:rPr lang="en-US" u="sng" dirty="0"/>
            </a:br>
            <a:br>
              <a:rPr lang="en-US" sz="2000" u="sng" dirty="0"/>
            </a:br>
            <a:r>
              <a:rPr lang="en-US" sz="2000" dirty="0"/>
              <a:t>	</a:t>
            </a:r>
            <a:r>
              <a:rPr lang="en-US" dirty="0"/>
              <a:t>Cochise Technology District 	and member districts</a:t>
            </a:r>
            <a:br>
              <a:rPr lang="en-US" dirty="0"/>
            </a:br>
            <a:r>
              <a:rPr lang="en-US" dirty="0"/>
              <a:t>	Gila Institute for Technology 	and member districts</a:t>
            </a:r>
            <a:br>
              <a:rPr lang="en-US" dirty="0"/>
            </a:br>
            <a:r>
              <a:rPr lang="en-US" dirty="0"/>
              <a:t>	Pima JTED and member 	districts</a:t>
            </a:r>
            <a:br>
              <a:rPr lang="en-US" dirty="0"/>
            </a:br>
            <a:r>
              <a:rPr lang="en-US" dirty="0"/>
              <a:t>Feel free to join the training.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CB1AB8-68DF-CEAF-D600-3B8E2129AF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5411" y="443129"/>
            <a:ext cx="7057140" cy="1679093"/>
          </a:xfrm>
        </p:spPr>
        <p:txBody>
          <a:bodyPr/>
          <a:lstStyle/>
          <a:p>
            <a:r>
              <a:rPr lang="en-US" sz="4000" b="0" dirty="0"/>
              <a:t>Any district is welcome to attend the Program Monitoring Training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906FF5-56F0-3901-D902-9BD53EDBABE6}"/>
              </a:ext>
            </a:extLst>
          </p:cNvPr>
          <p:cNvSpPr txBox="1"/>
          <p:nvPr/>
        </p:nvSpPr>
        <p:spPr>
          <a:xfrm>
            <a:off x="8711226" y="1050401"/>
            <a:ext cx="3060564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CTE Program </a:t>
            </a: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</a:b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Monitoring school year 24-25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3111F334-B152-3912-6DD2-690244CA3C14}"/>
              </a:ext>
            </a:extLst>
          </p:cNvPr>
          <p:cNvSpPr/>
          <p:nvPr/>
        </p:nvSpPr>
        <p:spPr>
          <a:xfrm>
            <a:off x="1003177" y="3290807"/>
            <a:ext cx="346229" cy="32437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87E25871-52FD-DDD0-8D58-69FDFC3E0572}"/>
              </a:ext>
            </a:extLst>
          </p:cNvPr>
          <p:cNvSpPr/>
          <p:nvPr/>
        </p:nvSpPr>
        <p:spPr>
          <a:xfrm>
            <a:off x="1003176" y="4220997"/>
            <a:ext cx="346229" cy="32437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5BCF9087-AE0E-0900-0D32-2AD6891ABD7E}"/>
              </a:ext>
            </a:extLst>
          </p:cNvPr>
          <p:cNvSpPr/>
          <p:nvPr/>
        </p:nvSpPr>
        <p:spPr>
          <a:xfrm>
            <a:off x="1001696" y="5191930"/>
            <a:ext cx="346229" cy="32437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3324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BFFC8C1-609B-A971-6566-96AD692638E9}"/>
              </a:ext>
            </a:extLst>
          </p:cNvPr>
          <p:cNvSpPr txBox="1"/>
          <p:nvPr/>
        </p:nvSpPr>
        <p:spPr>
          <a:xfrm>
            <a:off x="8290012" y="882559"/>
            <a:ext cx="3775457" cy="40626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C10C"/>
              </a:buClr>
              <a:buSzPct val="85000"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CECEC"/>
                </a:solidFill>
                <a:effectLst/>
                <a:uLnTx/>
                <a:uFillTx/>
                <a:latin typeface="Arial" panose="020B0604020202020204"/>
                <a:ea typeface="+mn-ea"/>
                <a:cs typeface="Calibri Light" panose="020F0302020204030204" pitchFamily="34" charset="0"/>
              </a:rPr>
              <a:t>Monitoring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C10C"/>
              </a:buClr>
              <a:buSzPct val="85000"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CECEC"/>
                </a:solidFill>
                <a:effectLst/>
                <a:uLnTx/>
                <a:uFillTx/>
                <a:latin typeface="Arial" panose="020B0604020202020204"/>
                <a:ea typeface="+mn-ea"/>
                <a:cs typeface="Calibri Light" panose="020F0302020204030204" pitchFamily="34" charset="0"/>
              </a:rPr>
              <a:t>Resources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C10C"/>
              </a:buClr>
              <a:buSzPct val="85000"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CECEC"/>
                </a:solidFill>
                <a:effectLst/>
                <a:uLnTx/>
                <a:uFillTx/>
                <a:latin typeface="Arial" panose="020B0604020202020204"/>
                <a:ea typeface="+mn-ea"/>
                <a:cs typeface="Calibri Light" panose="020F0302020204030204" pitchFamily="34" charset="0"/>
              </a:rPr>
              <a:t>and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C10C"/>
              </a:buClr>
              <a:buSzPct val="85000"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CECEC"/>
                </a:solidFill>
                <a:effectLst/>
                <a:uLnTx/>
                <a:uFillTx/>
                <a:latin typeface="Arial" panose="020B0604020202020204"/>
                <a:ea typeface="+mn-ea"/>
                <a:cs typeface="Calibri Light" panose="020F0302020204030204" pitchFamily="34" charset="0"/>
              </a:rPr>
              <a:t>Guidance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C10C"/>
              </a:buClr>
              <a:buSzPct val="85000"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ECECEC"/>
              </a:solidFill>
              <a:effectLst/>
              <a:uLnTx/>
              <a:uFillTx/>
              <a:latin typeface="Arial" panose="020B0604020202020204"/>
              <a:ea typeface="+mn-ea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C10C"/>
              </a:buClr>
              <a:buSzPct val="85000"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CECEC"/>
                </a:solidFill>
                <a:effectLst/>
                <a:uLnTx/>
                <a:uFillTx/>
                <a:latin typeface="Arial" panose="020B0604020202020204"/>
                <a:ea typeface="+mn-ea"/>
                <a:cs typeface="Calibri Light" panose="020F0302020204030204" pitchFamily="34" charset="0"/>
              </a:rPr>
              <a:t>https://www.azed.gov/cte/programs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9BE37D-4434-EACA-B6D6-C3EFA8C4AF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808" t="20073" r="40862" b="13554"/>
          <a:stretch/>
        </p:blipFill>
        <p:spPr>
          <a:xfrm>
            <a:off x="762096" y="71717"/>
            <a:ext cx="6239435" cy="658905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86E7792-D648-F238-8601-045E8852AF51}"/>
              </a:ext>
            </a:extLst>
          </p:cNvPr>
          <p:cNvGrpSpPr/>
          <p:nvPr/>
        </p:nvGrpSpPr>
        <p:grpSpPr>
          <a:xfrm>
            <a:off x="3854919" y="4797357"/>
            <a:ext cx="2174760" cy="371880"/>
            <a:chOff x="3854919" y="4797357"/>
            <a:chExt cx="2174760" cy="371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DDACDBA2-46B1-CF06-89D2-5088E294A239}"/>
                    </a:ext>
                  </a:extLst>
                </p14:cNvPr>
                <p14:cNvContentPartPr/>
                <p14:nvPr/>
              </p14:nvContentPartPr>
              <p14:xfrm>
                <a:off x="4060839" y="4916517"/>
                <a:ext cx="1671840" cy="262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DDACDBA2-46B1-CF06-89D2-5088E294A239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052199" y="4907877"/>
                  <a:ext cx="168948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9DE84655-6BD6-2EDA-E7BF-CDE534C203C5}"/>
                    </a:ext>
                  </a:extLst>
                </p14:cNvPr>
                <p14:cNvContentPartPr/>
                <p14:nvPr/>
              </p14:nvContentPartPr>
              <p14:xfrm>
                <a:off x="4052919" y="4797357"/>
                <a:ext cx="208080" cy="1044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9DE84655-6BD6-2EDA-E7BF-CDE534C203C5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043919" y="4788357"/>
                  <a:ext cx="225720" cy="12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FC0DBCFC-3106-AE51-BB34-8CC2790316DA}"/>
                    </a:ext>
                  </a:extLst>
                </p14:cNvPr>
                <p14:cNvContentPartPr/>
                <p14:nvPr/>
              </p14:nvContentPartPr>
              <p14:xfrm>
                <a:off x="4060839" y="4925877"/>
                <a:ext cx="144000" cy="471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FC0DBCFC-3106-AE51-BB34-8CC2790316DA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052199" y="4917237"/>
                  <a:ext cx="161640" cy="6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3DCD0163-43E5-8094-0B19-BF939F067E62}"/>
                    </a:ext>
                  </a:extLst>
                </p14:cNvPr>
                <p14:cNvContentPartPr/>
                <p14:nvPr/>
              </p14:nvContentPartPr>
              <p14:xfrm>
                <a:off x="3864639" y="5008317"/>
                <a:ext cx="155520" cy="565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3DCD0163-43E5-8094-0B19-BF939F067E62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855999" y="4999317"/>
                  <a:ext cx="173160" cy="7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54AD9F5E-8364-8946-1467-F74457F37C30}"/>
                    </a:ext>
                  </a:extLst>
                </p14:cNvPr>
                <p14:cNvContentPartPr/>
                <p14:nvPr/>
              </p14:nvContentPartPr>
              <p14:xfrm>
                <a:off x="3854919" y="5065917"/>
                <a:ext cx="185040" cy="1033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54AD9F5E-8364-8946-1467-F74457F37C30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846279" y="5056917"/>
                  <a:ext cx="202680" cy="12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86BB5ACA-3F8B-B485-64AA-74279B5A0F75}"/>
                    </a:ext>
                  </a:extLst>
                </p14:cNvPr>
                <p14:cNvContentPartPr/>
                <p14:nvPr/>
              </p14:nvContentPartPr>
              <p14:xfrm>
                <a:off x="3920799" y="5065917"/>
                <a:ext cx="2108880" cy="831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86BB5ACA-3F8B-B485-64AA-74279B5A0F75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912159" y="5056917"/>
                  <a:ext cx="2126520" cy="100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FE20C18-64A4-7D68-9751-9CE05D3B2A7A}"/>
              </a:ext>
            </a:extLst>
          </p:cNvPr>
          <p:cNvGrpSpPr/>
          <p:nvPr/>
        </p:nvGrpSpPr>
        <p:grpSpPr>
          <a:xfrm>
            <a:off x="3413919" y="5173197"/>
            <a:ext cx="2599560" cy="165240"/>
            <a:chOff x="3413919" y="5173197"/>
            <a:chExt cx="2599560" cy="165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D2508E50-6F54-5135-7784-2C9EA92710AD}"/>
                    </a:ext>
                  </a:extLst>
                </p14:cNvPr>
                <p14:cNvContentPartPr/>
                <p14:nvPr/>
              </p14:nvContentPartPr>
              <p14:xfrm>
                <a:off x="3413919" y="5173197"/>
                <a:ext cx="62640" cy="1278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D2508E50-6F54-5135-7784-2C9EA92710AD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405279" y="5164197"/>
                  <a:ext cx="80280" cy="14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29CFE5F4-683A-27C4-2F38-478B7732B184}"/>
                    </a:ext>
                  </a:extLst>
                </p14:cNvPr>
                <p14:cNvContentPartPr/>
                <p14:nvPr/>
              </p14:nvContentPartPr>
              <p14:xfrm>
                <a:off x="3459639" y="5246997"/>
                <a:ext cx="2553840" cy="914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29CFE5F4-683A-27C4-2F38-478B7732B184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450999" y="5238357"/>
                  <a:ext cx="2571480" cy="109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BBB39BC-CBF5-C796-D51F-7E01F5CFDCE0}"/>
                  </a:ext>
                </a:extLst>
              </p14:cNvPr>
              <p14:cNvContentPartPr/>
              <p14:nvPr/>
            </p14:nvContentPartPr>
            <p14:xfrm>
              <a:off x="1229700" y="5193240"/>
              <a:ext cx="263880" cy="2016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BBB39BC-CBF5-C796-D51F-7E01F5CFDCE0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221060" y="5184600"/>
                <a:ext cx="281520" cy="219240"/>
              </a:xfrm>
              <a:prstGeom prst="rect">
                <a:avLst/>
              </a:prstGeom>
            </p:spPr>
          </p:pic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A3C8E662-9AE5-8013-9C70-63FCBFF75048}"/>
              </a:ext>
            </a:extLst>
          </p:cNvPr>
          <p:cNvGrpSpPr/>
          <p:nvPr/>
        </p:nvGrpSpPr>
        <p:grpSpPr>
          <a:xfrm>
            <a:off x="610140" y="5356320"/>
            <a:ext cx="944280" cy="210960"/>
            <a:chOff x="610140" y="5356320"/>
            <a:chExt cx="944280" cy="210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3D83E127-A70E-CB30-E493-174ADF0D2822}"/>
                    </a:ext>
                  </a:extLst>
                </p14:cNvPr>
                <p14:cNvContentPartPr/>
                <p14:nvPr/>
              </p14:nvContentPartPr>
              <p14:xfrm>
                <a:off x="1155540" y="5402400"/>
                <a:ext cx="398880" cy="16488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3D83E127-A70E-CB30-E493-174ADF0D2822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146900" y="5393400"/>
                  <a:ext cx="416520" cy="18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94270D71-C27C-F993-7996-F8B6DB572576}"/>
                    </a:ext>
                  </a:extLst>
                </p14:cNvPr>
                <p14:cNvContentPartPr/>
                <p14:nvPr/>
              </p14:nvContentPartPr>
              <p14:xfrm>
                <a:off x="610140" y="5356320"/>
                <a:ext cx="814680" cy="615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94270D71-C27C-F993-7996-F8B6DB572576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01140" y="5347320"/>
                  <a:ext cx="832320" cy="792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1513831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BBED121-BF97-514E-893C-F291FE487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260" y="228102"/>
            <a:ext cx="5514740" cy="690269"/>
          </a:xfrm>
        </p:spPr>
        <p:txBody>
          <a:bodyPr/>
          <a:lstStyle/>
          <a:p>
            <a:r>
              <a:rPr lang="en-US" sz="4000" b="1" dirty="0">
                <a:solidFill>
                  <a:srgbClr val="FCAF18"/>
                </a:solidFill>
              </a:rPr>
              <a:t>LOP - Process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A18989-4B9B-6246-83ED-342C4680A8C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1259" y="1035699"/>
            <a:ext cx="6189191" cy="5721768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/>
              <a:t>Electronic application deadline: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/>
              <a:t>on or before December 15th by 5 pm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/>
              <a:t>Submissions:	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By CTED for central or satellite member programs 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By District only for District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/>
              <a:t>If approved, added to the CTE Data portal </a:t>
            </a:r>
            <a:r>
              <a:rPr lang="en-US" dirty="0">
                <a:solidFill>
                  <a:srgbClr val="BF0B3E"/>
                </a:solidFill>
              </a:rPr>
              <a:t>only for eligible entities</a:t>
            </a:r>
            <a:r>
              <a:rPr lang="en-US" dirty="0"/>
              <a:t>.</a:t>
            </a:r>
            <a:endParaRPr lang="en-US" sz="1800" dirty="0"/>
          </a:p>
          <a:p>
            <a:pPr marL="0" indent="0">
              <a:lnSpc>
                <a:spcPct val="100000"/>
              </a:lnSpc>
              <a:buNone/>
            </a:pPr>
            <a:r>
              <a:rPr lang="en-US" dirty="0"/>
              <a:t>Webpage link: https://www.azed.gov/cte/programs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35AF709-A466-42FE-9613-29EF7FEDD9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0" r="1116"/>
          <a:stretch/>
        </p:blipFill>
        <p:spPr>
          <a:xfrm>
            <a:off x="6828116" y="0"/>
            <a:ext cx="5189177" cy="6656933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6E4A15D-63C5-420B-8EA2-4A66B8EEFB7B}"/>
              </a:ext>
            </a:extLst>
          </p:cNvPr>
          <p:cNvCxnSpPr>
            <a:cxnSpLocks/>
          </p:cNvCxnSpPr>
          <p:nvPr/>
        </p:nvCxnSpPr>
        <p:spPr>
          <a:xfrm flipH="1">
            <a:off x="8699951" y="6298948"/>
            <a:ext cx="1240754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F3BF205-8295-73A2-3EF5-6D989885F7F4}"/>
                  </a:ext>
                </a:extLst>
              </p14:cNvPr>
              <p14:cNvContentPartPr/>
              <p14:nvPr/>
            </p14:nvContentPartPr>
            <p14:xfrm>
              <a:off x="3489149" y="4441151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F3BF205-8295-73A2-3EF5-6D989885F7F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80509" y="4432511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79269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79F5C-6683-7C41-8C6A-D662FB58D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411" y="2112885"/>
            <a:ext cx="6319867" cy="4298190"/>
          </a:xfrm>
        </p:spPr>
        <p:txBody>
          <a:bodyPr/>
          <a:lstStyle/>
          <a:p>
            <a:br>
              <a:rPr lang="en-US" sz="2800" dirty="0"/>
            </a:br>
            <a:r>
              <a:rPr lang="en-US" sz="2800" dirty="0"/>
              <a:t>Meetings were held September 19 and October 27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Vision and Mission have been revisited and in the process of updating language.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B38AC5-7DA2-AD47-9DA0-06E33E9B88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5410" y="597419"/>
            <a:ext cx="6319867" cy="1633591"/>
          </a:xfrm>
        </p:spPr>
        <p:txBody>
          <a:bodyPr/>
          <a:lstStyle/>
          <a:p>
            <a:r>
              <a:rPr lang="en-US" sz="3600" dirty="0"/>
              <a:t>ADE/CTE Strategic Plan and Perkins V Revisions 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3ED5295D-2F2D-B340-AFB7-85FD5CACF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2132" y="597419"/>
            <a:ext cx="3960650" cy="528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6310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141EE-7E84-C856-8D2B-E56E011B0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963" y="287470"/>
            <a:ext cx="7448365" cy="6113329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tx1"/>
                </a:solidFill>
              </a:rPr>
              <a:t>Regional In-Demand Program List</a:t>
            </a:r>
            <a:br>
              <a:rPr lang="en-US" sz="3200" b="1" dirty="0">
                <a:solidFill>
                  <a:srgbClr val="C00000"/>
                </a:solidFill>
              </a:rPr>
            </a:br>
            <a:br>
              <a:rPr lang="en-US" sz="2400" dirty="0"/>
            </a:br>
            <a:r>
              <a:rPr lang="en-US" dirty="0"/>
              <a:t>	</a:t>
            </a:r>
            <a:r>
              <a:rPr lang="en-US" sz="3200" dirty="0"/>
              <a:t>Copies in your packet	</a:t>
            </a:r>
            <a:br>
              <a:rPr lang="en-US" sz="3200" dirty="0"/>
            </a:br>
            <a:r>
              <a:rPr lang="en-US" sz="3200" dirty="0"/>
              <a:t>	CTED 4</a:t>
            </a:r>
            <a:r>
              <a:rPr lang="en-US" sz="3200" baseline="30000" dirty="0"/>
              <a:t>th</a:t>
            </a:r>
            <a:r>
              <a:rPr lang="en-US" sz="3200" dirty="0"/>
              <a:t> year funding</a:t>
            </a:r>
            <a:br>
              <a:rPr lang="en-US" sz="3200" dirty="0"/>
            </a:br>
            <a:r>
              <a:rPr lang="en-US" sz="3200" dirty="0"/>
              <a:t>	Programs by county groups</a:t>
            </a:r>
            <a:br>
              <a:rPr lang="en-US" dirty="0"/>
            </a:br>
            <a:r>
              <a:rPr lang="en-US" dirty="0"/>
              <a:t>	</a:t>
            </a:r>
            <a:r>
              <a:rPr lang="en-US" sz="3200" dirty="0"/>
              <a:t>Includes LOP </a:t>
            </a:r>
            <a:r>
              <a:rPr lang="en-US" sz="3200"/>
              <a:t>programs </a:t>
            </a:r>
            <a:br>
              <a:rPr lang="en-US" dirty="0"/>
            </a:br>
            <a:br>
              <a:rPr lang="en-US" dirty="0"/>
            </a:br>
            <a:br>
              <a:rPr lang="en-US" sz="3200" dirty="0"/>
            </a:br>
            <a:br>
              <a:rPr lang="en-US" sz="3200" dirty="0"/>
            </a:br>
            <a:endParaRPr lang="en-US"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CDB7C2-A799-EF04-497D-42DBD59860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14446" y="887768"/>
            <a:ext cx="4069977" cy="4705164"/>
          </a:xfrm>
        </p:spPr>
        <p:txBody>
          <a:bodyPr/>
          <a:lstStyle/>
          <a:p>
            <a:r>
              <a:rPr lang="en-US" sz="4400" dirty="0">
                <a:solidFill>
                  <a:schemeClr val="tx1"/>
                </a:solidFill>
              </a:rPr>
              <a:t>2023-2024 Regional</a:t>
            </a:r>
          </a:p>
          <a:p>
            <a:r>
              <a:rPr lang="en-US" sz="4400" dirty="0">
                <a:solidFill>
                  <a:schemeClr val="tx1"/>
                </a:solidFill>
              </a:rPr>
              <a:t>In-Demand Programs for CTED 4th Year Funding</a:t>
            </a:r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2E53515D-9EC7-5A63-25CF-7CEDBDF8D01C}"/>
              </a:ext>
            </a:extLst>
          </p:cNvPr>
          <p:cNvSpPr/>
          <p:nvPr/>
        </p:nvSpPr>
        <p:spPr>
          <a:xfrm>
            <a:off x="891302" y="1956352"/>
            <a:ext cx="319596" cy="301841"/>
          </a:xfrm>
          <a:prstGeom prst="star5">
            <a:avLst/>
          </a:prstGeom>
          <a:solidFill>
            <a:srgbClr val="232B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7CD011AF-3EEC-9310-45F1-720CE2632334}"/>
              </a:ext>
            </a:extLst>
          </p:cNvPr>
          <p:cNvSpPr/>
          <p:nvPr/>
        </p:nvSpPr>
        <p:spPr>
          <a:xfrm>
            <a:off x="891302" y="2669874"/>
            <a:ext cx="319596" cy="301841"/>
          </a:xfrm>
          <a:prstGeom prst="star5">
            <a:avLst/>
          </a:prstGeom>
          <a:solidFill>
            <a:srgbClr val="232B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F90D49E9-372F-167E-0B34-2AB74015BD22}"/>
              </a:ext>
            </a:extLst>
          </p:cNvPr>
          <p:cNvSpPr/>
          <p:nvPr/>
        </p:nvSpPr>
        <p:spPr>
          <a:xfrm>
            <a:off x="891302" y="3412250"/>
            <a:ext cx="319596" cy="301841"/>
          </a:xfrm>
          <a:prstGeom prst="star5">
            <a:avLst/>
          </a:prstGeom>
          <a:solidFill>
            <a:srgbClr val="232B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BEDC4945-734D-1F55-2DF5-55EF228D89DE}"/>
              </a:ext>
            </a:extLst>
          </p:cNvPr>
          <p:cNvSpPr/>
          <p:nvPr/>
        </p:nvSpPr>
        <p:spPr>
          <a:xfrm>
            <a:off x="893029" y="4194776"/>
            <a:ext cx="319596" cy="301841"/>
          </a:xfrm>
          <a:prstGeom prst="star5">
            <a:avLst/>
          </a:prstGeom>
          <a:solidFill>
            <a:srgbClr val="232B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04916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1D4E46-64B6-E101-7A2F-64159A83DF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5107" y="536199"/>
            <a:ext cx="7501631" cy="6104298"/>
          </a:xfrm>
        </p:spPr>
        <p:txBody>
          <a:bodyPr/>
          <a:lstStyle/>
          <a:p>
            <a:r>
              <a:rPr lang="en-US" sz="3600" dirty="0"/>
              <a:t>COMING – February 2023!</a:t>
            </a:r>
          </a:p>
          <a:p>
            <a:endParaRPr lang="en-US" sz="3600" dirty="0"/>
          </a:p>
          <a:p>
            <a:r>
              <a:rPr lang="en-US" sz="3400" dirty="0"/>
              <a:t>2024 CTE Approved Programs List </a:t>
            </a:r>
          </a:p>
          <a:p>
            <a:r>
              <a:rPr lang="en-US" sz="3600" dirty="0"/>
              <a:t>	Based on:</a:t>
            </a:r>
          </a:p>
          <a:p>
            <a:endParaRPr lang="en-US" sz="2000" dirty="0"/>
          </a:p>
          <a:p>
            <a:r>
              <a:rPr lang="en-US" sz="3600" dirty="0">
                <a:solidFill>
                  <a:schemeClr val="tx1"/>
                </a:solidFill>
              </a:rPr>
              <a:t>	High Skill,</a:t>
            </a:r>
          </a:p>
          <a:p>
            <a:r>
              <a:rPr lang="en-US" sz="3600" dirty="0">
                <a:solidFill>
                  <a:schemeClr val="tx1"/>
                </a:solidFill>
              </a:rPr>
              <a:t>	High Wage, </a:t>
            </a:r>
          </a:p>
          <a:p>
            <a:r>
              <a:rPr lang="en-US" sz="3600" dirty="0">
                <a:solidFill>
                  <a:schemeClr val="tx1"/>
                </a:solidFill>
              </a:rPr>
              <a:t>	OR</a:t>
            </a:r>
          </a:p>
          <a:p>
            <a:r>
              <a:rPr lang="en-US" sz="3600" dirty="0">
                <a:solidFill>
                  <a:schemeClr val="tx1"/>
                </a:solidFill>
              </a:rPr>
              <a:t>	In-demand occupations</a:t>
            </a:r>
          </a:p>
          <a:p>
            <a:endParaRPr lang="en-US" sz="3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9CBC53-2627-C22B-2555-438253BB2D49}"/>
              </a:ext>
            </a:extLst>
          </p:cNvPr>
          <p:cNvSpPr txBox="1"/>
          <p:nvPr/>
        </p:nvSpPr>
        <p:spPr>
          <a:xfrm>
            <a:off x="8114191" y="1189221"/>
            <a:ext cx="384403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2024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CTE Approved Programs List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3191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86337-9E07-5648-AC51-80EF77420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012" y="4989064"/>
            <a:ext cx="8263771" cy="339926"/>
          </a:xfrm>
        </p:spPr>
        <p:txBody>
          <a:bodyPr/>
          <a:lstStyle/>
          <a:p>
            <a:r>
              <a:rPr lang="en-US" sz="2800" dirty="0">
                <a:latin typeface="+mj-lt"/>
              </a:rPr>
              <a:t>Cindy Gutierrez, Director, CTE Program Services</a:t>
            </a:r>
            <a:br>
              <a:rPr lang="en-US" sz="2800" dirty="0">
                <a:latin typeface="+mj-lt"/>
              </a:rPr>
            </a:br>
            <a:r>
              <a:rPr lang="en-US" sz="2800" dirty="0"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Cindy.Gutierrez@azed.gov</a:t>
            </a:r>
            <a:br>
              <a:rPr lang="en-US" sz="2800" dirty="0">
                <a:latin typeface="+mj-lt"/>
              </a:rPr>
            </a:br>
            <a:r>
              <a:rPr lang="en-US" sz="2800" dirty="0">
                <a:latin typeface="+mj-lt"/>
              </a:rPr>
              <a:t>(602) 542-4365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643A17-2976-6049-8B3B-1290AF7470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8012" y="3037402"/>
            <a:ext cx="6319867" cy="783196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2067998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6"/>
          <p:cNvSpPr txBox="1"/>
          <p:nvPr/>
        </p:nvSpPr>
        <p:spPr>
          <a:xfrm>
            <a:off x="7314300" y="1687133"/>
            <a:ext cx="4780800" cy="4926800"/>
          </a:xfrm>
          <a:prstGeom prst="rect">
            <a:avLst/>
          </a:prstGeom>
          <a:noFill/>
          <a:ln w="9525" cap="flat" cmpd="sng">
            <a:solidFill>
              <a:srgbClr val="05C3D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b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Reach us:</a:t>
            </a:r>
            <a:endParaRPr sz="2400" kern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ctr" defTabSz="1219170"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" sz="2400" u="sng" kern="0">
                <a:solidFill>
                  <a:srgbClr val="0000FF"/>
                </a:solidFill>
                <a:latin typeface="Raleway"/>
                <a:ea typeface="Raleway"/>
                <a:cs typeface="Raleway"/>
                <a:sym typeface="Raleway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support@ctecaz.org</a:t>
            </a:r>
            <a:endParaRPr sz="2400" kern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ctr" defTabSz="1219170"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Follow on Social Media:</a:t>
            </a:r>
            <a:endParaRPr sz="2400" kern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ctr" defTabSz="1219170">
              <a:buClr>
                <a:srgbClr val="000000"/>
              </a:buClr>
            </a:pPr>
            <a:endParaRPr sz="2400" kern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ctr" defTabSz="1219170">
              <a:buClr>
                <a:srgbClr val="000000"/>
              </a:buClr>
            </a:pPr>
            <a:r>
              <a:rPr lang="en" sz="2667" kern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sz="2667" kern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06" name="Google Shape;106;p26"/>
          <p:cNvSpPr txBox="1"/>
          <p:nvPr/>
        </p:nvSpPr>
        <p:spPr>
          <a:xfrm>
            <a:off x="203367" y="1589267"/>
            <a:ext cx="7528000" cy="5296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585" indent="-457189" defTabSz="1219170">
              <a:lnSpc>
                <a:spcPct val="115000"/>
              </a:lnSpc>
              <a:buClr>
                <a:srgbClr val="05C3DD"/>
              </a:buClr>
              <a:buSzPts val="1800"/>
              <a:buFont typeface="Raleway Medium"/>
              <a:buChar char="●"/>
            </a:pPr>
            <a:r>
              <a:rPr lang="en" sz="2400" kern="0">
                <a:solidFill>
                  <a:srgbClr val="000000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New Published Resources</a:t>
            </a:r>
            <a:endParaRPr sz="2400" kern="0">
              <a:solidFill>
                <a:srgbClr val="000000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marL="1219170" lvl="1" indent="-457189" defTabSz="1219170">
              <a:lnSpc>
                <a:spcPct val="115000"/>
              </a:lnSpc>
              <a:buClr>
                <a:srgbClr val="00CC99"/>
              </a:buClr>
              <a:buSzPts val="1800"/>
              <a:buFont typeface="Raleway Medium"/>
              <a:buChar char="○"/>
            </a:pPr>
            <a:r>
              <a:rPr lang="en" sz="2400" kern="0">
                <a:solidFill>
                  <a:srgbClr val="000000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Announced in Group Discussions</a:t>
            </a:r>
            <a:endParaRPr sz="2400" kern="0">
              <a:solidFill>
                <a:srgbClr val="000000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marL="609585" indent="-457189" defTabSz="1219170">
              <a:lnSpc>
                <a:spcPct val="115000"/>
              </a:lnSpc>
              <a:buClr>
                <a:srgbClr val="05C3DD"/>
              </a:buClr>
              <a:buSzPts val="1800"/>
              <a:buFont typeface="Raleway Medium"/>
              <a:buChar char="●"/>
            </a:pPr>
            <a:r>
              <a:rPr lang="en" sz="2400" kern="0">
                <a:solidFill>
                  <a:srgbClr val="000000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Upcoming Events </a:t>
            </a:r>
            <a:endParaRPr sz="2400" kern="0">
              <a:solidFill>
                <a:srgbClr val="000000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marL="1219170" lvl="1" indent="-457189" defTabSz="1219170">
              <a:lnSpc>
                <a:spcPct val="115000"/>
              </a:lnSpc>
              <a:buClr>
                <a:srgbClr val="00CC99"/>
              </a:buClr>
              <a:buSzPts val="1800"/>
              <a:buFont typeface="Raleway Medium"/>
              <a:buChar char="○"/>
            </a:pPr>
            <a:r>
              <a:rPr lang="en" sz="2400" kern="0">
                <a:solidFill>
                  <a:srgbClr val="000000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Nomination Process</a:t>
            </a:r>
            <a:endParaRPr sz="2400" kern="0">
              <a:solidFill>
                <a:srgbClr val="000000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marL="1828754" lvl="2" indent="-423323" defTabSz="1219170">
              <a:lnSpc>
                <a:spcPct val="115000"/>
              </a:lnSpc>
              <a:buClr>
                <a:srgbClr val="000000"/>
              </a:buClr>
              <a:buSzPts val="1400"/>
              <a:buFont typeface="Raleway Medium"/>
              <a:buChar char="■"/>
            </a:pPr>
            <a:r>
              <a:rPr lang="en" sz="1867" kern="0">
                <a:solidFill>
                  <a:srgbClr val="00CC99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Teacher Self Nomination</a:t>
            </a:r>
            <a:endParaRPr sz="1867" kern="0">
              <a:solidFill>
                <a:srgbClr val="00CC99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marL="1828754" lvl="2" indent="-423323" defTabSz="1219170">
              <a:lnSpc>
                <a:spcPct val="115000"/>
              </a:lnSpc>
              <a:buClr>
                <a:srgbClr val="000000"/>
              </a:buClr>
              <a:buSzPts val="1400"/>
              <a:buFont typeface="Raleway Medium"/>
              <a:buChar char="■"/>
            </a:pPr>
            <a:r>
              <a:rPr lang="en" sz="1867" kern="0">
                <a:solidFill>
                  <a:srgbClr val="00CC99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Director/Administrator</a:t>
            </a:r>
            <a:endParaRPr sz="2400" kern="0">
              <a:solidFill>
                <a:srgbClr val="000000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marL="1219170" lvl="1" indent="-457189" defTabSz="1219170">
              <a:lnSpc>
                <a:spcPct val="115000"/>
              </a:lnSpc>
              <a:buClr>
                <a:srgbClr val="00CC99"/>
              </a:buClr>
              <a:buSzPts val="1800"/>
              <a:buFont typeface="Raleway Medium"/>
              <a:buChar char="○"/>
            </a:pPr>
            <a:r>
              <a:rPr lang="en" sz="2400" kern="0">
                <a:solidFill>
                  <a:srgbClr val="000000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Blueprint/Instructional Framework &amp; Benchmark Assessments</a:t>
            </a:r>
            <a:endParaRPr sz="2400" kern="0">
              <a:solidFill>
                <a:srgbClr val="000000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marL="1219170" lvl="1" indent="-457189" defTabSz="1219170">
              <a:lnSpc>
                <a:spcPct val="115000"/>
              </a:lnSpc>
              <a:buClr>
                <a:srgbClr val="00CC99"/>
              </a:buClr>
              <a:buSzPts val="1800"/>
              <a:buFont typeface="Raleway Medium"/>
              <a:buChar char="○"/>
            </a:pPr>
            <a:r>
              <a:rPr lang="en" sz="2400" kern="0">
                <a:solidFill>
                  <a:srgbClr val="000000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Scope and Sequence/Task Analysis</a:t>
            </a:r>
            <a:endParaRPr sz="2400" kern="0">
              <a:solidFill>
                <a:srgbClr val="000000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marL="609585" indent="-457189" defTabSz="1219170">
              <a:lnSpc>
                <a:spcPct val="115000"/>
              </a:lnSpc>
              <a:buClr>
                <a:srgbClr val="05C3DD"/>
              </a:buClr>
              <a:buSzPts val="1800"/>
              <a:buFont typeface="Raleway Medium"/>
              <a:buChar char="●"/>
            </a:pPr>
            <a:r>
              <a:rPr lang="en" sz="2400" u="sng" kern="0">
                <a:solidFill>
                  <a:srgbClr val="0097A7"/>
                </a:solidFill>
                <a:latin typeface="Raleway Medium"/>
                <a:ea typeface="Raleway Medium"/>
                <a:cs typeface="Raleway Medium"/>
                <a:sym typeface="Raleway Medium"/>
                <a:hlinkClick r:id="rId4"/>
              </a:rPr>
              <a:t>Administrators’ Group </a:t>
            </a:r>
            <a:endParaRPr sz="1867" kern="0">
              <a:solidFill>
                <a:srgbClr val="00CC99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defTabSz="1219170">
              <a:lnSpc>
                <a:spcPct val="115000"/>
              </a:lnSpc>
              <a:buClr>
                <a:srgbClr val="000000"/>
              </a:buClr>
            </a:pPr>
            <a:endParaRPr sz="1867" kern="0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defTabSz="1219170">
              <a:lnSpc>
                <a:spcPct val="115000"/>
              </a:lnSpc>
              <a:buClr>
                <a:srgbClr val="000000"/>
              </a:buClr>
            </a:pPr>
            <a:endParaRPr sz="1867" kern="0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defTabSz="1219170">
              <a:lnSpc>
                <a:spcPct val="115000"/>
              </a:lnSpc>
              <a:buClr>
                <a:srgbClr val="000000"/>
              </a:buClr>
            </a:pPr>
            <a:r>
              <a:rPr lang="en" sz="1867" kern="0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Brought to you by:  </a:t>
            </a:r>
            <a:endParaRPr sz="1867" kern="0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07" name="Google Shape;107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11100" y="1901967"/>
            <a:ext cx="2407200" cy="26944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8" name="Google Shape;108;p26"/>
          <p:cNvGrpSpPr/>
          <p:nvPr/>
        </p:nvGrpSpPr>
        <p:grpSpPr>
          <a:xfrm>
            <a:off x="-600" y="-71272"/>
            <a:ext cx="12192000" cy="1711920"/>
            <a:chOff x="-8425" y="-362093"/>
            <a:chExt cx="9144000" cy="1494169"/>
          </a:xfrm>
        </p:grpSpPr>
        <p:pic>
          <p:nvPicPr>
            <p:cNvPr id="109" name="Google Shape;109;p2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-8425" y="-362093"/>
              <a:ext cx="9144000" cy="137658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0" name="Google Shape;110;p26"/>
            <p:cNvSpPr txBox="1"/>
            <p:nvPr/>
          </p:nvSpPr>
          <p:spPr>
            <a:xfrm>
              <a:off x="460616" y="-14149"/>
              <a:ext cx="8206800" cy="11462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3467" b="1" kern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CRAFTING CURRICULUM | CONNECTING EDUCATORS</a:t>
              </a:r>
              <a:endParaRPr sz="3467" b="1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111" name="Google Shape;111;p26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163134" y="5863967"/>
            <a:ext cx="679865" cy="627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6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274784" y="5865257"/>
            <a:ext cx="679865" cy="625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6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0239667" y="5814883"/>
            <a:ext cx="786168" cy="72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527534" y="6340634"/>
            <a:ext cx="879933" cy="4047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" name="Google Shape;119;p27"/>
          <p:cNvGrpSpPr/>
          <p:nvPr/>
        </p:nvGrpSpPr>
        <p:grpSpPr>
          <a:xfrm>
            <a:off x="0" y="-16"/>
            <a:ext cx="12192000" cy="1735541"/>
            <a:chOff x="-8425" y="-362093"/>
            <a:chExt cx="9144000" cy="1470798"/>
          </a:xfrm>
        </p:grpSpPr>
        <p:pic>
          <p:nvPicPr>
            <p:cNvPr id="120" name="Google Shape;120;p2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8425" y="-362093"/>
              <a:ext cx="9144000" cy="137658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1" name="Google Shape;121;p27"/>
            <p:cNvSpPr txBox="1"/>
            <p:nvPr/>
          </p:nvSpPr>
          <p:spPr>
            <a:xfrm>
              <a:off x="460175" y="-4234"/>
              <a:ext cx="8206800" cy="11129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3467" b="1" kern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CRAFTING CURRICULUM | CONNECTING EDUCATORS</a:t>
              </a:r>
              <a:endParaRPr sz="3467" b="1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22" name="Google Shape;122;p27"/>
          <p:cNvSpPr txBox="1"/>
          <p:nvPr/>
        </p:nvSpPr>
        <p:spPr>
          <a:xfrm>
            <a:off x="6237533" y="1729933"/>
            <a:ext cx="5304000" cy="4708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2000" b="1" kern="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Blueprint for Instruction &amp; Assessment and Instructional Framework Project </a:t>
            </a:r>
            <a:endParaRPr sz="2000" b="1" kern="0">
              <a:solidFill>
                <a:srgbClr val="2021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609585" indent="-431789" defTabSz="1219170">
              <a:lnSpc>
                <a:spcPct val="115000"/>
              </a:lnSpc>
              <a:buClr>
                <a:srgbClr val="202124"/>
              </a:buClr>
              <a:buSzPts val="1500"/>
              <a:buFont typeface="Roboto"/>
              <a:buChar char="●"/>
            </a:pPr>
            <a:r>
              <a:rPr lang="en" sz="2000" kern="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Accounting</a:t>
            </a:r>
            <a:endParaRPr sz="2000" kern="0">
              <a:solidFill>
                <a:srgbClr val="2021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609585" indent="-431789" defTabSz="1219170">
              <a:lnSpc>
                <a:spcPct val="115000"/>
              </a:lnSpc>
              <a:buClr>
                <a:srgbClr val="202124"/>
              </a:buClr>
              <a:buSzPts val="1500"/>
              <a:buFont typeface="Roboto"/>
              <a:buChar char="●"/>
            </a:pPr>
            <a:r>
              <a:rPr lang="en" sz="2000" b="1" kern="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Education Professions</a:t>
            </a:r>
            <a:endParaRPr sz="2000" b="1" kern="0">
              <a:solidFill>
                <a:srgbClr val="2021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609585" indent="-431789" defTabSz="1219170">
              <a:lnSpc>
                <a:spcPct val="115000"/>
              </a:lnSpc>
              <a:buClr>
                <a:srgbClr val="202124"/>
              </a:buClr>
              <a:buSzPts val="1500"/>
              <a:buFont typeface="Roboto"/>
              <a:buChar char="●"/>
            </a:pPr>
            <a:r>
              <a:rPr lang="en" sz="2000" kern="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Electronic Technologies</a:t>
            </a:r>
            <a:endParaRPr sz="2000" kern="0">
              <a:solidFill>
                <a:srgbClr val="2021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609585" indent="-431789" defTabSz="1219170">
              <a:lnSpc>
                <a:spcPct val="115000"/>
              </a:lnSpc>
              <a:buClr>
                <a:srgbClr val="202124"/>
              </a:buClr>
              <a:buSzPts val="1500"/>
              <a:buFont typeface="Roboto"/>
              <a:buChar char="●"/>
            </a:pPr>
            <a:r>
              <a:rPr lang="en" sz="2000" kern="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Emergency Medical Services</a:t>
            </a:r>
            <a:endParaRPr sz="2000" kern="0">
              <a:solidFill>
                <a:srgbClr val="2021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609585" indent="-431789" defTabSz="1219170">
              <a:lnSpc>
                <a:spcPct val="115000"/>
              </a:lnSpc>
              <a:buClr>
                <a:srgbClr val="202124"/>
              </a:buClr>
              <a:buSzPts val="1500"/>
              <a:buFont typeface="Roboto"/>
              <a:buChar char="●"/>
            </a:pPr>
            <a:r>
              <a:rPr lang="en" sz="2000" kern="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Fire Service</a:t>
            </a:r>
            <a:endParaRPr sz="2000" kern="0">
              <a:solidFill>
                <a:srgbClr val="2021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609585" indent="-431789" defTabSz="1219170">
              <a:lnSpc>
                <a:spcPct val="115000"/>
              </a:lnSpc>
              <a:buClr>
                <a:srgbClr val="202124"/>
              </a:buClr>
              <a:buSzPts val="1500"/>
              <a:buFont typeface="Roboto"/>
              <a:buChar char="●"/>
            </a:pPr>
            <a:r>
              <a:rPr lang="en" sz="2000" b="1" kern="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Heavy Equipment Operations</a:t>
            </a:r>
            <a:endParaRPr sz="2000" b="1" kern="0">
              <a:solidFill>
                <a:srgbClr val="2021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609585" indent="-431789" defTabSz="1219170">
              <a:lnSpc>
                <a:spcPct val="115000"/>
              </a:lnSpc>
              <a:buClr>
                <a:srgbClr val="202124"/>
              </a:buClr>
              <a:buSzPts val="1500"/>
              <a:buFont typeface="Roboto"/>
              <a:buChar char="●"/>
            </a:pPr>
            <a:r>
              <a:rPr lang="en" sz="2000" b="1" kern="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Laboratory Assisting</a:t>
            </a:r>
            <a:endParaRPr sz="2000" b="1" kern="0">
              <a:solidFill>
                <a:srgbClr val="2021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609585" indent="-431789" defTabSz="1219170">
              <a:lnSpc>
                <a:spcPct val="115000"/>
              </a:lnSpc>
              <a:buClr>
                <a:srgbClr val="202124"/>
              </a:buClr>
              <a:buSzPts val="1500"/>
              <a:buFont typeface="Roboto"/>
              <a:buChar char="●"/>
            </a:pPr>
            <a:r>
              <a:rPr lang="en" sz="2000" b="1" kern="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Marketing</a:t>
            </a:r>
            <a:endParaRPr sz="2000" b="1" kern="0">
              <a:solidFill>
                <a:srgbClr val="2021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609585" indent="-431789" defTabSz="1219170">
              <a:lnSpc>
                <a:spcPct val="115000"/>
              </a:lnSpc>
              <a:buClr>
                <a:srgbClr val="202124"/>
              </a:buClr>
              <a:buSzPts val="1500"/>
              <a:buFont typeface="Roboto"/>
              <a:buChar char="●"/>
            </a:pPr>
            <a:r>
              <a:rPr lang="en" sz="2000" kern="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Mechanical Drafting</a:t>
            </a:r>
            <a:endParaRPr sz="2000" kern="0">
              <a:solidFill>
                <a:srgbClr val="2021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609585" indent="-431789" defTabSz="1219170">
              <a:lnSpc>
                <a:spcPct val="115000"/>
              </a:lnSpc>
              <a:buClr>
                <a:srgbClr val="202124"/>
              </a:buClr>
              <a:buSzPts val="1500"/>
              <a:buFont typeface="Roboto"/>
              <a:buChar char="●"/>
            </a:pPr>
            <a:r>
              <a:rPr lang="en" sz="2000" b="1" kern="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Precision Machining</a:t>
            </a:r>
            <a:endParaRPr sz="2000" b="1" kern="0">
              <a:solidFill>
                <a:srgbClr val="2021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defTabSz="1219170">
              <a:buClr>
                <a:srgbClr val="000000"/>
              </a:buClr>
            </a:pPr>
            <a:endParaRPr sz="2000" kern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3" name="Google Shape;123;p27"/>
          <p:cNvSpPr txBox="1"/>
          <p:nvPr/>
        </p:nvSpPr>
        <p:spPr>
          <a:xfrm>
            <a:off x="249800" y="1729918"/>
            <a:ext cx="5159200" cy="4412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1867" b="1" kern="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Scope &amp; Sequence and Task Analysis Event: </a:t>
            </a:r>
            <a:endParaRPr sz="1867" b="1" kern="0">
              <a:solidFill>
                <a:srgbClr val="2021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609585" indent="-423323" defTabSz="1219170">
              <a:lnSpc>
                <a:spcPct val="115000"/>
              </a:lnSpc>
              <a:buClr>
                <a:srgbClr val="202124"/>
              </a:buClr>
              <a:buSzPts val="1400"/>
              <a:buFont typeface="Roboto"/>
              <a:buChar char="●"/>
            </a:pPr>
            <a:r>
              <a:rPr lang="en" sz="1867" kern="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Automation and Robotics</a:t>
            </a:r>
            <a:endParaRPr sz="1867" kern="0">
              <a:solidFill>
                <a:srgbClr val="2021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609585" indent="-423323" defTabSz="1219170">
              <a:lnSpc>
                <a:spcPct val="115000"/>
              </a:lnSpc>
              <a:buClr>
                <a:srgbClr val="202124"/>
              </a:buClr>
              <a:buSzPts val="1400"/>
              <a:buFont typeface="Roboto"/>
              <a:buChar char="●"/>
            </a:pPr>
            <a:r>
              <a:rPr lang="en" sz="1867" kern="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Automotive Collision Repair</a:t>
            </a:r>
            <a:endParaRPr sz="1867" kern="0">
              <a:solidFill>
                <a:srgbClr val="2021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609585" indent="-423323" defTabSz="1219170">
              <a:lnSpc>
                <a:spcPct val="115000"/>
              </a:lnSpc>
              <a:buClr>
                <a:srgbClr val="202124"/>
              </a:buClr>
              <a:buSzPts val="1400"/>
              <a:buFont typeface="Roboto"/>
              <a:buChar char="●"/>
            </a:pPr>
            <a:r>
              <a:rPr lang="en" sz="1867" kern="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Business Operations</a:t>
            </a:r>
            <a:endParaRPr sz="1867" kern="0">
              <a:solidFill>
                <a:srgbClr val="2021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609585" indent="-423323" defTabSz="1219170">
              <a:lnSpc>
                <a:spcPct val="115000"/>
              </a:lnSpc>
              <a:buClr>
                <a:srgbClr val="202124"/>
              </a:buClr>
              <a:buSzPts val="1400"/>
              <a:buFont typeface="Roboto"/>
              <a:buChar char="●"/>
            </a:pPr>
            <a:r>
              <a:rPr lang="en" sz="1867" kern="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Digital Animation</a:t>
            </a:r>
            <a:endParaRPr sz="1867" kern="0">
              <a:solidFill>
                <a:srgbClr val="2021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609585" indent="-423323" defTabSz="1219170">
              <a:lnSpc>
                <a:spcPct val="115000"/>
              </a:lnSpc>
              <a:buClr>
                <a:srgbClr val="202124"/>
              </a:buClr>
              <a:buSzPts val="1400"/>
              <a:buFont typeface="Roboto"/>
              <a:buChar char="●"/>
            </a:pPr>
            <a:r>
              <a:rPr lang="en" sz="1867" kern="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Digital Communications</a:t>
            </a:r>
            <a:endParaRPr sz="1867" kern="0">
              <a:solidFill>
                <a:srgbClr val="2021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609585" indent="-423323" defTabSz="1219170">
              <a:lnSpc>
                <a:spcPct val="115000"/>
              </a:lnSpc>
              <a:buClr>
                <a:srgbClr val="202124"/>
              </a:buClr>
              <a:buSzPts val="1400"/>
              <a:buFont typeface="Roboto"/>
              <a:buChar char="●"/>
            </a:pPr>
            <a:r>
              <a:rPr lang="en" sz="1867" kern="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Finance</a:t>
            </a:r>
            <a:endParaRPr sz="1867" kern="0">
              <a:solidFill>
                <a:srgbClr val="2021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609585" indent="-423323" defTabSz="1219170">
              <a:lnSpc>
                <a:spcPct val="115000"/>
              </a:lnSpc>
              <a:buClr>
                <a:srgbClr val="202124"/>
              </a:buClr>
              <a:buSzPts val="1400"/>
              <a:buFont typeface="Roboto"/>
              <a:buChar char="●"/>
            </a:pPr>
            <a:r>
              <a:rPr lang="en" sz="1867" kern="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Interior Design</a:t>
            </a:r>
            <a:endParaRPr sz="1867" kern="0">
              <a:solidFill>
                <a:srgbClr val="2021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609585" indent="-423323" defTabSz="1219170">
              <a:lnSpc>
                <a:spcPct val="115000"/>
              </a:lnSpc>
              <a:buClr>
                <a:srgbClr val="202124"/>
              </a:buClr>
              <a:buSzPts val="1400"/>
              <a:buFont typeface="Roboto"/>
              <a:buChar char="●"/>
            </a:pPr>
            <a:r>
              <a:rPr lang="en" sz="1867" kern="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Pharmacy Support Services</a:t>
            </a:r>
            <a:endParaRPr sz="1867" kern="0">
              <a:solidFill>
                <a:srgbClr val="2021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609585" indent="-423323" defTabSz="1219170">
              <a:lnSpc>
                <a:spcPct val="115000"/>
              </a:lnSpc>
              <a:buClr>
                <a:srgbClr val="202124"/>
              </a:buClr>
              <a:buSzPts val="1400"/>
              <a:buFont typeface="Roboto"/>
              <a:buChar char="●"/>
            </a:pPr>
            <a:r>
              <a:rPr lang="en" sz="1867" kern="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Technology Devices Maintenance</a:t>
            </a:r>
            <a:endParaRPr sz="1867" kern="0">
              <a:solidFill>
                <a:srgbClr val="2021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defTabSz="1219170">
              <a:lnSpc>
                <a:spcPct val="115000"/>
              </a:lnSpc>
              <a:buClr>
                <a:srgbClr val="000000"/>
              </a:buClr>
            </a:pPr>
            <a:endParaRPr sz="1867" kern="0">
              <a:solidFill>
                <a:srgbClr val="2021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defTabSz="1219170">
              <a:buClr>
                <a:srgbClr val="000000"/>
              </a:buClr>
            </a:pPr>
            <a:r>
              <a:rPr lang="en" sz="1867" u="sng" kern="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Teacher nomination closes January 11, 2023 for Scope and Sequence event.</a:t>
            </a:r>
            <a:endParaRPr sz="2000" kern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4" name="Google Shape;124;p27"/>
          <p:cNvSpPr txBox="1"/>
          <p:nvPr/>
        </p:nvSpPr>
        <p:spPr>
          <a:xfrm>
            <a:off x="313600" y="6142334"/>
            <a:ext cx="1156480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2000" b="1" ker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Link to nominate will be available on Quarterly Newsletter and in Administrators’ Group </a:t>
            </a:r>
            <a:endParaRPr sz="1867" b="1" kern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509559CC-2785-4482-8710-75A3F3DBFD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855" y="1668971"/>
            <a:ext cx="7640289" cy="51890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4FD5708C-BBAC-4BEA-93E1-DC19AA467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63525"/>
            <a:ext cx="10515600" cy="1855561"/>
          </a:xfrm>
        </p:spPr>
        <p:txBody>
          <a:bodyPr>
            <a:normAutofit/>
          </a:bodyPr>
          <a:lstStyle/>
          <a:p>
            <a:pPr algn="ctr"/>
            <a:r>
              <a:rPr lang="en-US" sz="1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PREMIER SERIES</a:t>
            </a:r>
          </a:p>
        </p:txBody>
      </p:sp>
    </p:spTree>
    <p:extLst>
      <p:ext uri="{BB962C8B-B14F-4D97-AF65-F5344CB8AC3E}">
        <p14:creationId xmlns:p14="http://schemas.microsoft.com/office/powerpoint/2010/main" val="26908085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263BC-24B3-4BCA-BB84-2C769A774D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EDBE1-CFEF-40F1-8560-A3BC286317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C6161F-0151-473F-9891-7DC75C6697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CAD4472-B9C2-4D97-9EF9-4B27F4A00FA2}"/>
              </a:ext>
            </a:extLst>
          </p:cNvPr>
          <p:cNvSpPr txBox="1"/>
          <p:nvPr/>
        </p:nvSpPr>
        <p:spPr>
          <a:xfrm>
            <a:off x="8836202" y="2033903"/>
            <a:ext cx="335680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Premier Series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FY 2022-2023 as of November 3, 2022</a:t>
            </a: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254449BA-A0E3-4C08-8F90-7298D1AEBF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0550" y="151893"/>
            <a:ext cx="2848104" cy="19431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34EF413-CD29-F99C-5EFD-C005E24D8189}"/>
              </a:ext>
            </a:extLst>
          </p:cNvPr>
          <p:cNvSpPr/>
          <p:nvPr/>
        </p:nvSpPr>
        <p:spPr>
          <a:xfrm>
            <a:off x="253346" y="-25947"/>
            <a:ext cx="860222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Premier Series Courses Delivered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6C274A-7A58-5A5F-43B3-ABCF231223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603" y="2500662"/>
            <a:ext cx="8294483" cy="131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2513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263BC-24B3-4BCA-BB84-2C769A774D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EDBE1-CFEF-40F1-8560-A3BC286317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C6161F-0151-473F-9891-7DC75C6697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CAD4472-B9C2-4D97-9EF9-4B27F4A00FA2}"/>
              </a:ext>
            </a:extLst>
          </p:cNvPr>
          <p:cNvSpPr txBox="1"/>
          <p:nvPr/>
        </p:nvSpPr>
        <p:spPr>
          <a:xfrm>
            <a:off x="8836202" y="2033903"/>
            <a:ext cx="335680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Premier Series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FY 2022-2023 as of November 3, 2022</a:t>
            </a: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254449BA-A0E3-4C08-8F90-7298D1AEBF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0550" y="151893"/>
            <a:ext cx="2848104" cy="19431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34EF413-CD29-F99C-5EFD-C005E24D8189}"/>
              </a:ext>
            </a:extLst>
          </p:cNvPr>
          <p:cNvSpPr/>
          <p:nvPr/>
        </p:nvSpPr>
        <p:spPr>
          <a:xfrm>
            <a:off x="560584" y="-25947"/>
            <a:ext cx="798776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Scheduled/ Upcoming Premier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Series Courses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17E7D4-D2C5-649C-0F37-521E236643AC}"/>
              </a:ext>
            </a:extLst>
          </p:cNvPr>
          <p:cNvSpPr txBox="1"/>
          <p:nvPr/>
        </p:nvSpPr>
        <p:spPr>
          <a:xfrm>
            <a:off x="845389" y="4278702"/>
            <a:ext cx="7702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ACTEAZ Premier Series currently has other class inquiries that are being scheduled as well. </a:t>
            </a:r>
          </a:p>
        </p:txBody>
      </p:sp>
      <p:graphicFrame>
        <p:nvGraphicFramePr>
          <p:cNvPr id="13" name="Table 14">
            <a:extLst>
              <a:ext uri="{FF2B5EF4-FFF2-40B4-BE49-F238E27FC236}">
                <a16:creationId xmlns:a16="http://schemas.microsoft.com/office/drawing/2014/main" id="{F873B59B-9976-C86B-2C77-D1F2C2D3A318}"/>
              </a:ext>
            </a:extLst>
          </p:cNvPr>
          <p:cNvGraphicFramePr>
            <a:graphicFrameLocks noGrp="1"/>
          </p:cNvGraphicFramePr>
          <p:nvPr/>
        </p:nvGraphicFramePr>
        <p:xfrm>
          <a:off x="762000" y="4278702"/>
          <a:ext cx="8128000" cy="5822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val="3626358415"/>
                    </a:ext>
                  </a:extLst>
                </a:gridCol>
              </a:tblGrid>
              <a:tr h="58223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573752"/>
                  </a:ext>
                </a:extLst>
              </a:tr>
            </a:tbl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E5BD1E90-E37D-63B7-898C-4401181A0343}"/>
              </a:ext>
            </a:extLst>
          </p:cNvPr>
          <p:cNvSpPr/>
          <p:nvPr/>
        </p:nvSpPr>
        <p:spPr>
          <a:xfrm>
            <a:off x="762000" y="4214605"/>
            <a:ext cx="7208808" cy="710428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2E4086C-58DB-5A3D-3D60-A2AB69FEDD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359" y="2298498"/>
            <a:ext cx="8154538" cy="140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0697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263BC-24B3-4BCA-BB84-2C769A774D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EDBE1-CFEF-40F1-8560-A3BC286317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C6161F-0151-473F-9891-7DC75C6697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CAD4472-B9C2-4D97-9EF9-4B27F4A00FA2}"/>
              </a:ext>
            </a:extLst>
          </p:cNvPr>
          <p:cNvSpPr txBox="1"/>
          <p:nvPr/>
        </p:nvSpPr>
        <p:spPr>
          <a:xfrm>
            <a:off x="8836202" y="2033903"/>
            <a:ext cx="335680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Premier Series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FY 2022-2023 as of November 3, 2022</a:t>
            </a: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254449BA-A0E3-4C08-8F90-7298D1AEBF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0550" y="151893"/>
            <a:ext cx="2848104" cy="19431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34EF413-CD29-F99C-5EFD-C005E24D8189}"/>
              </a:ext>
            </a:extLst>
          </p:cNvPr>
          <p:cNvSpPr/>
          <p:nvPr/>
        </p:nvSpPr>
        <p:spPr>
          <a:xfrm>
            <a:off x="1600362" y="-25947"/>
            <a:ext cx="590822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Premier Series Retreat</a:t>
            </a: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C83A0810-E5DF-1165-7034-E11DA211B2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76" y="805050"/>
            <a:ext cx="4480751" cy="58003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3A53DB3-B97C-0DF9-E620-6D04CE1F21C9}"/>
              </a:ext>
            </a:extLst>
          </p:cNvPr>
          <p:cNvSpPr/>
          <p:nvPr/>
        </p:nvSpPr>
        <p:spPr>
          <a:xfrm>
            <a:off x="5451462" y="1846052"/>
            <a:ext cx="2848104" cy="2950235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84977F-AAE2-12B3-2420-AB6656EFE743}"/>
              </a:ext>
            </a:extLst>
          </p:cNvPr>
          <p:cNvSpPr txBox="1"/>
          <p:nvPr/>
        </p:nvSpPr>
        <p:spPr>
          <a:xfrm>
            <a:off x="5687069" y="2033903"/>
            <a:ext cx="261249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event is specifically for all Premier Series vetted instructors, we invite all instructors to attend!</a:t>
            </a:r>
          </a:p>
        </p:txBody>
      </p:sp>
    </p:spTree>
    <p:extLst>
      <p:ext uri="{BB962C8B-B14F-4D97-AF65-F5344CB8AC3E}">
        <p14:creationId xmlns:p14="http://schemas.microsoft.com/office/powerpoint/2010/main" val="40759367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263BC-24B3-4BCA-BB84-2C769A774D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EDBE1-CFEF-40F1-8560-A3BC286317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C6161F-0151-473F-9891-7DC75C6697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CAD4472-B9C2-4D97-9EF9-4B27F4A00FA2}"/>
              </a:ext>
            </a:extLst>
          </p:cNvPr>
          <p:cNvSpPr txBox="1"/>
          <p:nvPr/>
        </p:nvSpPr>
        <p:spPr>
          <a:xfrm>
            <a:off x="8836202" y="2033903"/>
            <a:ext cx="335680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Premier Series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FY 2022-2023 as of November 3, 2022</a:t>
            </a: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254449BA-A0E3-4C08-8F90-7298D1AEBF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0550" y="151893"/>
            <a:ext cx="2848104" cy="19431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34EF413-CD29-F99C-5EFD-C005E24D8189}"/>
              </a:ext>
            </a:extLst>
          </p:cNvPr>
          <p:cNvSpPr/>
          <p:nvPr/>
        </p:nvSpPr>
        <p:spPr>
          <a:xfrm>
            <a:off x="1606140" y="241494"/>
            <a:ext cx="608538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Statewide Partnerships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81BF3B-1634-6A29-5FF3-534D0E6D199C}"/>
              </a:ext>
            </a:extLst>
          </p:cNvPr>
          <p:cNvSpPr txBox="1"/>
          <p:nvPr/>
        </p:nvSpPr>
        <p:spPr>
          <a:xfrm>
            <a:off x="492369" y="1350498"/>
            <a:ext cx="474081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Premier Series is offered throughout Arizona by: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ACTEAZ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Pima JTED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West-MEC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 a handful of courses available through: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CTD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NAVIT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EVIT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</a:t>
            </a:r>
          </a:p>
        </p:txBody>
      </p:sp>
      <p:pic>
        <p:nvPicPr>
          <p:cNvPr id="8" name="Content Placeholder 8" descr="Map&#10;&#10;Description automatically generated">
            <a:extLst>
              <a:ext uri="{FF2B5EF4-FFF2-40B4-BE49-F238E27FC236}">
                <a16:creationId xmlns:a16="http://schemas.microsoft.com/office/drawing/2014/main" id="{AF4EDBA9-2969-BD0C-914B-6F895C08FA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232" y="1600200"/>
            <a:ext cx="3854573" cy="43513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38173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A6B6F-0ED0-9A41-ABAD-A8429B6BD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421" y="2722652"/>
            <a:ext cx="7161578" cy="2897312"/>
          </a:xfrm>
        </p:spPr>
        <p:txBody>
          <a:bodyPr/>
          <a:lstStyle/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b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485C3-52A8-674C-A2AC-EA2457FC3F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93361" y="1413329"/>
            <a:ext cx="6319867" cy="1075380"/>
          </a:xfrm>
        </p:spPr>
        <p:txBody>
          <a:bodyPr/>
          <a:lstStyle/>
          <a:p>
            <a:r>
              <a:rPr lang="en-US" sz="3600" dirty="0"/>
              <a:t>US Presidential Scholars in CTE Applicants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000" dirty="0"/>
              <a:t>52 Applied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000" dirty="0"/>
              <a:t>Scores are due November 4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000" dirty="0"/>
              <a:t>Top 5 are sent to Superintendent Hoffman to submit to USDOE</a:t>
            </a:r>
          </a:p>
        </p:txBody>
      </p:sp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7153DAE1-7844-2047-9281-79869E59C2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5812" y="811079"/>
            <a:ext cx="3876767" cy="4808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1484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263BC-24B3-4BCA-BB84-2C769A774D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EDBE1-CFEF-40F1-8560-A3BC286317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C6161F-0151-473F-9891-7DC75C6697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CAD4472-B9C2-4D97-9EF9-4B27F4A00FA2}"/>
              </a:ext>
            </a:extLst>
          </p:cNvPr>
          <p:cNvSpPr txBox="1"/>
          <p:nvPr/>
        </p:nvSpPr>
        <p:spPr>
          <a:xfrm>
            <a:off x="8836202" y="2033903"/>
            <a:ext cx="3356801" cy="1662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Premier Series</a:t>
            </a: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254449BA-A0E3-4C08-8F90-7298D1AEBF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0550" y="151893"/>
            <a:ext cx="2848104" cy="19431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34EF413-CD29-F99C-5EFD-C005E24D8189}"/>
              </a:ext>
            </a:extLst>
          </p:cNvPr>
          <p:cNvSpPr/>
          <p:nvPr/>
        </p:nvSpPr>
        <p:spPr>
          <a:xfrm>
            <a:off x="995621" y="241494"/>
            <a:ext cx="709931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Course Offerings/ Calendar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363343-4C90-2614-5AEF-37A591B44312}"/>
              </a:ext>
            </a:extLst>
          </p:cNvPr>
          <p:cNvSpPr txBox="1"/>
          <p:nvPr/>
        </p:nvSpPr>
        <p:spPr>
          <a:xfrm>
            <a:off x="860916" y="1164566"/>
            <a:ext cx="810246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more information on ACTEAZ Courses &amp; Course Calendar please visit the ACTEAZ Website.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https://www.acteaz.org/cte-leads-2/about-the-teacher-series/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Qr code&#10;&#10;Description automatically generated">
            <a:extLst>
              <a:ext uri="{FF2B5EF4-FFF2-40B4-BE49-F238E27FC236}">
                <a16:creationId xmlns:a16="http://schemas.microsoft.com/office/drawing/2014/main" id="{0DF40657-6B4C-D78F-4F62-67763EC1F3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700" y="3255962"/>
            <a:ext cx="3356802" cy="3356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9355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263BC-24B3-4BCA-BB84-2C769A774D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EDBE1-CFEF-40F1-8560-A3BC286317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C6161F-0151-473F-9891-7DC75C6697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CAD4472-B9C2-4D97-9EF9-4B27F4A00FA2}"/>
              </a:ext>
            </a:extLst>
          </p:cNvPr>
          <p:cNvSpPr txBox="1"/>
          <p:nvPr/>
        </p:nvSpPr>
        <p:spPr>
          <a:xfrm>
            <a:off x="8836202" y="2033903"/>
            <a:ext cx="3356801" cy="1662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Premier Series</a:t>
            </a: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254449BA-A0E3-4C08-8F90-7298D1AEBF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0550" y="151893"/>
            <a:ext cx="2848104" cy="19431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34EF413-CD29-F99C-5EFD-C005E24D8189}"/>
              </a:ext>
            </a:extLst>
          </p:cNvPr>
          <p:cNvSpPr/>
          <p:nvPr/>
        </p:nvSpPr>
        <p:spPr>
          <a:xfrm>
            <a:off x="2362437" y="241494"/>
            <a:ext cx="436568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How Can I Help?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DC9848-891C-D91C-9B95-D3483AD86087}"/>
              </a:ext>
            </a:extLst>
          </p:cNvPr>
          <p:cNvSpPr txBox="1"/>
          <p:nvPr/>
        </p:nvSpPr>
        <p:spPr>
          <a:xfrm>
            <a:off x="253346" y="1447731"/>
            <a:ext cx="8957931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For more information about the Premier Series or to schedule Premier Series classes for your instructors, please contact: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Shelby Freytag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Email: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Premierseries@acteaz.org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Phone: (928) 941-0204</a:t>
            </a:r>
          </a:p>
        </p:txBody>
      </p:sp>
    </p:spTree>
    <p:extLst>
      <p:ext uri="{BB962C8B-B14F-4D97-AF65-F5344CB8AC3E}">
        <p14:creationId xmlns:p14="http://schemas.microsoft.com/office/powerpoint/2010/main" val="20934966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0774" y="328715"/>
            <a:ext cx="3064080" cy="1470025"/>
          </a:xfrm>
        </p:spPr>
        <p:txBody>
          <a:bodyPr>
            <a:noAutofit/>
          </a:bodyPr>
          <a:lstStyle/>
          <a:p>
            <a:pPr algn="l"/>
            <a:r>
              <a:rPr lang="en-US" sz="4800" dirty="0">
                <a:solidFill>
                  <a:schemeClr val="bg1"/>
                </a:solidFill>
                <a:latin typeface="MiloOT" panose="020B0504030101020102" pitchFamily="34" charset="0"/>
              </a:rPr>
              <a:t>Project CHANGE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0774" y="2248249"/>
            <a:ext cx="4521666" cy="1644242"/>
          </a:xfrm>
        </p:spPr>
        <p:txBody>
          <a:bodyPr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b="1" dirty="0">
                <a:latin typeface="MiloOT" panose="020B0504030101020102" pitchFamily="34" charset="0"/>
              </a:rPr>
              <a:t>Increase gender nontraditional CTE enrollment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b="1" dirty="0">
                <a:latin typeface="MiloOT" panose="020B0504030101020102" pitchFamily="34" charset="0"/>
              </a:rPr>
              <a:t>Promote safe and healthy schools</a:t>
            </a:r>
            <a:endParaRPr lang="en-US" sz="2400" dirty="0">
              <a:latin typeface="MiloOT" panose="020B0504030101020102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950" y="600861"/>
            <a:ext cx="3593635" cy="23957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06773" y="3246430"/>
            <a:ext cx="390400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457200">
              <a:buFont typeface="+mj-lt"/>
              <a:buAutoNum type="arabicPeriod"/>
            </a:pPr>
            <a:r>
              <a:rPr lang="en-US" sz="2400" dirty="0">
                <a:solidFill>
                  <a:srgbClr val="C8D9D8"/>
                </a:solidFill>
                <a:latin typeface="MiloOT" panose="020B0504030101020102" pitchFamily="34" charset="0"/>
              </a:rPr>
              <a:t>Recruitment + Retention of Nontraditional students</a:t>
            </a:r>
          </a:p>
          <a:p>
            <a:pPr marL="342900" indent="-342900" defTabSz="457200">
              <a:buFont typeface="+mj-lt"/>
              <a:buAutoNum type="arabicPeriod"/>
            </a:pPr>
            <a:r>
              <a:rPr lang="en-US" sz="2400" dirty="0">
                <a:solidFill>
                  <a:srgbClr val="C8D9D8"/>
                </a:solidFill>
                <a:latin typeface="MiloOT" panose="020B0504030101020102" pitchFamily="34" charset="0"/>
              </a:rPr>
              <a:t>Gender, CTE, and Nontraditional Career Success</a:t>
            </a:r>
          </a:p>
          <a:p>
            <a:pPr marL="342900" indent="-342900" defTabSz="457200">
              <a:buFont typeface="+mj-lt"/>
              <a:buAutoNum type="arabicPeriod"/>
            </a:pPr>
            <a:r>
              <a:rPr lang="en-US" sz="2400" dirty="0">
                <a:solidFill>
                  <a:srgbClr val="C8D9D8"/>
                </a:solidFill>
                <a:latin typeface="MiloOT" panose="020B0504030101020102" pitchFamily="34" charset="0"/>
              </a:rPr>
              <a:t>Stop Sexual Harassment</a:t>
            </a:r>
          </a:p>
          <a:p>
            <a:pPr marL="342900" indent="-342900" defTabSz="457200">
              <a:buFont typeface="+mj-lt"/>
              <a:buAutoNum type="arabicPeriod"/>
            </a:pPr>
            <a:r>
              <a:rPr lang="en-US" sz="2400" dirty="0">
                <a:solidFill>
                  <a:srgbClr val="C8D9D8"/>
                </a:solidFill>
                <a:latin typeface="MiloOT" panose="020B0504030101020102" pitchFamily="34" charset="0"/>
              </a:rPr>
              <a:t>Stop Cyberbullying + Promote Positive Digital Citizenship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05331" y="4671391"/>
            <a:ext cx="44626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dirty="0">
                <a:solidFill>
                  <a:prstClr val="white"/>
                </a:solidFill>
                <a:latin typeface="Calibri"/>
              </a:rPr>
              <a:t>tylerlepeau@email.arizona.edu</a:t>
            </a:r>
          </a:p>
          <a:p>
            <a:pPr defTabSz="457200"/>
            <a:r>
              <a:rPr lang="en-US" sz="2400" dirty="0">
                <a:solidFill>
                  <a:prstClr val="white"/>
                </a:solidFill>
                <a:latin typeface="Calibri"/>
              </a:rPr>
              <a:t>timwernette@msn.com</a:t>
            </a:r>
          </a:p>
          <a:p>
            <a:pPr defTabSz="457200"/>
            <a:endParaRPr lang="en-US" sz="2400" dirty="0">
              <a:solidFill>
                <a:prstClr val="white"/>
              </a:solidFill>
              <a:latin typeface="Calibri"/>
            </a:endParaRPr>
          </a:p>
          <a:p>
            <a:pPr defTabSz="457200"/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07084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MiloOT" panose="020B0504030101020102" pitchFamily="34" charset="0"/>
              </a:rPr>
              <a:t>Project CHANGE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8037" y="1103314"/>
            <a:ext cx="3763926" cy="55101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We are happy to present in person again!  Along with in-person presentations, we are also offering Project CHANGE presentations in these online and/or video formats: </a:t>
            </a:r>
          </a:p>
          <a:p>
            <a:pPr lvl="0"/>
            <a:r>
              <a:rPr lang="en-US" dirty="0"/>
              <a:t>Live online sessions on Zoom or Google Meet (works best with groups of about 10-40 participants).</a:t>
            </a:r>
          </a:p>
          <a:p>
            <a:pPr lvl="0"/>
            <a:r>
              <a:rPr lang="en-US" dirty="0"/>
              <a:t>Pre-recorded video presentations along with optional interactive Google slide activity.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>
          <a:xfrm>
            <a:off x="6010941" y="1201481"/>
            <a:ext cx="3970751" cy="3934047"/>
          </a:xfrm>
        </p:spPr>
        <p:txBody>
          <a:bodyPr>
            <a:normAutofit/>
          </a:bodyPr>
          <a:lstStyle/>
          <a:p>
            <a:r>
              <a:rPr lang="en-US" dirty="0"/>
              <a:t>Presentations and workshops are provided at no cost. </a:t>
            </a:r>
          </a:p>
          <a:p>
            <a:r>
              <a:rPr lang="en-US" dirty="0"/>
              <a:t>Educator presentations provide professional development hours.  </a:t>
            </a:r>
          </a:p>
          <a:p>
            <a:r>
              <a:rPr lang="en-US" dirty="0"/>
              <a:t>Presentations run approximately an hour to accommodate a typical class period (shorter for pre-recorded video).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0940" y="5135527"/>
            <a:ext cx="4374738" cy="1119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3725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B28A4A74-1A12-D246-9EB1-A9693BCF9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232286"/>
            <a:ext cx="11430000" cy="749735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School Counselor Director Introduction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281D211-8074-6C41-8A37-F9A78B6B9F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2155" y="4121060"/>
            <a:ext cx="11429579" cy="681038"/>
          </a:xfrm>
        </p:spPr>
        <p:txBody>
          <a:bodyPr/>
          <a:lstStyle/>
          <a:p>
            <a:pPr algn="l"/>
            <a:r>
              <a:rPr lang="en-US" dirty="0"/>
              <a:t>Emily Brown</a:t>
            </a:r>
          </a:p>
        </p:txBody>
      </p:sp>
      <p:pic>
        <p:nvPicPr>
          <p:cNvPr id="3" name="Picture 3" descr="Logo&#10;&#10;Description automatically generated">
            <a:extLst>
              <a:ext uri="{FF2B5EF4-FFF2-40B4-BE49-F238E27FC236}">
                <a16:creationId xmlns:a16="http://schemas.microsoft.com/office/drawing/2014/main" id="{F5DB2F28-5C22-D8C6-A433-23DB54568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477" y="914400"/>
            <a:ext cx="1522047" cy="152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64537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79F5C-6683-7C41-8C6A-D662FB58D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411" y="3365390"/>
            <a:ext cx="6552009" cy="2273410"/>
          </a:xfrm>
        </p:spPr>
        <p:txBody>
          <a:bodyPr>
            <a:normAutofit/>
          </a:bodyPr>
          <a:lstStyle/>
          <a:p>
            <a:r>
              <a:rPr lang="en-US" dirty="0"/>
              <a:t>Over 12 years of experience  working as a School Counselor with grades K-12 in both Arizona and Ohio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B38AC5-7DA2-AD47-9DA0-06E33E9B88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My Background: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9BB621-6BF6-DB5C-9217-E42B5BBF9B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5451" y="5517727"/>
            <a:ext cx="2638425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80910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1D910-2F62-E91D-1BAF-FADFD773A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Continue monthly newsletter with resources for School Counselors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6BA3C3-E6FC-1157-7B81-4708BD5286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Goals:</a:t>
            </a:r>
          </a:p>
        </p:txBody>
      </p:sp>
    </p:spTree>
    <p:extLst>
      <p:ext uri="{BB962C8B-B14F-4D97-AF65-F5344CB8AC3E}">
        <p14:creationId xmlns:p14="http://schemas.microsoft.com/office/powerpoint/2010/main" val="299448056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1D910-2F62-E91D-1BAF-FADFD773A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411" y="3365389"/>
            <a:ext cx="6426174" cy="2062287"/>
          </a:xfrm>
        </p:spPr>
        <p:txBody>
          <a:bodyPr>
            <a:normAutofit/>
          </a:bodyPr>
          <a:lstStyle/>
          <a:p>
            <a:r>
              <a:rPr lang="en-US" dirty="0"/>
              <a:t>Update My Future AZ </a:t>
            </a:r>
            <a:br>
              <a:rPr lang="en-US" dirty="0"/>
            </a:br>
            <a:r>
              <a:rPr lang="en-US" dirty="0"/>
              <a:t>-Resources </a:t>
            </a:r>
            <a:br>
              <a:rPr lang="en-US" dirty="0"/>
            </a:br>
            <a:r>
              <a:rPr lang="en-US" dirty="0"/>
              <a:t>-School Builder Pages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6BA3C3-E6FC-1157-7B81-4708BD5286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Goals:</a:t>
            </a:r>
          </a:p>
        </p:txBody>
      </p:sp>
      <p:pic>
        <p:nvPicPr>
          <p:cNvPr id="1026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6303E3A-8A20-866A-67A8-4A1EAE8CD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939" y="2458638"/>
            <a:ext cx="3021650" cy="181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351530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1D910-2F62-E91D-1BAF-FADFD773A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School Counselor Institute</a:t>
            </a:r>
            <a:br>
              <a:rPr lang="en-US" dirty="0"/>
            </a:br>
            <a:r>
              <a:rPr lang="en-US" dirty="0"/>
              <a:t>-One day in the summer of 2023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6BA3C3-E6FC-1157-7B81-4708BD5286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Goals:</a:t>
            </a:r>
          </a:p>
        </p:txBody>
      </p:sp>
    </p:spTree>
    <p:extLst>
      <p:ext uri="{BB962C8B-B14F-4D97-AF65-F5344CB8AC3E}">
        <p14:creationId xmlns:p14="http://schemas.microsoft.com/office/powerpoint/2010/main" val="285247870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86337-9E07-5648-AC51-80EF77420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Emily Brown, School Counselor Director</a:t>
            </a:r>
            <a:br>
              <a:rPr lang="en-US" dirty="0"/>
            </a:br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Emily.Brown@AZED.gov</a:t>
            </a:r>
            <a:br>
              <a:rPr lang="en-US" dirty="0"/>
            </a:br>
            <a:r>
              <a:rPr lang="en-US" dirty="0"/>
              <a:t>(602) 542-5353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643A17-2976-6049-8B3B-1290AF7470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8012" y="2085975"/>
            <a:ext cx="9100338" cy="2589649"/>
          </a:xfrm>
        </p:spPr>
        <p:txBody>
          <a:bodyPr>
            <a:noAutofit/>
          </a:bodyPr>
          <a:lstStyle/>
          <a:p>
            <a:r>
              <a:rPr lang="en-US" dirty="0"/>
              <a:t>Thank You!</a:t>
            </a:r>
          </a:p>
          <a:p>
            <a:r>
              <a:rPr lang="en-US" sz="4800" dirty="0"/>
              <a:t>I look forward to working with all of you and helping in anyway I can. </a:t>
            </a:r>
          </a:p>
        </p:txBody>
      </p:sp>
    </p:spTree>
    <p:extLst>
      <p:ext uri="{BB962C8B-B14F-4D97-AF65-F5344CB8AC3E}">
        <p14:creationId xmlns:p14="http://schemas.microsoft.com/office/powerpoint/2010/main" val="24796911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1935C1-8A77-0CA3-3ECD-3160BB4EB7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1800" y="1184029"/>
            <a:ext cx="6758709" cy="2244971"/>
          </a:xfrm>
        </p:spPr>
        <p:txBody>
          <a:bodyPr/>
          <a:lstStyle/>
          <a:p>
            <a:r>
              <a:rPr lang="en-US" dirty="0"/>
              <a:t>ALLOCATION</a:t>
            </a:r>
          </a:p>
          <a:p>
            <a:r>
              <a:rPr lang="en-US" dirty="0"/>
              <a:t>Update</a:t>
            </a:r>
          </a:p>
        </p:txBody>
      </p:sp>
      <p:pic>
        <p:nvPicPr>
          <p:cNvPr id="10" name="Picture Placeholder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6B5F5CF-03AC-7BA7-5465-1FD56E81E6E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duotone>
              <a:prstClr val="black"/>
              <a:srgbClr val="BF0B3E">
                <a:tint val="45000"/>
                <a:satMod val="400000"/>
              </a:srgbClr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31971" r="31971"/>
          <a:stretch>
            <a:fillRect/>
          </a:stretch>
        </p:blipFill>
        <p:spPr>
          <a:xfrm>
            <a:off x="8461375" y="874713"/>
            <a:ext cx="3298825" cy="4826000"/>
          </a:xfrm>
          <a:ln w="38100">
            <a:solidFill>
              <a:srgbClr val="BF0B3E"/>
            </a:solidFill>
          </a:ln>
          <a:effectLst>
            <a:softEdge rad="127000"/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92522830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B28A4A74-1A12-D246-9EB1-A9693BCF9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229" y="2790597"/>
            <a:ext cx="11430000" cy="2971574"/>
          </a:xfrm>
        </p:spPr>
        <p:txBody>
          <a:bodyPr/>
          <a:lstStyle/>
          <a:p>
            <a:pPr algn="l"/>
            <a:r>
              <a:rPr lang="en-US" sz="5400" dirty="0"/>
              <a:t>Technical Standards </a:t>
            </a:r>
            <a:br>
              <a:rPr lang="en-US" sz="5400" dirty="0"/>
            </a:br>
            <a:r>
              <a:rPr lang="en-US" sz="5400" dirty="0"/>
              <a:t>Embedded Academic Crosswalks</a:t>
            </a:r>
            <a:br>
              <a:rPr lang="en-US" sz="5400" dirty="0"/>
            </a:br>
            <a:r>
              <a:rPr lang="en-US" sz="5400" dirty="0"/>
              <a:t>Technical Skills Assessments</a:t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3" descr="Logo&#10;&#10;Description automatically generated">
            <a:extLst>
              <a:ext uri="{FF2B5EF4-FFF2-40B4-BE49-F238E27FC236}">
                <a16:creationId xmlns:a16="http://schemas.microsoft.com/office/drawing/2014/main" id="{F5DB2F28-5C22-D8C6-A433-23DB545680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477" y="914400"/>
            <a:ext cx="1522047" cy="152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96829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B523F82-CA19-7F76-2C9D-269F5CD9A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936" y="426184"/>
            <a:ext cx="4599838" cy="6005630"/>
          </a:xfrm>
          <a:prstGeom prst="rect">
            <a:avLst/>
          </a:prstGeom>
        </p:spPr>
      </p:pic>
      <p:pic>
        <p:nvPicPr>
          <p:cNvPr id="10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B6F6E3F-7CE0-DCEE-F229-0253B8CA44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584"/>
          <a:stretch/>
        </p:blipFill>
        <p:spPr>
          <a:xfrm>
            <a:off x="5860030" y="670821"/>
            <a:ext cx="5482421" cy="551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82015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9E06463B-ED35-549A-053F-AF747EEBF7EA}"/>
              </a:ext>
            </a:extLst>
          </p:cNvPr>
          <p:cNvSpPr txBox="1"/>
          <p:nvPr/>
        </p:nvSpPr>
        <p:spPr>
          <a:xfrm>
            <a:off x="556701" y="3698167"/>
            <a:ext cx="6836137" cy="185724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itchFamily="2" charset="0"/>
                <a:ea typeface="Roboto Black" panose="02000000000000000000" pitchFamily="2" charset="0"/>
                <a:cs typeface="+mn-cs"/>
              </a:rPr>
              <a:t>The Annual CTE TSA Teacher Institutes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itchFamily="2" charset="0"/>
                <a:ea typeface="Roboto Black" panose="02000000000000000000" pitchFamily="2" charset="0"/>
                <a:cs typeface="+mn-cs"/>
              </a:rPr>
              <a:t>to work with Teacher Committees to review, edit, and develop assessment items will be held March through June.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3EEE45-50A5-9F10-8641-F6B0F8778E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859" y="1024628"/>
            <a:ext cx="7038829" cy="20271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09715A-60DC-EB03-0205-4165622417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2200" y="356679"/>
            <a:ext cx="3579710" cy="46286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E2F715-6839-1A4A-D375-84F1576D06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7001" y="1925875"/>
            <a:ext cx="3491140" cy="4575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5483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2DB93B22-83C4-6D6C-91EA-22FB83CB4956}"/>
              </a:ext>
            </a:extLst>
          </p:cNvPr>
          <p:cNvSpPr txBox="1"/>
          <p:nvPr/>
        </p:nvSpPr>
        <p:spPr>
          <a:xfrm>
            <a:off x="696308" y="488360"/>
            <a:ext cx="9670701" cy="1732636"/>
          </a:xfrm>
          <a:prstGeom prst="rect">
            <a:avLst/>
          </a:prstGeom>
          <a:solidFill>
            <a:schemeClr val="bg1"/>
          </a:solidFill>
          <a:ln w="76200">
            <a:noFill/>
            <a:prstDash val="solid"/>
          </a:ln>
        </p:spPr>
        <p:txBody>
          <a:bodyPr>
            <a:noAutofit/>
          </a:bodyPr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/>
              <a:ea typeface="Roboto Black" panose="02000000000000000000" pitchFamily="2" charset="0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/>
                <a:ea typeface="Roboto Black" panose="02000000000000000000" pitchFamily="2" charset="0"/>
                <a:cs typeface="+mn-cs"/>
              </a:rPr>
              <a:t> 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Raleway Black" pitchFamily="2" charset="0"/>
                <a:ea typeface="Roboto Black" panose="02000000000000000000" pitchFamily="2" charset="0"/>
                <a:cs typeface="+mn-cs"/>
              </a:rPr>
              <a:t>Staying for the ACOVA Conference?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Raleway Black" pitchFamily="2" charset="0"/>
                <a:ea typeface="Roboto Black" panose="02000000000000000000" pitchFamily="2" charset="0"/>
                <a:cs typeface="+mn-cs"/>
              </a:rPr>
              <a:t>Please join us this afternoon.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D83F48-0DE0-5F14-9DE1-871D4DC026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4785" y="3009950"/>
            <a:ext cx="2409399" cy="24930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67B9703-8B12-E623-3791-8F0203F9EAAF}"/>
              </a:ext>
            </a:extLst>
          </p:cNvPr>
          <p:cNvSpPr txBox="1"/>
          <p:nvPr/>
        </p:nvSpPr>
        <p:spPr>
          <a:xfrm>
            <a:off x="1220774" y="2755360"/>
            <a:ext cx="624679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C10C"/>
              </a:buClr>
              <a:buSzPct val="85000"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/>
                <a:ea typeface="+mn-ea"/>
                <a:cs typeface="Calibri Light"/>
              </a:rPr>
              <a:t>Verde A from 2:10 to 3:05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C10C"/>
              </a:buClr>
              <a:buSzPct val="85000"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/>
              <a:ea typeface="+mn-ea"/>
              <a:cs typeface="Calibri Ligh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C10C"/>
              </a:buClr>
              <a:buSzPct val="85000"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Raleway Black" pitchFamily="2" charset="0"/>
                <a:ea typeface="+mn-ea"/>
                <a:cs typeface="Calibri Light"/>
              </a:rPr>
              <a:t>DIRECTORS! RAISE YOUR TSA IQ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C10C"/>
              </a:buClr>
              <a:buSzPct val="85000"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/>
              <a:ea typeface="+mn-ea"/>
              <a:cs typeface="Calibri Ligh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C10C"/>
              </a:buClr>
              <a:buSzPct val="85000"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/>
              <a:ea typeface="+mn-ea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405339426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86337-9E07-5648-AC51-80EF77420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695" y="4732020"/>
            <a:ext cx="11260609" cy="783196"/>
          </a:xfrm>
        </p:spPr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Judy Balogh</a:t>
            </a:r>
            <a:r>
              <a:rPr lang="en-US" sz="1800" dirty="0"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sz="1800" dirty="0"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Director, Standards-Assessment-Career Development 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dirty="0"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Arizona Department of Education, Career and Technical Education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dirty="0"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Office: 602-542-4155: Email: </a:t>
            </a:r>
            <a:r>
              <a:rPr lang="en-US" sz="1800" dirty="0"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sz="1800" dirty="0"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udy.Balogh@azed.gov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643A17-2976-6049-8B3B-1290AF7470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5695" y="3598226"/>
            <a:ext cx="6319867" cy="783196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27022153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B0780489-5184-4BBF-BA3D-FC6E58951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762000" y="2170807"/>
            <a:ext cx="1750989" cy="13455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55933274-53FD-4A6F-BE21-E19876608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1299065" y="4459156"/>
            <a:ext cx="2014171" cy="120056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www.arizonathespians.com/wp-content/uploads/2014/07/MASKS_FLAG-300x148.jpg">
            <a:extLst>
              <a:ext uri="{FF2B5EF4-FFF2-40B4-BE49-F238E27FC236}">
                <a16:creationId xmlns:a16="http://schemas.microsoft.com/office/drawing/2014/main" id="{92EAAFD1-4A1E-4CD4-BC1D-2EDD407B4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6939" y="4538239"/>
            <a:ext cx="1587500" cy="762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0CD7F1F6-D7B3-4554-8897-AD37D41E0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3209731" y="2088875"/>
            <a:ext cx="1482823" cy="19030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98167ACF-F525-4AB2-93DE-C52FF6A24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/>
        </p:blipFill>
        <p:spPr bwMode="auto">
          <a:xfrm>
            <a:off x="5575398" y="2139300"/>
            <a:ext cx="2324100" cy="14381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6DDCDF65-BD2A-40BA-A760-A284819FF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/>
        </p:blipFill>
        <p:spPr bwMode="auto">
          <a:xfrm>
            <a:off x="6540200" y="4531895"/>
            <a:ext cx="2685346" cy="99703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ED8A867-0508-6D46-7A53-7E4EB98E2AF1}"/>
              </a:ext>
            </a:extLst>
          </p:cNvPr>
          <p:cNvSpPr txBox="1"/>
          <p:nvPr/>
        </p:nvSpPr>
        <p:spPr>
          <a:xfrm>
            <a:off x="4352733" y="163434"/>
            <a:ext cx="37107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C10C"/>
              </a:buClr>
              <a:buSzPct val="85000"/>
              <a:buFontTx/>
              <a:buNone/>
              <a:tabLst/>
              <a:defRPr/>
            </a:pPr>
            <a:r>
              <a:rPr kumimoji="0" lang="en-US" sz="8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Calibri Light" panose="020F0302020204030204" pitchFamily="34" charset="0"/>
              </a:rPr>
              <a:t>CTSOs</a:t>
            </a:r>
          </a:p>
        </p:txBody>
      </p:sp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5D9A1E08-6E15-A6E8-261C-BA7806218CD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97827" y="4373156"/>
            <a:ext cx="1521507" cy="1681666"/>
          </a:xfrm>
          <a:prstGeom prst="rect">
            <a:avLst/>
          </a:prstGeom>
        </p:spPr>
      </p:pic>
      <p:pic>
        <p:nvPicPr>
          <p:cNvPr id="22" name="Picture 4" descr="Educators Rising | Arizona Department of Education">
            <a:extLst>
              <a:ext uri="{FF2B5EF4-FFF2-40B4-BE49-F238E27FC236}">
                <a16:creationId xmlns:a16="http://schemas.microsoft.com/office/drawing/2014/main" id="{2977B209-3CF5-11B5-17B0-8C53946AF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2342" y="2646367"/>
            <a:ext cx="2685346" cy="968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94755A1-ABA6-041B-DCEA-B08C834213FE}"/>
              </a:ext>
            </a:extLst>
          </p:cNvPr>
          <p:cNvSpPr txBox="1">
            <a:spLocks/>
          </p:cNvSpPr>
          <p:nvPr/>
        </p:nvSpPr>
        <p:spPr>
          <a:xfrm>
            <a:off x="641113" y="697688"/>
            <a:ext cx="5919175" cy="1444773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      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CTSO</a:t>
            </a:r>
            <a:b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</a:b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  Membership</a:t>
            </a:r>
          </a:p>
        </p:txBody>
      </p:sp>
      <p:pic>
        <p:nvPicPr>
          <p:cNvPr id="10" name="Content Placeholder 12">
            <a:extLst>
              <a:ext uri="{FF2B5EF4-FFF2-40B4-BE49-F238E27FC236}">
                <a16:creationId xmlns:a16="http://schemas.microsoft.com/office/drawing/2014/main" id="{1B358E31-AA80-3244-2D62-BBDFF6DA2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2616" y="439424"/>
            <a:ext cx="4136572" cy="32445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53ABB78-0BF9-B1B0-8ECD-B5DA3329BF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2616" y="3683989"/>
            <a:ext cx="4136572" cy="171632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A42ACDC-6516-84EF-E171-757B61688965}"/>
              </a:ext>
            </a:extLst>
          </p:cNvPr>
          <p:cNvSpPr txBox="1">
            <a:spLocks/>
          </p:cNvSpPr>
          <p:nvPr/>
        </p:nvSpPr>
        <p:spPr>
          <a:xfrm>
            <a:off x="1330396" y="2592390"/>
            <a:ext cx="4136572" cy="218319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13" marR="0" lvl="0" indent="-214313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D7192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Breakdown sheet with each CTSO</a:t>
            </a:r>
          </a:p>
          <a:p>
            <a:pPr marL="214313" marR="0" lvl="0" indent="-214313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D7192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On ADE Website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D7192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, Arial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7F0698-1405-3D62-1A34-9CEC8EC3F829}"/>
              </a:ext>
            </a:extLst>
          </p:cNvPr>
          <p:cNvSpPr txBox="1"/>
          <p:nvPr/>
        </p:nvSpPr>
        <p:spPr>
          <a:xfrm>
            <a:off x="308344" y="4434053"/>
            <a:ext cx="67304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C10C"/>
              </a:buClr>
              <a:buSzPct val="85000"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BF0B3E"/>
                </a:highlight>
                <a:uLnTx/>
                <a:uFillTx/>
                <a:latin typeface="Arial" panose="020B0604020202020204"/>
                <a:ea typeface="+mn-ea"/>
                <a:cs typeface="Calibri Light" panose="020F0302020204030204" pitchFamily="34" charset="0"/>
              </a:rPr>
              <a:t>ALL MEMBERSHIP DUES GO TO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C10C"/>
              </a:buClr>
              <a:buSzPct val="85000"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BF0B3E"/>
                </a:highlight>
                <a:uLnTx/>
                <a:uFillTx/>
                <a:latin typeface="Arial" panose="020B0604020202020204"/>
                <a:ea typeface="+mn-ea"/>
                <a:cs typeface="Calibri Light" panose="020F0302020204030204" pitchFamily="34" charset="0"/>
              </a:rPr>
              <a:t>NATIONAL OFFICES (except FFA)</a:t>
            </a:r>
          </a:p>
        </p:txBody>
      </p:sp>
    </p:spTree>
    <p:extLst>
      <p:ext uri="{BB962C8B-B14F-4D97-AF65-F5344CB8AC3E}">
        <p14:creationId xmlns:p14="http://schemas.microsoft.com/office/powerpoint/2010/main" val="339608831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E767275-D1AB-30B1-64CE-33928959C1CC}"/>
              </a:ext>
            </a:extLst>
          </p:cNvPr>
          <p:cNvSpPr txBox="1"/>
          <p:nvPr/>
        </p:nvSpPr>
        <p:spPr>
          <a:xfrm>
            <a:off x="304830" y="1901010"/>
            <a:ext cx="719026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ADE/CTE/CTSO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      Website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1CB805-68ED-8CEB-DEC6-78820F34E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1844" y="178923"/>
            <a:ext cx="4959890" cy="48409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D0F8A1-56E9-0468-E3EC-D1FC22265E14}"/>
              </a:ext>
            </a:extLst>
          </p:cNvPr>
          <p:cNvSpPr txBox="1"/>
          <p:nvPr/>
        </p:nvSpPr>
        <p:spPr>
          <a:xfrm>
            <a:off x="304830" y="5047860"/>
            <a:ext cx="94308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Career and Technical Student Organizations - CTSOs | Arizona Department of Education (azed.gov)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53698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485C3-52A8-674C-A2AC-EA2457FC3F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457" y="1973234"/>
            <a:ext cx="2437943" cy="2969227"/>
          </a:xfrm>
        </p:spPr>
        <p:txBody>
          <a:bodyPr/>
          <a:lstStyle/>
          <a:p>
            <a:pPr algn="ctr"/>
            <a:r>
              <a:rPr lang="en-US" sz="4400" dirty="0"/>
              <a:t>New DECA State Advisor</a:t>
            </a:r>
          </a:p>
        </p:txBody>
      </p:sp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7153DAE1-7844-2047-9281-79869E59C2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0785" y="1478159"/>
            <a:ext cx="4181215" cy="518653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9F8B34F-E057-FE1C-E91B-1F10B374BE8B}"/>
              </a:ext>
            </a:extLst>
          </p:cNvPr>
          <p:cNvSpPr/>
          <p:nvPr/>
        </p:nvSpPr>
        <p:spPr>
          <a:xfrm>
            <a:off x="8200871" y="311858"/>
            <a:ext cx="38010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232B64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WELCOME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D5398C-B014-4723-0213-059E50E970B1}"/>
              </a:ext>
            </a:extLst>
          </p:cNvPr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216" y="1348926"/>
            <a:ext cx="2814144" cy="4217842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3D176E-89BE-DE8B-4306-C14E261A7183}"/>
              </a:ext>
            </a:extLst>
          </p:cNvPr>
          <p:cNvSpPr txBox="1"/>
          <p:nvPr/>
        </p:nvSpPr>
        <p:spPr>
          <a:xfrm>
            <a:off x="4260040" y="5566768"/>
            <a:ext cx="26564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C10C"/>
              </a:buClr>
              <a:buSzPct val="85000"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A5D5C"/>
                </a:solidFill>
                <a:effectLst/>
                <a:uLnTx/>
                <a:uFillTx/>
                <a:latin typeface="Raleway" pitchFamily="2" charset="0"/>
                <a:ea typeface="+mn-ea"/>
                <a:cs typeface="Calibri Light" panose="020F0302020204030204" pitchFamily="34" charset="0"/>
              </a:rPr>
              <a:t>Lacy Beanland-Kirk </a:t>
            </a:r>
          </a:p>
        </p:txBody>
      </p:sp>
    </p:spTree>
    <p:extLst>
      <p:ext uri="{BB962C8B-B14F-4D97-AF65-F5344CB8AC3E}">
        <p14:creationId xmlns:p14="http://schemas.microsoft.com/office/powerpoint/2010/main" val="148035289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2D64144-9517-77B7-A203-77C54CA3C207}"/>
              </a:ext>
            </a:extLst>
          </p:cNvPr>
          <p:cNvSpPr txBox="1"/>
          <p:nvPr/>
        </p:nvSpPr>
        <p:spPr>
          <a:xfrm>
            <a:off x="816049" y="319552"/>
            <a:ext cx="609777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New Advisor </a:t>
            </a:r>
            <a:b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Trainings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Picture 2" descr="Log In | Training Advisor">
            <a:extLst>
              <a:ext uri="{FF2B5EF4-FFF2-40B4-BE49-F238E27FC236}">
                <a16:creationId xmlns:a16="http://schemas.microsoft.com/office/drawing/2014/main" id="{3F899696-B325-9B0B-98C4-4F8448D05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959" y="852929"/>
            <a:ext cx="4439761" cy="221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7B91E2C7-2DCD-65B8-1ABB-A5757F6D0B9F}"/>
              </a:ext>
            </a:extLst>
          </p:cNvPr>
          <p:cNvSpPr txBox="1">
            <a:spLocks/>
          </p:cNvSpPr>
          <p:nvPr/>
        </p:nvSpPr>
        <p:spPr>
          <a:xfrm>
            <a:off x="228600" y="2615172"/>
            <a:ext cx="11887200" cy="3220640"/>
          </a:xfrm>
          <a:prstGeom prst="rect">
            <a:avLst/>
          </a:prstGeom>
        </p:spPr>
        <p:txBody>
          <a:bodyPr anchor="t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Open Sans" panose="020B0606030504020204" pitchFamily="34" charset="0"/>
              </a:rPr>
              <a:t>Cost: </a:t>
            </a:r>
            <a:r>
              <a:rPr kumimoji="0" lang="en-US" sz="28800" b="1" i="0" u="none" strike="noStrike" kern="1200" cap="none" spc="0" normalizeH="0" baseline="0" noProof="0" dirty="0">
                <a:ln>
                  <a:noFill/>
                </a:ln>
                <a:solidFill>
                  <a:srgbClr val="FCAF18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Open Sans" panose="020B0606030504020204" pitchFamily="34" charset="0"/>
              </a:rPr>
              <a:t>Free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, Arial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Open Sans" panose="020B0606030504020204" pitchFamily="34" charset="0"/>
                <a:cs typeface="Open Sans" panose="020B0606030504020204" pitchFamily="34" charset="0"/>
              </a:rPr>
              <a:t>Dates: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-2286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Wednesday November 30</a:t>
            </a:r>
            <a:r>
              <a:rPr kumimoji="0" lang="en-US" sz="10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kumimoji="0" lang="en-US" sz="10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8:00am-3:30pm – ADE North Campus</a:t>
            </a:r>
            <a:endParaRPr kumimoji="0" lang="en-US" sz="10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, Arial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, Arial"/>
                <a:ea typeface="Open Sans" panose="020B0606030504020204" pitchFamily="34" charset="0"/>
                <a:cs typeface="Open Sans" panose="020B0606030504020204" pitchFamily="34" charset="0"/>
              </a:rPr>
              <a:t>Sign up:  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600" b="0" i="0" u="sng" strike="noStrike" kern="1200" cap="none" spc="0" normalizeH="0" baseline="0" noProof="0" dirty="0">
                <a:ln>
                  <a:noFill/>
                </a:ln>
                <a:solidFill>
                  <a:srgbClr val="FCAF18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Open Sans" panose="020B0606030504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https://fblaarizona.wufoo.com/forms/ctso-new-advisor-training-2022/</a:t>
            </a:r>
            <a:endParaRPr kumimoji="0" lang="en-US" sz="11200" b="1" i="0" u="none" strike="noStrike" kern="1200" cap="none" spc="0" normalizeH="0" baseline="0" noProof="0" dirty="0">
              <a:ln>
                <a:noFill/>
              </a:ln>
              <a:solidFill>
                <a:srgbClr val="FCAF18"/>
              </a:solidFill>
              <a:effectLst/>
              <a:uLnTx/>
              <a:uFillTx/>
              <a:latin typeface="Helvetica, Arial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, Arial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, Arial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, Arial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, Arial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, Arial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6687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65137-1DA7-8C43-AD97-247781793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728" y="653182"/>
            <a:ext cx="7430555" cy="448248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Our Next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CTE Administrators Meeting will be in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Prescott on February 2, 2022 –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Mid-Winter Conference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BC742916-147F-CB43-9E4F-D872D8D6FF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266582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CB8F98-32D9-9E4F-BAC9-49610775ED25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561DFA-6E20-4209-933D-B001690C712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8079" y="2714640"/>
            <a:ext cx="2376145" cy="928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57E371-99BF-1E40-7847-945504437C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3422" y="538972"/>
            <a:ext cx="1609725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47024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65137-1DA7-8C43-AD97-247781793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1127647"/>
            <a:ext cx="10773949" cy="4878279"/>
          </a:xfrm>
        </p:spPr>
        <p:txBody>
          <a:bodyPr/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b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</a:t>
            </a:r>
            <a:b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9A36E698-1AB6-F546-B857-C1CBE0DAB2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266582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CB8F98-32D9-9E4F-BAC9-49610775ED25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52FBAD-2B7E-0875-B958-5D07CB82EF5F}"/>
              </a:ext>
            </a:extLst>
          </p:cNvPr>
          <p:cNvSpPr txBox="1"/>
          <p:nvPr/>
        </p:nvSpPr>
        <p:spPr>
          <a:xfrm>
            <a:off x="816048" y="319552"/>
            <a:ext cx="801960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, Arial"/>
                <a:ea typeface="+mn-ea"/>
                <a:cs typeface="+mn-cs"/>
              </a:rPr>
              <a:t>Advanced Advisor </a:t>
            </a:r>
            <a:b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, Arial"/>
                <a:ea typeface="+mn-ea"/>
                <a:cs typeface="+mn-cs"/>
              </a:rPr>
            </a:b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, Arial"/>
                <a:ea typeface="+mn-ea"/>
                <a:cs typeface="+mn-cs"/>
              </a:rPr>
              <a:t>         Trainings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352BA5D9-4A4D-DE91-A124-1E648B679D19}"/>
              </a:ext>
            </a:extLst>
          </p:cNvPr>
          <p:cNvSpPr txBox="1">
            <a:spLocks/>
          </p:cNvSpPr>
          <p:nvPr/>
        </p:nvSpPr>
        <p:spPr>
          <a:xfrm>
            <a:off x="228600" y="2521915"/>
            <a:ext cx="11887200" cy="3220640"/>
          </a:xfrm>
          <a:prstGeom prst="rect">
            <a:avLst/>
          </a:prstGeom>
        </p:spPr>
        <p:txBody>
          <a:bodyPr anchor="t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, Arial"/>
                <a:ea typeface="Open Sans" panose="020B0606030504020204" pitchFamily="34" charset="0"/>
                <a:cs typeface="Open Sans" panose="020B0606030504020204" pitchFamily="34" charset="0"/>
              </a:rPr>
              <a:t>Cost</a:t>
            </a:r>
            <a:r>
              <a:rPr kumimoji="0" lang="en-US" sz="1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kumimoji="0" lang="en-US" sz="2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Free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, Arial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, Arial"/>
                <a:ea typeface="Open Sans" panose="020B0606030504020204" pitchFamily="34" charset="0"/>
                <a:cs typeface="Open Sans" panose="020B0606030504020204" pitchFamily="34" charset="0"/>
              </a:rPr>
              <a:t>Dates: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, Arial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-2286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Monday-Friday December 5</a:t>
            </a:r>
            <a:r>
              <a:rPr kumimoji="0" lang="en-US" sz="112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kumimoji="0" lang="en-US" sz="1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-9</a:t>
            </a:r>
            <a:r>
              <a:rPr kumimoji="0" lang="en-US" sz="112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kumimoji="0" lang="en-US" sz="1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4:00pm - Virtual</a:t>
            </a:r>
            <a:endParaRPr kumimoji="0" lang="en-US" sz="1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, Arial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endParaRPr kumimoji="0" lang="en-US" sz="1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, Arial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-2286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, Arial"/>
                <a:ea typeface="Open Sans" panose="020B0606030504020204" pitchFamily="34" charset="0"/>
                <a:cs typeface="Open Sans" panose="020B0606030504020204" pitchFamily="34" charset="0"/>
              </a:rPr>
              <a:t>Sign up:  </a:t>
            </a:r>
            <a:r>
              <a:rPr kumimoji="0" lang="en-US" sz="96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https://fblaarizona.wufoo.com/forms/ctso-advanced-training-2022/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, Arial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, Arial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, Arial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, Arial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, Arial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, Arial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122" name="Picture 2" descr="Arin-Aug.17-GettyImages-1201193769">
            <a:extLst>
              <a:ext uri="{FF2B5EF4-FFF2-40B4-BE49-F238E27FC236}">
                <a16:creationId xmlns:a16="http://schemas.microsoft.com/office/drawing/2014/main" id="{354B0F11-6985-E00D-EE34-B05D91F73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217" y="1127647"/>
            <a:ext cx="4247708" cy="283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574994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4">
            <a:extLst>
              <a:ext uri="{FF2B5EF4-FFF2-40B4-BE49-F238E27FC236}">
                <a16:creationId xmlns:a16="http://schemas.microsoft.com/office/drawing/2014/main" id="{9BFE4AE2-B642-917B-8005-3873459A47D1}"/>
              </a:ext>
            </a:extLst>
          </p:cNvPr>
          <p:cNvSpPr txBox="1">
            <a:spLocks/>
          </p:cNvSpPr>
          <p:nvPr/>
        </p:nvSpPr>
        <p:spPr>
          <a:xfrm>
            <a:off x="2135372" y="0"/>
            <a:ext cx="9601197" cy="1822514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, Arial"/>
                <a:ea typeface="+mj-ea"/>
                <a:cs typeface="+mj-cs"/>
              </a:rPr>
              <a:t>Questions, Concerns, Comments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4F9302D5-D697-F0F7-3866-687E94FEA428}"/>
              </a:ext>
            </a:extLst>
          </p:cNvPr>
          <p:cNvSpPr txBox="1">
            <a:spLocks/>
          </p:cNvSpPr>
          <p:nvPr/>
        </p:nvSpPr>
        <p:spPr>
          <a:xfrm>
            <a:off x="1401726" y="2206800"/>
            <a:ext cx="9601197" cy="5203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4472C4"/>
              </a:buClr>
              <a:buSzPct val="115000"/>
              <a:buFont typeface="Arial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Julie Ellis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82B8D6E1-83D2-D5B7-1A52-8B798676E9F7}"/>
              </a:ext>
            </a:extLst>
          </p:cNvPr>
          <p:cNvSpPr txBox="1">
            <a:spLocks/>
          </p:cNvSpPr>
          <p:nvPr/>
        </p:nvSpPr>
        <p:spPr>
          <a:xfrm>
            <a:off x="1129018" y="3429001"/>
            <a:ext cx="3118383" cy="1544612"/>
          </a:xfrm>
          <a:prstGeom prst="rect">
            <a:avLst/>
          </a:prstGeom>
          <a:ln w="44450" cap="sq" cmpd="thinThick">
            <a:solidFill>
              <a:srgbClr val="FCAF17"/>
            </a:solidFill>
            <a:miter lim="800000"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2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1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CAF17"/>
              </a:buClr>
              <a:buSzPct val="115000"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86724D"/>
              </a:solidFill>
              <a:effectLst/>
              <a:uLnTx/>
              <a:uFillTx/>
              <a:latin typeface="Trebuchet MS"/>
              <a:ea typeface="+mn-ea"/>
              <a:cs typeface="+mn-cs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CAF17"/>
              </a:buClr>
              <a:buSzPct val="115000"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Email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CAF17"/>
              </a:buClr>
              <a:buSzPct val="115000"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Julie.Ellis@azed.gov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CAF17"/>
              </a:buClr>
              <a:buSzPct val="115000"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709B00E5-5E45-7DFA-2A8D-EDBD61B446E8}"/>
              </a:ext>
            </a:extLst>
          </p:cNvPr>
          <p:cNvSpPr txBox="1">
            <a:spLocks/>
          </p:cNvSpPr>
          <p:nvPr/>
        </p:nvSpPr>
        <p:spPr>
          <a:xfrm>
            <a:off x="4493218" y="3429002"/>
            <a:ext cx="3205563" cy="1544611"/>
          </a:xfrm>
          <a:prstGeom prst="rect">
            <a:avLst/>
          </a:prstGeom>
          <a:ln w="44450" cap="sq" cmpd="thinThick">
            <a:solidFill>
              <a:srgbClr val="143F90"/>
            </a:solidFill>
            <a:miter lim="800000"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2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1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CAF17"/>
              </a:buClr>
              <a:buSzPct val="115000"/>
              <a:buFont typeface="Arial"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Work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CAF17"/>
              </a:buClr>
              <a:buSzPct val="115000"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602-542-5350</a:t>
            </a:r>
          </a:p>
        </p:txBody>
      </p: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646A8B0F-5941-E79F-9A17-ABE9426905EB}"/>
              </a:ext>
            </a:extLst>
          </p:cNvPr>
          <p:cNvSpPr txBox="1">
            <a:spLocks/>
          </p:cNvSpPr>
          <p:nvPr/>
        </p:nvSpPr>
        <p:spPr>
          <a:xfrm>
            <a:off x="7944597" y="3429001"/>
            <a:ext cx="3283383" cy="1544612"/>
          </a:xfrm>
          <a:prstGeom prst="rect">
            <a:avLst/>
          </a:prstGeom>
          <a:ln w="44450" cap="sq" cmpd="thinThick">
            <a:solidFill>
              <a:srgbClr val="D71920"/>
            </a:solidFill>
            <a:miter lim="800000"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2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1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CAF17"/>
              </a:buClr>
              <a:buSzPct val="115000"/>
              <a:buFont typeface="Arial"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Cell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CAF17"/>
              </a:buClr>
              <a:buSzPct val="115000"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520-465-3655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38C67B7C-95FF-1B14-6416-B44C379E8507}"/>
              </a:ext>
            </a:extLst>
          </p:cNvPr>
          <p:cNvSpPr txBox="1">
            <a:spLocks/>
          </p:cNvSpPr>
          <p:nvPr/>
        </p:nvSpPr>
        <p:spPr>
          <a:xfrm>
            <a:off x="1129018" y="5357899"/>
            <a:ext cx="9601197" cy="5203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4472C4"/>
              </a:buClr>
              <a:buSzPct val="115000"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, Arial"/>
                <a:ea typeface="+mn-ea"/>
                <a:cs typeface="+mn-cs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409909366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 descr="https://lh3.googleusercontent.com/9ts5otOrXsdEOy2WelaToaWfg7K1Qat2Al9ZtFWmQq4kK8VrkEvUoRFNopzcIHUbtLPAT-5jZYW9WFNnVRmXYqkJluksErRKveu4GZaTg3y5wCCoLoTiO-MUePKE0Pcz5CdFIOlU5fpA-by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67015" y="2037049"/>
            <a:ext cx="1938991" cy="1938992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3266427" y="371805"/>
            <a:ext cx="8266400" cy="6114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7333" b="1" kern="0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ACOVA</a:t>
            </a:r>
            <a:endParaRPr sz="7333" b="1" kern="0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defTabSz="1219170">
              <a:buClr>
                <a:srgbClr val="000000"/>
              </a:buClr>
            </a:pPr>
            <a:endParaRPr sz="4400" b="1" kern="0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defTabSz="1219170">
              <a:buClr>
                <a:srgbClr val="000000"/>
              </a:buClr>
            </a:pPr>
            <a:r>
              <a:rPr lang="en" sz="4400" b="1" kern="0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Professional Organization for CTE Administrators</a:t>
            </a:r>
            <a:endParaRPr sz="4400" b="1" kern="0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609585" defTabSz="1219170">
              <a:buClr>
                <a:srgbClr val="000000"/>
              </a:buClr>
            </a:pPr>
            <a:r>
              <a:rPr lang="en" sz="4400" b="1" u="sng" kern="0" dirty="0">
                <a:solidFill>
                  <a:srgbClr val="1DB6D5"/>
                </a:solidFill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www.acova.org</a:t>
            </a:r>
            <a:endParaRPr sz="4400" b="1" kern="0" dirty="0">
              <a:solidFill>
                <a:srgbClr val="1DB6D5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defTabSz="1219170">
              <a:buClr>
                <a:srgbClr val="000000"/>
              </a:buClr>
            </a:pPr>
            <a:endParaRPr sz="4400" b="1" kern="0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defTabSz="1219170">
              <a:buClr>
                <a:srgbClr val="000000"/>
              </a:buClr>
            </a:pPr>
            <a:r>
              <a:rPr lang="en" sz="4400" b="1" kern="0" dirty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We need your contact information please.</a:t>
            </a:r>
            <a:endParaRPr sz="4400" b="1" kern="0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descr="https://lh3.googleusercontent.com/9ts5otOrXsdEOy2WelaToaWfg7K1Qat2Al9ZtFWmQq4kK8VrkEvUoRFNopzcIHUbtLPAT-5jZYW9WFNnVRmXYqkJluksErRKveu4GZaTg3y5wCCoLoTiO-MUePKE0Pcz5CdFIOlU5fpA-by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67015" y="2037049"/>
            <a:ext cx="1938991" cy="1938992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4"/>
          <p:cNvSpPr txBox="1"/>
          <p:nvPr/>
        </p:nvSpPr>
        <p:spPr>
          <a:xfrm>
            <a:off x="3537867" y="659934"/>
            <a:ext cx="8157600" cy="10833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7333" b="1" kern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ACOVA</a:t>
            </a:r>
            <a:endParaRPr sz="7333" b="1" kern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defTabSz="1219170">
              <a:buClr>
                <a:srgbClr val="000000"/>
              </a:buClr>
            </a:pPr>
            <a:endParaRPr sz="4400" b="1" kern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defTabSz="1219170">
              <a:buClr>
                <a:srgbClr val="000000"/>
              </a:buClr>
            </a:pPr>
            <a:r>
              <a:rPr lang="en" sz="4400" b="1" kern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Join us for the Fall conference-following ADE meeting</a:t>
            </a:r>
            <a:endParaRPr sz="4400" b="1" kern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438339" defTabSz="1219170">
              <a:buClr>
                <a:srgbClr val="000000"/>
              </a:buClr>
            </a:pPr>
            <a:endParaRPr sz="4400" b="1" kern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defTabSz="1219170">
              <a:buClr>
                <a:srgbClr val="000000"/>
              </a:buClr>
            </a:pPr>
            <a:r>
              <a:rPr lang="en" sz="4400" b="1" kern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Live networking auction tonight!</a:t>
            </a:r>
            <a:endParaRPr sz="4400" b="1" kern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438339" defTabSz="1219170">
              <a:buClr>
                <a:srgbClr val="000000"/>
              </a:buClr>
            </a:pPr>
            <a:endParaRPr sz="6133" b="1" kern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438339" defTabSz="1219170">
              <a:buClr>
                <a:srgbClr val="000000"/>
              </a:buClr>
            </a:pPr>
            <a:endParaRPr sz="6133" b="1" kern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438339" defTabSz="1219170">
              <a:buClr>
                <a:srgbClr val="000000"/>
              </a:buClr>
            </a:pPr>
            <a:endParaRPr sz="6133" b="1" kern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438339" defTabSz="1219170">
              <a:buClr>
                <a:srgbClr val="000000"/>
              </a:buClr>
            </a:pPr>
            <a:endParaRPr sz="6133" b="1" kern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438339" defTabSz="1219170">
              <a:buClr>
                <a:srgbClr val="000000"/>
              </a:buClr>
            </a:pPr>
            <a:endParaRPr sz="6133" b="1" kern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3377033" y="593367"/>
            <a:ext cx="8399200" cy="193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SzPts val="990"/>
            </a:pPr>
            <a:r>
              <a:rPr lang="en" sz="6853" b="1">
                <a:latin typeface="Georgia"/>
                <a:ea typeface="Georgia"/>
                <a:cs typeface="Georgia"/>
                <a:sym typeface="Georgia"/>
              </a:rPr>
              <a:t>Join us on social media!</a:t>
            </a:r>
            <a:endParaRPr sz="4693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67" name="Google Shape;67;p15"/>
          <p:cNvSpPr txBox="1">
            <a:spLocks noGrp="1"/>
          </p:cNvSpPr>
          <p:nvPr>
            <p:ph type="body" idx="1"/>
          </p:nvPr>
        </p:nvSpPr>
        <p:spPr>
          <a:xfrm>
            <a:off x="2735000" y="1686333"/>
            <a:ext cx="93956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92500" lnSpcReduction="10000"/>
          </a:bodyPr>
          <a:lstStyle/>
          <a:p>
            <a:pPr indent="0">
              <a:buNone/>
            </a:pPr>
            <a:endParaRPr sz="4400" b="1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>
              <a:spcBef>
                <a:spcPts val="1600"/>
              </a:spcBef>
              <a:buNone/>
            </a:pPr>
            <a:endParaRPr sz="4400" b="1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>
              <a:spcBef>
                <a:spcPts val="1600"/>
              </a:spcBef>
              <a:buNone/>
            </a:pPr>
            <a:r>
              <a:rPr lang="en" sz="4400" b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Like and follow us on social media: Twitter</a:t>
            </a:r>
            <a:endParaRPr sz="4400" b="1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4400" b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New! Facebook and Instagram </a:t>
            </a:r>
            <a:endParaRPr sz="4400" b="1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68" name="Google Shape;68;p15" descr="https://lh3.googleusercontent.com/9ts5otOrXsdEOy2WelaToaWfg7K1Qat2Al9ZtFWmQq4kK8VrkEvUoRFNopzcIHUbtLPAT-5jZYW9WFNnVRmXYqkJluksErRKveu4GZaTg3y5wCCoLoTiO-MUePKE0Pcz5CdFIOlU5fpA-by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5582" y="2350017"/>
            <a:ext cx="1938991" cy="19389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97700" y="930701"/>
            <a:ext cx="4996568" cy="49965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82633" y="813433"/>
            <a:ext cx="5072368" cy="5826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8801" y="1139268"/>
            <a:ext cx="4579465" cy="45794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65137-1DA7-8C43-AD97-247781793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729" y="653182"/>
            <a:ext cx="7422242" cy="448248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Our Next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CTE Administrators Meeting will be in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Prescott on February 2, 2022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BC742916-147F-CB43-9E4F-D872D8D6FF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266582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CB8F98-32D9-9E4F-BAC9-49610775ED25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561DFA-6E20-4209-933D-B001690C712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8079" y="2714640"/>
            <a:ext cx="2376145" cy="928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C846BE-E479-F334-5CF6-B6EB12FF9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1288" y="426487"/>
            <a:ext cx="1609725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4986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A79EA-9CEE-E5F5-BCA8-D58005CCEF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6423" y="531804"/>
            <a:ext cx="11834948" cy="4667213"/>
          </a:xfrm>
        </p:spPr>
        <p:txBody>
          <a:bodyPr/>
          <a:lstStyle/>
          <a:p>
            <a:pPr algn="ctr"/>
            <a:r>
              <a:rPr lang="en-US" sz="3200" dirty="0"/>
              <a:t>Grant Specialist Team</a:t>
            </a:r>
          </a:p>
          <a:p>
            <a:pPr algn="ctr"/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Shelley Baudean – Grants Program Specialist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Audrey Dieken – Grants Program Specialist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Don Dolin – Grants Program Specialist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Mark McManus – Grants Program Specialist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John Jones – OCR Special Populations Program Specialist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Mary M. Medina – CTE Grants Supervisor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9321377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B28A4A74-1A12-D246-9EB1-A9693BCF9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232286"/>
            <a:ext cx="11430000" cy="749735"/>
          </a:xfrm>
        </p:spPr>
        <p:txBody>
          <a:bodyPr/>
          <a:lstStyle/>
          <a:p>
            <a:pPr algn="ctr"/>
            <a:r>
              <a:rPr lang="en-US" dirty="0"/>
              <a:t>Federal Perkins and State Priority Grants</a:t>
            </a:r>
          </a:p>
        </p:txBody>
      </p:sp>
      <p:pic>
        <p:nvPicPr>
          <p:cNvPr id="3" name="Picture 3" descr="Logo&#10;&#10;Description automatically generated">
            <a:extLst>
              <a:ext uri="{FF2B5EF4-FFF2-40B4-BE49-F238E27FC236}">
                <a16:creationId xmlns:a16="http://schemas.microsoft.com/office/drawing/2014/main" id="{F5DB2F28-5C22-D8C6-A433-23DB545680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477" y="914400"/>
            <a:ext cx="1522047" cy="152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900136"/>
      </p:ext>
    </p:extLst>
  </p:cSld>
  <p:clrMapOvr>
    <a:masterClrMapping/>
  </p:clrMapOvr>
</p:sld>
</file>

<file path=ppt/theme/theme1.xml><?xml version="1.0" encoding="utf-8"?>
<a:theme xmlns:a="http://schemas.openxmlformats.org/drawingml/2006/main" name="FTF Theme, 2018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285750" indent="-285750" algn="l">
          <a:buClr>
            <a:srgbClr val="53C10C"/>
          </a:buClr>
          <a:buSzPct val="85000"/>
          <a:buFont typeface="Arial" panose="020B0604020202020204" pitchFamily="34" charset="0"/>
          <a:buChar char="•"/>
          <a:defRPr sz="2000" b="0" i="0" dirty="0" smtClean="0">
            <a:solidFill>
              <a:srgbClr val="5A5D5C"/>
            </a:solidFill>
            <a:latin typeface="Calibri Light" panose="020F0302020204030204" pitchFamily="34" charset="0"/>
            <a:cs typeface="Calibri Light" panose="020F0302020204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ustom 4">
      <a:majorFont>
        <a:latin typeface="Basic Sans Black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 ACTEAZ Powerpoint Template 2022" id="{8F4F136D-A6CA-4178-AAAC-2BBB990EDDBE}" vid="{A8C1DB3E-52E0-41DD-BA77-BE20B6904F93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Coral">
  <a:themeElements>
    <a:clrScheme name="Coral">
      <a:dk1>
        <a:srgbClr val="F55E61"/>
      </a:dk1>
      <a:lt1>
        <a:srgbClr val="FFFFFF"/>
      </a:lt1>
      <a:dk2>
        <a:srgbClr val="5E696C"/>
      </a:dk2>
      <a:lt2>
        <a:srgbClr val="BFC7CA"/>
      </a:lt2>
      <a:accent1>
        <a:srgbClr val="1E2D31"/>
      </a:accent1>
      <a:accent2>
        <a:srgbClr val="273C42"/>
      </a:accent2>
      <a:accent3>
        <a:srgbClr val="83D061"/>
      </a:accent3>
      <a:accent4>
        <a:srgbClr val="F6CD4C"/>
      </a:accent4>
      <a:accent5>
        <a:srgbClr val="AF4345"/>
      </a:accent5>
      <a:accent6>
        <a:srgbClr val="F58F8F"/>
      </a:accent6>
      <a:hlink>
        <a:srgbClr val="AF4345"/>
      </a:hlink>
      <a:folHlink>
        <a:srgbClr val="AF43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A8A5CDE0033014BB7CF0B71530BDF99" ma:contentTypeVersion="6" ma:contentTypeDescription="Create a new document." ma:contentTypeScope="" ma:versionID="ab73bfecd50ae2e26a592aad63026044">
  <xsd:schema xmlns:xsd="http://www.w3.org/2001/XMLSchema" xmlns:xs="http://www.w3.org/2001/XMLSchema" xmlns:p="http://schemas.microsoft.com/office/2006/metadata/properties" xmlns:ns2="6956a4e3-4065-4b8a-833d-d2ae2a8a83d5" targetNamespace="http://schemas.microsoft.com/office/2006/metadata/properties" ma:root="true" ma:fieldsID="88106054ace498a63f7e7ac568adf037" ns2:_="">
    <xsd:import namespace="6956a4e3-4065-4b8a-833d-d2ae2a8a83d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56a4e3-4065-4b8a-833d-d2ae2a8a83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57FD3AF-EF6C-4366-87AE-9BE041A4D4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956a4e3-4065-4b8a-833d-d2ae2a8a83d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4987F97-98C5-45D1-99FB-1F4E7911316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7BBEEE5-391C-4E22-A797-CD70D6309131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13407</TotalTime>
  <Words>3149</Words>
  <Application>Microsoft Office PowerPoint</Application>
  <PresentationFormat>Widescreen</PresentationFormat>
  <Paragraphs>471</Paragraphs>
  <Slides>77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77</vt:i4>
      </vt:variant>
    </vt:vector>
  </HeadingPairs>
  <TitlesOfParts>
    <vt:vector size="104" baseType="lpstr">
      <vt:lpstr>Arial</vt:lpstr>
      <vt:lpstr>Basic Sans Black</vt:lpstr>
      <vt:lpstr>Calibri</vt:lpstr>
      <vt:lpstr>Calibri Light</vt:lpstr>
      <vt:lpstr>Franklin Gothic Medium</vt:lpstr>
      <vt:lpstr>Georgia</vt:lpstr>
      <vt:lpstr>Helvetica, Arial</vt:lpstr>
      <vt:lpstr>Lato</vt:lpstr>
      <vt:lpstr>MiloOT</vt:lpstr>
      <vt:lpstr>Open Sans</vt:lpstr>
      <vt:lpstr>Oswald</vt:lpstr>
      <vt:lpstr>Playfair Display</vt:lpstr>
      <vt:lpstr>Raleway</vt:lpstr>
      <vt:lpstr>Raleway Black</vt:lpstr>
      <vt:lpstr>Raleway Medium</vt:lpstr>
      <vt:lpstr>Roboto</vt:lpstr>
      <vt:lpstr>Times New Roman</vt:lpstr>
      <vt:lpstr>Trebuchet MS</vt:lpstr>
      <vt:lpstr>Verdana</vt:lpstr>
      <vt:lpstr>Wingdings</vt:lpstr>
      <vt:lpstr>FTF Theme, 2018</vt:lpstr>
      <vt:lpstr>Office Theme</vt:lpstr>
      <vt:lpstr>1_Office Theme</vt:lpstr>
      <vt:lpstr>2_Office Theme</vt:lpstr>
      <vt:lpstr>3_Office Theme</vt:lpstr>
      <vt:lpstr>Simple Light</vt:lpstr>
      <vt:lpstr>Coral</vt:lpstr>
      <vt:lpstr>CTE Administrators Meeting</vt:lpstr>
      <vt:lpstr> Welcome – Clarkdale/Cottonwood Rooms  Introduction and ADE Updates:  Strategic Plan      Presidential Scholars     Allocation Update  Grants and Comprehensive Local Needs Assessment (CLNA)  Accountability  Updates: ACTEAZ  Program Monitoring, Local Occupational Programs, Regional In Demand List  Updates: AZ CTE Curriculum Connection  Break  Updates:  Premier Program Series, Project Change  School Counselors  Standards and Assessment Update, TSA Meetings, Website  CTSO  Update:  ACOVA  Reminders and Closing    Adjourn at 11:50 am </vt:lpstr>
      <vt:lpstr>New ADE Staff  Emily Brown:  School Counselor Director  Kylie Chamblee:  Education and Training and Family Consumer Science Program Specialist.</vt:lpstr>
      <vt:lpstr> Meetings were held September 19 and October 27  Vision and Mission have been revisited and in the process of updating language. </vt:lpstr>
      <vt:lpstr> </vt:lpstr>
      <vt:lpstr>PowerPoint Presentation</vt:lpstr>
      <vt:lpstr>Our Next  CTE Administrators Meeting will be in  Prescott on February 2, 2022 –  Mid-Winter Conference</vt:lpstr>
      <vt:lpstr>PowerPoint Presentation</vt:lpstr>
      <vt:lpstr>Federal Perkins and State Priority Grants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Mary M. Medina – CTE Grants Supervisor Mary.M.Medina@AZED.gov 505-426-6681</vt:lpstr>
      <vt:lpstr>CTE Accountability &amp; CTE Data Portal</vt:lpstr>
      <vt:lpstr>Important Dates</vt:lpstr>
      <vt:lpstr>Important Dates</vt:lpstr>
      <vt:lpstr>Website has been revised/simplified.</vt:lpstr>
      <vt:lpstr>What should I be doing now in the CTE Data Portal?</vt:lpstr>
      <vt:lpstr>Final Performance Measures Reports are available.</vt:lpstr>
      <vt:lpstr>Tammie Chavez, CTE Enrollment Specialist Tammie.Chavez@azed.gov 602-542-3839  Charles Jarvis, Education Program Specialist Charles.Jarvis@azed.gov 602-542-3823  Janet Silao, Education Program Specialist Janet.Silao@azed.gov 602-542-5485  Donna Kerwin, CTE Business Analyst Donna.Kerwin@azed.gov 602-542-7881  Samuel Irvin, CTE Accountability Lead Samuel.Irvin@azed.gov 602-364-1946</vt:lpstr>
      <vt:lpstr>CTE Administrators Meeting</vt:lpstr>
      <vt:lpstr>Midwinter (Feb. 2 – 3, 2023)</vt:lpstr>
      <vt:lpstr>Membership Survey</vt:lpstr>
      <vt:lpstr>Information to Come</vt:lpstr>
      <vt:lpstr>ACTE National &amp; Region V Events </vt:lpstr>
      <vt:lpstr>AZ CTE Summer Conference</vt:lpstr>
      <vt:lpstr>Follow Us on Social Media</vt:lpstr>
      <vt:lpstr>Want More Information?</vt:lpstr>
      <vt:lpstr>CTE Program Services Updates</vt:lpstr>
      <vt:lpstr>CTE Program Services Team Bruce Watkins - Agriculture and Welding  Elena Sobampo - Business and Marketing Education; Communication Media Tech.  Joseph Grieco - Construction Science Technologies Kylie Chamblee - Education and Training/Family and Consumer Sciences Tracy Rexroat - Engineering, Information Technologies, Manufacturing Wesley Wood - Health Science Technologies Jason Wojcik - Public Services Careers, Transportation Technologies Janai Nesby - Program Project Specialist Gwen Lamb - Administrative Assistant   </vt:lpstr>
      <vt:lpstr>CTE Program  Monitoring school year 23-24 </vt:lpstr>
      <vt:lpstr>Districts for SY 24-25   Cochise Technology District  and member districts  Gila Institute for Technology  and member districts  Pima JTED and member  districts Feel free to join the training. </vt:lpstr>
      <vt:lpstr>PowerPoint Presentation</vt:lpstr>
      <vt:lpstr>LOP - Process</vt:lpstr>
      <vt:lpstr>Regional In-Demand Program List   Copies in your packet   CTED 4th year funding  Programs by county groups  Includes LOP programs     </vt:lpstr>
      <vt:lpstr>PowerPoint Presentation</vt:lpstr>
      <vt:lpstr>Cindy Gutierrez, Director, CTE Program Services Cindy.Gutierrez@azed.gov (602) 542-4365</vt:lpstr>
      <vt:lpstr>PowerPoint Presentation</vt:lpstr>
      <vt:lpstr>PowerPoint Presentation</vt:lpstr>
      <vt:lpstr>PREMIER SERIES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 CHANGE</vt:lpstr>
      <vt:lpstr>Project CHANGE</vt:lpstr>
      <vt:lpstr>School Counselor Director Introduction</vt:lpstr>
      <vt:lpstr>Over 12 years of experience  working as a School Counselor with grades K-12 in both Arizona and Ohio</vt:lpstr>
      <vt:lpstr>Continue monthly newsletter with resources for School Counselors</vt:lpstr>
      <vt:lpstr>Update My Future AZ  -Resources  -School Builder Pages</vt:lpstr>
      <vt:lpstr>School Counselor Institute -One day in the summer of 2023</vt:lpstr>
      <vt:lpstr> Emily Brown, School Counselor Director Emily.Brown@AZED.gov (602) 542-5353</vt:lpstr>
      <vt:lpstr>Technical Standards  Embedded Academic Crosswalks Technical Skills Assessments </vt:lpstr>
      <vt:lpstr>PowerPoint Presentation</vt:lpstr>
      <vt:lpstr>PowerPoint Presentation</vt:lpstr>
      <vt:lpstr>PowerPoint Presentation</vt:lpstr>
      <vt:lpstr>Judy Balogh | Director, Standards-Assessment-Career Development  Arizona Department of Education, Career and Technical Education Office: 602-542-4155: Email: Judy.Balogh@azed.gov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                </vt:lpstr>
      <vt:lpstr>PowerPoint Presentation</vt:lpstr>
      <vt:lpstr>PowerPoint Presentation</vt:lpstr>
      <vt:lpstr>PowerPoint Presentation</vt:lpstr>
      <vt:lpstr>Join us on social media!</vt:lpstr>
      <vt:lpstr>PowerPoint Presentation</vt:lpstr>
      <vt:lpstr>PowerPoint Presentation</vt:lpstr>
      <vt:lpstr>Our Next  CTE Administrators Meeting will be in  Prescott on February 2, 2022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Taylor Schlabach</dc:creator>
  <cp:lastModifiedBy>Wilson, Jet</cp:lastModifiedBy>
  <cp:revision>813</cp:revision>
  <cp:lastPrinted>2019-07-09T15:51:45Z</cp:lastPrinted>
  <dcterms:created xsi:type="dcterms:W3CDTF">2018-03-20T17:28:56Z</dcterms:created>
  <dcterms:modified xsi:type="dcterms:W3CDTF">2022-11-01T14:45:34Z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0x0101000A8A5CDE0033014BB7CF0B71530BDF99</vt:lpwstr>
  </property>
</Properties>
</file>