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413" r:id="rId5"/>
    <p:sldId id="402" r:id="rId6"/>
    <p:sldId id="679" r:id="rId7"/>
    <p:sldId id="680" r:id="rId8"/>
    <p:sldId id="681" r:id="rId9"/>
    <p:sldId id="682" r:id="rId10"/>
    <p:sldId id="582" r:id="rId11"/>
    <p:sldId id="632" r:id="rId12"/>
    <p:sldId id="669" r:id="rId13"/>
    <p:sldId id="661" r:id="rId14"/>
    <p:sldId id="639" r:id="rId15"/>
    <p:sldId id="670" r:id="rId16"/>
    <p:sldId id="671" r:id="rId17"/>
    <p:sldId id="684" r:id="rId18"/>
    <p:sldId id="683" r:id="rId19"/>
    <p:sldId id="685" r:id="rId20"/>
    <p:sldId id="673" r:id="rId21"/>
    <p:sldId id="674" r:id="rId22"/>
    <p:sldId id="633" r:id="rId23"/>
    <p:sldId id="677" r:id="rId24"/>
    <p:sldId id="62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'Neil, Emily" initials="OE" lastIdx="1" clrIdx="0">
    <p:extLst>
      <p:ext uri="{19B8F6BF-5375-455C-9EA6-DF929625EA0E}">
        <p15:presenceInfo xmlns:p15="http://schemas.microsoft.com/office/powerpoint/2012/main" userId="S::Emily.O'Neil@azed.gov::47f60f4e-a9da-49f7-8d06-9e21db3c2e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B64"/>
    <a:srgbClr val="FCAF18"/>
    <a:srgbClr val="BF0B3E"/>
    <a:srgbClr val="002169"/>
    <a:srgbClr val="ECECEC"/>
    <a:srgbClr val="00A0E2"/>
    <a:srgbClr val="5A5D5C"/>
    <a:srgbClr val="C6D996"/>
    <a:srgbClr val="0067B7"/>
    <a:srgbClr val="53C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7" autoAdjust="0"/>
    <p:restoredTop sz="96336"/>
  </p:normalViewPr>
  <p:slideViewPr>
    <p:cSldViewPr snapToGrid="0" snapToObjects="1">
      <p:cViewPr varScale="1">
        <p:scale>
          <a:sx n="100" d="100"/>
          <a:sy n="100" d="100"/>
        </p:scale>
        <p:origin x="120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080"/>
    </p:cViewPr>
  </p:sorterViewPr>
  <p:notesViewPr>
    <p:cSldViewPr snapToGrid="0" snapToObjects="1">
      <p:cViewPr varScale="1">
        <p:scale>
          <a:sx n="171" d="100"/>
          <a:sy n="171" d="100"/>
        </p:scale>
        <p:origin x="534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79AD08-C548-BC40-9093-B3613E1153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B5D9C-55D8-3B4E-BE5C-6D1CEE972F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7E1D-5BA8-8543-9008-EEB9C1128CB7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2F78C-9D4A-B641-BC4B-82A4998D63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402CD-EDDA-EA4A-8C68-60CB2671B2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29FB6-3862-0646-B6C3-E5376FDDB9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2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4A2A-7EB8-664F-932C-975EFC1783E1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492C7-7F44-444F-B5A9-7D425D542A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3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page – please do not use for bulleted content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92C7-7F44-444F-B5A9-7D425D542AF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1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page – please do not use for bulleted content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92C7-7F44-444F-B5A9-7D425D542AF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2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page – please do not use for bulleted content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92C7-7F44-444F-B5A9-7D425D542AF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4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page – please do not use for bulleted content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92C7-7F44-444F-B5A9-7D425D542AF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00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page – please do not use for bulleted content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92C7-7F44-444F-B5A9-7D425D542AF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84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page – please do not use for bulleted content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92C7-7F44-444F-B5A9-7D425D542AF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6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CA292D-4BD7-8642-94F9-006F55D3EF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728711"/>
            <a:ext cx="4586288" cy="9794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5DB0BC-7CA3-484F-A266-C1A77C2E6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429000"/>
            <a:ext cx="11430000" cy="749735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0FE92-69A0-7346-82E8-5E8449C3D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155" y="4317774"/>
            <a:ext cx="11429579" cy="681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1845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17BD815-B88C-3048-A130-12F18EDC5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7944" y="191195"/>
            <a:ext cx="329461" cy="329461"/>
          </a:xfrm>
          <a:prstGeom prst="rect">
            <a:avLst/>
          </a:prstGeom>
        </p:spPr>
      </p:pic>
      <p:sp>
        <p:nvSpPr>
          <p:cNvPr id="10" name="Content Placeholder 28">
            <a:extLst>
              <a:ext uri="{FF2B5EF4-FFF2-40B4-BE49-F238E27FC236}">
                <a16:creationId xmlns:a16="http://schemas.microsoft.com/office/drawing/2014/main" id="{43311745-5A4D-844B-8DD5-A64A7FEFDC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77723" y="5298344"/>
            <a:ext cx="5027651" cy="11052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53C10C"/>
              </a:buClr>
              <a:buSzPct val="85000"/>
              <a:buFont typeface="Arial" panose="020B0604020202020204" pitchFamily="34" charset="0"/>
              <a:buNone/>
              <a:tabLst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variujs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 n </a:t>
            </a:r>
            <a:r>
              <a:rPr lang="en-US" dirty="0" err="1"/>
              <a:t>magnat</a:t>
            </a:r>
            <a:r>
              <a:rPr lang="en-US" dirty="0"/>
              <a:t>. </a:t>
            </a:r>
            <a:r>
              <a:rPr lang="en-US" dirty="0" err="1"/>
              <a:t>Socis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menatibus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parturient, </a:t>
            </a:r>
            <a:r>
              <a:rPr lang="en-US" dirty="0" err="1"/>
              <a:t>nascentur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83461F-13ED-FB40-AB69-9B6456267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541" y="5285918"/>
            <a:ext cx="5138970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A90184-F68B-B946-9700-1AC06AB49BB0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8" descr="Photo Goes Here">
            <a:extLst>
              <a:ext uri="{FF2B5EF4-FFF2-40B4-BE49-F238E27FC236}">
                <a16:creationId xmlns:a16="http://schemas.microsoft.com/office/drawing/2014/main" id="{DABB9540-BF09-364B-9AF2-1958CD857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4858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 to Insert Photo</a:t>
            </a:r>
            <a:br>
              <a:rPr lang="en-US" dirty="0"/>
            </a:br>
            <a:r>
              <a:rPr lang="en-US" dirty="0"/>
              <a:t>(Use Horizontal Only)</a:t>
            </a:r>
          </a:p>
        </p:txBody>
      </p:sp>
    </p:spTree>
    <p:extLst>
      <p:ext uri="{BB962C8B-B14F-4D97-AF65-F5344CB8AC3E}">
        <p14:creationId xmlns:p14="http://schemas.microsoft.com/office/powerpoint/2010/main" val="256026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BF0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BF0B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 dirty="0"/>
            </a:br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22273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FCA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rgbClr val="232B64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rgbClr val="232B64">
                  <a:alpha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FCAF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 dirty="0"/>
            </a:br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30428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23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 dirty="0"/>
            </a:br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50590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696-50C0-BC49-8154-038F7E42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CBC9-7F4F-FC4E-9E0E-5741195F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02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11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/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11" y="5244538"/>
            <a:ext cx="6319105" cy="339926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Presenter Name, Job Title</a:t>
            </a:r>
            <a:br>
              <a:rPr lang="en-US" dirty="0"/>
            </a:br>
            <a:r>
              <a:rPr lang="en-US" dirty="0" err="1"/>
              <a:t>email@AZED.gove</a:t>
            </a:r>
            <a:br>
              <a:rPr lang="en-US" dirty="0"/>
            </a:br>
            <a:r>
              <a:rPr lang="en-US" dirty="0"/>
              <a:t>(123) 456-7890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012" y="3892428"/>
            <a:ext cx="6319867" cy="78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430BE-2C50-5B4A-A132-E08BBF23A069}"/>
              </a:ext>
            </a:extLst>
          </p:cNvPr>
          <p:cNvCxnSpPr/>
          <p:nvPr userDrawn="1"/>
        </p:nvCxnSpPr>
        <p:spPr>
          <a:xfrm>
            <a:off x="654369" y="5010569"/>
            <a:ext cx="40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648A209-512C-8C46-9757-3359BBC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011" y="649397"/>
            <a:ext cx="1396157" cy="13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1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 Here</a:t>
            </a:r>
            <a:br>
              <a:rPr lang="en-US" dirty="0"/>
            </a:br>
            <a:r>
              <a:rPr lang="en-US" dirty="0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90960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 Here</a:t>
            </a:r>
            <a:br>
              <a:rPr lang="en-US" dirty="0"/>
            </a:br>
            <a:r>
              <a:rPr lang="en-US" dirty="0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14033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002169"/>
                </a:solidFill>
                <a:latin typeface="+mj-lt"/>
              </a:defRPr>
            </a:lvl1pPr>
          </a:lstStyle>
          <a:p>
            <a:r>
              <a:rPr lang="en-US" dirty="0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2169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 dirty="0"/>
              <a:t>Insert Icon Here</a:t>
            </a:r>
            <a:br>
              <a:rPr lang="en-US" dirty="0"/>
            </a:br>
            <a:r>
              <a:rPr lang="en-US" dirty="0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56186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Vertica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BDBB58A-3976-6842-A54E-5F968FCE94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126" y="0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</a:t>
            </a:r>
            <a:br>
              <a:rPr lang="en-US" dirty="0"/>
            </a:br>
            <a:r>
              <a:rPr lang="en-US" dirty="0"/>
              <a:t>to Insert Photo</a:t>
            </a:r>
            <a:br>
              <a:rPr lang="en-US" dirty="0"/>
            </a:br>
            <a:r>
              <a:rPr lang="en-US" dirty="0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233803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50000"/>
                  <a:alpha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B7FD8F6-67A2-384C-AE69-04AC6AD2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223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83E557-78FE-2248-AE13-1284BC314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61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984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Vertical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2E15F95-0F35-D646-B194-87E72986A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</a:t>
            </a:r>
            <a:br>
              <a:rPr lang="en-US" dirty="0"/>
            </a:br>
            <a:r>
              <a:rPr lang="en-US" dirty="0"/>
              <a:t>to Insert Photo</a:t>
            </a:r>
            <a:br>
              <a:rPr lang="en-US" dirty="0"/>
            </a:br>
            <a:r>
              <a:rPr lang="en-US" dirty="0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46E247-DA5A-F040-A5C9-0E7B99CBC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0564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7D754F-546F-184F-AEB8-4BF287E04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0602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664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1426610"/>
            <a:ext cx="8833710" cy="108585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very long and important headline. It can even have an emphasis if you’d like.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A5C5D0-1BD6-324D-A881-FAE1A4D37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261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CE2B6E-3AAC-4A4C-89B6-7177FFFA1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464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807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4B6ACC-4A46-404D-848D-077DCCFEE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536" y="2679264"/>
            <a:ext cx="8864927" cy="1499470"/>
          </a:xfrm>
          <a:prstGeom prst="rect">
            <a:avLst/>
          </a:prstGeom>
        </p:spPr>
        <p:txBody>
          <a:bodyPr/>
          <a:lstStyle>
            <a:lvl1pPr algn="ctr"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 long, full page title, quote or fact is able to go here.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DEC5DC-53EE-7E43-A977-CE1769C761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 to Insert Photo</a:t>
            </a:r>
            <a:br>
              <a:rPr lang="en-US" dirty="0"/>
            </a:br>
            <a:r>
              <a:rPr lang="en-US" dirty="0"/>
              <a:t>(Use Full Only)</a:t>
            </a:r>
            <a:br>
              <a:rPr lang="en-US" dirty="0"/>
            </a:br>
            <a:r>
              <a:rPr lang="en-US" dirty="0"/>
              <a:t>Don’t forget, you’ll need to send to back.</a:t>
            </a:r>
          </a:p>
        </p:txBody>
      </p:sp>
    </p:spTree>
    <p:extLst>
      <p:ext uri="{BB962C8B-B14F-4D97-AF65-F5344CB8AC3E}">
        <p14:creationId xmlns:p14="http://schemas.microsoft.com/office/powerpoint/2010/main" val="310057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2621977"/>
            <a:ext cx="8833710" cy="1614045"/>
          </a:xfrm>
          <a:prstGeom prst="rect">
            <a:avLst/>
          </a:prstGeom>
        </p:spPr>
        <p:txBody>
          <a:bodyPr/>
          <a:lstStyle>
            <a:lvl1pPr algn="ctr"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quote.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lacinia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vestiblum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And this is the really important part.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FF73-E721-1E47-B43D-6973ABBFC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4498" y="2134960"/>
            <a:ext cx="403004" cy="35191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E845D8-5D8E-A243-BE36-D97D128F15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46902" y="4499983"/>
            <a:ext cx="779421" cy="779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Insert Profile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A53042-896C-2A4A-B7A7-F054EED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0091" y="4500686"/>
            <a:ext cx="4982764" cy="779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&amp; Last Name</a:t>
            </a:r>
            <a:br>
              <a:rPr lang="en-US" dirty="0"/>
            </a:br>
            <a:r>
              <a:rPr lang="en-US" dirty="0"/>
              <a:t>Full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138571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E8BF2E-239F-0A4A-80AC-CA02B308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6582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5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  <p:sldLayoutId id="2147483686" r:id="rId4"/>
    <p:sldLayoutId id="2147483653" r:id="rId5"/>
    <p:sldLayoutId id="2147483655" r:id="rId6"/>
    <p:sldLayoutId id="2147483656" r:id="rId7"/>
    <p:sldLayoutId id="2147483659" r:id="rId8"/>
    <p:sldLayoutId id="2147483660" r:id="rId9"/>
    <p:sldLayoutId id="2147483665" r:id="rId10"/>
    <p:sldLayoutId id="2147483666" r:id="rId11"/>
    <p:sldLayoutId id="2147483687" r:id="rId12"/>
    <p:sldLayoutId id="2147483688" r:id="rId13"/>
    <p:sldLayoutId id="2147483650" r:id="rId14"/>
    <p:sldLayoutId id="2147483683" r:id="rId15"/>
    <p:sldLayoutId id="214748367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2BC"/>
          </a:solidFill>
          <a:latin typeface="Oswa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leg.gov/viewDocument/?docName=http://www.azleg.gov/const/9/21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azdor.gov/reports-statistics-and-legal-research/economic-estimates-commissio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ed.gov/finance/correcting-afrs-and-school-level-report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financereports.azed.gov/?fiscalYear=2022&amp;paymentHeader=865&amp;edOrgId=92902&amp;reportname=BSA-55&amp;paymentPeriod=111&amp;handler=ReportDownloa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azed.gov/finance/training-videos" TargetMode="External"/><Relationship Id="rId4" Type="http://schemas.openxmlformats.org/officeDocument/2006/relationships/hyperlink" Target="https://www.azed.gov/finance/instruction-manual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Charlie.Martin@AZED.gov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28A4A74-1A12-D246-9EB1-A9693BCF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232286"/>
            <a:ext cx="11430000" cy="749735"/>
          </a:xfrm>
        </p:spPr>
        <p:txBody>
          <a:bodyPr/>
          <a:lstStyle/>
          <a:p>
            <a:pPr algn="l"/>
            <a:r>
              <a:rPr lang="en-US" dirty="0"/>
              <a:t>AASBO Meeting Update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81D211-8074-6C41-8A37-F9A78B6B9F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155" y="4121060"/>
            <a:ext cx="11429579" cy="681038"/>
          </a:xfrm>
        </p:spPr>
        <p:txBody>
          <a:bodyPr/>
          <a:lstStyle/>
          <a:p>
            <a:pPr algn="l"/>
            <a:r>
              <a:rPr lang="en-US" sz="3600" dirty="0"/>
              <a:t>ADE School Finance</a:t>
            </a:r>
          </a:p>
          <a:p>
            <a:pPr algn="l"/>
            <a:r>
              <a:rPr lang="en-US" sz="3600" dirty="0"/>
              <a:t>11/9/2022</a:t>
            </a: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F5DB2F28-5C22-D8C6-A433-23DB5456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77" y="914400"/>
            <a:ext cx="1522047" cy="15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5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Aggregate Expenditure Limit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9E2A7-000D-BD44-A99F-D6FFEBDD1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ea typeface="Open Sans"/>
                <a:cs typeface="Arial"/>
              </a:rPr>
              <a:t>SECTION 3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ADE SCHOOL FINANCE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DF595EE-EEFA-EF45-9938-95293B58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168" y="803495"/>
            <a:ext cx="4822042" cy="2880494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C742916-147F-CB43-9E4F-D872D8D6F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658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8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Expenditure Limit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linkClick r:id="rId3"/>
              </a:rPr>
              <a:t>Article 9, Section 21 </a:t>
            </a:r>
            <a:r>
              <a:rPr lang="en-US" sz="2600" dirty="0">
                <a:solidFill>
                  <a:schemeClr val="tx1"/>
                </a:solidFill>
              </a:rPr>
              <a:t>of the Arizona Constitution defines the expenditure limitation for school districts</a:t>
            </a:r>
            <a:br>
              <a:rPr lang="en-US" sz="2600" dirty="0"/>
            </a:b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The Economic Estimates Commission calculates the </a:t>
            </a:r>
            <a:r>
              <a:rPr lang="en-US" sz="2600" dirty="0">
                <a:hlinkClick r:id="rId4"/>
              </a:rPr>
              <a:t>limit</a:t>
            </a: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School Finance calculates statewide expenditures subject to the limit</a:t>
            </a:r>
            <a:br>
              <a:rPr lang="en-US" sz="2600" dirty="0">
                <a:solidFill>
                  <a:schemeClr val="tx1"/>
                </a:solidFill>
              </a:rPr>
            </a:br>
            <a:endParaRPr lang="en-US" sz="2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If budgeted expenditures exceed the limit, legislature may approve or school districts are required to reduce budgets </a:t>
            </a:r>
          </a:p>
        </p:txBody>
      </p:sp>
    </p:spTree>
    <p:extLst>
      <p:ext uri="{BB962C8B-B14F-4D97-AF65-F5344CB8AC3E}">
        <p14:creationId xmlns:p14="http://schemas.microsoft.com/office/powerpoint/2010/main" val="365741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Finance Calculation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BUDG-AGD reports extract certain values from budget files submitted by school districts based on the definition of expenditures subject to the limit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Expenditures in most school district funds are excluded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Several specific items within otherwise included funds are also excluded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Adjustments are made for items that are not possible to separate from district budgets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Individual district numbers roll up to the statewide calculation</a:t>
            </a:r>
          </a:p>
        </p:txBody>
      </p:sp>
    </p:spTree>
    <p:extLst>
      <p:ext uri="{BB962C8B-B14F-4D97-AF65-F5344CB8AC3E}">
        <p14:creationId xmlns:p14="http://schemas.microsoft.com/office/powerpoint/2010/main" val="187787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2023 Aggregate Expenditure Limit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BUDG-AGD reports showing the FY 2023 calculation for each district were published last Tuesday (11/1)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Details the at risk budgeted expenditures for each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Legislature may approve expenditures in excess of the limit by March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the Legislature fails to authorize excess expenditures, districts will be notified of required reductions by March 5th</a:t>
            </a:r>
          </a:p>
        </p:txBody>
      </p:sp>
    </p:spTree>
    <p:extLst>
      <p:ext uri="{BB962C8B-B14F-4D97-AF65-F5344CB8AC3E}">
        <p14:creationId xmlns:p14="http://schemas.microsoft.com/office/powerpoint/2010/main" val="203555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Budget 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9E2A7-000D-BD44-A99F-D6FFEBDD1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ea typeface="Open Sans"/>
                <a:cs typeface="Arial"/>
              </a:rPr>
              <a:t>SECTION 4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ADE SCHOOL FINANCE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DF595EE-EEFA-EF45-9938-95293B58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168" y="803495"/>
            <a:ext cx="4822042" cy="2880494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C742916-147F-CB43-9E4F-D872D8D6F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658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11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BUDG-25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BUDG-25 reports are now available for FY 2023 </a:t>
            </a:r>
          </a:p>
          <a:p>
            <a:pPr marL="914400" lvl="1" indent="-457200"/>
            <a:r>
              <a:rPr lang="en-US" dirty="0">
                <a:solidFill>
                  <a:schemeClr val="tx1"/>
                </a:solidFill>
              </a:rPr>
              <a:t>Compares district’s current-year budget to ADE calculations</a:t>
            </a:r>
          </a:p>
          <a:p>
            <a:pPr marL="914400" lvl="1" indent="-457200"/>
            <a:r>
              <a:rPr lang="en-US" dirty="0">
                <a:solidFill>
                  <a:schemeClr val="tx1"/>
                </a:solidFill>
              </a:rPr>
              <a:t>Currently based on September payment data</a:t>
            </a:r>
          </a:p>
          <a:p>
            <a:pPr marL="914400" lvl="1" indent="-457200"/>
            <a:r>
              <a:rPr lang="en-US" dirty="0">
                <a:solidFill>
                  <a:schemeClr val="tx1"/>
                </a:solidFill>
              </a:rPr>
              <a:t>Will be updated for October payment data this week and November payment data later this month </a:t>
            </a:r>
          </a:p>
          <a:p>
            <a:pPr marL="914400" lvl="1" indent="-457200"/>
            <a:endParaRPr lang="en-US" dirty="0">
              <a:solidFill>
                <a:schemeClr val="tx1"/>
              </a:solidFill>
            </a:endParaRP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BUDG-25 letters notifying of required revisions have also been published</a:t>
            </a:r>
          </a:p>
          <a:p>
            <a:pPr marL="457200" indent="-457200"/>
            <a:endParaRPr lang="en-US" dirty="0">
              <a:solidFill>
                <a:schemeClr val="tx1"/>
              </a:solidFill>
            </a:endParaRP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Reminder: continue to monitor the BUDG-25 report</a:t>
            </a:r>
          </a:p>
          <a:p>
            <a:pPr marL="914400" lvl="1" indent="-457200"/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56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BUDG-75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tx1"/>
                </a:solidFill>
              </a:rPr>
              <a:t>BUDG-75 report were published last week</a:t>
            </a:r>
          </a:p>
          <a:p>
            <a:pPr marL="914400" lvl="1" indent="-457200"/>
            <a:r>
              <a:rPr lang="en-US" dirty="0">
                <a:solidFill>
                  <a:schemeClr val="tx1"/>
                </a:solidFill>
              </a:rPr>
              <a:t>Compares prior-year budget/AFR to ADE calculations</a:t>
            </a:r>
          </a:p>
          <a:p>
            <a:pPr marL="914400" lvl="1" indent="-457200"/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It is possible to correct errors in the Annual Financial Report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Correcting AFRs and School-Level Reports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/>
            <a:endParaRPr lang="en-US" dirty="0">
              <a:solidFill>
                <a:schemeClr val="tx1"/>
              </a:solidFill>
            </a:endParaRP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BUDG-75 letters will be published in early February</a:t>
            </a:r>
          </a:p>
          <a:p>
            <a:pPr marL="457200" indent="-457200"/>
            <a:endParaRPr lang="en-US" dirty="0">
              <a:solidFill>
                <a:schemeClr val="tx1"/>
              </a:solidFill>
            </a:endParaRP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Certain values in the current-year BUDG-25 will reflect data from the prior-year AFR after the next update</a:t>
            </a:r>
          </a:p>
          <a:p>
            <a:pPr marL="457200" indent="-457200"/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6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Other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9E2A7-000D-BD44-A99F-D6FFEBDD1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ea typeface="Open Sans"/>
                <a:cs typeface="Arial"/>
              </a:rPr>
              <a:t>SECTION 5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ADE SCHOOL FINANCE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DF595EE-EEFA-EF45-9938-95293B58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168" y="803495"/>
            <a:ext cx="4822042" cy="2880494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C742916-147F-CB43-9E4F-D872D8D6F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658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10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Updates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School District Employee Report (SDER) data is now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sz="2800" dirty="0">
                <a:solidFill>
                  <a:schemeClr val="tx1"/>
                </a:solidFill>
              </a:rPr>
              <a:t>ublished at </a:t>
            </a:r>
            <a:r>
              <a:rPr lang="en-US" sz="2800" dirty="0">
                <a:solidFill>
                  <a:schemeClr val="tx1"/>
                </a:solidFill>
                <a:hlinkClick r:id="rId3"/>
              </a:rPr>
              <a:t>schoolfinancereports.azed.gov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Submission reports are also available on our website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Revisions are possible February 1</a:t>
            </a:r>
            <a:r>
              <a:rPr lang="en-US" sz="2800" baseline="30000" dirty="0">
                <a:solidFill>
                  <a:schemeClr val="tx1"/>
                </a:solidFill>
              </a:rPr>
              <a:t>st</a:t>
            </a:r>
            <a:r>
              <a:rPr lang="en-US" sz="2800" dirty="0">
                <a:solidFill>
                  <a:schemeClr val="tx1"/>
                </a:solidFill>
              </a:rPr>
              <a:t> through March 1</a:t>
            </a:r>
            <a:r>
              <a:rPr lang="en-US" sz="2800" baseline="30000" dirty="0">
                <a:solidFill>
                  <a:schemeClr val="tx1"/>
                </a:solidFill>
              </a:rPr>
              <a:t>st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indent="-457200">
              <a:spcBef>
                <a:spcPts val="0"/>
              </a:spcBef>
              <a:tabLst>
                <a:tab pos="457200" algn="l"/>
              </a:tabLst>
            </a:pPr>
            <a:endParaRPr lang="en-US" dirty="0">
              <a:solidFill>
                <a:srgbClr val="E7E6E6">
                  <a:lumMod val="10000"/>
                </a:srgbClr>
              </a:solidFill>
            </a:endParaRPr>
          </a:p>
          <a:p>
            <a:pPr indent="-457200">
              <a:spcBef>
                <a:spcPts val="0"/>
              </a:spcBef>
              <a:tabLst>
                <a:tab pos="457200" algn="l"/>
              </a:tabLst>
            </a:pP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School District Employee Report Manual and Training Video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 indent="-457200">
              <a:spcBef>
                <a:spcPts val="0"/>
              </a:spcBef>
              <a:tabLst>
                <a:tab pos="457200" algn="l"/>
              </a:tabLst>
            </a:pPr>
            <a:r>
              <a:rPr lang="en-US" dirty="0">
                <a:solidFill>
                  <a:srgbClr val="E7E6E6">
                    <a:lumMod val="10000"/>
                  </a:srgbClr>
                </a:solidFill>
                <a:hlinkClick r:id="rId4"/>
              </a:rPr>
              <a:t>https://www.azed.gov/finance/instruction-manuals</a:t>
            </a:r>
            <a:endParaRPr lang="en-US" dirty="0">
              <a:solidFill>
                <a:srgbClr val="E7E6E6">
                  <a:lumMod val="10000"/>
                </a:srgbClr>
              </a:solidFill>
            </a:endParaRPr>
          </a:p>
          <a:p>
            <a:pPr lvl="2" indent="-457200">
              <a:spcBef>
                <a:spcPts val="0"/>
              </a:spcBef>
              <a:tabLst>
                <a:tab pos="457200" algn="l"/>
              </a:tabLst>
            </a:pPr>
            <a:r>
              <a:rPr lang="en-US" dirty="0">
                <a:solidFill>
                  <a:srgbClr val="E7E6E6">
                    <a:lumMod val="10000"/>
                  </a:srgbClr>
                </a:solidFill>
                <a:hlinkClick r:id="rId5"/>
              </a:rPr>
              <a:t>https://www.azed.gov/finance/training-videos</a:t>
            </a:r>
            <a:endParaRPr lang="en-US" dirty="0">
              <a:solidFill>
                <a:srgbClr val="E7E6E6">
                  <a:lumMod val="10000"/>
                </a:srgbClr>
              </a:solidFill>
            </a:endParaRPr>
          </a:p>
          <a:p>
            <a:pPr marL="914400" lvl="1" indent="-457200"/>
            <a:endParaRPr lang="en-US" dirty="0">
              <a:solidFill>
                <a:srgbClr val="E7E6E6">
                  <a:lumMod val="10000"/>
                </a:srgbClr>
              </a:solidFill>
            </a:endParaRPr>
          </a:p>
          <a:p>
            <a:pPr marL="342900" indent="-342900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80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Results-Based Funding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FY 2023 award amounts will be based on FY 2021 assessment results and poverty measures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Current-year student counts for charters; Prior-year for districts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Based on the percentage of students passing FY 2021 assessments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Payments will be made in November and May</a:t>
            </a:r>
          </a:p>
        </p:txBody>
      </p:sp>
    </p:spTree>
    <p:extLst>
      <p:ext uri="{BB962C8B-B14F-4D97-AF65-F5344CB8AC3E}">
        <p14:creationId xmlns:p14="http://schemas.microsoft.com/office/powerpoint/2010/main" val="160521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83597F02-534B-B44C-884C-AAAFF9E1D65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2790" r="22790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BED121-BF97-514E-893C-F291FE48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23" y="621626"/>
            <a:ext cx="5027651" cy="1085853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18989-4B9B-6246-83ED-342C4680A8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23" y="1498853"/>
            <a:ext cx="5027613" cy="25860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FY 2023 ADM Update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New Group B Weights</a:t>
            </a:r>
          </a:p>
          <a:p>
            <a:pPr marL="457200" indent="-457200"/>
            <a:r>
              <a:rPr lang="en-US" sz="2400" dirty="0">
                <a:solidFill>
                  <a:schemeClr val="tx1"/>
                </a:solidFill>
              </a:rPr>
              <a:t>Aggregate Expenditure Limit</a:t>
            </a:r>
          </a:p>
          <a:p>
            <a:pPr marL="457200" indent="-457200"/>
            <a:r>
              <a:rPr lang="en-US" sz="2400" dirty="0">
                <a:solidFill>
                  <a:schemeClr val="tx1"/>
                </a:solidFill>
              </a:rPr>
              <a:t>Budget Reports</a:t>
            </a:r>
            <a:endParaRPr lang="en-US" sz="1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Other Updates</a:t>
            </a:r>
          </a:p>
        </p:txBody>
      </p:sp>
    </p:spTree>
    <p:extLst>
      <p:ext uri="{BB962C8B-B14F-4D97-AF65-F5344CB8AC3E}">
        <p14:creationId xmlns:p14="http://schemas.microsoft.com/office/powerpoint/2010/main" val="579269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7E810-BFC9-E644-3F4E-CB9B7297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Results-Based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64B68-7F26-A401-0A0A-590870C99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$400 per student count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Top 13% of 60%+ FRL schools </a:t>
            </a:r>
          </a:p>
          <a:p>
            <a:pPr marL="1600200" lvl="2" indent="-457200"/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$225 per student count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Top 27% of 60%+ FRL schools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Top 13% of all schools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71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6337-9E07-5648-AC51-80EF7742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Charlie Martin, Deputy Associate Superintendent</a:t>
            </a:r>
            <a:br>
              <a:rPr lang="en-US" dirty="0"/>
            </a:b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Charlie.Martin@AZED.gov</a:t>
            </a:r>
            <a:br>
              <a:rPr lang="en-US" dirty="0"/>
            </a:br>
            <a:r>
              <a:rPr lang="en-US" dirty="0"/>
              <a:t>(602) 542-8026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43A17-2976-6049-8B3B-1290AF747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5529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950348"/>
            <a:ext cx="11102731" cy="775564"/>
          </a:xfrm>
        </p:spPr>
        <p:txBody>
          <a:bodyPr/>
          <a:lstStyle/>
          <a:p>
            <a:r>
              <a:rPr lang="en-US" dirty="0"/>
              <a:t>Average Daily Membership Update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9E2A7-000D-BD44-A99F-D6FFEBDD1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ea typeface="Open Sans"/>
                <a:cs typeface="Arial"/>
              </a:rPr>
              <a:t>SECTION 1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ADE SCHOOL FINANCE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DF595EE-EEFA-EF45-9938-95293B58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168" y="803495"/>
            <a:ext cx="4822042" cy="2880494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C742916-147F-CB43-9E4F-D872D8D6F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658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1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 Update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1549EA-DBE2-061E-6C33-A0E2834FD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98" y="1342117"/>
            <a:ext cx="8716230" cy="47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9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 Update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16A079-06DC-4E58-ECCF-EA89066E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435" y="1423767"/>
            <a:ext cx="8055429" cy="46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3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 Update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91E404-1BDD-CEC6-EBDA-22EF7C575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10" y="1410785"/>
            <a:ext cx="9039225" cy="46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6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Group B Weights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9E2A7-000D-BD44-A99F-D6FFEBDD1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ea typeface="Open Sans"/>
                <a:cs typeface="Arial"/>
              </a:rPr>
              <a:t>SECTION 2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ADE SCHOOL FINANCE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DF595EE-EEFA-EF45-9938-95293B58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168" y="803495"/>
            <a:ext cx="4822042" cy="2880494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C742916-147F-CB43-9E4F-D872D8D6F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658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4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Gifted Group B Weight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23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Group B weight funding for gifted students will be calculated manually again for FY 2023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Same process as for FY 2022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Funding will appear as an adjustment to the base support level in BSA 55 Reports and the supporting calculation will be published on the School Finance website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GIFT11 report shows students reported with a qualifying need; ADM15 report shows ADM generated by students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1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FRPL Group B Weight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23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FRPL weight is 0.018, which is about $86 per eligible student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Funding for this weight will be calculated manually for FY 2023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Similar to the process used for Gifted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SUPP72 report in </a:t>
            </a:r>
            <a:r>
              <a:rPr lang="en-US" dirty="0" err="1">
                <a:solidFill>
                  <a:schemeClr val="tx1"/>
                </a:solidFill>
              </a:rPr>
              <a:t>AzEDS</a:t>
            </a:r>
            <a:r>
              <a:rPr lang="en-US" dirty="0">
                <a:solidFill>
                  <a:schemeClr val="tx1"/>
                </a:solidFill>
              </a:rPr>
              <a:t> shows students for which a qualifying need has been reported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Plan to fully implement FRPL and Gifted weights in AzEDS and the payment system, but the timeline is not yet known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97455"/>
      </p:ext>
    </p:extLst>
  </p:cSld>
  <p:clrMapOvr>
    <a:masterClrMapping/>
  </p:clrMapOvr>
</p:sld>
</file>

<file path=ppt/theme/theme1.xml><?xml version="1.0" encoding="utf-8"?>
<a:theme xmlns:a="http://schemas.openxmlformats.org/drawingml/2006/main" name="FTF Theme, 20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rgbClr val="53C10C"/>
          </a:buClr>
          <a:buSzPct val="85000"/>
          <a:buFont typeface="Arial" panose="020B0604020202020204" pitchFamily="34" charset="0"/>
          <a:buChar char="•"/>
          <a:defRPr sz="2000" b="0" i="0" dirty="0" smtClean="0">
            <a:solidFill>
              <a:srgbClr val="5A5D5C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8A5CDE0033014BB7CF0B71530BDF99" ma:contentTypeVersion="6" ma:contentTypeDescription="Create a new document." ma:contentTypeScope="" ma:versionID="ab73bfecd50ae2e26a592aad63026044">
  <xsd:schema xmlns:xsd="http://www.w3.org/2001/XMLSchema" xmlns:xs="http://www.w3.org/2001/XMLSchema" xmlns:p="http://schemas.microsoft.com/office/2006/metadata/properties" xmlns:ns2="6956a4e3-4065-4b8a-833d-d2ae2a8a83d5" targetNamespace="http://schemas.microsoft.com/office/2006/metadata/properties" ma:root="true" ma:fieldsID="88106054ace498a63f7e7ac568adf037" ns2:_="">
    <xsd:import namespace="6956a4e3-4065-4b8a-833d-d2ae2a8a83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6a4e3-4065-4b8a-833d-d2ae2a8a8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7FD3AF-EF6C-4366-87AE-9BE041A4D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56a4e3-4065-4b8a-833d-d2ae2a8a83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987F97-98C5-45D1-99FB-1F4E791131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BBEEE5-391C-4E22-A797-CD70D63091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10572</TotalTime>
  <Words>760</Words>
  <Application>Microsoft Office PowerPoint</Application>
  <PresentationFormat>Widescreen</PresentationFormat>
  <Paragraphs>135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Oswald</vt:lpstr>
      <vt:lpstr>Times New Roman</vt:lpstr>
      <vt:lpstr>FTF Theme, 2018</vt:lpstr>
      <vt:lpstr>AASBO Meeting Update</vt:lpstr>
      <vt:lpstr>Agenda</vt:lpstr>
      <vt:lpstr>Average Daily Membership Update</vt:lpstr>
      <vt:lpstr>ADM Update</vt:lpstr>
      <vt:lpstr>ADM Update</vt:lpstr>
      <vt:lpstr>ADM Update</vt:lpstr>
      <vt:lpstr>New Group B Weights</vt:lpstr>
      <vt:lpstr>Gifted Group B Weight</vt:lpstr>
      <vt:lpstr>FRPL Group B Weight</vt:lpstr>
      <vt:lpstr>Aggregate Expenditure Limit</vt:lpstr>
      <vt:lpstr>Aggregate Expenditure Limit</vt:lpstr>
      <vt:lpstr>School Finance Calculation</vt:lpstr>
      <vt:lpstr>FY 2023 Aggregate Expenditure Limit</vt:lpstr>
      <vt:lpstr>Budget Reports</vt:lpstr>
      <vt:lpstr>BUDG-25 Report</vt:lpstr>
      <vt:lpstr>BUDG-75 Report</vt:lpstr>
      <vt:lpstr>Other Updates</vt:lpstr>
      <vt:lpstr>Other Updates</vt:lpstr>
      <vt:lpstr>Results-Based Funding</vt:lpstr>
      <vt:lpstr>Results-Based Funding</vt:lpstr>
      <vt:lpstr>Charlie Martin, Deputy Associate Superintendent Charlie.Martin@AZED.gov (602) 542-8026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Schlabach</dc:creator>
  <cp:lastModifiedBy>Gray, Shyrene</cp:lastModifiedBy>
  <cp:revision>876</cp:revision>
  <cp:lastPrinted>2019-07-09T15:51:45Z</cp:lastPrinted>
  <dcterms:created xsi:type="dcterms:W3CDTF">2018-03-20T17:28:56Z</dcterms:created>
  <dcterms:modified xsi:type="dcterms:W3CDTF">2022-11-15T23:05:40Z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0x0101000A8A5CDE0033014BB7CF0B71530BDF99</vt:lpwstr>
  </property>
</Properties>
</file>