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notesSlides/notesSlide19.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2" r:id="rId5"/>
    <p:sldMasterId id="2147483711" r:id="rId6"/>
    <p:sldMasterId id="2147483725" r:id="rId7"/>
    <p:sldMasterId id="2147483737" r:id="rId8"/>
    <p:sldMasterId id="2147483752" r:id="rId9"/>
    <p:sldMasterId id="2147483764" r:id="rId10"/>
    <p:sldMasterId id="2147483777" r:id="rId11"/>
  </p:sldMasterIdLst>
  <p:notesMasterIdLst>
    <p:notesMasterId r:id="rId107"/>
  </p:notesMasterIdLst>
  <p:handoutMasterIdLst>
    <p:handoutMasterId r:id="rId108"/>
  </p:handoutMasterIdLst>
  <p:sldIdLst>
    <p:sldId id="571" r:id="rId12"/>
    <p:sldId id="504" r:id="rId13"/>
    <p:sldId id="572" r:id="rId14"/>
    <p:sldId id="573" r:id="rId15"/>
    <p:sldId id="574" r:id="rId16"/>
    <p:sldId id="520" r:id="rId17"/>
    <p:sldId id="508" r:id="rId18"/>
    <p:sldId id="396" r:id="rId19"/>
    <p:sldId id="413" r:id="rId20"/>
    <p:sldId id="414" r:id="rId21"/>
    <p:sldId id="425" r:id="rId22"/>
    <p:sldId id="415" r:id="rId23"/>
    <p:sldId id="416" r:id="rId24"/>
    <p:sldId id="417" r:id="rId25"/>
    <p:sldId id="422" r:id="rId26"/>
    <p:sldId id="423" r:id="rId27"/>
    <p:sldId id="418" r:id="rId28"/>
    <p:sldId id="424" r:id="rId29"/>
    <p:sldId id="426" r:id="rId30"/>
    <p:sldId id="521" r:id="rId31"/>
    <p:sldId id="421" r:id="rId32"/>
    <p:sldId id="412" r:id="rId33"/>
    <p:sldId id="400" r:id="rId34"/>
    <p:sldId id="556" r:id="rId35"/>
    <p:sldId id="557" r:id="rId36"/>
    <p:sldId id="558" r:id="rId37"/>
    <p:sldId id="559" r:id="rId38"/>
    <p:sldId id="560" r:id="rId39"/>
    <p:sldId id="420" r:id="rId40"/>
    <p:sldId id="542" r:id="rId41"/>
    <p:sldId id="543" r:id="rId42"/>
    <p:sldId id="544" r:id="rId43"/>
    <p:sldId id="545" r:id="rId44"/>
    <p:sldId id="546" r:id="rId45"/>
    <p:sldId id="547" r:id="rId46"/>
    <p:sldId id="548" r:id="rId47"/>
    <p:sldId id="549" r:id="rId48"/>
    <p:sldId id="410" r:id="rId49"/>
    <p:sldId id="554" r:id="rId50"/>
    <p:sldId id="257" r:id="rId51"/>
    <p:sldId id="555" r:id="rId52"/>
    <p:sldId id="259" r:id="rId53"/>
    <p:sldId id="260" r:id="rId54"/>
    <p:sldId id="343" r:id="rId55"/>
    <p:sldId id="367" r:id="rId56"/>
    <p:sldId id="522" r:id="rId57"/>
    <p:sldId id="523" r:id="rId58"/>
    <p:sldId id="524" r:id="rId59"/>
    <p:sldId id="525" r:id="rId60"/>
    <p:sldId id="526" r:id="rId61"/>
    <p:sldId id="527" r:id="rId62"/>
    <p:sldId id="419" r:id="rId63"/>
    <p:sldId id="528" r:id="rId64"/>
    <p:sldId id="529" r:id="rId65"/>
    <p:sldId id="561" r:id="rId66"/>
    <p:sldId id="562" r:id="rId67"/>
    <p:sldId id="530" r:id="rId68"/>
    <p:sldId id="531" r:id="rId69"/>
    <p:sldId id="550" r:id="rId70"/>
    <p:sldId id="551" r:id="rId71"/>
    <p:sldId id="552" r:id="rId72"/>
    <p:sldId id="411" r:id="rId73"/>
    <p:sldId id="553" r:id="rId74"/>
    <p:sldId id="539" r:id="rId75"/>
    <p:sldId id="409" r:id="rId76"/>
    <p:sldId id="408" r:id="rId77"/>
    <p:sldId id="540" r:id="rId78"/>
    <p:sldId id="495" r:id="rId79"/>
    <p:sldId id="564" r:id="rId80"/>
    <p:sldId id="565" r:id="rId81"/>
    <p:sldId id="399" r:id="rId82"/>
    <p:sldId id="402" r:id="rId83"/>
    <p:sldId id="566" r:id="rId84"/>
    <p:sldId id="567" r:id="rId85"/>
    <p:sldId id="568" r:id="rId86"/>
    <p:sldId id="569" r:id="rId87"/>
    <p:sldId id="570" r:id="rId88"/>
    <p:sldId id="256" r:id="rId89"/>
    <p:sldId id="258" r:id="rId90"/>
    <p:sldId id="267" r:id="rId91"/>
    <p:sldId id="268" r:id="rId92"/>
    <p:sldId id="269" r:id="rId93"/>
    <p:sldId id="270" r:id="rId94"/>
    <p:sldId id="271" r:id="rId95"/>
    <p:sldId id="272" r:id="rId96"/>
    <p:sldId id="273" r:id="rId97"/>
    <p:sldId id="262" r:id="rId98"/>
    <p:sldId id="532" r:id="rId99"/>
    <p:sldId id="533" r:id="rId100"/>
    <p:sldId id="264" r:id="rId101"/>
    <p:sldId id="534" r:id="rId102"/>
    <p:sldId id="535" r:id="rId103"/>
    <p:sldId id="536" r:id="rId104"/>
    <p:sldId id="537" r:id="rId105"/>
    <p:sldId id="493"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Neil, Emily" initials="OE" lastIdx="1" clrIdx="0">
    <p:extLst>
      <p:ext uri="{19B8F6BF-5375-455C-9EA6-DF929625EA0E}">
        <p15:presenceInfo xmlns:p15="http://schemas.microsoft.com/office/powerpoint/2012/main" userId="S::Emily.O'Neil@azed.gov::47f60f4e-a9da-49f7-8d06-9e21db3c2e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F18"/>
    <a:srgbClr val="BF0B3E"/>
    <a:srgbClr val="232B64"/>
    <a:srgbClr val="002169"/>
    <a:srgbClr val="ECECEC"/>
    <a:srgbClr val="00A0E2"/>
    <a:srgbClr val="5A5D5C"/>
    <a:srgbClr val="C6D996"/>
    <a:srgbClr val="0067B7"/>
    <a:srgbClr val="53C1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7454D9-BC19-433C-922B-01CE807EDD7E}" v="2" dt="2023-02-02T18:38:00.8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27" autoAdjust="0"/>
    <p:restoredTop sz="90547" autoAdjust="0"/>
  </p:normalViewPr>
  <p:slideViewPr>
    <p:cSldViewPr snapToGrid="0" snapToObjects="1">
      <p:cViewPr varScale="1">
        <p:scale>
          <a:sx n="53" d="100"/>
          <a:sy n="53" d="100"/>
        </p:scale>
        <p:origin x="861" y="27"/>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080"/>
    </p:cViewPr>
  </p:sorterViewPr>
  <p:notesViewPr>
    <p:cSldViewPr snapToGrid="0" snapToObjects="1">
      <p:cViewPr varScale="1">
        <p:scale>
          <a:sx n="171" d="100"/>
          <a:sy n="171" d="100"/>
        </p:scale>
        <p:origin x="5344"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theme" Target="theme/theme1.xml"/><Relationship Id="rId16" Type="http://schemas.openxmlformats.org/officeDocument/2006/relationships/slide" Target="slides/slide5.xml"/><Relationship Id="rId107" Type="http://schemas.openxmlformats.org/officeDocument/2006/relationships/notesMaster" Target="notesMasters/notesMaster1.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tableStyles" Target="tableStyles.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handoutMaster" Target="handoutMasters/handoutMaster1.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commentAuthors" Target="commentAuthor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son Dight, Jet" userId="03007c56-8b7a-41a4-9ab2-46e5f759166c" providerId="ADAL" clId="{F57454D9-BC19-433C-922B-01CE807EDD7E}"/>
    <pc:docChg chg="undo custSel modSld">
      <pc:chgData name="Wilson Dight, Jet" userId="03007c56-8b7a-41a4-9ab2-46e5f759166c" providerId="ADAL" clId="{F57454D9-BC19-433C-922B-01CE807EDD7E}" dt="2023-02-02T18:40:10.874" v="103" actId="20577"/>
      <pc:docMkLst>
        <pc:docMk/>
      </pc:docMkLst>
      <pc:sldChg chg="modSp mod">
        <pc:chgData name="Wilson Dight, Jet" userId="03007c56-8b7a-41a4-9ab2-46e5f759166c" providerId="ADAL" clId="{F57454D9-BC19-433C-922B-01CE807EDD7E}" dt="2023-02-02T18:35:53.363" v="1" actId="20577"/>
        <pc:sldMkLst>
          <pc:docMk/>
          <pc:sldMk cId="0" sldId="259"/>
        </pc:sldMkLst>
        <pc:spChg chg="mod">
          <ac:chgData name="Wilson Dight, Jet" userId="03007c56-8b7a-41a4-9ab2-46e5f759166c" providerId="ADAL" clId="{F57454D9-BC19-433C-922B-01CE807EDD7E}" dt="2023-02-02T18:35:53.363" v="1" actId="20577"/>
          <ac:spMkLst>
            <pc:docMk/>
            <pc:sldMk cId="0" sldId="259"/>
            <ac:spMk id="81" creationId="{00000000-0000-0000-0000-000000000000}"/>
          </ac:spMkLst>
        </pc:spChg>
      </pc:sldChg>
      <pc:sldChg chg="modSp mod">
        <pc:chgData name="Wilson Dight, Jet" userId="03007c56-8b7a-41a4-9ab2-46e5f759166c" providerId="ADAL" clId="{F57454D9-BC19-433C-922B-01CE807EDD7E}" dt="2023-02-02T18:36:22.110" v="14" actId="20577"/>
        <pc:sldMkLst>
          <pc:docMk/>
          <pc:sldMk cId="0" sldId="260"/>
        </pc:sldMkLst>
        <pc:spChg chg="mod">
          <ac:chgData name="Wilson Dight, Jet" userId="03007c56-8b7a-41a4-9ab2-46e5f759166c" providerId="ADAL" clId="{F57454D9-BC19-433C-922B-01CE807EDD7E}" dt="2023-02-02T18:36:22.110" v="14" actId="20577"/>
          <ac:spMkLst>
            <pc:docMk/>
            <pc:sldMk cId="0" sldId="260"/>
            <ac:spMk id="89" creationId="{00000000-0000-0000-0000-000000000000}"/>
          </ac:spMkLst>
        </pc:spChg>
      </pc:sldChg>
      <pc:sldChg chg="addSp modSp mod">
        <pc:chgData name="Wilson Dight, Jet" userId="03007c56-8b7a-41a4-9ab2-46e5f759166c" providerId="ADAL" clId="{F57454D9-BC19-433C-922B-01CE807EDD7E}" dt="2023-02-02T18:39:45.513" v="99" actId="1076"/>
        <pc:sldMkLst>
          <pc:docMk/>
          <pc:sldMk cId="3371727032" sldId="567"/>
        </pc:sldMkLst>
        <pc:spChg chg="mod">
          <ac:chgData name="Wilson Dight, Jet" userId="03007c56-8b7a-41a4-9ab2-46e5f759166c" providerId="ADAL" clId="{F57454D9-BC19-433C-922B-01CE807EDD7E}" dt="2023-02-02T18:38:10.720" v="19" actId="5793"/>
          <ac:spMkLst>
            <pc:docMk/>
            <pc:sldMk cId="3371727032" sldId="567"/>
            <ac:spMk id="16" creationId="{75C199C0-7052-FBA8-B2F5-CED8BE8A9366}"/>
          </ac:spMkLst>
        </pc:spChg>
        <pc:spChg chg="add mod">
          <ac:chgData name="Wilson Dight, Jet" userId="03007c56-8b7a-41a4-9ab2-46e5f759166c" providerId="ADAL" clId="{F57454D9-BC19-433C-922B-01CE807EDD7E}" dt="2023-02-02T18:39:45.513" v="99" actId="1076"/>
          <ac:spMkLst>
            <pc:docMk/>
            <pc:sldMk cId="3371727032" sldId="567"/>
            <ac:spMk id="20" creationId="{F3F9F5E2-8F92-01DF-F554-7D9F8C4AF1D7}"/>
          </ac:spMkLst>
        </pc:spChg>
        <pc:grpChg chg="mod">
          <ac:chgData name="Wilson Dight, Jet" userId="03007c56-8b7a-41a4-9ab2-46e5f759166c" providerId="ADAL" clId="{F57454D9-BC19-433C-922B-01CE807EDD7E}" dt="2023-02-02T18:37:37.583" v="15" actId="1076"/>
          <ac:grpSpMkLst>
            <pc:docMk/>
            <pc:sldMk cId="3371727032" sldId="567"/>
            <ac:grpSpMk id="21" creationId="{E54B51B8-7C28-AC3A-59DD-FB625748306E}"/>
          </ac:grpSpMkLst>
        </pc:grpChg>
        <pc:picChg chg="mod">
          <ac:chgData name="Wilson Dight, Jet" userId="03007c56-8b7a-41a4-9ab2-46e5f759166c" providerId="ADAL" clId="{F57454D9-BC19-433C-922B-01CE807EDD7E}" dt="2023-02-02T18:37:37.583" v="15" actId="1076"/>
          <ac:picMkLst>
            <pc:docMk/>
            <pc:sldMk cId="3371727032" sldId="567"/>
            <ac:picMk id="15" creationId="{1D1F999E-A065-2C9B-51DE-586CD6D09298}"/>
          </ac:picMkLst>
        </pc:picChg>
      </pc:sldChg>
      <pc:sldChg chg="modSp mod">
        <pc:chgData name="Wilson Dight, Jet" userId="03007c56-8b7a-41a4-9ab2-46e5f759166c" providerId="ADAL" clId="{F57454D9-BC19-433C-922B-01CE807EDD7E}" dt="2023-02-02T18:40:10.874" v="103" actId="20577"/>
        <pc:sldMkLst>
          <pc:docMk/>
          <pc:sldMk cId="2850461062" sldId="569"/>
        </pc:sldMkLst>
        <pc:spChg chg="mod">
          <ac:chgData name="Wilson Dight, Jet" userId="03007c56-8b7a-41a4-9ab2-46e5f759166c" providerId="ADAL" clId="{F57454D9-BC19-433C-922B-01CE807EDD7E}" dt="2023-02-02T18:40:10.874" v="103" actId="20577"/>
          <ac:spMkLst>
            <pc:docMk/>
            <pc:sldMk cId="2850461062" sldId="569"/>
            <ac:spMk id="9" creationId="{4C0419E3-1E36-8A57-891B-2D630EE823B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79AD08-C548-BC40-9093-B3613E1153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3DB5D9C-55D8-3B4E-BE5C-6D1CEE972F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3F7E1D-5BA8-8543-9008-EEB9C1128CB7}" type="datetimeFigureOut">
              <a:rPr lang="en-US" smtClean="0"/>
              <a:t>2/2/2023</a:t>
            </a:fld>
            <a:endParaRPr lang="en-US" dirty="0"/>
          </a:p>
        </p:txBody>
      </p:sp>
      <p:sp>
        <p:nvSpPr>
          <p:cNvPr id="4" name="Footer Placeholder 3">
            <a:extLst>
              <a:ext uri="{FF2B5EF4-FFF2-40B4-BE49-F238E27FC236}">
                <a16:creationId xmlns:a16="http://schemas.microsoft.com/office/drawing/2014/main" id="{34A2F78C-9D4A-B641-BC4B-82A4998D63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B5402CD-EDDA-EA4A-8C68-60CB2671B21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929FB6-3862-0646-B6C3-E5376FDDB92F}" type="slidenum">
              <a:rPr lang="en-US" smtClean="0"/>
              <a:t>‹#›</a:t>
            </a:fld>
            <a:endParaRPr lang="en-US" dirty="0"/>
          </a:p>
        </p:txBody>
      </p:sp>
    </p:spTree>
    <p:extLst>
      <p:ext uri="{BB962C8B-B14F-4D97-AF65-F5344CB8AC3E}">
        <p14:creationId xmlns:p14="http://schemas.microsoft.com/office/powerpoint/2010/main" val="389702619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17:33:10.469"/>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19:16:10.155"/>
    </inkml:context>
    <inkml:brush xml:id="br0">
      <inkml:brushProperty name="width" value="0.1" units="cm"/>
      <inkml:brushProperty name="height" value="0.1" units="cm"/>
      <inkml:brushProperty name="color" value="#E71224"/>
    </inkml:brush>
  </inkml:definitions>
  <inkml:trace contextRef="#ctx0" brushRef="#br0">0 326 24575,'14'-1'0,"0"-1"0,1 0 0,17-5 0,35-5 0,169-3 0,70-14 0,155 21 0,-264 11 0,727-3 0,-889 1 0,0 2 0,0 1 0,0 2 0,-1 2 0,0 0 0,-1 3 0,50 22 0,-42-18 0,78 20 0,-37-13 0,-68-17 0,-8-2 0,-1-1 0,1 0 0,1 0 0,-1 0 0,0-1 0,0 0 0,0 0 0,1 0 0,-1-1 0,0 0 0,9-1 0,-14 0 0,0 0 0,-1 0 0,1 0 0,-1 0 0,1 1 0,-1-1 0,0 0 0,1 0 0,-1 0 0,0 0 0,0 0 0,1 0 0,-1 0 0,0 0 0,0 0 0,0 0 0,0 0 0,0 0 0,0 0 0,-1 0 0,1 0 0,0 0 0,0 0 0,-1 0 0,1 0 0,-1 0 0,1 0 0,-1 0 0,1 1 0,-1-1 0,1 0 0,-1 0 0,0 0 0,1 1 0,-1-1 0,-1-1 0,-30-33 0,30 33 0,-30-33 0,-50-68 0,59 74-227,-1 2-1,-1 0 1,-2 2-1,0 0 1,-52-34-1,56 44-6598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19:16:12.075"/>
    </inkml:context>
    <inkml:brush xml:id="br0">
      <inkml:brushProperty name="width" value="0.1" units="cm"/>
      <inkml:brushProperty name="height" value="0.1" units="cm"/>
      <inkml:brushProperty name="color" value="#E71224"/>
    </inkml:brush>
  </inkml:definitions>
  <inkml:trace contextRef="#ctx0" brushRef="#br0">476 1 24575,'-4'0'0,"1"1"0,-1 0 0,0 0 0,0 0 0,0 0 0,1 1 0,-1-1 0,1 1 0,-1 0 0,1 0 0,0 1 0,0-1 0,0 0 0,-4 5 0,-43 49 0,27-28 0,-4 3 0,-43 69 0,54-74 0,-1-1 0,-1 0 0,-2-1 0,0-1 0,-26 22 0,39-39-87,-17 14-339,-1 0 0,-32 17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1:52:35.883"/>
    </inkml:context>
    <inkml:brush xml:id="br0">
      <inkml:brushProperty name="width" value="0.1" units="cm"/>
      <inkml:brushProperty name="height" value="0.1" units="cm"/>
      <inkml:brushProperty name="color" value="#E71224"/>
    </inkml:brush>
  </inkml:definitions>
  <inkml:trace contextRef="#ctx0" brushRef="#br0">107 720 24575,'15'2'0,"1"-1"0,-1 2 0,1 0 0,-1 1 0,0 0 0,0 1 0,27 14 0,26 8 0,101 24 0,-130-45 0,0-1 0,1-2 0,0-2 0,50-4 0,0 1 0,987 1 0,-1029 0 0,0-3 0,94-20 0,91-42 0,-206 57 0,0-1 0,-1-1 0,-1-2 0,0 0 0,0-2 0,-1-1 0,-1-1 0,-1 0 0,0-2 0,22-25 0,-34 33 0,0 0 0,0-1 0,-1 0 0,-1-1 0,0 0 0,-1 0 0,7-17 0,-12 26 0,-1-1 0,0 1 0,0-1 0,0 1 0,0-1 0,0 1 0,-1-1 0,0 0 0,0 1 0,-1-1 0,1 1 0,-1-1 0,0 1 0,0-1 0,0 1 0,-1-1 0,1 1 0,-1 0 0,0 0 0,-1 0 0,1 0 0,-1 0 0,1 0 0,-1 1 0,0-1 0,-1 1 0,1 0 0,-5-4 0,-18-10 0,0 0 0,-2 2 0,1 1 0,-2 2 0,0 0 0,-41-10 0,9 2 0,-73-26 0,-119-35 0,162 55 0,55 18 0,-1 1 0,1 3 0,-1 0 0,0 3 0,-41 3 0,28-1 0,-95-9 0,36-3 0,-192 5 0,184 7 0,77 1 0,1 2 0,0 2 0,-59 16 0,29-5 0,11-3 0,0 2 0,1 3 0,1 3 0,-87 47 0,108-51 0,21-12 0,0 0 0,1 1 0,0 1 0,0 0 0,1 0 0,0 2 0,1-1 0,-1 1 0,2 1 0,-14 16 0,-12 23 0,27-40 0,1 1 0,0 0 0,0 1 0,-7 16 0,8-7-104,1-1 0,1 1-1,1 0 1,1 0 0,1 1-1,1-1 1,2 42 0,0-46-427,-1 5-6295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17:38:28.325"/>
    </inkml:context>
    <inkml:brush xml:id="br0">
      <inkml:brushProperty name="width" value="0.05" units="cm"/>
      <inkml:brushProperty name="height" value="0.05" units="cm"/>
      <inkml:brushProperty name="color" value="#E71224"/>
    </inkml:brush>
  </inkml:definitions>
  <inkml:trace contextRef="#ctx0" brushRef="#br0">540 54 24575,'-18'1'0,"1"2"0,0 0 0,-1 0 0,-28 11 0,-17 4 0,33-13 0,1 2 0,-1 0 0,1 3 0,0 0 0,1 1 0,-51 30 0,70-35 0,1 1 0,0 0 0,0 0 0,0 1 0,1 0 0,1 0 0,-1 1 0,1 0 0,0 0 0,1 0 0,0 1 0,1 0 0,0 0 0,0 0 0,1 0 0,1 1 0,-1-1 0,2 1 0,-1-1 0,1 13 0,1-7 0,1 1 0,0-1 0,1 0 0,1 0 0,0 0 0,1 0 0,1 0 0,0-1 0,1 0 0,1 0 0,0-1 0,17 24 0,-17-27 0,0 0 0,1-1 0,0 0 0,1 0 0,0-1 0,1 0 0,0-1 0,0 0 0,1 0 0,0-1 0,0-1 0,0 0 0,15 6 0,90 42 0,-78-34 0,0-2 0,65 20 0,107 23 0,-28-8 0,-133-40 0,-19-4 0,0-1 0,0-2 0,48 4 0,84 2 0,60 1 0,3080-16 0,-1714 6 0,-1427-16 0,-3 0 0,-18 11 0,254-38 0,-354 33 0,-1-1 0,0-2 0,46-19 0,163-66 0,117-52 0,-320 126 0,5-1 0,72-44 0,-110 59 0,0-2 0,-1 1 0,1-1 0,-2-1 0,1 0 0,-2-1 0,1 0 0,-1 0 0,-1-1 0,13-24 0,-17 28 0,-1 0 0,-1 0 0,1-1 0,-1 1 0,-1-1 0,0 1 0,0-1 0,0 0 0,-1 0 0,-2-9 0,2 13 0,0 1 0,-1 0 0,0 0 0,0-1 0,0 1 0,-1 0 0,0 0 0,1 0 0,-1 1 0,0-1 0,-1 0 0,1 1 0,-1-1 0,0 1 0,1 0 0,-1 0 0,-1 0 0,1 0 0,0 0 0,-1 1 0,-7-5 0,-20-5 0,-42-12 0,-30-11 0,44 7 0,10 4 0,-79-25 0,104 43 0,1 2 0,-1 1 0,-44 0 0,-13-2 0,-627-13 0,454 21 0,116-5 0,-156 5 0,149 9 0,-81 2 0,-1484-15 0,1396-25 0,45 1 0,104 24 0,81 3 0,-123-14 0,43-2 0,-251 10 0,214 7 0,109-4 0,-17 0 0,-165 18 0,59-1 0,37-6 0,53-1 0,63-6 0,-64 11 0,-16-1 0,4 0 0,65-5 0,-1-3 0,-113-6 0,59-2 0,-25 3-1365,131 0-5461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18:00:37.159"/>
    </inkml:context>
    <inkml:brush xml:id="br0">
      <inkml:brushProperty name="width" value="0.1" units="cm"/>
      <inkml:brushProperty name="height" value="0.1" units="cm"/>
      <inkml:brushProperty name="color" value="#E71224"/>
    </inkml:brush>
  </inkml:definitions>
  <inkml:trace contextRef="#ctx0" brushRef="#br0">159 0 24575,'-1'6'0,"0"0"0,0-1 0,-1 1 0,0 0 0,0-1 0,0 0 0,-6 9 0,-6 18 0,6 5 0,2 0 0,2 1 0,1-1 0,2 1 0,5 54 0,-1 6 0,-1-84 0,0 0 0,1 0 0,0 0 0,1 0 0,1-1 0,0 0 0,1 0 0,12 20 0,7 18 0,5 20 0,56 115 0,-63-142 0,-1 0 0,-3 2 0,15 48 0,-29-81 0,2 0 0,0-1 0,0-1 0,1 1 0,0-1 0,1 0 0,0-1 0,1 0 0,11 9 0,5 7 0,-20-14 0,-21-15 0,-31-19 0,39 19 0,-45-23 0,23 10 0,0 2 0,-1 0 0,-1 3 0,-50-14 0,74 23 0,0 1 0,0 0 0,0 0 0,0 1 0,0 0 0,0 0 0,0 0 0,0 1 0,1 0 0,-1 1 0,0-1 0,0 1 0,1 1 0,-1-1 0,1 1 0,0 0 0,0 0 0,0 1 0,0 0 0,0 0 0,1 1 0,0-1 0,0 1 0,0 0 0,0 0 0,1 1 0,-5 7 0,4-5-118,3-5-7,-1 0 0,1 0 1,0 0-1,0 1 0,1-1 1,-1 1-1,1-1 0,0 1 1,-2 7-1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18:00:39.380"/>
    </inkml:context>
    <inkml:brush xml:id="br0">
      <inkml:brushProperty name="width" value="0.1" units="cm"/>
      <inkml:brushProperty name="height" value="0.1" units="cm"/>
      <inkml:brushProperty name="color" value="#E71224"/>
    </inkml:brush>
  </inkml:definitions>
  <inkml:trace contextRef="#ctx0" brushRef="#br0">102 471 24575,'-4'0'0,"1"0"0,-1-1 0,0 1 0,0-1 0,0 1 0,0-1 0,1 0 0,-1 0 0,0-1 0,1 1 0,-1-1 0,1 0 0,-1 0 0,1 0 0,0 0 0,0-1 0,0 1 0,0-1 0,0 0 0,1 0 0,-1 0 0,1 0 0,0 0 0,0 0 0,0-1 0,0 1 0,0-1 0,1 1 0,0-1 0,0 0 0,-2-7 0,0-10 0,0-1 0,2 0 0,0 0 0,4-37 0,-1 15 0,-2 36 8,1 0-1,-1 0 1,2 0-1,-1 1 1,1-1-1,0 0 1,1 1-1,-1 0 1,2-1-1,-1 1 1,1 0-1,0 1 1,0-1-1,1 1 1,7-9-1,1 3-255,0 1 1,0 0-1,1 1 1,0 0-1,31-14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1:47:33.419"/>
    </inkml:context>
    <inkml:brush xml:id="br0">
      <inkml:brushProperty name="width" value="0.1" units="cm"/>
      <inkml:brushProperty name="height" value="0.1" units="cm"/>
      <inkml:brushProperty name="color" value="#E71224"/>
    </inkml:brush>
  </inkml:definitions>
  <inkml:trace contextRef="#ctx0" brushRef="#br0">49 1640 24575,'10'52'0,"-10"-51"0,0-1 0,1 1 0,-1-1 0,0 1 0,0-1 0,0 0 0,1 1 0,-1-1 0,0 1 0,0-1 0,1 0 0,-1 1 0,0-1 0,0 0 0,1 0 0,-1 1 0,1-1 0,-1 0 0,0 0 0,1 1 0,-1-1 0,0 0 0,1 0 0,-1 0 0,1 0 0,-1 1 0,1-1 0,-1 0 0,0 0 0,1 0 0,-1 0 0,1 0 0,0 0 0,1-1 0,-1-1 0,1 1 0,-1 0 0,1 0 0,-1-1 0,0 1 0,1-1 0,-1 1 0,0-1 0,0 0 0,0 1 0,0-1 0,0-2 0,18-38 0,21-73 0,-10 26 0,-18 56 0,-2 0 0,-2 0 0,0-1 0,-2 1 0,-2-2 0,0-54 0,-3-3 0,-4-90 0,-9 97 0,6 54 0,-2-57 0,8 64 0,2 1 0,1 0 0,0 0 0,14-44 0,41-85 0,-51 136 0,0 1 0,2 0 0,18-26 0,-23 35 0,1 0 0,1 0 0,-1 0 0,1 1 0,0 0 0,0 0 0,1 1 0,-1 0 0,1 0 0,13-6 0,-13 8 0,54-24 0,-60 25 0,0 1 0,-1 0 0,1 0 0,0-1 0,0 1 0,0 0 0,-1-1 0,1 1 0,0-1 0,-1 1 0,1-1 0,0 1 0,-1-1 0,1 0 0,-1 1 0,1-1 0,-1 0 0,1 1 0,-1-1 0,1 0 0,-1 0 0,0 1 0,1-1 0,-1 0 0,0 0 0,0 0 0,0 1 0,0-1 0,1 0 0,-1 0 0,0 0 0,0 0 0,0 1 0,-1-1 0,1 0 0,0 0 0,0 0 0,0 0 0,-1 1 0,1-1 0,0 0 0,-1 0 0,1 1 0,-1-1 0,1 0 0,-1 1 0,1-1 0,-1 0 0,1 1 0,-1-1 0,0 1 0,1-1 0,-1 1 0,0-1 0,1 1 0,-1-1 0,0 1 0,0 0 0,1-1 0,-1 1 0,0 0 0,0 0 0,-1-1 0,-18-6 0,1 0 0,-36-8 0,-6-1 0,-49-13 0,72 21 0,-64-25 0,51 16-1365,29 12-5461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1:47:35.594"/>
    </inkml:context>
    <inkml:brush xml:id="br0">
      <inkml:brushProperty name="width" value="0.1" units="cm"/>
      <inkml:brushProperty name="height" value="0.1" units="cm"/>
      <inkml:brushProperty name="color" value="#E71224"/>
    </inkml:brush>
  </inkml:definitions>
  <inkml:trace contextRef="#ctx0" brushRef="#br0">1 0 24575,'1'1'0,"0"-1"0,-1 0 0,1 1 0,0-1 0,0 0 0,0 1 0,0-1 0,0 1 0,-1-1 0,1 1 0,0 0 0,-1-1 0,1 1 0,0 0 0,-1-1 0,1 1 0,-1 0 0,1 0 0,-1 0 0,1 0 0,-1-1 0,0 1 0,1 0 0,-1 1 0,9 28 0,-7-21 0,10 40 0,-8-30 0,1 1 0,1-1 0,1-1 0,14 30 0,-12-25 0,-1 0 0,0 0 0,-2 1 0,-1 0 0,-1 0 0,-1 0 0,0 45 0,-3-61-195,0 0 0,0 1 0,-1-1 0,0 0 0,-1 0 0,-3 11 0,-1-2-6631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1:47:39.684"/>
    </inkml:context>
    <inkml:brush xml:id="br0">
      <inkml:brushProperty name="width" value="0.1" units="cm"/>
      <inkml:brushProperty name="height" value="0.1" units="cm"/>
      <inkml:brushProperty name="color" value="#E71224"/>
    </inkml:brush>
  </inkml:definitions>
  <inkml:trace contextRef="#ctx0" brushRef="#br0">512 1 24575,'-2'8'0,"0"1"0,0-1 0,0 0 0,-1 0 0,-1 0 0,1 0 0,-1 0 0,-1 0 0,1-1 0,-9 10 0,-11 23 0,13-19 0,0 0 0,-2 0 0,0-1 0,-1-1 0,-29 32 0,31-39 0,1 1 0,0 0 0,1 1 0,1 0 0,0 0 0,1 1 0,1 0 0,0 0 0,1 1 0,1 0 0,0 0 0,1 1 0,1-1 0,0 1 0,1 0 0,1-1 0,2 29 0,-1-33 0,-1 1 0,-1-1 0,1 0 0,-2-1 0,0 1 0,0 0 0,-1-1 0,-1 1 0,-6 11 0,-10 15 0,-32 43 0,14-21 0,26-39-227,1 1-1,1 0 1,1 1-1,0 0 1,-9 44-1,14-45-6598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19:16:04.367"/>
    </inkml:context>
    <inkml:brush xml:id="br0">
      <inkml:brushProperty name="width" value="0.1" units="cm"/>
      <inkml:brushProperty name="height" value="0.1" units="cm"/>
      <inkml:brushProperty name="color" value="#E71224"/>
    </inkml:brush>
  </inkml:definitions>
  <inkml:trace contextRef="#ctx0" brushRef="#br0">1 209 24575,'29'0'0,"-1"-1"0,1-2 0,38-8 0,-48 7 0,19-5 0,1 1 0,0 2 0,60-2 0,-70 7 0,53-10 0,-51 6 0,46-1 0,1905 4 0,-941 4 0,-995 1 0,58 9 0,-35-3 0,7 2 0,-40-5 0,69 3 0,30-12 0,165 6 0,-221 8 0,-49-6 0,44 3 0,-88-14 0,-1 0 0,1-1 0,-16-11 0,-9-3 0,14 8 0,-1-2 0,2-1 0,-43-34 0,55 40-341,-1 1 0,0 0-1,-23-11 1,16 10-6485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19:16:06.418"/>
    </inkml:context>
    <inkml:brush xml:id="br0">
      <inkml:brushProperty name="width" value="0.1" units="cm"/>
      <inkml:brushProperty name="height" value="0.1" units="cm"/>
      <inkml:brushProperty name="color" value="#E71224"/>
    </inkml:brush>
  </inkml:definitions>
  <inkml:trace contextRef="#ctx0" brushRef="#br0">412 1 24575,'-1'4'0,"-1"0"0,0 0 0,1 0 0,-1-1 0,-1 1 0,1-1 0,-1 1 0,1-1 0,-1 0 0,0 1 0,0-2 0,-6 6 0,-7 8 0,-7 8 0,-1 0 0,-2-2 0,0-1 0,-1-1 0,0-1 0,-2-1 0,-60 27 0,78-39-84,2 2-1,-1 0 0,1 0 1,0 0-1,1 1 0,0 1 1,-10 13-1,12-14-603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D4A2A-7EB8-664F-932C-975EFC1783E1}" type="datetimeFigureOut">
              <a:rPr lang="en-US" smtClean="0"/>
              <a:t>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A492C7-7F44-444F-B5A9-7D425D542AF5}" type="slidenum">
              <a:rPr lang="en-US" smtClean="0"/>
              <a:t>‹#›</a:t>
            </a:fld>
            <a:endParaRPr lang="en-US" dirty="0"/>
          </a:p>
        </p:txBody>
      </p:sp>
    </p:spTree>
    <p:extLst>
      <p:ext uri="{BB962C8B-B14F-4D97-AF65-F5344CB8AC3E}">
        <p14:creationId xmlns:p14="http://schemas.microsoft.com/office/powerpoint/2010/main" val="75683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A492C7-7F44-444F-B5A9-7D425D542AF5}" type="slidenum">
              <a:rPr lang="en-US" smtClean="0"/>
              <a:t>1</a:t>
            </a:fld>
            <a:endParaRPr lang="en-US" dirty="0"/>
          </a:p>
        </p:txBody>
      </p:sp>
    </p:spTree>
    <p:extLst>
      <p:ext uri="{BB962C8B-B14F-4D97-AF65-F5344CB8AC3E}">
        <p14:creationId xmlns:p14="http://schemas.microsoft.com/office/powerpoint/2010/main" val="3083917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BB8C3-E11A-4AB7-84A1-3684F2039F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70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BB8C3-E11A-4AB7-84A1-3684F2039F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098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Good Morning,  I am sharing with you today updates on New CTE programs on the FY 24 CTE Approved Program list, program monitoring updates and Industry Credentials.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492C7-7F44-444F-B5A9-7D425D542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310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CTE Approved Programs list is now available on the CTE Programs and standards webpage with new CTE programs, updated CIP Codes and updated program names programs,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492C7-7F44-444F-B5A9-7D425D542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is on the CTE Program and Standards webpage and all changes have been made to the state course catalog for School year 2023-2024</a:t>
            </a:r>
          </a:p>
          <a:p>
            <a:r>
              <a:rPr lang="en-US" dirty="0"/>
              <a:t>Formerly LOP programs now on our list Approved list are Plumbing and JROTC</a:t>
            </a:r>
          </a:p>
          <a:p>
            <a:r>
              <a:rPr lang="en-US" dirty="0"/>
              <a:t>Program descriptions will be available on the CTE programs and standards webpage.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492C7-7F44-444F-B5A9-7D425D542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399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is on the CTE Program and Standards webpage and all changes have been made to the state course catalog for School year 2023-2024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492C7-7F44-444F-B5A9-7D425D542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647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26927"/>
          </a:xfrm>
        </p:spPr>
        <p:txBody>
          <a:bodyPr/>
          <a:lstStyle/>
          <a:p>
            <a:r>
              <a:rPr lang="en-US" sz="1400" dirty="0"/>
              <a:t>Program Monitoring!</a:t>
            </a:r>
          </a:p>
          <a:p>
            <a:r>
              <a:rPr lang="en-US" sz="1400" dirty="0"/>
              <a:t>These are the districts that will be monitoring next year, in SY23-24</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Franklin Gothic Medium"/>
                <a:ea typeface="+mn-ea"/>
              </a:rPr>
              <a:t>CAVIT and all member districts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12169"/>
                </a:solidFill>
                <a:effectLst/>
                <a:uLnTx/>
                <a:uFillTx/>
                <a:latin typeface="Franklin Gothic Medium"/>
                <a:ea typeface="+mn-ea"/>
              </a:rPr>
              <a:t>EVIT and all member districts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0" dirty="0">
                <a:solidFill>
                  <a:schemeClr val="tx2"/>
                </a:solidFill>
                <a:latin typeface="Franklin Gothic Medium"/>
                <a:ea typeface="+mn-ea"/>
              </a:rPr>
              <a:t>Ray Unified School District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kern="0" dirty="0">
              <a:solidFill>
                <a:schemeClr val="tx2"/>
              </a:solidFill>
              <a:latin typeface="Franklin Gothic Medium"/>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0" dirty="0">
                <a:solidFill>
                  <a:schemeClr val="tx2"/>
                </a:solidFill>
                <a:latin typeface="Franklin Gothic Medium"/>
                <a:ea typeface="+mn-ea"/>
              </a:rPr>
              <a:t>WE did hold the training yesterday with both the 23-24 and 24-25 districts</a:t>
            </a:r>
          </a:p>
          <a:p>
            <a:pPr marR="0" lvl="0" defTabSz="914400" eaLnBrk="1" fontAlgn="auto" latinLnBrk="0" hangingPunct="1">
              <a:lnSpc>
                <a:spcPct val="100000"/>
              </a:lnSpc>
              <a:spcBef>
                <a:spcPts val="0"/>
              </a:spcBef>
              <a:spcAft>
                <a:spcPts val="0"/>
              </a:spcAft>
              <a:buClrTx/>
              <a:buSzTx/>
              <a:tabLst/>
              <a:defRPr/>
            </a:pPr>
            <a:endParaRPr kumimoji="0" lang="en-US" sz="1400" b="0" i="0" u="none" strike="noStrike" kern="0" cap="none" spc="0" normalizeH="0" baseline="0" noProof="0" dirty="0">
              <a:ln>
                <a:noFill/>
              </a:ln>
              <a:solidFill>
                <a:schemeClr val="tx2"/>
              </a:solidFill>
              <a:effectLst/>
              <a:uLnTx/>
              <a:uFillTx/>
              <a:latin typeface="Franklin Gothic Medium"/>
              <a:ea typeface="+mn-ea"/>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0" dirty="0">
                <a:solidFill>
                  <a:schemeClr val="tx2"/>
                </a:solidFill>
                <a:latin typeface="Franklin Gothic Medium"/>
              </a:rPr>
              <a:t>Please add CTE Local Programs @ azed.gov to your email contacts. All monitoring correspondence goes through this email </a:t>
            </a:r>
            <a:endParaRPr kumimoji="0" lang="en-US" sz="1400" b="0" i="0" u="none" strike="noStrike" kern="0" cap="none" spc="0" normalizeH="0" baseline="0" noProof="0" dirty="0">
              <a:ln>
                <a:noFill/>
              </a:ln>
              <a:solidFill>
                <a:schemeClr val="tx2"/>
              </a:solidFill>
              <a:effectLst/>
              <a:uLnTx/>
              <a:uFillTx/>
              <a:latin typeface="Franklin Gothic Medium"/>
              <a:ea typeface="+mn-ea"/>
            </a:endParaRP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492C7-7F44-444F-B5A9-7D425D542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914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districts for the final round in SY 24-25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492C7-7F44-444F-B5A9-7D425D542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915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 the CTE program and standards webpage there is a blue  ribbon reading:  ADE Quality and compliance Monitoring </a:t>
            </a:r>
          </a:p>
          <a:p>
            <a:endParaRPr lang="en-US" sz="1400" dirty="0"/>
          </a:p>
          <a:p>
            <a:r>
              <a:rPr lang="en-US" sz="1400" dirty="0"/>
              <a:t>Under that ribbon are Monitoring resources including the</a:t>
            </a:r>
          </a:p>
          <a:p>
            <a:r>
              <a:rPr lang="en-US" sz="1400" dirty="0"/>
              <a:t>ADE Quality and Compliance Monitoring Form, guide and the monitoring Process Guide aka </a:t>
            </a:r>
            <a:r>
              <a:rPr lang="en-US" sz="1400" dirty="0" err="1"/>
              <a:t>Jotforms</a:t>
            </a:r>
            <a:r>
              <a:rPr lang="en-US" sz="1400" dirty="0"/>
              <a:t> guide</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492C7-7F44-444F-B5A9-7D425D542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902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Font typeface="Arial" panose="020B0604020202020204" pitchFamily="34" charset="0"/>
              <a:buChar char="•"/>
            </a:pPr>
            <a:r>
              <a:rPr lang="en-US" sz="1200" b="0" dirty="0">
                <a:solidFill>
                  <a:schemeClr val="tx1"/>
                </a:solidFill>
              </a:rPr>
              <a:t>Applications to submit a new credential </a:t>
            </a:r>
            <a:r>
              <a:rPr lang="en-US" sz="1200" b="0" dirty="0">
                <a:solidFill>
                  <a:srgbClr val="C00000"/>
                </a:solidFill>
              </a:rPr>
              <a:t>opens</a:t>
            </a:r>
            <a:r>
              <a:rPr lang="en-US" sz="1200" b="0" dirty="0">
                <a:solidFill>
                  <a:schemeClr val="tx1"/>
                </a:solidFill>
              </a:rPr>
              <a:t> March 1st and </a:t>
            </a:r>
            <a:r>
              <a:rPr lang="en-US" sz="1200" b="0" dirty="0">
                <a:solidFill>
                  <a:srgbClr val="C00000"/>
                </a:solidFill>
              </a:rPr>
              <a:t>closes </a:t>
            </a:r>
            <a:r>
              <a:rPr lang="en-US" sz="1200" b="0" dirty="0">
                <a:solidFill>
                  <a:schemeClr val="tx1"/>
                </a:solidFill>
              </a:rPr>
              <a:t>May 31st at 5 p.m. </a:t>
            </a:r>
          </a:p>
          <a:p>
            <a:pPr marL="571500" indent="-571500">
              <a:buFont typeface="Arial" panose="020B0604020202020204" pitchFamily="34" charset="0"/>
              <a:buChar char="•"/>
            </a:pPr>
            <a:r>
              <a:rPr lang="en-US" sz="1200" b="0" dirty="0">
                <a:solidFill>
                  <a:schemeClr val="tx1"/>
                </a:solidFill>
              </a:rPr>
              <a:t>Electronic process - link on Industry Credential webpage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492C7-7F44-444F-B5A9-7D425D542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890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492C7-7F44-444F-B5A9-7D425D542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899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492C7-7F44-444F-B5A9-7D425D542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304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0134b119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0134b119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779ac835c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779ac835c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21121-17C6-4BC4-B81A-6F5179D74F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060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492C7-7F44-444F-B5A9-7D425D542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479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title page – please do not use for bulleted content</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492C7-7F44-444F-B5A9-7D425D542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416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title page – please do not use for bulleted content</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492C7-7F44-444F-B5A9-7D425D542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472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492C7-7F44-444F-B5A9-7D425D542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68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492C7-7F44-444F-B5A9-7D425D542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576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0118564ee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0118564ee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0118564eed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0118564ee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1046704a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1046704a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ffc2ca603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ffc2ca603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Cover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CA292D-4BD7-8642-94F9-006F55D3EF26}"/>
              </a:ext>
            </a:extLst>
          </p:cNvPr>
          <p:cNvSpPr>
            <a:spLocks noGrp="1"/>
          </p:cNvSpPr>
          <p:nvPr>
            <p:ph type="pic" sz="quarter" idx="12" hasCustomPrompt="1"/>
          </p:nvPr>
        </p:nvSpPr>
        <p:spPr>
          <a:xfrm>
            <a:off x="762000" y="728711"/>
            <a:ext cx="4586288" cy="979487"/>
          </a:xfrm>
          <a:prstGeom prst="rect">
            <a:avLst/>
          </a:prstGeom>
        </p:spPr>
        <p:txBody>
          <a:bodyPr anchor="ctr"/>
          <a:lstStyle>
            <a:lvl1pPr algn="ctr">
              <a:defRPr>
                <a:solidFill>
                  <a:schemeClr val="bg1"/>
                </a:solidFill>
              </a:defRPr>
            </a:lvl1pPr>
          </a:lstStyle>
          <a:p>
            <a:r>
              <a:rPr lang="en-US" dirty="0"/>
              <a:t>Insert Logo Here</a:t>
            </a:r>
          </a:p>
        </p:txBody>
      </p:sp>
      <p:sp>
        <p:nvSpPr>
          <p:cNvPr id="9" name="Title 1">
            <a:extLst>
              <a:ext uri="{FF2B5EF4-FFF2-40B4-BE49-F238E27FC236}">
                <a16:creationId xmlns:a16="http://schemas.microsoft.com/office/drawing/2014/main" id="{D05DB0BC-7CA3-484F-A266-C1A77C2E6CBF}"/>
              </a:ext>
            </a:extLst>
          </p:cNvPr>
          <p:cNvSpPr>
            <a:spLocks noGrp="1"/>
          </p:cNvSpPr>
          <p:nvPr>
            <p:ph type="title" hasCustomPrompt="1"/>
          </p:nvPr>
        </p:nvSpPr>
        <p:spPr>
          <a:xfrm>
            <a:off x="762000" y="3429000"/>
            <a:ext cx="11430000" cy="749735"/>
          </a:xfrm>
          <a:prstGeom prst="rect">
            <a:avLst/>
          </a:prstGeom>
        </p:spPr>
        <p:txBody>
          <a:bodyPr/>
          <a:lstStyle>
            <a:lvl1pPr algn="l">
              <a:defRPr sz="6000" b="1" i="0">
                <a:solidFill>
                  <a:schemeClr val="bg1"/>
                </a:solidFill>
                <a:latin typeface="+mj-lt"/>
                <a:cs typeface="Calibri" panose="020F0502020204030204" pitchFamily="34" charset="0"/>
              </a:defRPr>
            </a:lvl1pPr>
          </a:lstStyle>
          <a:p>
            <a:r>
              <a:rPr lang="en-US" dirty="0"/>
              <a:t>Presentation Title Here</a:t>
            </a:r>
          </a:p>
        </p:txBody>
      </p:sp>
      <p:sp>
        <p:nvSpPr>
          <p:cNvPr id="12" name="Text Placeholder 11">
            <a:extLst>
              <a:ext uri="{FF2B5EF4-FFF2-40B4-BE49-F238E27FC236}">
                <a16:creationId xmlns:a16="http://schemas.microsoft.com/office/drawing/2014/main" id="{69C0FE92-69A0-7346-82E8-5E8449C3DD0F}"/>
              </a:ext>
            </a:extLst>
          </p:cNvPr>
          <p:cNvSpPr>
            <a:spLocks noGrp="1"/>
          </p:cNvSpPr>
          <p:nvPr>
            <p:ph type="body" sz="quarter" idx="11" hasCustomPrompt="1"/>
          </p:nvPr>
        </p:nvSpPr>
        <p:spPr>
          <a:xfrm>
            <a:off x="762155" y="4317774"/>
            <a:ext cx="11429579" cy="681038"/>
          </a:xfrm>
          <a:prstGeom prst="rect">
            <a:avLst/>
          </a:prstGeom>
        </p:spPr>
        <p:txBody>
          <a:bodyPr/>
          <a:lstStyle>
            <a:lvl1pPr marL="0" indent="0" algn="l">
              <a:buNone/>
              <a:defRPr sz="4000" b="0" i="0">
                <a:solidFill>
                  <a:schemeClr val="bg1">
                    <a:alpha val="65000"/>
                  </a:schemeClr>
                </a:solidFill>
                <a:latin typeface="Arial" panose="020B0604020202020204" pitchFamily="34" charset="0"/>
                <a:cs typeface="Arial" panose="020B0604020202020204" pitchFamily="34" charset="0"/>
              </a:defRPr>
            </a:lvl1pPr>
          </a:lstStyle>
          <a:p>
            <a:pPr lvl="0"/>
            <a:r>
              <a:rPr lang="en-US" dirty="0"/>
              <a:t>Subtitle Goes Here</a:t>
            </a:r>
          </a:p>
        </p:txBody>
      </p:sp>
    </p:spTree>
    <p:extLst>
      <p:ext uri="{BB962C8B-B14F-4D97-AF65-F5344CB8AC3E}">
        <p14:creationId xmlns:p14="http://schemas.microsoft.com/office/powerpoint/2010/main" val="3518457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rizontal Photo &amp; Content">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817BD815-B88C-3048-A130-12F18EDC58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87944" y="191195"/>
            <a:ext cx="329461" cy="329461"/>
          </a:xfrm>
          <a:prstGeom prst="rect">
            <a:avLst/>
          </a:prstGeom>
        </p:spPr>
      </p:pic>
      <p:sp>
        <p:nvSpPr>
          <p:cNvPr id="10" name="Content Placeholder 28">
            <a:extLst>
              <a:ext uri="{FF2B5EF4-FFF2-40B4-BE49-F238E27FC236}">
                <a16:creationId xmlns:a16="http://schemas.microsoft.com/office/drawing/2014/main" id="{43311745-5A4D-844B-8DD5-A64A7FEFDC62}"/>
              </a:ext>
            </a:extLst>
          </p:cNvPr>
          <p:cNvSpPr>
            <a:spLocks noGrp="1"/>
          </p:cNvSpPr>
          <p:nvPr>
            <p:ph sz="quarter" idx="13" hasCustomPrompt="1"/>
          </p:nvPr>
        </p:nvSpPr>
        <p:spPr>
          <a:xfrm>
            <a:off x="6377723" y="5298344"/>
            <a:ext cx="5027651" cy="1105231"/>
          </a:xfrm>
          <a:prstGeom prst="rect">
            <a:avLst/>
          </a:prstGeom>
        </p:spPr>
        <p:txBody>
          <a:bodyPr/>
          <a:lstStyle>
            <a:lvl1pPr marL="0" marR="0" indent="0" algn="l" defTabSz="914400" rtl="0" eaLnBrk="1" fontAlgn="auto" latinLnBrk="0" hangingPunct="1">
              <a:lnSpc>
                <a:spcPct val="100000"/>
              </a:lnSpc>
              <a:spcBef>
                <a:spcPts val="1000"/>
              </a:spcBef>
              <a:spcAft>
                <a:spcPts val="600"/>
              </a:spcAft>
              <a:buClr>
                <a:srgbClr val="53C10C"/>
              </a:buClr>
              <a:buSzPct val="85000"/>
              <a:buFont typeface="Arial" panose="020B0604020202020204" pitchFamily="34" charset="0"/>
              <a:buNone/>
              <a:tabLst/>
              <a:defRPr sz="1800" b="0" i="0">
                <a:solidFill>
                  <a:schemeClr val="bg2">
                    <a:lumMod val="10000"/>
                  </a:schemeClr>
                </a:solidFill>
                <a:latin typeface="Arial" panose="020B0604020202020204" pitchFamily="34" charset="0"/>
                <a:cs typeface="Arial" panose="020B0604020202020204" pitchFamily="34" charset="0"/>
              </a:defRPr>
            </a:lvl1pPr>
            <a:lvl2pPr marL="457200" indent="0">
              <a:buNone/>
              <a:defRPr/>
            </a:lvl2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variujs</a:t>
            </a:r>
            <a:r>
              <a:rPr lang="en-US" dirty="0"/>
              <a:t> </a:t>
            </a:r>
            <a:r>
              <a:rPr lang="en-US" dirty="0" err="1"/>
              <a:t>blandit</a:t>
            </a:r>
            <a:r>
              <a:rPr lang="en-US" dirty="0"/>
              <a:t> sit </a:t>
            </a:r>
            <a:r>
              <a:rPr lang="en-US" dirty="0" err="1"/>
              <a:t>amet</a:t>
            </a:r>
            <a:r>
              <a:rPr lang="en-US" dirty="0"/>
              <a:t> no n </a:t>
            </a:r>
            <a:r>
              <a:rPr lang="en-US" dirty="0" err="1"/>
              <a:t>magnat</a:t>
            </a:r>
            <a:r>
              <a:rPr lang="en-US" dirty="0"/>
              <a:t>. </a:t>
            </a:r>
            <a:r>
              <a:rPr lang="en-US" dirty="0" err="1"/>
              <a:t>Socis</a:t>
            </a:r>
            <a:r>
              <a:rPr lang="en-US" dirty="0"/>
              <a:t> </a:t>
            </a:r>
            <a:r>
              <a:rPr lang="en-US" dirty="0" err="1"/>
              <a:t>natoque</a:t>
            </a:r>
            <a:r>
              <a:rPr lang="en-US" dirty="0"/>
              <a:t> </a:t>
            </a:r>
            <a:r>
              <a:rPr lang="en-US" dirty="0" err="1"/>
              <a:t>menatibus</a:t>
            </a:r>
            <a:r>
              <a:rPr lang="en-US" dirty="0"/>
              <a:t> et </a:t>
            </a:r>
            <a:r>
              <a:rPr lang="en-US" dirty="0" err="1"/>
              <a:t>magnis</a:t>
            </a:r>
            <a:r>
              <a:rPr lang="en-US" dirty="0"/>
              <a:t> dis parturient, </a:t>
            </a:r>
            <a:r>
              <a:rPr lang="en-US" dirty="0" err="1"/>
              <a:t>nascentur</a:t>
            </a:r>
            <a:r>
              <a:rPr lang="en-US" dirty="0"/>
              <a:t> </a:t>
            </a:r>
            <a:r>
              <a:rPr lang="en-US" dirty="0" err="1"/>
              <a:t>ridiculus</a:t>
            </a:r>
            <a:r>
              <a:rPr lang="en-US" dirty="0"/>
              <a:t>.</a:t>
            </a:r>
          </a:p>
        </p:txBody>
      </p:sp>
      <p:sp>
        <p:nvSpPr>
          <p:cNvPr id="7" name="Title 1">
            <a:extLst>
              <a:ext uri="{FF2B5EF4-FFF2-40B4-BE49-F238E27FC236}">
                <a16:creationId xmlns:a16="http://schemas.microsoft.com/office/drawing/2014/main" id="{4283461F-13ED-FB40-AB69-9B6456267062}"/>
              </a:ext>
            </a:extLst>
          </p:cNvPr>
          <p:cNvSpPr>
            <a:spLocks noGrp="1"/>
          </p:cNvSpPr>
          <p:nvPr>
            <p:ph type="title" hasCustomPrompt="1"/>
          </p:nvPr>
        </p:nvSpPr>
        <p:spPr>
          <a:xfrm>
            <a:off x="692541" y="5285918"/>
            <a:ext cx="5138970" cy="1085853"/>
          </a:xfrm>
          <a:prstGeom prst="rect">
            <a:avLst/>
          </a:prstGeom>
        </p:spPr>
        <p:txBody>
          <a:bodyPr/>
          <a:lstStyle>
            <a:lvl1pPr>
              <a:defRPr sz="4000" b="0" i="0">
                <a:solidFill>
                  <a:srgbClr val="232B64"/>
                </a:solidFill>
                <a:latin typeface="Arial" panose="020B0604020202020204" pitchFamily="34" charset="0"/>
                <a:cs typeface="Arial" panose="020B0604020202020204" pitchFamily="34" charset="0"/>
              </a:defRPr>
            </a:lvl1pPr>
          </a:lstStyle>
          <a:p>
            <a:r>
              <a:rPr lang="en-US" dirty="0"/>
              <a:t>This is the page title with an emphasis.</a:t>
            </a:r>
          </a:p>
        </p:txBody>
      </p:sp>
      <p:sp>
        <p:nvSpPr>
          <p:cNvPr id="8" name="Slide Number Placeholder 5">
            <a:extLst>
              <a:ext uri="{FF2B5EF4-FFF2-40B4-BE49-F238E27FC236}">
                <a16:creationId xmlns:a16="http://schemas.microsoft.com/office/drawing/2014/main" id="{8FA90184-F68B-B946-9700-1AC06AB49BB0}"/>
              </a:ext>
            </a:extLst>
          </p:cNvPr>
          <p:cNvSpPr txBox="1">
            <a:spLocks/>
          </p:cNvSpPr>
          <p:nvPr userDrawn="1"/>
        </p:nvSpPr>
        <p:spPr>
          <a:xfrm>
            <a:off x="11585606" y="6403575"/>
            <a:ext cx="523127" cy="365125"/>
          </a:xfrm>
          <a:prstGeom prst="rect">
            <a:avLst/>
          </a:prstGeom>
        </p:spPr>
        <p:txBody>
          <a:bodyPr/>
          <a:lstStyle>
            <a:defPPr>
              <a:defRPr lang="en-US"/>
            </a:defPPr>
            <a:lvl1pPr marL="0" algn="r" defTabSz="914400" rtl="0" eaLnBrk="1" latinLnBrk="0" hangingPunct="1">
              <a:defRPr sz="1400" b="0" i="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8CB8F98-32D9-9E4F-BAC9-49610775ED25}" type="slidenum">
              <a:rPr lang="en-US" b="0" i="0" smtClean="0">
                <a:solidFill>
                  <a:schemeClr val="bg1">
                    <a:lumMod val="50000"/>
                    <a:alpha val="50000"/>
                  </a:schemeClr>
                </a:solidFill>
                <a:latin typeface="Arial" panose="020B0604020202020204" pitchFamily="34" charset="0"/>
                <a:cs typeface="Arial" panose="020B0604020202020204" pitchFamily="34" charset="0"/>
              </a:rPr>
              <a:pPr algn="ctr"/>
              <a:t>‹#›</a:t>
            </a:fld>
            <a:endParaRPr lang="en-US" b="0" i="0" dirty="0">
              <a:solidFill>
                <a:schemeClr val="bg1">
                  <a:lumMod val="50000"/>
                  <a:alpha val="50000"/>
                </a:schemeClr>
              </a:solidFill>
              <a:latin typeface="Arial" panose="020B0604020202020204" pitchFamily="34" charset="0"/>
              <a:cs typeface="Arial" panose="020B0604020202020204" pitchFamily="34" charset="0"/>
            </a:endParaRPr>
          </a:p>
        </p:txBody>
      </p:sp>
      <p:sp>
        <p:nvSpPr>
          <p:cNvPr id="11" name="Picture Placeholder 8" descr="Photo Goes Here">
            <a:extLst>
              <a:ext uri="{FF2B5EF4-FFF2-40B4-BE49-F238E27FC236}">
                <a16:creationId xmlns:a16="http://schemas.microsoft.com/office/drawing/2014/main" id="{DABB9540-BF09-364B-9AF2-1958CD857E59}"/>
              </a:ext>
            </a:extLst>
          </p:cNvPr>
          <p:cNvSpPr>
            <a:spLocks noGrp="1"/>
          </p:cNvSpPr>
          <p:nvPr>
            <p:ph type="pic" sz="quarter" idx="10" hasCustomPrompt="1"/>
          </p:nvPr>
        </p:nvSpPr>
        <p:spPr>
          <a:xfrm>
            <a:off x="1" y="0"/>
            <a:ext cx="12191998" cy="4858248"/>
          </a:xfrm>
          <a:prstGeom prst="rect">
            <a:avLst/>
          </a:prstGeom>
        </p:spPr>
        <p:txBody>
          <a:bodyPr/>
          <a:lstStyle>
            <a:lvl1pPr marL="0" indent="0" algn="ctr">
              <a:buNone/>
              <a:defRPr>
                <a:solidFill>
                  <a:schemeClr val="bg1">
                    <a:lumMod val="50000"/>
                  </a:schemeClr>
                </a:solidFill>
                <a:latin typeface="+mj-lt"/>
              </a:defRPr>
            </a:lvl1pPr>
          </a:lstStyle>
          <a:p>
            <a:br>
              <a:rPr lang="en-US" dirty="0"/>
            </a:br>
            <a:br>
              <a:rPr lang="en-US" dirty="0"/>
            </a:br>
            <a:br>
              <a:rPr lang="en-US" dirty="0"/>
            </a:br>
            <a:r>
              <a:rPr lang="en-US" dirty="0"/>
              <a:t>Click the Photo Icon to Insert Photo</a:t>
            </a:r>
            <a:br>
              <a:rPr lang="en-US" dirty="0"/>
            </a:br>
            <a:r>
              <a:rPr lang="en-US" dirty="0"/>
              <a:t>(Use Horizontal Only)</a:t>
            </a:r>
          </a:p>
        </p:txBody>
      </p:sp>
    </p:spTree>
    <p:extLst>
      <p:ext uri="{BB962C8B-B14F-4D97-AF65-F5344CB8AC3E}">
        <p14:creationId xmlns:p14="http://schemas.microsoft.com/office/powerpoint/2010/main" val="256026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istic: 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CD1FCD-523C-194D-915C-A5EAAA68A95F}"/>
              </a:ext>
            </a:extLst>
          </p:cNvPr>
          <p:cNvSpPr/>
          <p:nvPr userDrawn="1"/>
        </p:nvSpPr>
        <p:spPr>
          <a:xfrm>
            <a:off x="7921782" y="0"/>
            <a:ext cx="4270217" cy="6858000"/>
          </a:xfrm>
          <a:prstGeom prst="rect">
            <a:avLst/>
          </a:prstGeom>
          <a:solidFill>
            <a:srgbClr val="BF0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32B64"/>
              </a:solidFill>
            </a:endParaRPr>
          </a:p>
        </p:txBody>
      </p:sp>
      <p:sp>
        <p:nvSpPr>
          <p:cNvPr id="10" name="Slide Number Placeholder 5">
            <a:extLst>
              <a:ext uri="{FF2B5EF4-FFF2-40B4-BE49-F238E27FC236}">
                <a16:creationId xmlns:a16="http://schemas.microsoft.com/office/drawing/2014/main" id="{E5BFCE30-2975-C742-A407-EDEDBF99B36E}"/>
              </a:ext>
            </a:extLst>
          </p:cNvPr>
          <p:cNvSpPr txBox="1">
            <a:spLocks/>
          </p:cNvSpPr>
          <p:nvPr userDrawn="1"/>
        </p:nvSpPr>
        <p:spPr>
          <a:xfrm>
            <a:off x="11585606" y="6403575"/>
            <a:ext cx="523127" cy="365125"/>
          </a:xfrm>
          <a:prstGeom prst="rect">
            <a:avLst/>
          </a:prstGeom>
        </p:spPr>
        <p:txBody>
          <a:bodyPr/>
          <a:lstStyle>
            <a:defPPr>
              <a:defRPr lang="en-US"/>
            </a:defPPr>
            <a:lvl1pPr marL="0" algn="r" defTabSz="914400" rtl="0" eaLnBrk="1" latinLnBrk="0" hangingPunct="1">
              <a:defRPr sz="1400" b="0" i="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8CB8F98-32D9-9E4F-BAC9-49610775ED25}" type="slidenum">
              <a:rPr lang="en-US" b="0" i="0" smtClean="0">
                <a:solidFill>
                  <a:schemeClr val="bg1">
                    <a:alpha val="50000"/>
                  </a:schemeClr>
                </a:solidFill>
                <a:latin typeface="Arial" panose="020B0604020202020204" pitchFamily="34" charset="0"/>
                <a:cs typeface="Arial" panose="020B0604020202020204" pitchFamily="34" charset="0"/>
              </a:rPr>
              <a:pPr algn="ctr"/>
              <a:t>‹#›</a:t>
            </a:fld>
            <a:endParaRPr lang="en-US" b="0" i="0" dirty="0">
              <a:solidFill>
                <a:schemeClr val="bg1">
                  <a:alpha val="50000"/>
                </a:schemeClr>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37348912-7FAA-864F-9EA5-464CB0ADD0E4}"/>
              </a:ext>
            </a:extLst>
          </p:cNvPr>
          <p:cNvSpPr>
            <a:spLocks noGrp="1"/>
          </p:cNvSpPr>
          <p:nvPr>
            <p:ph type="title" hasCustomPrompt="1"/>
          </p:nvPr>
        </p:nvSpPr>
        <p:spPr>
          <a:xfrm>
            <a:off x="595411" y="3365390"/>
            <a:ext cx="6319867" cy="1075380"/>
          </a:xfrm>
          <a:prstGeom prst="rect">
            <a:avLst/>
          </a:prstGeom>
        </p:spPr>
        <p:txBody>
          <a:bodyPr/>
          <a:lstStyle>
            <a:lvl1pPr algn="l">
              <a:defRPr sz="3600" b="0" i="0">
                <a:solidFill>
                  <a:schemeClr val="bg2">
                    <a:lumMod val="10000"/>
                  </a:schemeClr>
                </a:solidFill>
                <a:latin typeface="Arial" panose="020B0604020202020204" pitchFamily="34" charset="0"/>
                <a:cs typeface="Arial" panose="020B0604020202020204" pitchFamily="34" charset="0"/>
              </a:defRPr>
            </a:lvl1pPr>
          </a:lstStyle>
          <a:p>
            <a:r>
              <a:rPr lang="en-US" dirty="0"/>
              <a:t>is a very large number and can be an interesting statistic.</a:t>
            </a:r>
          </a:p>
        </p:txBody>
      </p:sp>
      <p:sp>
        <p:nvSpPr>
          <p:cNvPr id="3" name="Text Placeholder 2">
            <a:extLst>
              <a:ext uri="{FF2B5EF4-FFF2-40B4-BE49-F238E27FC236}">
                <a16:creationId xmlns:a16="http://schemas.microsoft.com/office/drawing/2014/main" id="{92749891-D6AC-0B45-B79E-148EFF6E1731}"/>
              </a:ext>
            </a:extLst>
          </p:cNvPr>
          <p:cNvSpPr>
            <a:spLocks noGrp="1"/>
          </p:cNvSpPr>
          <p:nvPr>
            <p:ph type="body" sz="quarter" idx="10" hasCustomPrompt="1"/>
          </p:nvPr>
        </p:nvSpPr>
        <p:spPr>
          <a:xfrm>
            <a:off x="595411" y="2389374"/>
            <a:ext cx="6319867" cy="898455"/>
          </a:xfrm>
          <a:prstGeom prst="rect">
            <a:avLst/>
          </a:prstGeom>
        </p:spPr>
        <p:txBody>
          <a:bodyPr/>
          <a:lstStyle>
            <a:lvl1pPr marL="0" indent="0">
              <a:buNone/>
              <a:defRPr sz="7200" b="1" i="0">
                <a:solidFill>
                  <a:srgbClr val="BF0B3E"/>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64,000 homes</a:t>
            </a:r>
          </a:p>
        </p:txBody>
      </p:sp>
      <p:sp>
        <p:nvSpPr>
          <p:cNvPr id="9" name="Picture Placeholder 2">
            <a:extLst>
              <a:ext uri="{FF2B5EF4-FFF2-40B4-BE49-F238E27FC236}">
                <a16:creationId xmlns:a16="http://schemas.microsoft.com/office/drawing/2014/main" id="{A86443D5-5DE7-104F-A696-04C4C332DFC8}"/>
              </a:ext>
            </a:extLst>
          </p:cNvPr>
          <p:cNvSpPr>
            <a:spLocks noGrp="1"/>
          </p:cNvSpPr>
          <p:nvPr>
            <p:ph type="pic" sz="quarter" idx="11" hasCustomPrompt="1"/>
          </p:nvPr>
        </p:nvSpPr>
        <p:spPr>
          <a:xfrm>
            <a:off x="8893116" y="986828"/>
            <a:ext cx="3298883" cy="4825497"/>
          </a:xfrm>
          <a:prstGeom prst="rect">
            <a:avLst/>
          </a:prstGeom>
        </p:spPr>
        <p:txBody>
          <a:bodyPr/>
          <a:lstStyle>
            <a:lvl1pPr marL="0" indent="0" algn="ctr">
              <a:buNone/>
              <a:defRPr sz="2000">
                <a:solidFill>
                  <a:schemeClr val="bg1"/>
                </a:solidFill>
                <a:latin typeface="+mj-lt"/>
              </a:defRPr>
            </a:lvl1pPr>
          </a:lstStyle>
          <a:p>
            <a:br>
              <a:rPr lang="en-US" dirty="0"/>
            </a:br>
            <a:r>
              <a:rPr lang="en-US" dirty="0"/>
              <a:t>Click the Icon</a:t>
            </a:r>
            <a:br>
              <a:rPr lang="en-US" dirty="0"/>
            </a:br>
            <a:r>
              <a:rPr lang="en-US" dirty="0"/>
              <a:t>to Insert Icon</a:t>
            </a:r>
          </a:p>
        </p:txBody>
      </p:sp>
    </p:spTree>
    <p:extLst>
      <p:ext uri="{BB962C8B-B14F-4D97-AF65-F5344CB8AC3E}">
        <p14:creationId xmlns:p14="http://schemas.microsoft.com/office/powerpoint/2010/main" val="1222734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istic: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CD1FCD-523C-194D-915C-A5EAAA68A95F}"/>
              </a:ext>
            </a:extLst>
          </p:cNvPr>
          <p:cNvSpPr/>
          <p:nvPr userDrawn="1"/>
        </p:nvSpPr>
        <p:spPr>
          <a:xfrm>
            <a:off x="7921782" y="0"/>
            <a:ext cx="4270217" cy="6858000"/>
          </a:xfrm>
          <a:prstGeom prst="rect">
            <a:avLst/>
          </a:prstGeom>
          <a:solidFill>
            <a:srgbClr val="FC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32B64"/>
              </a:solidFill>
            </a:endParaRPr>
          </a:p>
        </p:txBody>
      </p:sp>
      <p:sp>
        <p:nvSpPr>
          <p:cNvPr id="10" name="Slide Number Placeholder 5">
            <a:extLst>
              <a:ext uri="{FF2B5EF4-FFF2-40B4-BE49-F238E27FC236}">
                <a16:creationId xmlns:a16="http://schemas.microsoft.com/office/drawing/2014/main" id="{E5BFCE30-2975-C742-A407-EDEDBF99B36E}"/>
              </a:ext>
            </a:extLst>
          </p:cNvPr>
          <p:cNvSpPr txBox="1">
            <a:spLocks/>
          </p:cNvSpPr>
          <p:nvPr userDrawn="1"/>
        </p:nvSpPr>
        <p:spPr>
          <a:xfrm>
            <a:off x="11585606" y="6403575"/>
            <a:ext cx="523127" cy="365125"/>
          </a:xfrm>
          <a:prstGeom prst="rect">
            <a:avLst/>
          </a:prstGeom>
        </p:spPr>
        <p:txBody>
          <a:bodyPr/>
          <a:lstStyle>
            <a:defPPr>
              <a:defRPr lang="en-US"/>
            </a:defPPr>
            <a:lvl1pPr marL="0" algn="r" defTabSz="914400" rtl="0" eaLnBrk="1" latinLnBrk="0" hangingPunct="1">
              <a:defRPr sz="1400" b="0" i="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8CB8F98-32D9-9E4F-BAC9-49610775ED25}" type="slidenum">
              <a:rPr lang="en-US" b="0" i="0" smtClean="0">
                <a:solidFill>
                  <a:srgbClr val="232B64">
                    <a:alpha val="50000"/>
                  </a:srgbClr>
                </a:solidFill>
                <a:latin typeface="Arial" panose="020B0604020202020204" pitchFamily="34" charset="0"/>
                <a:cs typeface="Arial" panose="020B0604020202020204" pitchFamily="34" charset="0"/>
              </a:rPr>
              <a:pPr algn="ctr"/>
              <a:t>‹#›</a:t>
            </a:fld>
            <a:endParaRPr lang="en-US" b="0" i="0" dirty="0">
              <a:solidFill>
                <a:srgbClr val="232B64">
                  <a:alpha val="50000"/>
                </a:srgbClr>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37348912-7FAA-864F-9EA5-464CB0ADD0E4}"/>
              </a:ext>
            </a:extLst>
          </p:cNvPr>
          <p:cNvSpPr>
            <a:spLocks noGrp="1"/>
          </p:cNvSpPr>
          <p:nvPr>
            <p:ph type="title" hasCustomPrompt="1"/>
          </p:nvPr>
        </p:nvSpPr>
        <p:spPr>
          <a:xfrm>
            <a:off x="595411" y="3365390"/>
            <a:ext cx="6319867" cy="1075380"/>
          </a:xfrm>
          <a:prstGeom prst="rect">
            <a:avLst/>
          </a:prstGeom>
        </p:spPr>
        <p:txBody>
          <a:bodyPr/>
          <a:lstStyle>
            <a:lvl1pPr algn="l">
              <a:defRPr sz="3600" b="0" i="0">
                <a:solidFill>
                  <a:schemeClr val="bg2">
                    <a:lumMod val="10000"/>
                  </a:schemeClr>
                </a:solidFill>
                <a:latin typeface="Arial" panose="020B0604020202020204" pitchFamily="34" charset="0"/>
                <a:cs typeface="Arial" panose="020B0604020202020204" pitchFamily="34" charset="0"/>
              </a:defRPr>
            </a:lvl1pPr>
          </a:lstStyle>
          <a:p>
            <a:r>
              <a:rPr lang="en-US" dirty="0"/>
              <a:t>is a very large number and can be an interesting statistic.</a:t>
            </a:r>
          </a:p>
        </p:txBody>
      </p:sp>
      <p:sp>
        <p:nvSpPr>
          <p:cNvPr id="3" name="Text Placeholder 2">
            <a:extLst>
              <a:ext uri="{FF2B5EF4-FFF2-40B4-BE49-F238E27FC236}">
                <a16:creationId xmlns:a16="http://schemas.microsoft.com/office/drawing/2014/main" id="{92749891-D6AC-0B45-B79E-148EFF6E1731}"/>
              </a:ext>
            </a:extLst>
          </p:cNvPr>
          <p:cNvSpPr>
            <a:spLocks noGrp="1"/>
          </p:cNvSpPr>
          <p:nvPr>
            <p:ph type="body" sz="quarter" idx="10" hasCustomPrompt="1"/>
          </p:nvPr>
        </p:nvSpPr>
        <p:spPr>
          <a:xfrm>
            <a:off x="595411" y="2389374"/>
            <a:ext cx="6319867" cy="898455"/>
          </a:xfrm>
          <a:prstGeom prst="rect">
            <a:avLst/>
          </a:prstGeom>
        </p:spPr>
        <p:txBody>
          <a:bodyPr/>
          <a:lstStyle>
            <a:lvl1pPr marL="0" indent="0">
              <a:buNone/>
              <a:defRPr sz="7200" b="1" i="0">
                <a:solidFill>
                  <a:srgbClr val="FCAF18"/>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64,000 homes</a:t>
            </a:r>
          </a:p>
        </p:txBody>
      </p:sp>
      <p:sp>
        <p:nvSpPr>
          <p:cNvPr id="9" name="Picture Placeholder 2">
            <a:extLst>
              <a:ext uri="{FF2B5EF4-FFF2-40B4-BE49-F238E27FC236}">
                <a16:creationId xmlns:a16="http://schemas.microsoft.com/office/drawing/2014/main" id="{A86443D5-5DE7-104F-A696-04C4C332DFC8}"/>
              </a:ext>
            </a:extLst>
          </p:cNvPr>
          <p:cNvSpPr>
            <a:spLocks noGrp="1"/>
          </p:cNvSpPr>
          <p:nvPr>
            <p:ph type="pic" sz="quarter" idx="11" hasCustomPrompt="1"/>
          </p:nvPr>
        </p:nvSpPr>
        <p:spPr>
          <a:xfrm>
            <a:off x="8893116" y="986828"/>
            <a:ext cx="3298883" cy="4825497"/>
          </a:xfrm>
          <a:prstGeom prst="rect">
            <a:avLst/>
          </a:prstGeom>
        </p:spPr>
        <p:txBody>
          <a:bodyPr/>
          <a:lstStyle>
            <a:lvl1pPr marL="0" indent="0" algn="ctr">
              <a:buNone/>
              <a:defRPr sz="2000">
                <a:solidFill>
                  <a:schemeClr val="bg1"/>
                </a:solidFill>
                <a:latin typeface="+mj-lt"/>
              </a:defRPr>
            </a:lvl1pPr>
          </a:lstStyle>
          <a:p>
            <a:br>
              <a:rPr lang="en-US" dirty="0"/>
            </a:br>
            <a:r>
              <a:rPr lang="en-US" dirty="0"/>
              <a:t>Click the Icon</a:t>
            </a:r>
            <a:br>
              <a:rPr lang="en-US" dirty="0"/>
            </a:br>
            <a:r>
              <a:rPr lang="en-US" dirty="0"/>
              <a:t>to Insert Icon</a:t>
            </a:r>
          </a:p>
        </p:txBody>
      </p:sp>
    </p:spTree>
    <p:extLst>
      <p:ext uri="{BB962C8B-B14F-4D97-AF65-F5344CB8AC3E}">
        <p14:creationId xmlns:p14="http://schemas.microsoft.com/office/powerpoint/2010/main" val="2304281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istic_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CD1FCD-523C-194D-915C-A5EAAA68A95F}"/>
              </a:ext>
            </a:extLst>
          </p:cNvPr>
          <p:cNvSpPr/>
          <p:nvPr userDrawn="1"/>
        </p:nvSpPr>
        <p:spPr>
          <a:xfrm>
            <a:off x="7921782" y="0"/>
            <a:ext cx="4270217" cy="6858000"/>
          </a:xfrm>
          <a:prstGeom prst="rect">
            <a:avLst/>
          </a:prstGeom>
          <a:solidFill>
            <a:srgbClr val="232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32B64"/>
              </a:solidFill>
            </a:endParaRPr>
          </a:p>
        </p:txBody>
      </p:sp>
      <p:sp>
        <p:nvSpPr>
          <p:cNvPr id="10" name="Slide Number Placeholder 5">
            <a:extLst>
              <a:ext uri="{FF2B5EF4-FFF2-40B4-BE49-F238E27FC236}">
                <a16:creationId xmlns:a16="http://schemas.microsoft.com/office/drawing/2014/main" id="{E5BFCE30-2975-C742-A407-EDEDBF99B36E}"/>
              </a:ext>
            </a:extLst>
          </p:cNvPr>
          <p:cNvSpPr txBox="1">
            <a:spLocks/>
          </p:cNvSpPr>
          <p:nvPr userDrawn="1"/>
        </p:nvSpPr>
        <p:spPr>
          <a:xfrm>
            <a:off x="11585606" y="6403575"/>
            <a:ext cx="523127" cy="365125"/>
          </a:xfrm>
          <a:prstGeom prst="rect">
            <a:avLst/>
          </a:prstGeom>
        </p:spPr>
        <p:txBody>
          <a:bodyPr/>
          <a:lstStyle>
            <a:defPPr>
              <a:defRPr lang="en-US"/>
            </a:defPPr>
            <a:lvl1pPr marL="0" algn="r" defTabSz="914400" rtl="0" eaLnBrk="1" latinLnBrk="0" hangingPunct="1">
              <a:defRPr sz="1400" b="0" i="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8CB8F98-32D9-9E4F-BAC9-49610775ED25}" type="slidenum">
              <a:rPr lang="en-US" b="0" i="0" smtClean="0">
                <a:solidFill>
                  <a:schemeClr val="bg1">
                    <a:alpha val="50000"/>
                  </a:schemeClr>
                </a:solidFill>
                <a:latin typeface="Arial" panose="020B0604020202020204" pitchFamily="34" charset="0"/>
                <a:cs typeface="Arial" panose="020B0604020202020204" pitchFamily="34" charset="0"/>
              </a:rPr>
              <a:pPr algn="ctr"/>
              <a:t>‹#›</a:t>
            </a:fld>
            <a:endParaRPr lang="en-US" b="0" i="0" dirty="0">
              <a:solidFill>
                <a:schemeClr val="bg1">
                  <a:alpha val="50000"/>
                </a:schemeClr>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37348912-7FAA-864F-9EA5-464CB0ADD0E4}"/>
              </a:ext>
            </a:extLst>
          </p:cNvPr>
          <p:cNvSpPr>
            <a:spLocks noGrp="1"/>
          </p:cNvSpPr>
          <p:nvPr>
            <p:ph type="title" hasCustomPrompt="1"/>
          </p:nvPr>
        </p:nvSpPr>
        <p:spPr>
          <a:xfrm>
            <a:off x="595411" y="3365390"/>
            <a:ext cx="6319867" cy="1075380"/>
          </a:xfrm>
          <a:prstGeom prst="rect">
            <a:avLst/>
          </a:prstGeom>
        </p:spPr>
        <p:txBody>
          <a:bodyPr/>
          <a:lstStyle>
            <a:lvl1pPr algn="l">
              <a:defRPr sz="3600" b="0" i="0">
                <a:solidFill>
                  <a:schemeClr val="bg2">
                    <a:lumMod val="10000"/>
                  </a:schemeClr>
                </a:solidFill>
                <a:latin typeface="Arial" panose="020B0604020202020204" pitchFamily="34" charset="0"/>
                <a:cs typeface="Arial" panose="020B0604020202020204" pitchFamily="34" charset="0"/>
              </a:defRPr>
            </a:lvl1pPr>
          </a:lstStyle>
          <a:p>
            <a:r>
              <a:rPr lang="en-US" dirty="0"/>
              <a:t>is a very large number and can be an interesting statistic.</a:t>
            </a:r>
          </a:p>
        </p:txBody>
      </p:sp>
      <p:sp>
        <p:nvSpPr>
          <p:cNvPr id="3" name="Text Placeholder 2">
            <a:extLst>
              <a:ext uri="{FF2B5EF4-FFF2-40B4-BE49-F238E27FC236}">
                <a16:creationId xmlns:a16="http://schemas.microsoft.com/office/drawing/2014/main" id="{92749891-D6AC-0B45-B79E-148EFF6E1731}"/>
              </a:ext>
            </a:extLst>
          </p:cNvPr>
          <p:cNvSpPr>
            <a:spLocks noGrp="1"/>
          </p:cNvSpPr>
          <p:nvPr>
            <p:ph type="body" sz="quarter" idx="10" hasCustomPrompt="1"/>
          </p:nvPr>
        </p:nvSpPr>
        <p:spPr>
          <a:xfrm>
            <a:off x="595411" y="2389374"/>
            <a:ext cx="6319867" cy="898455"/>
          </a:xfrm>
          <a:prstGeom prst="rect">
            <a:avLst/>
          </a:prstGeom>
        </p:spPr>
        <p:txBody>
          <a:bodyPr/>
          <a:lstStyle>
            <a:lvl1pPr marL="0" indent="0">
              <a:buNone/>
              <a:defRPr sz="7200" b="1" i="0">
                <a:solidFill>
                  <a:srgbClr val="232B64"/>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64,000 homes</a:t>
            </a:r>
          </a:p>
        </p:txBody>
      </p:sp>
      <p:sp>
        <p:nvSpPr>
          <p:cNvPr id="9" name="Picture Placeholder 2">
            <a:extLst>
              <a:ext uri="{FF2B5EF4-FFF2-40B4-BE49-F238E27FC236}">
                <a16:creationId xmlns:a16="http://schemas.microsoft.com/office/drawing/2014/main" id="{A86443D5-5DE7-104F-A696-04C4C332DFC8}"/>
              </a:ext>
            </a:extLst>
          </p:cNvPr>
          <p:cNvSpPr>
            <a:spLocks noGrp="1"/>
          </p:cNvSpPr>
          <p:nvPr>
            <p:ph type="pic" sz="quarter" idx="11" hasCustomPrompt="1"/>
          </p:nvPr>
        </p:nvSpPr>
        <p:spPr>
          <a:xfrm>
            <a:off x="8893116" y="986828"/>
            <a:ext cx="3298883" cy="4825497"/>
          </a:xfrm>
          <a:prstGeom prst="rect">
            <a:avLst/>
          </a:prstGeom>
        </p:spPr>
        <p:txBody>
          <a:bodyPr/>
          <a:lstStyle>
            <a:lvl1pPr marL="0" indent="0" algn="ctr">
              <a:buNone/>
              <a:defRPr sz="2000">
                <a:solidFill>
                  <a:schemeClr val="bg1">
                    <a:lumMod val="50000"/>
                  </a:schemeClr>
                </a:solidFill>
                <a:latin typeface="+mj-lt"/>
              </a:defRPr>
            </a:lvl1pPr>
          </a:lstStyle>
          <a:p>
            <a:br>
              <a:rPr lang="en-US" dirty="0"/>
            </a:br>
            <a:r>
              <a:rPr lang="en-US" dirty="0"/>
              <a:t>Click the Icon</a:t>
            </a:r>
            <a:br>
              <a:rPr lang="en-US" dirty="0"/>
            </a:br>
            <a:r>
              <a:rPr lang="en-US" dirty="0"/>
              <a:t>to Insert Icon</a:t>
            </a:r>
          </a:p>
        </p:txBody>
      </p:sp>
    </p:spTree>
    <p:extLst>
      <p:ext uri="{BB962C8B-B14F-4D97-AF65-F5344CB8AC3E}">
        <p14:creationId xmlns:p14="http://schemas.microsoft.com/office/powerpoint/2010/main" val="1505906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FD696-50C0-BC49-8154-038F7E42BA9D}"/>
              </a:ext>
            </a:extLst>
          </p:cNvPr>
          <p:cNvSpPr>
            <a:spLocks noGrp="1"/>
          </p:cNvSpPr>
          <p:nvPr>
            <p:ph type="title"/>
          </p:nvPr>
        </p:nvSpPr>
        <p:spPr>
          <a:xfrm>
            <a:off x="838200" y="365125"/>
            <a:ext cx="10515600" cy="1325563"/>
          </a:xfrm>
          <a:prstGeom prst="rect">
            <a:avLst/>
          </a:prstGeom>
        </p:spPr>
        <p:txBody>
          <a:bodyPr/>
          <a:lstStyle>
            <a:lvl1pPr>
              <a:defRPr b="0" i="0">
                <a:solidFill>
                  <a:srgbClr val="232B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93DCBC9-7F4F-FC4E-9E0E-5741195F0058}"/>
              </a:ext>
            </a:extLst>
          </p:cNvPr>
          <p:cNvSpPr>
            <a:spLocks noGrp="1"/>
          </p:cNvSpPr>
          <p:nvPr>
            <p:ph idx="1"/>
          </p:nvPr>
        </p:nvSpPr>
        <p:spPr>
          <a:xfrm>
            <a:off x="838200" y="1825625"/>
            <a:ext cx="10515600" cy="4351338"/>
          </a:xfrm>
          <a:prstGeom prst="rect">
            <a:avLst/>
          </a:prstGeom>
        </p:spPr>
        <p:txBody>
          <a:bodyPr/>
          <a:lstStyle>
            <a:lvl1pPr>
              <a:buClr>
                <a:srgbClr val="232B64"/>
              </a:buClr>
              <a:buSzPct val="85000"/>
              <a:defRPr b="0" i="0">
                <a:solidFill>
                  <a:schemeClr val="tx1">
                    <a:lumMod val="75000"/>
                    <a:lumOff val="25000"/>
                  </a:schemeClr>
                </a:solidFill>
                <a:latin typeface="Arial" panose="020B0604020202020204" pitchFamily="34" charset="0"/>
                <a:cs typeface="Arial" panose="020B0604020202020204" pitchFamily="34" charset="0"/>
              </a:defRPr>
            </a:lvl1pPr>
            <a:lvl2pPr>
              <a:buClr>
                <a:srgbClr val="232B64"/>
              </a:buClr>
              <a:buSzPct val="85000"/>
              <a:defRPr b="0" i="0">
                <a:solidFill>
                  <a:schemeClr val="tx1">
                    <a:lumMod val="75000"/>
                    <a:lumOff val="25000"/>
                  </a:schemeClr>
                </a:solidFill>
                <a:latin typeface="Arial" panose="020B0604020202020204" pitchFamily="34" charset="0"/>
                <a:cs typeface="Arial" panose="020B0604020202020204" pitchFamily="34" charset="0"/>
              </a:defRPr>
            </a:lvl2pPr>
            <a:lvl3pPr>
              <a:buClr>
                <a:srgbClr val="232B64"/>
              </a:buClr>
              <a:buSzPct val="85000"/>
              <a:defRPr b="0" i="0">
                <a:solidFill>
                  <a:schemeClr val="tx1">
                    <a:lumMod val="75000"/>
                    <a:lumOff val="25000"/>
                  </a:schemeClr>
                </a:solidFill>
                <a:latin typeface="Arial" panose="020B0604020202020204" pitchFamily="34" charset="0"/>
                <a:cs typeface="Arial" panose="020B0604020202020204" pitchFamily="34" charset="0"/>
              </a:defRPr>
            </a:lvl3pPr>
            <a:lvl4pPr>
              <a:buClr>
                <a:srgbClr val="232B64"/>
              </a:buClr>
              <a:buSzPct val="85000"/>
              <a:defRPr b="0" i="0">
                <a:solidFill>
                  <a:schemeClr val="tx1">
                    <a:lumMod val="75000"/>
                    <a:lumOff val="25000"/>
                  </a:schemeClr>
                </a:solidFill>
                <a:latin typeface="Arial" panose="020B0604020202020204" pitchFamily="34" charset="0"/>
                <a:cs typeface="Arial" panose="020B0604020202020204" pitchFamily="34" charset="0"/>
              </a:defRPr>
            </a:lvl4pPr>
            <a:lvl5pPr>
              <a:buClr>
                <a:srgbClr val="232B64"/>
              </a:buClr>
              <a:buSzPct val="85000"/>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0020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BFCE30-2975-C742-A407-EDEDBF99B36E}"/>
              </a:ext>
            </a:extLst>
          </p:cNvPr>
          <p:cNvSpPr txBox="1">
            <a:spLocks/>
          </p:cNvSpPr>
          <p:nvPr userDrawn="1"/>
        </p:nvSpPr>
        <p:spPr>
          <a:xfrm>
            <a:off x="11585606" y="6403575"/>
            <a:ext cx="523127" cy="365125"/>
          </a:xfrm>
          <a:prstGeom prst="rect">
            <a:avLst/>
          </a:prstGeom>
        </p:spPr>
        <p:txBody>
          <a:bodyPr/>
          <a:lstStyle>
            <a:defPPr>
              <a:defRPr lang="en-US"/>
            </a:defPPr>
            <a:lvl1pPr marL="0" algn="r" defTabSz="914400" rtl="0" eaLnBrk="1" latinLnBrk="0" hangingPunct="1">
              <a:defRPr sz="1400" b="0" i="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8CB8F98-32D9-9E4F-BAC9-49610775ED25}" type="slidenum">
              <a:rPr lang="en-US" b="0" i="0" smtClean="0">
                <a:solidFill>
                  <a:schemeClr val="bg1">
                    <a:lumMod val="50000"/>
                    <a:alpha val="50000"/>
                  </a:schemeClr>
                </a:solidFill>
                <a:latin typeface="Arial" panose="020B0604020202020204" pitchFamily="34" charset="0"/>
                <a:cs typeface="Arial" panose="020B0604020202020204" pitchFamily="34" charset="0"/>
              </a:rPr>
              <a:pPr algn="ctr"/>
              <a:t>‹#›</a:t>
            </a:fld>
            <a:endParaRPr lang="en-US" b="0" i="0" dirty="0">
              <a:solidFill>
                <a:schemeClr val="bg1">
                  <a:lumMod val="50000"/>
                  <a:alpha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3711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nding /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7348912-7FAA-864F-9EA5-464CB0ADD0E4}"/>
              </a:ext>
            </a:extLst>
          </p:cNvPr>
          <p:cNvSpPr>
            <a:spLocks noGrp="1"/>
          </p:cNvSpPr>
          <p:nvPr>
            <p:ph type="title" hasCustomPrompt="1"/>
          </p:nvPr>
        </p:nvSpPr>
        <p:spPr>
          <a:xfrm>
            <a:off x="558011" y="5244538"/>
            <a:ext cx="6319105" cy="339926"/>
          </a:xfrm>
          <a:prstGeom prst="rect">
            <a:avLst/>
          </a:prstGeom>
        </p:spPr>
        <p:txBody>
          <a:bodyPr/>
          <a:lstStyle>
            <a:lvl1pPr algn="l">
              <a:defRPr sz="2400" b="0" i="0">
                <a:solidFill>
                  <a:schemeClr val="bg1"/>
                </a:solidFill>
                <a:latin typeface="Calibri Light" panose="020F0302020204030204" pitchFamily="34" charset="0"/>
                <a:cs typeface="Calibri Light" panose="020F0302020204030204" pitchFamily="34" charset="0"/>
              </a:defRPr>
            </a:lvl1pPr>
          </a:lstStyle>
          <a:p>
            <a:r>
              <a:rPr lang="en-US" dirty="0"/>
              <a:t>Presenter Name, Job Title</a:t>
            </a:r>
            <a:br>
              <a:rPr lang="en-US" dirty="0"/>
            </a:br>
            <a:r>
              <a:rPr lang="en-US" dirty="0" err="1"/>
              <a:t>email@AZED.gove</a:t>
            </a:r>
            <a:br>
              <a:rPr lang="en-US" dirty="0"/>
            </a:br>
            <a:r>
              <a:rPr lang="en-US" dirty="0"/>
              <a:t>(123) 456-7890</a:t>
            </a:r>
          </a:p>
        </p:txBody>
      </p:sp>
      <p:sp>
        <p:nvSpPr>
          <p:cNvPr id="3" name="Text Placeholder 2">
            <a:extLst>
              <a:ext uri="{FF2B5EF4-FFF2-40B4-BE49-F238E27FC236}">
                <a16:creationId xmlns:a16="http://schemas.microsoft.com/office/drawing/2014/main" id="{92749891-D6AC-0B45-B79E-148EFF6E1731}"/>
              </a:ext>
            </a:extLst>
          </p:cNvPr>
          <p:cNvSpPr>
            <a:spLocks noGrp="1"/>
          </p:cNvSpPr>
          <p:nvPr>
            <p:ph type="body" sz="quarter" idx="10" hasCustomPrompt="1"/>
          </p:nvPr>
        </p:nvSpPr>
        <p:spPr>
          <a:xfrm>
            <a:off x="558012" y="3892428"/>
            <a:ext cx="6319867" cy="783196"/>
          </a:xfrm>
          <a:prstGeom prst="rect">
            <a:avLst/>
          </a:prstGeom>
        </p:spPr>
        <p:txBody>
          <a:bodyPr/>
          <a:lstStyle>
            <a:lvl1pPr marL="0" indent="0">
              <a:buNone/>
              <a:defRPr sz="7200" b="0" i="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Thank you.</a:t>
            </a:r>
          </a:p>
        </p:txBody>
      </p:sp>
      <p:cxnSp>
        <p:nvCxnSpPr>
          <p:cNvPr id="10" name="Straight Connector 9">
            <a:extLst>
              <a:ext uri="{FF2B5EF4-FFF2-40B4-BE49-F238E27FC236}">
                <a16:creationId xmlns:a16="http://schemas.microsoft.com/office/drawing/2014/main" id="{1C0430BE-2C50-5B4A-A132-E08BBF23A069}"/>
              </a:ext>
            </a:extLst>
          </p:cNvPr>
          <p:cNvCxnSpPr/>
          <p:nvPr userDrawn="1"/>
        </p:nvCxnSpPr>
        <p:spPr>
          <a:xfrm>
            <a:off x="654369" y="5010569"/>
            <a:ext cx="400314" cy="0"/>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Logo&#10;&#10;Description automatically generated">
            <a:extLst>
              <a:ext uri="{FF2B5EF4-FFF2-40B4-BE49-F238E27FC236}">
                <a16:creationId xmlns:a16="http://schemas.microsoft.com/office/drawing/2014/main" id="{6648A209-512C-8C46-9757-3359BBCCE746}"/>
              </a:ext>
            </a:extLst>
          </p:cNvPr>
          <p:cNvPicPr>
            <a:picLocks noChangeAspect="1"/>
          </p:cNvPicPr>
          <p:nvPr userDrawn="1"/>
        </p:nvPicPr>
        <p:blipFill>
          <a:blip r:embed="rId3"/>
          <a:stretch>
            <a:fillRect/>
          </a:stretch>
        </p:blipFill>
        <p:spPr>
          <a:xfrm>
            <a:off x="558011" y="649397"/>
            <a:ext cx="1396157" cy="1396157"/>
          </a:xfrm>
          <a:prstGeom prst="rect">
            <a:avLst/>
          </a:prstGeom>
        </p:spPr>
      </p:pic>
    </p:spTree>
    <p:extLst>
      <p:ext uri="{BB962C8B-B14F-4D97-AF65-F5344CB8AC3E}">
        <p14:creationId xmlns:p14="http://schemas.microsoft.com/office/powerpoint/2010/main" val="168601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normAutofit/>
          </a:bodyPr>
          <a:lstStyle>
            <a:lvl1pPr>
              <a:defRPr sz="3600" baseline="0"/>
            </a:lvl1pPr>
          </a:lstStyle>
          <a:p>
            <a:r>
              <a:rPr lang="en-US" dirty="0"/>
              <a:t>SAMPLE TITLE</a:t>
            </a:r>
          </a:p>
        </p:txBody>
      </p:sp>
      <p:sp>
        <p:nvSpPr>
          <p:cNvPr id="3" name="Subtitle 2"/>
          <p:cNvSpPr>
            <a:spLocks noGrp="1"/>
          </p:cNvSpPr>
          <p:nvPr>
            <p:ph type="subTitle" idx="1" hasCustomPrompt="1"/>
          </p:nvPr>
        </p:nvSpPr>
        <p:spPr>
          <a:xfrm>
            <a:off x="1828800" y="3886201"/>
            <a:ext cx="8534400" cy="1344319"/>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text or subtitle</a:t>
            </a:r>
          </a:p>
        </p:txBody>
      </p:sp>
      <p:pic>
        <p:nvPicPr>
          <p:cNvPr id="7" name="Picture 6"/>
          <p:cNvPicPr>
            <a:picLocks noChangeAspect="1"/>
          </p:cNvPicPr>
          <p:nvPr userDrawn="1"/>
        </p:nvPicPr>
        <p:blipFill>
          <a:blip r:embed="rId2"/>
          <a:stretch>
            <a:fillRect/>
          </a:stretch>
        </p:blipFill>
        <p:spPr>
          <a:xfrm>
            <a:off x="4595749" y="5729514"/>
            <a:ext cx="3009296" cy="1128486"/>
          </a:xfrm>
          <a:prstGeom prst="rect">
            <a:avLst/>
          </a:prstGeom>
        </p:spPr>
      </p:pic>
      <p:pic>
        <p:nvPicPr>
          <p:cNvPr id="8" name="Picture 7" descr="triangles_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1631" y="1977326"/>
            <a:ext cx="808736" cy="82296"/>
          </a:xfrm>
          <a:prstGeom prst="rect">
            <a:avLst/>
          </a:prstGeom>
        </p:spPr>
      </p:pic>
    </p:spTree>
    <p:extLst>
      <p:ext uri="{BB962C8B-B14F-4D97-AF65-F5344CB8AC3E}">
        <p14:creationId xmlns:p14="http://schemas.microsoft.com/office/powerpoint/2010/main" val="4247386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ed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t>‹#›</a:t>
            </a:fld>
            <a:endParaRPr lang="en-US"/>
          </a:p>
        </p:txBody>
      </p:sp>
      <p:sp>
        <p:nvSpPr>
          <p:cNvPr id="7" name="Title 1"/>
          <p:cNvSpPr>
            <a:spLocks noGrp="1"/>
          </p:cNvSpPr>
          <p:nvPr>
            <p:ph type="title" hasCustomPrompt="1"/>
          </p:nvPr>
        </p:nvSpPr>
        <p:spPr>
          <a:xfrm>
            <a:off x="913721" y="1"/>
            <a:ext cx="10363200" cy="1103313"/>
          </a:xfrm>
        </p:spPr>
        <p:txBody>
          <a:bodyPr/>
          <a:lstStyle>
            <a:lvl1pPr>
              <a:defRPr sz="2000" baseline="0">
                <a:solidFill>
                  <a:srgbClr val="FFFFFF"/>
                </a:solidFill>
              </a:defRPr>
            </a:lvl1pPr>
          </a:lstStyle>
          <a:p>
            <a:r>
              <a:rPr lang="en-US" dirty="0"/>
              <a:t>SAMPLE HEADER</a:t>
            </a:r>
          </a:p>
        </p:txBody>
      </p:sp>
      <p:sp>
        <p:nvSpPr>
          <p:cNvPr id="8" name="Text Placeholder 2"/>
          <p:cNvSpPr>
            <a:spLocks noGrp="1"/>
          </p:cNvSpPr>
          <p:nvPr>
            <p:ph idx="1"/>
          </p:nvPr>
        </p:nvSpPr>
        <p:spPr>
          <a:xfrm>
            <a:off x="1020590" y="2240801"/>
            <a:ext cx="4799019" cy="2971732"/>
          </a:xfrm>
          <a:prstGeom prst="rect">
            <a:avLst/>
          </a:prstGeom>
        </p:spPr>
        <p:txBody>
          <a:bodyPr vert="horz" lIns="91440" tIns="45720" rIns="91440" bIns="45720" rtlCol="0">
            <a:normAutofit/>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idx="13"/>
          </p:nvPr>
        </p:nvSpPr>
        <p:spPr>
          <a:xfrm>
            <a:off x="6297695" y="2240801"/>
            <a:ext cx="4799019" cy="2971732"/>
          </a:xfrm>
          <a:prstGeom prst="rect">
            <a:avLst/>
          </a:prstGeom>
        </p:spPr>
        <p:txBody>
          <a:bodyPr vert="horz" lIns="91440" tIns="45720" rIns="91440" bIns="45720" rtlCol="0">
            <a:normAutofit/>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0191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agraph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t>‹#›</a:t>
            </a:fld>
            <a:endParaRPr lang="en-US"/>
          </a:p>
        </p:txBody>
      </p:sp>
      <p:sp>
        <p:nvSpPr>
          <p:cNvPr id="7" name="Title 1"/>
          <p:cNvSpPr txBox="1">
            <a:spLocks/>
          </p:cNvSpPr>
          <p:nvPr userDrawn="1"/>
        </p:nvSpPr>
        <p:spPr>
          <a:xfrm>
            <a:off x="913721" y="1"/>
            <a:ext cx="103632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sz="2000"/>
              <a:t>SAMPLE HEADER</a:t>
            </a:r>
            <a:endParaRPr lang="en-US" sz="2000" dirty="0"/>
          </a:p>
        </p:txBody>
      </p:sp>
      <p:sp>
        <p:nvSpPr>
          <p:cNvPr id="8" name="Text Placeholder 2"/>
          <p:cNvSpPr>
            <a:spLocks noGrp="1"/>
          </p:cNvSpPr>
          <p:nvPr>
            <p:ph idx="1" hasCustomPrompt="1"/>
          </p:nvPr>
        </p:nvSpPr>
        <p:spPr>
          <a:xfrm>
            <a:off x="1240230" y="2696278"/>
            <a:ext cx="5127812" cy="1418046"/>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9" name="Text Placeholder 2"/>
          <p:cNvSpPr>
            <a:spLocks noGrp="1"/>
          </p:cNvSpPr>
          <p:nvPr>
            <p:ph idx="11" hasCustomPrompt="1"/>
          </p:nvPr>
        </p:nvSpPr>
        <p:spPr>
          <a:xfrm>
            <a:off x="1213277" y="2355446"/>
            <a:ext cx="5127812" cy="353163"/>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800" b="0" i="0">
                <a:solidFill>
                  <a:srgbClr val="C8D9D8"/>
                </a:solidFill>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PARAGRAPH TITLE</a:t>
            </a:r>
          </a:p>
        </p:txBody>
      </p:sp>
    </p:spTree>
    <p:extLst>
      <p:ext uri="{BB962C8B-B14F-4D97-AF65-F5344CB8AC3E}">
        <p14:creationId xmlns:p14="http://schemas.microsoft.com/office/powerpoint/2010/main" val="398758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09AD-4211-6545-A4C7-5F8113D0E493}"/>
              </a:ext>
            </a:extLst>
          </p:cNvPr>
          <p:cNvSpPr>
            <a:spLocks noGrp="1"/>
          </p:cNvSpPr>
          <p:nvPr>
            <p:ph type="title" hasCustomPrompt="1"/>
          </p:nvPr>
        </p:nvSpPr>
        <p:spPr>
          <a:xfrm>
            <a:off x="800100" y="3950348"/>
            <a:ext cx="10591800" cy="775564"/>
          </a:xfrm>
          <a:prstGeom prst="rect">
            <a:avLst/>
          </a:prstGeom>
        </p:spPr>
        <p:txBody>
          <a:bodyPr/>
          <a:lstStyle>
            <a:lvl1pPr>
              <a:defRPr sz="5400">
                <a:solidFill>
                  <a:schemeClr val="bg1"/>
                </a:solidFill>
                <a:latin typeface="+mj-lt"/>
              </a:defRPr>
            </a:lvl1pPr>
          </a:lstStyle>
          <a:p>
            <a:r>
              <a:rPr lang="en-US" dirty="0"/>
              <a:t>Section Title &amp; Headline</a:t>
            </a:r>
          </a:p>
        </p:txBody>
      </p:sp>
      <p:sp>
        <p:nvSpPr>
          <p:cNvPr id="3" name="Slide Number Placeholder 2">
            <a:extLst>
              <a:ext uri="{FF2B5EF4-FFF2-40B4-BE49-F238E27FC236}">
                <a16:creationId xmlns:a16="http://schemas.microsoft.com/office/drawing/2014/main" id="{3025BF69-4B07-FF4C-AA1B-1E088976014B}"/>
              </a:ext>
            </a:extLst>
          </p:cNvPr>
          <p:cNvSpPr>
            <a:spLocks noGrp="1"/>
          </p:cNvSpPr>
          <p:nvPr>
            <p:ph type="sldNum" sz="quarter" idx="10"/>
          </p:nvPr>
        </p:nvSpPr>
        <p:spPr/>
        <p:txBody>
          <a:bodyPr/>
          <a:lstStyle>
            <a:lvl1pPr>
              <a:defRPr>
                <a:solidFill>
                  <a:schemeClr val="bg1"/>
                </a:solidFill>
              </a:defRPr>
            </a:lvl1pPr>
          </a:lstStyle>
          <a:p>
            <a:fld id="{48CB8F98-32D9-9E4F-BAC9-49610775ED25}" type="slidenum">
              <a:rPr lang="en-US" smtClean="0"/>
              <a:pPr/>
              <a:t>‹#›</a:t>
            </a:fld>
            <a:endParaRPr lang="en-US" dirty="0"/>
          </a:p>
        </p:txBody>
      </p:sp>
      <p:sp>
        <p:nvSpPr>
          <p:cNvPr id="7" name="Text Placeholder 6">
            <a:extLst>
              <a:ext uri="{FF2B5EF4-FFF2-40B4-BE49-F238E27FC236}">
                <a16:creationId xmlns:a16="http://schemas.microsoft.com/office/drawing/2014/main" id="{4526D585-121B-614E-9E4B-978BFEEEA667}"/>
              </a:ext>
            </a:extLst>
          </p:cNvPr>
          <p:cNvSpPr>
            <a:spLocks noGrp="1"/>
          </p:cNvSpPr>
          <p:nvPr>
            <p:ph type="body" sz="quarter" idx="11" hasCustomPrompt="1"/>
          </p:nvPr>
        </p:nvSpPr>
        <p:spPr>
          <a:xfrm>
            <a:off x="800100" y="3501427"/>
            <a:ext cx="5157788" cy="365125"/>
          </a:xfrm>
          <a:prstGeom prst="rect">
            <a:avLst/>
          </a:prstGeom>
        </p:spPr>
        <p:txBody>
          <a:bodyPr/>
          <a:lstStyle>
            <a:lvl1pPr marL="0" indent="0">
              <a:buNone/>
              <a:defRPr sz="2400" b="1" i="0" spc="200" baseline="0">
                <a:solidFill>
                  <a:schemeClr val="bg1">
                    <a:alpha val="60000"/>
                  </a:schemeClr>
                </a:solidFill>
                <a:latin typeface="Arial" panose="020B0604020202020204" pitchFamily="34" charset="0"/>
                <a:cs typeface="Arial" panose="020B0604020202020204" pitchFamily="34" charset="0"/>
              </a:defRPr>
            </a:lvl1pPr>
          </a:lstStyle>
          <a:p>
            <a:pPr lvl="0"/>
            <a:r>
              <a:rPr lang="en-US" dirty="0"/>
              <a:t>SECTION #</a:t>
            </a:r>
          </a:p>
        </p:txBody>
      </p:sp>
      <p:sp>
        <p:nvSpPr>
          <p:cNvPr id="11" name="Picture Placeholder 10">
            <a:extLst>
              <a:ext uri="{FF2B5EF4-FFF2-40B4-BE49-F238E27FC236}">
                <a16:creationId xmlns:a16="http://schemas.microsoft.com/office/drawing/2014/main" id="{A21F4DCF-7770-0B45-B9A0-2CE48DEF1EF3}"/>
              </a:ext>
            </a:extLst>
          </p:cNvPr>
          <p:cNvSpPr>
            <a:spLocks noGrp="1"/>
          </p:cNvSpPr>
          <p:nvPr>
            <p:ph type="pic" sz="quarter" idx="12" hasCustomPrompt="1"/>
          </p:nvPr>
        </p:nvSpPr>
        <p:spPr>
          <a:xfrm>
            <a:off x="8193088" y="723900"/>
            <a:ext cx="3998912" cy="4618038"/>
          </a:xfrm>
          <a:prstGeom prst="rect">
            <a:avLst/>
          </a:prstGeom>
        </p:spPr>
        <p:txBody>
          <a:bodyPr anchor="ctr"/>
          <a:lstStyle>
            <a:lvl1pPr marL="0" indent="0" algn="ctr">
              <a:buNone/>
              <a:defRPr b="1">
                <a:solidFill>
                  <a:schemeClr val="bg1"/>
                </a:solidFill>
              </a:defRPr>
            </a:lvl1pPr>
          </a:lstStyle>
          <a:p>
            <a:r>
              <a:rPr lang="en-US" dirty="0"/>
              <a:t>Insert Icon Here</a:t>
            </a:r>
            <a:br>
              <a:rPr lang="en-US" dirty="0"/>
            </a:br>
            <a:r>
              <a:rPr lang="en-US" dirty="0"/>
              <a:t>If Wanted</a:t>
            </a:r>
          </a:p>
        </p:txBody>
      </p:sp>
      <p:sp>
        <p:nvSpPr>
          <p:cNvPr id="12" name="Text Placeholder 6">
            <a:extLst>
              <a:ext uri="{FF2B5EF4-FFF2-40B4-BE49-F238E27FC236}">
                <a16:creationId xmlns:a16="http://schemas.microsoft.com/office/drawing/2014/main" id="{A479E631-0BF4-C14C-938E-2433D302CA9E}"/>
              </a:ext>
            </a:extLst>
          </p:cNvPr>
          <p:cNvSpPr>
            <a:spLocks noGrp="1"/>
          </p:cNvSpPr>
          <p:nvPr>
            <p:ph type="body" sz="quarter" idx="13" hasCustomPrompt="1"/>
          </p:nvPr>
        </p:nvSpPr>
        <p:spPr>
          <a:xfrm>
            <a:off x="800100" y="803495"/>
            <a:ext cx="5157788" cy="365125"/>
          </a:xfrm>
          <a:prstGeom prst="rect">
            <a:avLst/>
          </a:prstGeom>
        </p:spPr>
        <p:txBody>
          <a:bodyPr/>
          <a:lstStyle>
            <a:lvl1pPr marL="0" indent="0">
              <a:buNone/>
              <a:defRPr sz="1600" b="1" i="0" spc="200" baseline="0">
                <a:solidFill>
                  <a:schemeClr val="bg1">
                    <a:alpha val="60000"/>
                  </a:schemeClr>
                </a:solidFill>
                <a:latin typeface="Arial" panose="020B0604020202020204" pitchFamily="34" charset="0"/>
                <a:cs typeface="Arial" panose="020B0604020202020204" pitchFamily="34" charset="0"/>
              </a:defRPr>
            </a:lvl1pPr>
          </a:lstStyle>
          <a:p>
            <a:pPr lvl="0"/>
            <a:r>
              <a:rPr lang="en-US" dirty="0"/>
              <a:t>PRESENTATION NAME</a:t>
            </a:r>
          </a:p>
        </p:txBody>
      </p:sp>
    </p:spTree>
    <p:extLst>
      <p:ext uri="{BB962C8B-B14F-4D97-AF65-F5344CB8AC3E}">
        <p14:creationId xmlns:p14="http://schemas.microsoft.com/office/powerpoint/2010/main" val="1909602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Paragraph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214C19-7B70-E548-A608-340680BFD9AE}" type="slidenum">
              <a:rPr lang="en-US" smtClean="0"/>
              <a:t>‹#›</a:t>
            </a:fld>
            <a:endParaRPr lang="en-US"/>
          </a:p>
        </p:txBody>
      </p:sp>
      <p:sp>
        <p:nvSpPr>
          <p:cNvPr id="8" name="Title 1"/>
          <p:cNvSpPr txBox="1">
            <a:spLocks/>
          </p:cNvSpPr>
          <p:nvPr userDrawn="1"/>
        </p:nvSpPr>
        <p:spPr>
          <a:xfrm>
            <a:off x="913721" y="1"/>
            <a:ext cx="103632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sz="2000"/>
              <a:t>SAMPLE HEADER</a:t>
            </a:r>
            <a:endParaRPr lang="en-US" sz="2000" dirty="0"/>
          </a:p>
        </p:txBody>
      </p:sp>
      <p:sp>
        <p:nvSpPr>
          <p:cNvPr id="10" name="Text Placeholder 2"/>
          <p:cNvSpPr>
            <a:spLocks noGrp="1"/>
          </p:cNvSpPr>
          <p:nvPr>
            <p:ph idx="1" hasCustomPrompt="1"/>
          </p:nvPr>
        </p:nvSpPr>
        <p:spPr>
          <a:xfrm>
            <a:off x="1316503" y="2003330"/>
            <a:ext cx="4503108" cy="2929562"/>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11" name="Text Placeholder 2"/>
          <p:cNvSpPr>
            <a:spLocks noGrp="1"/>
          </p:cNvSpPr>
          <p:nvPr>
            <p:ph idx="13" hasCustomPrompt="1"/>
          </p:nvPr>
        </p:nvSpPr>
        <p:spPr>
          <a:xfrm>
            <a:off x="6363453" y="2003330"/>
            <a:ext cx="4503108" cy="2929562"/>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Tree>
    <p:extLst>
      <p:ext uri="{BB962C8B-B14F-4D97-AF65-F5344CB8AC3E}">
        <p14:creationId xmlns:p14="http://schemas.microsoft.com/office/powerpoint/2010/main" val="3740100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ject Slid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1214C19-7B70-E548-A608-340680BFD9AE}" type="slidenum">
              <a:rPr lang="en-US" smtClean="0"/>
              <a:t>‹#›</a:t>
            </a:fld>
            <a:endParaRPr lang="en-US"/>
          </a:p>
        </p:txBody>
      </p:sp>
      <p:sp>
        <p:nvSpPr>
          <p:cNvPr id="10" name="Title 1"/>
          <p:cNvSpPr txBox="1">
            <a:spLocks/>
          </p:cNvSpPr>
          <p:nvPr userDrawn="1"/>
        </p:nvSpPr>
        <p:spPr>
          <a:xfrm>
            <a:off x="913721" y="1"/>
            <a:ext cx="103632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sz="2000"/>
              <a:t>SAMPLE HEADER</a:t>
            </a:r>
            <a:endParaRPr lang="en-US" sz="2000" dirty="0"/>
          </a:p>
        </p:txBody>
      </p:sp>
      <p:sp>
        <p:nvSpPr>
          <p:cNvPr id="11" name="Content Placeholder 2"/>
          <p:cNvSpPr>
            <a:spLocks noGrp="1"/>
          </p:cNvSpPr>
          <p:nvPr>
            <p:ph sz="half" idx="1"/>
          </p:nvPr>
        </p:nvSpPr>
        <p:spPr>
          <a:xfrm>
            <a:off x="1613285" y="2875352"/>
            <a:ext cx="8623684" cy="1314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3764692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214C19-7B70-E548-A608-340680BFD9AE}" type="slidenum">
              <a:rPr lang="en-US" smtClean="0"/>
              <a:t>‹#›</a:t>
            </a:fld>
            <a:endParaRPr lang="en-US"/>
          </a:p>
        </p:txBody>
      </p:sp>
      <p:sp>
        <p:nvSpPr>
          <p:cNvPr id="6" name="Title 1"/>
          <p:cNvSpPr txBox="1">
            <a:spLocks/>
          </p:cNvSpPr>
          <p:nvPr userDrawn="1"/>
        </p:nvSpPr>
        <p:spPr>
          <a:xfrm>
            <a:off x="913721" y="1"/>
            <a:ext cx="103632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sz="2000"/>
              <a:t>SAMPLE HEADER</a:t>
            </a:r>
            <a:endParaRPr lang="en-US" sz="2000" dirty="0"/>
          </a:p>
        </p:txBody>
      </p:sp>
      <p:sp>
        <p:nvSpPr>
          <p:cNvPr id="7" name="Picture Placeholder 2"/>
          <p:cNvSpPr>
            <a:spLocks noGrp="1"/>
          </p:cNvSpPr>
          <p:nvPr>
            <p:ph type="pic" idx="1"/>
          </p:nvPr>
        </p:nvSpPr>
        <p:spPr>
          <a:xfrm>
            <a:off x="2389717" y="1829440"/>
            <a:ext cx="73152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hasCustomPrompt="1"/>
          </p:nvPr>
        </p:nvSpPr>
        <p:spPr>
          <a:xfrm>
            <a:off x="2389717" y="4938724"/>
            <a:ext cx="7315200" cy="400870"/>
          </a:xfrm>
        </p:spPr>
        <p:txBody>
          <a:bodyPr/>
          <a:lstStyle>
            <a:lvl1pPr marL="0" indent="0">
              <a:buNone/>
              <a:defRPr sz="1200">
                <a:solidFill>
                  <a:srgbClr val="C8D9D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IMAGE CAPTION</a:t>
            </a:r>
          </a:p>
        </p:txBody>
      </p:sp>
    </p:spTree>
    <p:extLst>
      <p:ext uri="{BB962C8B-B14F-4D97-AF65-F5344CB8AC3E}">
        <p14:creationId xmlns:p14="http://schemas.microsoft.com/office/powerpoint/2010/main" val="2868580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ft Aligned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214C19-7B70-E548-A608-340680BFD9AE}" type="slidenum">
              <a:rPr lang="en-US" smtClean="0"/>
              <a:t>‹#›</a:t>
            </a:fld>
            <a:endParaRPr lang="en-US"/>
          </a:p>
        </p:txBody>
      </p:sp>
      <p:sp>
        <p:nvSpPr>
          <p:cNvPr id="5" name="Title 1"/>
          <p:cNvSpPr>
            <a:spLocks noGrp="1"/>
          </p:cNvSpPr>
          <p:nvPr>
            <p:ph type="title" hasCustomPrompt="1"/>
          </p:nvPr>
        </p:nvSpPr>
        <p:spPr>
          <a:xfrm>
            <a:off x="913721" y="1"/>
            <a:ext cx="10363200" cy="1103313"/>
          </a:xfrm>
        </p:spPr>
        <p:txBody>
          <a:bodyPr/>
          <a:lstStyle>
            <a:lvl1pPr>
              <a:defRPr sz="2000" baseline="0">
                <a:solidFill>
                  <a:srgbClr val="FFFFFF"/>
                </a:solidFill>
              </a:defRPr>
            </a:lvl1pPr>
          </a:lstStyle>
          <a:p>
            <a:r>
              <a:rPr lang="en-US" dirty="0"/>
              <a:t>SAMPLE HEADER</a:t>
            </a:r>
          </a:p>
        </p:txBody>
      </p:sp>
      <p:sp>
        <p:nvSpPr>
          <p:cNvPr id="6" name="Text Placeholder 2"/>
          <p:cNvSpPr>
            <a:spLocks noGrp="1"/>
          </p:cNvSpPr>
          <p:nvPr>
            <p:ph idx="1" hasCustomPrompt="1"/>
          </p:nvPr>
        </p:nvSpPr>
        <p:spPr>
          <a:xfrm>
            <a:off x="905513" y="1843553"/>
            <a:ext cx="3007107" cy="2219550"/>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7" name="Picture Placeholder 2"/>
          <p:cNvSpPr>
            <a:spLocks noGrp="1"/>
          </p:cNvSpPr>
          <p:nvPr>
            <p:ph type="pic" idx="11"/>
          </p:nvPr>
        </p:nvSpPr>
        <p:spPr>
          <a:xfrm>
            <a:off x="4066553" y="1921673"/>
            <a:ext cx="73152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hasCustomPrompt="1"/>
          </p:nvPr>
        </p:nvSpPr>
        <p:spPr>
          <a:xfrm>
            <a:off x="4066553" y="5030957"/>
            <a:ext cx="7315200" cy="400870"/>
          </a:xfrm>
        </p:spPr>
        <p:txBody>
          <a:bodyPr/>
          <a:lstStyle>
            <a:lvl1pPr marL="0" indent="0">
              <a:buNone/>
              <a:defRPr sz="1200">
                <a:solidFill>
                  <a:srgbClr val="C8D9D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IMAGE CAPTION</a:t>
            </a:r>
          </a:p>
        </p:txBody>
      </p:sp>
    </p:spTree>
    <p:extLst>
      <p:ext uri="{BB962C8B-B14F-4D97-AF65-F5344CB8AC3E}">
        <p14:creationId xmlns:p14="http://schemas.microsoft.com/office/powerpoint/2010/main" val="3950764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214C19-7B70-E548-A608-340680BFD9AE}" type="slidenum">
              <a:rPr lang="en-US" smtClean="0"/>
              <a:t>‹#›</a:t>
            </a:fld>
            <a:endParaRPr lang="en-US"/>
          </a:p>
        </p:txBody>
      </p:sp>
    </p:spTree>
    <p:extLst>
      <p:ext uri="{BB962C8B-B14F-4D97-AF65-F5344CB8AC3E}">
        <p14:creationId xmlns:p14="http://schemas.microsoft.com/office/powerpoint/2010/main" val="4157285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DF809-CDAA-615A-4D76-D8AE836BFACF}"/>
              </a:ext>
            </a:extLst>
          </p:cNvPr>
          <p:cNvSpPr>
            <a:spLocks noGrp="1"/>
          </p:cNvSpPr>
          <p:nvPr>
            <p:ph type="ctrTitle" hasCustomPrompt="1"/>
          </p:nvPr>
        </p:nvSpPr>
        <p:spPr>
          <a:xfrm>
            <a:off x="0" y="3114674"/>
            <a:ext cx="9515475" cy="962025"/>
          </a:xfrm>
        </p:spPr>
        <p:txBody>
          <a:bodyPr anchor="b"/>
          <a:lstStyle>
            <a:lvl1pPr algn="l">
              <a:defRPr sz="6000"/>
            </a:lvl1pPr>
          </a:lstStyle>
          <a:p>
            <a:r>
              <a:rPr lang="en-US" dirty="0"/>
              <a:t>TITLE GOES HERE </a:t>
            </a:r>
          </a:p>
        </p:txBody>
      </p:sp>
      <p:sp>
        <p:nvSpPr>
          <p:cNvPr id="3" name="Subtitle 2">
            <a:extLst>
              <a:ext uri="{FF2B5EF4-FFF2-40B4-BE49-F238E27FC236}">
                <a16:creationId xmlns:a16="http://schemas.microsoft.com/office/drawing/2014/main" id="{2988645F-7BCD-4F8D-4E79-D82173C58002}"/>
              </a:ext>
            </a:extLst>
          </p:cNvPr>
          <p:cNvSpPr>
            <a:spLocks noGrp="1"/>
          </p:cNvSpPr>
          <p:nvPr>
            <p:ph type="subTitle" idx="1"/>
          </p:nvPr>
        </p:nvSpPr>
        <p:spPr>
          <a:xfrm>
            <a:off x="0" y="4076699"/>
            <a:ext cx="7306102" cy="131445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29680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25CD-3FE5-5635-9961-67A58F12985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37E98AF-8934-FE22-E209-AF6E706124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302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474BF-AE33-BC24-ACBE-89C87AFBA8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3D8F50-134A-D4C9-07E2-016A8B49FB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14435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85F0-C2A6-19EB-5933-1BAAB946BA47}"/>
              </a:ext>
            </a:extLst>
          </p:cNvPr>
          <p:cNvSpPr>
            <a:spLocks noGrp="1"/>
          </p:cNvSpPr>
          <p:nvPr>
            <p:ph type="title"/>
          </p:nvPr>
        </p:nvSpPr>
        <p:spPr>
          <a:xfrm>
            <a:off x="3543299" y="681037"/>
            <a:ext cx="8353425" cy="8429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1F7D261-A8B4-90E6-C8D4-C8850A0ABE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ACBFA3-7C05-99D1-B5A0-9E18BAA6BD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008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37AC8E-F1C8-3573-C7FC-C0DFB6ABEF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D1841C-130E-B104-F2BE-789669AFE1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96E1BD-056F-54C3-E289-7A96F56705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E473AF-7B65-A1F2-1369-F3A18B6871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49DC7967-2F2D-F186-2EFE-B10E49066855}"/>
              </a:ext>
            </a:extLst>
          </p:cNvPr>
          <p:cNvSpPr>
            <a:spLocks noGrp="1"/>
          </p:cNvSpPr>
          <p:nvPr>
            <p:ph type="title"/>
          </p:nvPr>
        </p:nvSpPr>
        <p:spPr>
          <a:xfrm>
            <a:off x="3543299" y="681037"/>
            <a:ext cx="8353425" cy="842963"/>
          </a:xfrm>
        </p:spPr>
        <p:txBody>
          <a:bodyPr/>
          <a:lstStyle/>
          <a:p>
            <a:r>
              <a:rPr lang="en-US"/>
              <a:t>Click to edit Master title style</a:t>
            </a:r>
          </a:p>
        </p:txBody>
      </p:sp>
    </p:spTree>
    <p:extLst>
      <p:ext uri="{BB962C8B-B14F-4D97-AF65-F5344CB8AC3E}">
        <p14:creationId xmlns:p14="http://schemas.microsoft.com/office/powerpoint/2010/main" val="2895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09AD-4211-6545-A4C7-5F8113D0E493}"/>
              </a:ext>
            </a:extLst>
          </p:cNvPr>
          <p:cNvSpPr>
            <a:spLocks noGrp="1"/>
          </p:cNvSpPr>
          <p:nvPr>
            <p:ph type="title" hasCustomPrompt="1"/>
          </p:nvPr>
        </p:nvSpPr>
        <p:spPr>
          <a:xfrm>
            <a:off x="800100" y="3950348"/>
            <a:ext cx="10591800" cy="775564"/>
          </a:xfrm>
          <a:prstGeom prst="rect">
            <a:avLst/>
          </a:prstGeom>
        </p:spPr>
        <p:txBody>
          <a:bodyPr/>
          <a:lstStyle>
            <a:lvl1pPr>
              <a:defRPr sz="5400">
                <a:solidFill>
                  <a:schemeClr val="bg1"/>
                </a:solidFill>
                <a:latin typeface="+mj-lt"/>
              </a:defRPr>
            </a:lvl1pPr>
          </a:lstStyle>
          <a:p>
            <a:r>
              <a:rPr lang="en-US" dirty="0"/>
              <a:t>Section Title &amp; Headline</a:t>
            </a:r>
          </a:p>
        </p:txBody>
      </p:sp>
      <p:sp>
        <p:nvSpPr>
          <p:cNvPr id="3" name="Slide Number Placeholder 2">
            <a:extLst>
              <a:ext uri="{FF2B5EF4-FFF2-40B4-BE49-F238E27FC236}">
                <a16:creationId xmlns:a16="http://schemas.microsoft.com/office/drawing/2014/main" id="{3025BF69-4B07-FF4C-AA1B-1E088976014B}"/>
              </a:ext>
            </a:extLst>
          </p:cNvPr>
          <p:cNvSpPr>
            <a:spLocks noGrp="1"/>
          </p:cNvSpPr>
          <p:nvPr>
            <p:ph type="sldNum" sz="quarter" idx="10"/>
          </p:nvPr>
        </p:nvSpPr>
        <p:spPr/>
        <p:txBody>
          <a:bodyPr/>
          <a:lstStyle>
            <a:lvl1pPr>
              <a:defRPr>
                <a:solidFill>
                  <a:schemeClr val="bg1"/>
                </a:solidFill>
              </a:defRPr>
            </a:lvl1pPr>
          </a:lstStyle>
          <a:p>
            <a:fld id="{48CB8F98-32D9-9E4F-BAC9-49610775ED25}" type="slidenum">
              <a:rPr lang="en-US" smtClean="0"/>
              <a:pPr/>
              <a:t>‹#›</a:t>
            </a:fld>
            <a:endParaRPr lang="en-US" dirty="0"/>
          </a:p>
        </p:txBody>
      </p:sp>
      <p:sp>
        <p:nvSpPr>
          <p:cNvPr id="7" name="Text Placeholder 6">
            <a:extLst>
              <a:ext uri="{FF2B5EF4-FFF2-40B4-BE49-F238E27FC236}">
                <a16:creationId xmlns:a16="http://schemas.microsoft.com/office/drawing/2014/main" id="{4526D585-121B-614E-9E4B-978BFEEEA667}"/>
              </a:ext>
            </a:extLst>
          </p:cNvPr>
          <p:cNvSpPr>
            <a:spLocks noGrp="1"/>
          </p:cNvSpPr>
          <p:nvPr>
            <p:ph type="body" sz="quarter" idx="11" hasCustomPrompt="1"/>
          </p:nvPr>
        </p:nvSpPr>
        <p:spPr>
          <a:xfrm>
            <a:off x="800100" y="3501427"/>
            <a:ext cx="5157788" cy="365125"/>
          </a:xfrm>
          <a:prstGeom prst="rect">
            <a:avLst/>
          </a:prstGeom>
        </p:spPr>
        <p:txBody>
          <a:bodyPr/>
          <a:lstStyle>
            <a:lvl1pPr marL="0" indent="0">
              <a:buNone/>
              <a:defRPr sz="2400" b="1" i="0" spc="200" baseline="0">
                <a:solidFill>
                  <a:schemeClr val="bg1">
                    <a:alpha val="60000"/>
                  </a:schemeClr>
                </a:solidFill>
                <a:latin typeface="Arial" panose="020B0604020202020204" pitchFamily="34" charset="0"/>
                <a:cs typeface="Arial" panose="020B0604020202020204" pitchFamily="34" charset="0"/>
              </a:defRPr>
            </a:lvl1pPr>
          </a:lstStyle>
          <a:p>
            <a:pPr lvl="0"/>
            <a:r>
              <a:rPr lang="en-US" dirty="0"/>
              <a:t>SECTION #</a:t>
            </a:r>
          </a:p>
        </p:txBody>
      </p:sp>
      <p:sp>
        <p:nvSpPr>
          <p:cNvPr id="11" name="Picture Placeholder 10">
            <a:extLst>
              <a:ext uri="{FF2B5EF4-FFF2-40B4-BE49-F238E27FC236}">
                <a16:creationId xmlns:a16="http://schemas.microsoft.com/office/drawing/2014/main" id="{A21F4DCF-7770-0B45-B9A0-2CE48DEF1EF3}"/>
              </a:ext>
            </a:extLst>
          </p:cNvPr>
          <p:cNvSpPr>
            <a:spLocks noGrp="1"/>
          </p:cNvSpPr>
          <p:nvPr>
            <p:ph type="pic" sz="quarter" idx="12" hasCustomPrompt="1"/>
          </p:nvPr>
        </p:nvSpPr>
        <p:spPr>
          <a:xfrm>
            <a:off x="8193088" y="723900"/>
            <a:ext cx="3998912" cy="4618038"/>
          </a:xfrm>
          <a:prstGeom prst="rect">
            <a:avLst/>
          </a:prstGeom>
        </p:spPr>
        <p:txBody>
          <a:bodyPr anchor="ctr"/>
          <a:lstStyle>
            <a:lvl1pPr marL="0" indent="0" algn="ctr">
              <a:buNone/>
              <a:defRPr b="1">
                <a:solidFill>
                  <a:schemeClr val="bg1"/>
                </a:solidFill>
              </a:defRPr>
            </a:lvl1pPr>
          </a:lstStyle>
          <a:p>
            <a:r>
              <a:rPr lang="en-US" dirty="0"/>
              <a:t>Insert Icon Here</a:t>
            </a:r>
            <a:br>
              <a:rPr lang="en-US" dirty="0"/>
            </a:br>
            <a:r>
              <a:rPr lang="en-US" dirty="0"/>
              <a:t>If Wanted</a:t>
            </a:r>
          </a:p>
        </p:txBody>
      </p:sp>
      <p:sp>
        <p:nvSpPr>
          <p:cNvPr id="12" name="Text Placeholder 6">
            <a:extLst>
              <a:ext uri="{FF2B5EF4-FFF2-40B4-BE49-F238E27FC236}">
                <a16:creationId xmlns:a16="http://schemas.microsoft.com/office/drawing/2014/main" id="{A479E631-0BF4-C14C-938E-2433D302CA9E}"/>
              </a:ext>
            </a:extLst>
          </p:cNvPr>
          <p:cNvSpPr>
            <a:spLocks noGrp="1"/>
          </p:cNvSpPr>
          <p:nvPr>
            <p:ph type="body" sz="quarter" idx="13" hasCustomPrompt="1"/>
          </p:nvPr>
        </p:nvSpPr>
        <p:spPr>
          <a:xfrm>
            <a:off x="800100" y="803495"/>
            <a:ext cx="5157788" cy="365125"/>
          </a:xfrm>
          <a:prstGeom prst="rect">
            <a:avLst/>
          </a:prstGeom>
        </p:spPr>
        <p:txBody>
          <a:bodyPr/>
          <a:lstStyle>
            <a:lvl1pPr marL="0" indent="0">
              <a:buNone/>
              <a:defRPr sz="1600" b="1" i="0" spc="200" baseline="0">
                <a:solidFill>
                  <a:schemeClr val="bg1">
                    <a:alpha val="60000"/>
                  </a:schemeClr>
                </a:solidFill>
                <a:latin typeface="Arial" panose="020B0604020202020204" pitchFamily="34" charset="0"/>
                <a:cs typeface="Arial" panose="020B0604020202020204" pitchFamily="34" charset="0"/>
              </a:defRPr>
            </a:lvl1pPr>
          </a:lstStyle>
          <a:p>
            <a:pPr lvl="0"/>
            <a:r>
              <a:rPr lang="en-US" dirty="0"/>
              <a:t>PRESENTATION NAME</a:t>
            </a:r>
          </a:p>
        </p:txBody>
      </p:sp>
    </p:spTree>
    <p:extLst>
      <p:ext uri="{BB962C8B-B14F-4D97-AF65-F5344CB8AC3E}">
        <p14:creationId xmlns:p14="http://schemas.microsoft.com/office/powerpoint/2010/main" val="4140332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B7A39-A5A0-8AFC-0373-245D8388E00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618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293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0D93-C52F-FA27-CC9A-46631FFD33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904AFE-28E0-424E-070B-7E4305A897C5}"/>
              </a:ext>
            </a:extLst>
          </p:cNvPr>
          <p:cNvSpPr>
            <a:spLocks noGrp="1"/>
          </p:cNvSpPr>
          <p:nvPr>
            <p:ph idx="1"/>
          </p:nvPr>
        </p:nvSpPr>
        <p:spPr>
          <a:xfrm>
            <a:off x="5183188" y="1581150"/>
            <a:ext cx="6172200" cy="4279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62331-0D0F-E8D7-9562-2778132E00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57540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5356-CF17-9173-21D5-F43C0AE47C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990C43-99C2-68FA-E4F7-F81350B71D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C5E1F5E-1415-D349-950C-6D056C40F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08947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49306-1E3F-E1FF-83FF-002AB53FC5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2EF30E-BD84-716C-4D6F-BEDE492C90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908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8348D4-DA73-C3DF-5219-3472F21AC5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77336F-086F-30F5-FF10-5CCA040E22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1103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596A-4D58-4E40-9350-697B67AD1C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5762D2-C878-4EC5-BA8C-D5FFE24923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3B7906-97E2-4E11-AAAE-11D0B6C05229}"/>
              </a:ext>
            </a:extLst>
          </p:cNvPr>
          <p:cNvSpPr>
            <a:spLocks noGrp="1"/>
          </p:cNvSpPr>
          <p:nvPr>
            <p:ph type="dt" sz="half" idx="10"/>
          </p:nvPr>
        </p:nvSpPr>
        <p:spPr/>
        <p:txBody>
          <a:bodyPr/>
          <a:lstStyle/>
          <a:p>
            <a:fld id="{8F7B47A9-B053-4382-B596-E60574C54E98}" type="datetimeFigureOut">
              <a:rPr lang="en-US" smtClean="0"/>
              <a:t>2/2/2023</a:t>
            </a:fld>
            <a:endParaRPr lang="en-US"/>
          </a:p>
        </p:txBody>
      </p:sp>
      <p:sp>
        <p:nvSpPr>
          <p:cNvPr id="5" name="Footer Placeholder 4">
            <a:extLst>
              <a:ext uri="{FF2B5EF4-FFF2-40B4-BE49-F238E27FC236}">
                <a16:creationId xmlns:a16="http://schemas.microsoft.com/office/drawing/2014/main" id="{89E65DC2-730F-45E3-B19D-117C3287C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2DB05-E566-43EB-B130-DFD5B6B26759}"/>
              </a:ext>
            </a:extLst>
          </p:cNvPr>
          <p:cNvSpPr>
            <a:spLocks noGrp="1"/>
          </p:cNvSpPr>
          <p:nvPr>
            <p:ph type="sldNum" sz="quarter" idx="12"/>
          </p:nvPr>
        </p:nvSpPr>
        <p:spPr/>
        <p:txBody>
          <a:bodyPr/>
          <a:lstStyle/>
          <a:p>
            <a:fld id="{7D2C75E4-60A3-4005-BEF1-46F2C2CAC853}" type="slidenum">
              <a:rPr lang="en-US" smtClean="0"/>
              <a:t>‹#›</a:t>
            </a:fld>
            <a:endParaRPr lang="en-US"/>
          </a:p>
        </p:txBody>
      </p:sp>
    </p:spTree>
    <p:extLst>
      <p:ext uri="{BB962C8B-B14F-4D97-AF65-F5344CB8AC3E}">
        <p14:creationId xmlns:p14="http://schemas.microsoft.com/office/powerpoint/2010/main" val="3138186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17805-3166-4D23-A3FD-AFC79A122A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EC94DE-E37E-4A39-8FA0-6A06F989BA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D9E8E1-C9AC-47A6-ACF4-86567E9E3F82}"/>
              </a:ext>
            </a:extLst>
          </p:cNvPr>
          <p:cNvSpPr>
            <a:spLocks noGrp="1"/>
          </p:cNvSpPr>
          <p:nvPr>
            <p:ph type="dt" sz="half" idx="10"/>
          </p:nvPr>
        </p:nvSpPr>
        <p:spPr/>
        <p:txBody>
          <a:bodyPr/>
          <a:lstStyle/>
          <a:p>
            <a:fld id="{8F7B47A9-B053-4382-B596-E60574C54E98}" type="datetimeFigureOut">
              <a:rPr lang="en-US" smtClean="0"/>
              <a:t>2/2/2023</a:t>
            </a:fld>
            <a:endParaRPr lang="en-US"/>
          </a:p>
        </p:txBody>
      </p:sp>
      <p:sp>
        <p:nvSpPr>
          <p:cNvPr id="5" name="Footer Placeholder 4">
            <a:extLst>
              <a:ext uri="{FF2B5EF4-FFF2-40B4-BE49-F238E27FC236}">
                <a16:creationId xmlns:a16="http://schemas.microsoft.com/office/drawing/2014/main" id="{2D12092E-5CCC-4D20-B2A3-BEDFE7326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54547-2946-4B2C-A176-333250994A78}"/>
              </a:ext>
            </a:extLst>
          </p:cNvPr>
          <p:cNvSpPr>
            <a:spLocks noGrp="1"/>
          </p:cNvSpPr>
          <p:nvPr>
            <p:ph type="sldNum" sz="quarter" idx="12"/>
          </p:nvPr>
        </p:nvSpPr>
        <p:spPr/>
        <p:txBody>
          <a:bodyPr/>
          <a:lstStyle/>
          <a:p>
            <a:fld id="{7D2C75E4-60A3-4005-BEF1-46F2C2CAC853}" type="slidenum">
              <a:rPr lang="en-US" smtClean="0"/>
              <a:t>‹#›</a:t>
            </a:fld>
            <a:endParaRPr lang="en-US"/>
          </a:p>
        </p:txBody>
      </p:sp>
    </p:spTree>
    <p:extLst>
      <p:ext uri="{BB962C8B-B14F-4D97-AF65-F5344CB8AC3E}">
        <p14:creationId xmlns:p14="http://schemas.microsoft.com/office/powerpoint/2010/main" val="106907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CE4DD-F3D0-4F0D-AEEC-B0EC3F0518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A05E58-5CFE-458D-96C5-68F81AC4D5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1CC0D8-750A-4C51-8A6E-FABA64FEC4BC}"/>
              </a:ext>
            </a:extLst>
          </p:cNvPr>
          <p:cNvSpPr>
            <a:spLocks noGrp="1"/>
          </p:cNvSpPr>
          <p:nvPr>
            <p:ph type="dt" sz="half" idx="10"/>
          </p:nvPr>
        </p:nvSpPr>
        <p:spPr/>
        <p:txBody>
          <a:bodyPr/>
          <a:lstStyle/>
          <a:p>
            <a:fld id="{8F7B47A9-B053-4382-B596-E60574C54E98}" type="datetimeFigureOut">
              <a:rPr lang="en-US" smtClean="0"/>
              <a:t>2/2/2023</a:t>
            </a:fld>
            <a:endParaRPr lang="en-US"/>
          </a:p>
        </p:txBody>
      </p:sp>
      <p:sp>
        <p:nvSpPr>
          <p:cNvPr id="5" name="Footer Placeholder 4">
            <a:extLst>
              <a:ext uri="{FF2B5EF4-FFF2-40B4-BE49-F238E27FC236}">
                <a16:creationId xmlns:a16="http://schemas.microsoft.com/office/drawing/2014/main" id="{03796653-8BD1-41FF-8DD7-40690ADE4F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5EF6D-E863-405C-A044-483735DA3E36}"/>
              </a:ext>
            </a:extLst>
          </p:cNvPr>
          <p:cNvSpPr>
            <a:spLocks noGrp="1"/>
          </p:cNvSpPr>
          <p:nvPr>
            <p:ph type="sldNum" sz="quarter" idx="12"/>
          </p:nvPr>
        </p:nvSpPr>
        <p:spPr/>
        <p:txBody>
          <a:bodyPr/>
          <a:lstStyle/>
          <a:p>
            <a:fld id="{7D2C75E4-60A3-4005-BEF1-46F2C2CAC853}" type="slidenum">
              <a:rPr lang="en-US" smtClean="0"/>
              <a:t>‹#›</a:t>
            </a:fld>
            <a:endParaRPr lang="en-US"/>
          </a:p>
        </p:txBody>
      </p:sp>
    </p:spTree>
    <p:extLst>
      <p:ext uri="{BB962C8B-B14F-4D97-AF65-F5344CB8AC3E}">
        <p14:creationId xmlns:p14="http://schemas.microsoft.com/office/powerpoint/2010/main" val="3143001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D974D-97AC-43D2-9437-1996A90412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5308CD-7D86-4E7F-86CA-3607198582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DD02E-41E4-42DA-B7BC-C1C9C813D0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B5FA23-B6B1-4F88-AE12-8BFE63DABC3E}"/>
              </a:ext>
            </a:extLst>
          </p:cNvPr>
          <p:cNvSpPr>
            <a:spLocks noGrp="1"/>
          </p:cNvSpPr>
          <p:nvPr>
            <p:ph type="dt" sz="half" idx="10"/>
          </p:nvPr>
        </p:nvSpPr>
        <p:spPr/>
        <p:txBody>
          <a:bodyPr/>
          <a:lstStyle/>
          <a:p>
            <a:fld id="{8F7B47A9-B053-4382-B596-E60574C54E98}" type="datetimeFigureOut">
              <a:rPr lang="en-US" smtClean="0"/>
              <a:t>2/2/2023</a:t>
            </a:fld>
            <a:endParaRPr lang="en-US"/>
          </a:p>
        </p:txBody>
      </p:sp>
      <p:sp>
        <p:nvSpPr>
          <p:cNvPr id="6" name="Footer Placeholder 5">
            <a:extLst>
              <a:ext uri="{FF2B5EF4-FFF2-40B4-BE49-F238E27FC236}">
                <a16:creationId xmlns:a16="http://schemas.microsoft.com/office/drawing/2014/main" id="{814E5F1B-79D1-4F35-9BB2-96C351FFF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72E326-ACB6-498C-A959-D735730ACACB}"/>
              </a:ext>
            </a:extLst>
          </p:cNvPr>
          <p:cNvSpPr>
            <a:spLocks noGrp="1"/>
          </p:cNvSpPr>
          <p:nvPr>
            <p:ph type="sldNum" sz="quarter" idx="12"/>
          </p:nvPr>
        </p:nvSpPr>
        <p:spPr/>
        <p:txBody>
          <a:bodyPr/>
          <a:lstStyle/>
          <a:p>
            <a:fld id="{7D2C75E4-60A3-4005-BEF1-46F2C2CAC853}" type="slidenum">
              <a:rPr lang="en-US" smtClean="0"/>
              <a:t>‹#›</a:t>
            </a:fld>
            <a:endParaRPr lang="en-US"/>
          </a:p>
        </p:txBody>
      </p:sp>
    </p:spTree>
    <p:extLst>
      <p:ext uri="{BB962C8B-B14F-4D97-AF65-F5344CB8AC3E}">
        <p14:creationId xmlns:p14="http://schemas.microsoft.com/office/powerpoint/2010/main" val="161512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09AD-4211-6545-A4C7-5F8113D0E493}"/>
              </a:ext>
            </a:extLst>
          </p:cNvPr>
          <p:cNvSpPr>
            <a:spLocks noGrp="1"/>
          </p:cNvSpPr>
          <p:nvPr>
            <p:ph type="title" hasCustomPrompt="1"/>
          </p:nvPr>
        </p:nvSpPr>
        <p:spPr>
          <a:xfrm>
            <a:off x="800100" y="3950348"/>
            <a:ext cx="10591800" cy="775564"/>
          </a:xfrm>
          <a:prstGeom prst="rect">
            <a:avLst/>
          </a:prstGeom>
        </p:spPr>
        <p:txBody>
          <a:bodyPr/>
          <a:lstStyle>
            <a:lvl1pPr>
              <a:defRPr sz="5400">
                <a:solidFill>
                  <a:srgbClr val="002169"/>
                </a:solidFill>
                <a:latin typeface="+mj-lt"/>
              </a:defRPr>
            </a:lvl1pPr>
          </a:lstStyle>
          <a:p>
            <a:r>
              <a:rPr lang="en-US" dirty="0"/>
              <a:t>Section Title &amp; Headline</a:t>
            </a:r>
          </a:p>
        </p:txBody>
      </p:sp>
      <p:sp>
        <p:nvSpPr>
          <p:cNvPr id="3" name="Slide Number Placeholder 2">
            <a:extLst>
              <a:ext uri="{FF2B5EF4-FFF2-40B4-BE49-F238E27FC236}">
                <a16:creationId xmlns:a16="http://schemas.microsoft.com/office/drawing/2014/main" id="{3025BF69-4B07-FF4C-AA1B-1E088976014B}"/>
              </a:ext>
            </a:extLst>
          </p:cNvPr>
          <p:cNvSpPr>
            <a:spLocks noGrp="1"/>
          </p:cNvSpPr>
          <p:nvPr>
            <p:ph type="sldNum" sz="quarter" idx="10"/>
          </p:nvPr>
        </p:nvSpPr>
        <p:spPr/>
        <p:txBody>
          <a:bodyPr/>
          <a:lstStyle>
            <a:lvl1pPr>
              <a:defRPr>
                <a:solidFill>
                  <a:srgbClr val="002169"/>
                </a:solidFill>
              </a:defRPr>
            </a:lvl1pPr>
          </a:lstStyle>
          <a:p>
            <a:fld id="{48CB8F98-32D9-9E4F-BAC9-49610775ED25}" type="slidenum">
              <a:rPr lang="en-US" smtClean="0"/>
              <a:pPr/>
              <a:t>‹#›</a:t>
            </a:fld>
            <a:endParaRPr lang="en-US" dirty="0"/>
          </a:p>
        </p:txBody>
      </p:sp>
      <p:sp>
        <p:nvSpPr>
          <p:cNvPr id="7" name="Text Placeholder 6">
            <a:extLst>
              <a:ext uri="{FF2B5EF4-FFF2-40B4-BE49-F238E27FC236}">
                <a16:creationId xmlns:a16="http://schemas.microsoft.com/office/drawing/2014/main" id="{4526D585-121B-614E-9E4B-978BFEEEA667}"/>
              </a:ext>
            </a:extLst>
          </p:cNvPr>
          <p:cNvSpPr>
            <a:spLocks noGrp="1"/>
          </p:cNvSpPr>
          <p:nvPr>
            <p:ph type="body" sz="quarter" idx="11" hasCustomPrompt="1"/>
          </p:nvPr>
        </p:nvSpPr>
        <p:spPr>
          <a:xfrm>
            <a:off x="800100" y="3501427"/>
            <a:ext cx="5157788" cy="365125"/>
          </a:xfrm>
          <a:prstGeom prst="rect">
            <a:avLst/>
          </a:prstGeom>
        </p:spPr>
        <p:txBody>
          <a:bodyPr/>
          <a:lstStyle>
            <a:lvl1pPr marL="0" indent="0">
              <a:buNone/>
              <a:defRPr sz="2400" b="1" i="0" spc="200" baseline="0">
                <a:solidFill>
                  <a:srgbClr val="002169">
                    <a:alpha val="60000"/>
                  </a:srgbClr>
                </a:solidFill>
                <a:latin typeface="Arial" panose="020B0604020202020204" pitchFamily="34" charset="0"/>
                <a:cs typeface="Arial" panose="020B0604020202020204" pitchFamily="34" charset="0"/>
              </a:defRPr>
            </a:lvl1pPr>
          </a:lstStyle>
          <a:p>
            <a:pPr lvl="0"/>
            <a:r>
              <a:rPr lang="en-US" dirty="0"/>
              <a:t>SECTION #</a:t>
            </a:r>
          </a:p>
        </p:txBody>
      </p:sp>
      <p:sp>
        <p:nvSpPr>
          <p:cNvPr id="11" name="Picture Placeholder 10">
            <a:extLst>
              <a:ext uri="{FF2B5EF4-FFF2-40B4-BE49-F238E27FC236}">
                <a16:creationId xmlns:a16="http://schemas.microsoft.com/office/drawing/2014/main" id="{A21F4DCF-7770-0B45-B9A0-2CE48DEF1EF3}"/>
              </a:ext>
            </a:extLst>
          </p:cNvPr>
          <p:cNvSpPr>
            <a:spLocks noGrp="1"/>
          </p:cNvSpPr>
          <p:nvPr>
            <p:ph type="pic" sz="quarter" idx="12" hasCustomPrompt="1"/>
          </p:nvPr>
        </p:nvSpPr>
        <p:spPr>
          <a:xfrm>
            <a:off x="8193088" y="723900"/>
            <a:ext cx="3998912" cy="4618038"/>
          </a:xfrm>
          <a:prstGeom prst="rect">
            <a:avLst/>
          </a:prstGeom>
        </p:spPr>
        <p:txBody>
          <a:bodyPr anchor="ctr"/>
          <a:lstStyle>
            <a:lvl1pPr marL="0" indent="0" algn="ctr">
              <a:buNone/>
              <a:defRPr b="1"/>
            </a:lvl1pPr>
          </a:lstStyle>
          <a:p>
            <a:r>
              <a:rPr lang="en-US" dirty="0"/>
              <a:t>Insert Icon Here</a:t>
            </a:r>
            <a:br>
              <a:rPr lang="en-US" dirty="0"/>
            </a:br>
            <a:r>
              <a:rPr lang="en-US" dirty="0"/>
              <a:t>If Wanted</a:t>
            </a:r>
          </a:p>
        </p:txBody>
      </p:sp>
      <p:sp>
        <p:nvSpPr>
          <p:cNvPr id="12" name="Text Placeholder 6">
            <a:extLst>
              <a:ext uri="{FF2B5EF4-FFF2-40B4-BE49-F238E27FC236}">
                <a16:creationId xmlns:a16="http://schemas.microsoft.com/office/drawing/2014/main" id="{A479E631-0BF4-C14C-938E-2433D302CA9E}"/>
              </a:ext>
            </a:extLst>
          </p:cNvPr>
          <p:cNvSpPr>
            <a:spLocks noGrp="1"/>
          </p:cNvSpPr>
          <p:nvPr>
            <p:ph type="body" sz="quarter" idx="13" hasCustomPrompt="1"/>
          </p:nvPr>
        </p:nvSpPr>
        <p:spPr>
          <a:xfrm>
            <a:off x="800100" y="803495"/>
            <a:ext cx="5157788" cy="365125"/>
          </a:xfrm>
          <a:prstGeom prst="rect">
            <a:avLst/>
          </a:prstGeom>
        </p:spPr>
        <p:txBody>
          <a:bodyPr/>
          <a:lstStyle>
            <a:lvl1pPr marL="0" indent="0">
              <a:buNone/>
              <a:defRPr sz="1600" b="1" i="0" spc="200" baseline="0">
                <a:solidFill>
                  <a:srgbClr val="002169">
                    <a:alpha val="60000"/>
                  </a:srgbClr>
                </a:solidFill>
                <a:latin typeface="Arial" panose="020B0604020202020204" pitchFamily="34" charset="0"/>
                <a:cs typeface="Arial" panose="020B0604020202020204" pitchFamily="34" charset="0"/>
              </a:defRPr>
            </a:lvl1pPr>
          </a:lstStyle>
          <a:p>
            <a:pPr lvl="0"/>
            <a:r>
              <a:rPr lang="en-US" dirty="0"/>
              <a:t>PRESENTATION NAME</a:t>
            </a:r>
          </a:p>
        </p:txBody>
      </p:sp>
    </p:spTree>
    <p:extLst>
      <p:ext uri="{BB962C8B-B14F-4D97-AF65-F5344CB8AC3E}">
        <p14:creationId xmlns:p14="http://schemas.microsoft.com/office/powerpoint/2010/main" val="35618621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7082E-09F9-4F3A-A0E4-72ECA49AD0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7E59EB-DE9B-44A0-8BDE-42F3A15856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7E0F74-0774-4982-98E3-E60D6F32A4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8368FB-5346-42DD-9826-027EEE045C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28E33A-ED36-4B90-9639-890F435B3F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7F55D4-F78F-4F81-BE6B-9FC47088995C}"/>
              </a:ext>
            </a:extLst>
          </p:cNvPr>
          <p:cNvSpPr>
            <a:spLocks noGrp="1"/>
          </p:cNvSpPr>
          <p:nvPr>
            <p:ph type="dt" sz="half" idx="10"/>
          </p:nvPr>
        </p:nvSpPr>
        <p:spPr/>
        <p:txBody>
          <a:bodyPr/>
          <a:lstStyle/>
          <a:p>
            <a:fld id="{8F7B47A9-B053-4382-B596-E60574C54E98}" type="datetimeFigureOut">
              <a:rPr lang="en-US" smtClean="0"/>
              <a:t>2/2/2023</a:t>
            </a:fld>
            <a:endParaRPr lang="en-US"/>
          </a:p>
        </p:txBody>
      </p:sp>
      <p:sp>
        <p:nvSpPr>
          <p:cNvPr id="8" name="Footer Placeholder 7">
            <a:extLst>
              <a:ext uri="{FF2B5EF4-FFF2-40B4-BE49-F238E27FC236}">
                <a16:creationId xmlns:a16="http://schemas.microsoft.com/office/drawing/2014/main" id="{F3D88A84-FE8E-4DE0-9BE3-49FD720CDC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C75B57-EBB5-4D7B-89AB-5E3082F6C28D}"/>
              </a:ext>
            </a:extLst>
          </p:cNvPr>
          <p:cNvSpPr>
            <a:spLocks noGrp="1"/>
          </p:cNvSpPr>
          <p:nvPr>
            <p:ph type="sldNum" sz="quarter" idx="12"/>
          </p:nvPr>
        </p:nvSpPr>
        <p:spPr/>
        <p:txBody>
          <a:bodyPr/>
          <a:lstStyle/>
          <a:p>
            <a:fld id="{7D2C75E4-60A3-4005-BEF1-46F2C2CAC853}" type="slidenum">
              <a:rPr lang="en-US" smtClean="0"/>
              <a:t>‹#›</a:t>
            </a:fld>
            <a:endParaRPr lang="en-US"/>
          </a:p>
        </p:txBody>
      </p:sp>
    </p:spTree>
    <p:extLst>
      <p:ext uri="{BB962C8B-B14F-4D97-AF65-F5344CB8AC3E}">
        <p14:creationId xmlns:p14="http://schemas.microsoft.com/office/powerpoint/2010/main" val="3346663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6CA9-734A-4F05-ABDD-6D7C771B9C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10B73F-139B-48EB-AC1D-2DCEEB5BAEE5}"/>
              </a:ext>
            </a:extLst>
          </p:cNvPr>
          <p:cNvSpPr>
            <a:spLocks noGrp="1"/>
          </p:cNvSpPr>
          <p:nvPr>
            <p:ph type="dt" sz="half" idx="10"/>
          </p:nvPr>
        </p:nvSpPr>
        <p:spPr/>
        <p:txBody>
          <a:bodyPr/>
          <a:lstStyle/>
          <a:p>
            <a:fld id="{8F7B47A9-B053-4382-B596-E60574C54E98}" type="datetimeFigureOut">
              <a:rPr lang="en-US" smtClean="0"/>
              <a:t>2/2/2023</a:t>
            </a:fld>
            <a:endParaRPr lang="en-US"/>
          </a:p>
        </p:txBody>
      </p:sp>
      <p:sp>
        <p:nvSpPr>
          <p:cNvPr id="4" name="Footer Placeholder 3">
            <a:extLst>
              <a:ext uri="{FF2B5EF4-FFF2-40B4-BE49-F238E27FC236}">
                <a16:creationId xmlns:a16="http://schemas.microsoft.com/office/drawing/2014/main" id="{B6B8077B-F572-4EED-B97A-FDF904EDD8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87CCCB-9D19-4D59-A5C0-875DDCA0DCFC}"/>
              </a:ext>
            </a:extLst>
          </p:cNvPr>
          <p:cNvSpPr>
            <a:spLocks noGrp="1"/>
          </p:cNvSpPr>
          <p:nvPr>
            <p:ph type="sldNum" sz="quarter" idx="12"/>
          </p:nvPr>
        </p:nvSpPr>
        <p:spPr/>
        <p:txBody>
          <a:bodyPr/>
          <a:lstStyle/>
          <a:p>
            <a:fld id="{7D2C75E4-60A3-4005-BEF1-46F2C2CAC853}" type="slidenum">
              <a:rPr lang="en-US" smtClean="0"/>
              <a:t>‹#›</a:t>
            </a:fld>
            <a:endParaRPr lang="en-US"/>
          </a:p>
        </p:txBody>
      </p:sp>
    </p:spTree>
    <p:extLst>
      <p:ext uri="{BB962C8B-B14F-4D97-AF65-F5344CB8AC3E}">
        <p14:creationId xmlns:p14="http://schemas.microsoft.com/office/powerpoint/2010/main" val="3203155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BA3519-A3A7-47CA-9C10-ADAAF4D23DEE}"/>
              </a:ext>
            </a:extLst>
          </p:cNvPr>
          <p:cNvSpPr>
            <a:spLocks noGrp="1"/>
          </p:cNvSpPr>
          <p:nvPr>
            <p:ph type="dt" sz="half" idx="10"/>
          </p:nvPr>
        </p:nvSpPr>
        <p:spPr/>
        <p:txBody>
          <a:bodyPr/>
          <a:lstStyle/>
          <a:p>
            <a:fld id="{8F7B47A9-B053-4382-B596-E60574C54E98}" type="datetimeFigureOut">
              <a:rPr lang="en-US" smtClean="0"/>
              <a:t>2/2/2023</a:t>
            </a:fld>
            <a:endParaRPr lang="en-US"/>
          </a:p>
        </p:txBody>
      </p:sp>
      <p:sp>
        <p:nvSpPr>
          <p:cNvPr id="3" name="Footer Placeholder 2">
            <a:extLst>
              <a:ext uri="{FF2B5EF4-FFF2-40B4-BE49-F238E27FC236}">
                <a16:creationId xmlns:a16="http://schemas.microsoft.com/office/drawing/2014/main" id="{65A6D39D-FA4F-457B-98DA-34A902DDED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2C2DDE-EA2C-40D5-80BD-8C54AEA9DF83}"/>
              </a:ext>
            </a:extLst>
          </p:cNvPr>
          <p:cNvSpPr>
            <a:spLocks noGrp="1"/>
          </p:cNvSpPr>
          <p:nvPr>
            <p:ph type="sldNum" sz="quarter" idx="12"/>
          </p:nvPr>
        </p:nvSpPr>
        <p:spPr/>
        <p:txBody>
          <a:bodyPr/>
          <a:lstStyle/>
          <a:p>
            <a:fld id="{7D2C75E4-60A3-4005-BEF1-46F2C2CAC853}" type="slidenum">
              <a:rPr lang="en-US" smtClean="0"/>
              <a:t>‹#›</a:t>
            </a:fld>
            <a:endParaRPr lang="en-US"/>
          </a:p>
        </p:txBody>
      </p:sp>
    </p:spTree>
    <p:extLst>
      <p:ext uri="{BB962C8B-B14F-4D97-AF65-F5344CB8AC3E}">
        <p14:creationId xmlns:p14="http://schemas.microsoft.com/office/powerpoint/2010/main" val="4236314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292E3-DEA0-4981-B062-C5695C9778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AFF843-0A12-485B-AF5A-2A7EC49059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0DEAD2-1F32-4239-B634-FB5869986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16212-32CE-4AEE-85C6-BEECD57F7882}"/>
              </a:ext>
            </a:extLst>
          </p:cNvPr>
          <p:cNvSpPr>
            <a:spLocks noGrp="1"/>
          </p:cNvSpPr>
          <p:nvPr>
            <p:ph type="dt" sz="half" idx="10"/>
          </p:nvPr>
        </p:nvSpPr>
        <p:spPr/>
        <p:txBody>
          <a:bodyPr/>
          <a:lstStyle/>
          <a:p>
            <a:fld id="{8F7B47A9-B053-4382-B596-E60574C54E98}" type="datetimeFigureOut">
              <a:rPr lang="en-US" smtClean="0"/>
              <a:t>2/2/2023</a:t>
            </a:fld>
            <a:endParaRPr lang="en-US"/>
          </a:p>
        </p:txBody>
      </p:sp>
      <p:sp>
        <p:nvSpPr>
          <p:cNvPr id="6" name="Footer Placeholder 5">
            <a:extLst>
              <a:ext uri="{FF2B5EF4-FFF2-40B4-BE49-F238E27FC236}">
                <a16:creationId xmlns:a16="http://schemas.microsoft.com/office/drawing/2014/main" id="{23059253-7514-4E49-A90A-92A03DFE5D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70B04-E611-4AF6-A37D-BBAE07C30DA8}"/>
              </a:ext>
            </a:extLst>
          </p:cNvPr>
          <p:cNvSpPr>
            <a:spLocks noGrp="1"/>
          </p:cNvSpPr>
          <p:nvPr>
            <p:ph type="sldNum" sz="quarter" idx="12"/>
          </p:nvPr>
        </p:nvSpPr>
        <p:spPr/>
        <p:txBody>
          <a:bodyPr/>
          <a:lstStyle/>
          <a:p>
            <a:fld id="{7D2C75E4-60A3-4005-BEF1-46F2C2CAC853}" type="slidenum">
              <a:rPr lang="en-US" smtClean="0"/>
              <a:t>‹#›</a:t>
            </a:fld>
            <a:endParaRPr lang="en-US"/>
          </a:p>
        </p:txBody>
      </p:sp>
    </p:spTree>
    <p:extLst>
      <p:ext uri="{BB962C8B-B14F-4D97-AF65-F5344CB8AC3E}">
        <p14:creationId xmlns:p14="http://schemas.microsoft.com/office/powerpoint/2010/main" val="27348017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D9D0-8AF2-4181-9B82-BB680B404A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64D210-2831-4262-88EB-A8DDDE5F10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5C6B07-CE22-4B3D-9E9A-77DD11406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9F9A02-A472-4366-94BD-9010D5EFB47F}"/>
              </a:ext>
            </a:extLst>
          </p:cNvPr>
          <p:cNvSpPr>
            <a:spLocks noGrp="1"/>
          </p:cNvSpPr>
          <p:nvPr>
            <p:ph type="dt" sz="half" idx="10"/>
          </p:nvPr>
        </p:nvSpPr>
        <p:spPr/>
        <p:txBody>
          <a:bodyPr/>
          <a:lstStyle/>
          <a:p>
            <a:fld id="{8F7B47A9-B053-4382-B596-E60574C54E98}" type="datetimeFigureOut">
              <a:rPr lang="en-US" smtClean="0"/>
              <a:t>2/2/2023</a:t>
            </a:fld>
            <a:endParaRPr lang="en-US"/>
          </a:p>
        </p:txBody>
      </p:sp>
      <p:sp>
        <p:nvSpPr>
          <p:cNvPr id="6" name="Footer Placeholder 5">
            <a:extLst>
              <a:ext uri="{FF2B5EF4-FFF2-40B4-BE49-F238E27FC236}">
                <a16:creationId xmlns:a16="http://schemas.microsoft.com/office/drawing/2014/main" id="{6F646693-D1C4-4486-904A-31CCF46E7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36B99-B198-4AC0-A97C-9ED2424EA475}"/>
              </a:ext>
            </a:extLst>
          </p:cNvPr>
          <p:cNvSpPr>
            <a:spLocks noGrp="1"/>
          </p:cNvSpPr>
          <p:nvPr>
            <p:ph type="sldNum" sz="quarter" idx="12"/>
          </p:nvPr>
        </p:nvSpPr>
        <p:spPr/>
        <p:txBody>
          <a:bodyPr/>
          <a:lstStyle/>
          <a:p>
            <a:fld id="{7D2C75E4-60A3-4005-BEF1-46F2C2CAC853}" type="slidenum">
              <a:rPr lang="en-US" smtClean="0"/>
              <a:t>‹#›</a:t>
            </a:fld>
            <a:endParaRPr lang="en-US"/>
          </a:p>
        </p:txBody>
      </p:sp>
    </p:spTree>
    <p:extLst>
      <p:ext uri="{BB962C8B-B14F-4D97-AF65-F5344CB8AC3E}">
        <p14:creationId xmlns:p14="http://schemas.microsoft.com/office/powerpoint/2010/main" val="30573535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9346F-093E-475E-92FF-46BB32A8DD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836835-EDC2-4099-98CF-B70100443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8DD95E-C2F3-48A6-A670-6F97BAE448B4}"/>
              </a:ext>
            </a:extLst>
          </p:cNvPr>
          <p:cNvSpPr>
            <a:spLocks noGrp="1"/>
          </p:cNvSpPr>
          <p:nvPr>
            <p:ph type="dt" sz="half" idx="10"/>
          </p:nvPr>
        </p:nvSpPr>
        <p:spPr/>
        <p:txBody>
          <a:bodyPr/>
          <a:lstStyle/>
          <a:p>
            <a:fld id="{8F7B47A9-B053-4382-B596-E60574C54E98}" type="datetimeFigureOut">
              <a:rPr lang="en-US" smtClean="0"/>
              <a:t>2/2/2023</a:t>
            </a:fld>
            <a:endParaRPr lang="en-US"/>
          </a:p>
        </p:txBody>
      </p:sp>
      <p:sp>
        <p:nvSpPr>
          <p:cNvPr id="5" name="Footer Placeholder 4">
            <a:extLst>
              <a:ext uri="{FF2B5EF4-FFF2-40B4-BE49-F238E27FC236}">
                <a16:creationId xmlns:a16="http://schemas.microsoft.com/office/drawing/2014/main" id="{8CB433E1-F46A-48BF-8A6A-9424DA036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BB0C4-A5CB-41B4-8E06-D03FBB429237}"/>
              </a:ext>
            </a:extLst>
          </p:cNvPr>
          <p:cNvSpPr>
            <a:spLocks noGrp="1"/>
          </p:cNvSpPr>
          <p:nvPr>
            <p:ph type="sldNum" sz="quarter" idx="12"/>
          </p:nvPr>
        </p:nvSpPr>
        <p:spPr/>
        <p:txBody>
          <a:bodyPr/>
          <a:lstStyle/>
          <a:p>
            <a:fld id="{7D2C75E4-60A3-4005-BEF1-46F2C2CAC853}" type="slidenum">
              <a:rPr lang="en-US" smtClean="0"/>
              <a:t>‹#›</a:t>
            </a:fld>
            <a:endParaRPr lang="en-US"/>
          </a:p>
        </p:txBody>
      </p:sp>
    </p:spTree>
    <p:extLst>
      <p:ext uri="{BB962C8B-B14F-4D97-AF65-F5344CB8AC3E}">
        <p14:creationId xmlns:p14="http://schemas.microsoft.com/office/powerpoint/2010/main" val="26583406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DA0F63-0E0D-4B68-BF60-92D1A871FB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206D2-FDA3-448A-A0EF-F041243903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77AAEE-C3A3-47D1-BC88-11307F82FB19}"/>
              </a:ext>
            </a:extLst>
          </p:cNvPr>
          <p:cNvSpPr>
            <a:spLocks noGrp="1"/>
          </p:cNvSpPr>
          <p:nvPr>
            <p:ph type="dt" sz="half" idx="10"/>
          </p:nvPr>
        </p:nvSpPr>
        <p:spPr/>
        <p:txBody>
          <a:bodyPr/>
          <a:lstStyle/>
          <a:p>
            <a:fld id="{8F7B47A9-B053-4382-B596-E60574C54E98}" type="datetimeFigureOut">
              <a:rPr lang="en-US" smtClean="0"/>
              <a:t>2/2/2023</a:t>
            </a:fld>
            <a:endParaRPr lang="en-US"/>
          </a:p>
        </p:txBody>
      </p:sp>
      <p:sp>
        <p:nvSpPr>
          <p:cNvPr id="5" name="Footer Placeholder 4">
            <a:extLst>
              <a:ext uri="{FF2B5EF4-FFF2-40B4-BE49-F238E27FC236}">
                <a16:creationId xmlns:a16="http://schemas.microsoft.com/office/drawing/2014/main" id="{0C626453-4680-4093-9CCC-392163C66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7CC28-212F-4514-AD8F-9A466905A278}"/>
              </a:ext>
            </a:extLst>
          </p:cNvPr>
          <p:cNvSpPr>
            <a:spLocks noGrp="1"/>
          </p:cNvSpPr>
          <p:nvPr>
            <p:ph type="sldNum" sz="quarter" idx="12"/>
          </p:nvPr>
        </p:nvSpPr>
        <p:spPr/>
        <p:txBody>
          <a:bodyPr/>
          <a:lstStyle/>
          <a:p>
            <a:fld id="{7D2C75E4-60A3-4005-BEF1-46F2C2CAC853}" type="slidenum">
              <a:rPr lang="en-US" smtClean="0"/>
              <a:t>‹#›</a:t>
            </a:fld>
            <a:endParaRPr lang="en-US"/>
          </a:p>
        </p:txBody>
      </p:sp>
    </p:spTree>
    <p:extLst>
      <p:ext uri="{BB962C8B-B14F-4D97-AF65-F5344CB8AC3E}">
        <p14:creationId xmlns:p14="http://schemas.microsoft.com/office/powerpoint/2010/main" val="2308517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5CB3D-2E8B-C511-1278-DD42F2D6C0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541F00-5229-1AD7-ED1B-AAE8AE5072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CEBF2-F6F8-3405-950B-6CB4FD1E3555}"/>
              </a:ext>
            </a:extLst>
          </p:cNvPr>
          <p:cNvSpPr>
            <a:spLocks noGrp="1"/>
          </p:cNvSpPr>
          <p:nvPr>
            <p:ph type="dt" sz="half" idx="10"/>
          </p:nvPr>
        </p:nvSpPr>
        <p:spPr/>
        <p:txBody>
          <a:bodyPr/>
          <a:lstStyle/>
          <a:p>
            <a:fld id="{BBFC7A3B-1BC9-4591-81A9-94C8415B4B0C}" type="datetimeFigureOut">
              <a:rPr lang="en-US" smtClean="0"/>
              <a:t>2/2/2023</a:t>
            </a:fld>
            <a:endParaRPr lang="en-US"/>
          </a:p>
        </p:txBody>
      </p:sp>
      <p:sp>
        <p:nvSpPr>
          <p:cNvPr id="5" name="Footer Placeholder 4">
            <a:extLst>
              <a:ext uri="{FF2B5EF4-FFF2-40B4-BE49-F238E27FC236}">
                <a16:creationId xmlns:a16="http://schemas.microsoft.com/office/drawing/2014/main" id="{833E7A9F-0F01-4376-475E-7FBB8C0F0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93DFA-02C8-8F64-7BF1-961927DF59D4}"/>
              </a:ext>
            </a:extLst>
          </p:cNvPr>
          <p:cNvSpPr>
            <a:spLocks noGrp="1"/>
          </p:cNvSpPr>
          <p:nvPr>
            <p:ph type="sldNum" sz="quarter" idx="12"/>
          </p:nvPr>
        </p:nvSpPr>
        <p:spPr/>
        <p:txBody>
          <a:bodyPr/>
          <a:lstStyle/>
          <a:p>
            <a:fld id="{C44B4F59-F66E-42D8-99C0-42A4DB10FE48}" type="slidenum">
              <a:rPr lang="en-US" smtClean="0"/>
              <a:t>‹#›</a:t>
            </a:fld>
            <a:endParaRPr lang="en-US"/>
          </a:p>
        </p:txBody>
      </p:sp>
    </p:spTree>
    <p:extLst>
      <p:ext uri="{BB962C8B-B14F-4D97-AF65-F5344CB8AC3E}">
        <p14:creationId xmlns:p14="http://schemas.microsoft.com/office/powerpoint/2010/main" val="1865467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7D520-F6D8-3440-C171-BCDAFCE1D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035184-4ADC-4683-C7D1-CB3E71F302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A1090-C35D-0241-E04B-8BA45DDCF242}"/>
              </a:ext>
            </a:extLst>
          </p:cNvPr>
          <p:cNvSpPr>
            <a:spLocks noGrp="1"/>
          </p:cNvSpPr>
          <p:nvPr>
            <p:ph type="dt" sz="half" idx="10"/>
          </p:nvPr>
        </p:nvSpPr>
        <p:spPr/>
        <p:txBody>
          <a:bodyPr/>
          <a:lstStyle/>
          <a:p>
            <a:fld id="{BBFC7A3B-1BC9-4591-81A9-94C8415B4B0C}" type="datetimeFigureOut">
              <a:rPr lang="en-US" smtClean="0"/>
              <a:t>2/2/2023</a:t>
            </a:fld>
            <a:endParaRPr lang="en-US"/>
          </a:p>
        </p:txBody>
      </p:sp>
      <p:sp>
        <p:nvSpPr>
          <p:cNvPr id="5" name="Footer Placeholder 4">
            <a:extLst>
              <a:ext uri="{FF2B5EF4-FFF2-40B4-BE49-F238E27FC236}">
                <a16:creationId xmlns:a16="http://schemas.microsoft.com/office/drawing/2014/main" id="{42071C90-08F0-5758-CF15-50BE325CE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FF2DE2-AF71-2B0C-5EB0-0584EA26C1C1}"/>
              </a:ext>
            </a:extLst>
          </p:cNvPr>
          <p:cNvSpPr>
            <a:spLocks noGrp="1"/>
          </p:cNvSpPr>
          <p:nvPr>
            <p:ph type="sldNum" sz="quarter" idx="12"/>
          </p:nvPr>
        </p:nvSpPr>
        <p:spPr/>
        <p:txBody>
          <a:bodyPr/>
          <a:lstStyle/>
          <a:p>
            <a:fld id="{C44B4F59-F66E-42D8-99C0-42A4DB10FE48}" type="slidenum">
              <a:rPr lang="en-US" smtClean="0"/>
              <a:t>‹#›</a:t>
            </a:fld>
            <a:endParaRPr lang="en-US"/>
          </a:p>
        </p:txBody>
      </p:sp>
    </p:spTree>
    <p:extLst>
      <p:ext uri="{BB962C8B-B14F-4D97-AF65-F5344CB8AC3E}">
        <p14:creationId xmlns:p14="http://schemas.microsoft.com/office/powerpoint/2010/main" val="15646619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3EA26-4F3F-FC93-D171-A72B3F65A5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A6797E-E3B3-EBC8-E299-F3BABE8429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78CAF3-8099-2A4F-EDD2-537F94266F0D}"/>
              </a:ext>
            </a:extLst>
          </p:cNvPr>
          <p:cNvSpPr>
            <a:spLocks noGrp="1"/>
          </p:cNvSpPr>
          <p:nvPr>
            <p:ph type="dt" sz="half" idx="10"/>
          </p:nvPr>
        </p:nvSpPr>
        <p:spPr/>
        <p:txBody>
          <a:bodyPr/>
          <a:lstStyle/>
          <a:p>
            <a:fld id="{BBFC7A3B-1BC9-4591-81A9-94C8415B4B0C}" type="datetimeFigureOut">
              <a:rPr lang="en-US" smtClean="0"/>
              <a:t>2/2/2023</a:t>
            </a:fld>
            <a:endParaRPr lang="en-US"/>
          </a:p>
        </p:txBody>
      </p:sp>
      <p:sp>
        <p:nvSpPr>
          <p:cNvPr id="5" name="Footer Placeholder 4">
            <a:extLst>
              <a:ext uri="{FF2B5EF4-FFF2-40B4-BE49-F238E27FC236}">
                <a16:creationId xmlns:a16="http://schemas.microsoft.com/office/drawing/2014/main" id="{C679B6C9-B921-8BB1-16E3-274C2C23C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4DFF2-E237-8849-DD81-D58EE48A34AC}"/>
              </a:ext>
            </a:extLst>
          </p:cNvPr>
          <p:cNvSpPr>
            <a:spLocks noGrp="1"/>
          </p:cNvSpPr>
          <p:nvPr>
            <p:ph type="sldNum" sz="quarter" idx="12"/>
          </p:nvPr>
        </p:nvSpPr>
        <p:spPr/>
        <p:txBody>
          <a:bodyPr/>
          <a:lstStyle/>
          <a:p>
            <a:fld id="{C44B4F59-F66E-42D8-99C0-42A4DB10FE48}" type="slidenum">
              <a:rPr lang="en-US" smtClean="0"/>
              <a:t>‹#›</a:t>
            </a:fld>
            <a:endParaRPr lang="en-US"/>
          </a:p>
        </p:txBody>
      </p:sp>
    </p:spTree>
    <p:extLst>
      <p:ext uri="{BB962C8B-B14F-4D97-AF65-F5344CB8AC3E}">
        <p14:creationId xmlns:p14="http://schemas.microsoft.com/office/powerpoint/2010/main" val="251269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mp; Vertical Photo Right">
    <p:spTree>
      <p:nvGrpSpPr>
        <p:cNvPr id="1" name=""/>
        <p:cNvGrpSpPr/>
        <p:nvPr/>
      </p:nvGrpSpPr>
      <p:grpSpPr>
        <a:xfrm>
          <a:off x="0" y="0"/>
          <a:ext cx="0" cy="0"/>
          <a:chOff x="0" y="0"/>
          <a:chExt cx="0" cy="0"/>
        </a:xfrm>
      </p:grpSpPr>
      <p:sp>
        <p:nvSpPr>
          <p:cNvPr id="23" name="Picture Placeholder 8">
            <a:extLst>
              <a:ext uri="{FF2B5EF4-FFF2-40B4-BE49-F238E27FC236}">
                <a16:creationId xmlns:a16="http://schemas.microsoft.com/office/drawing/2014/main" id="{CBDBB58A-3976-6842-A54E-5F968FCE946F}"/>
              </a:ext>
            </a:extLst>
          </p:cNvPr>
          <p:cNvSpPr>
            <a:spLocks noGrp="1"/>
          </p:cNvSpPr>
          <p:nvPr>
            <p:ph type="pic" sz="quarter" idx="14" hasCustomPrompt="1"/>
          </p:nvPr>
        </p:nvSpPr>
        <p:spPr>
          <a:xfrm>
            <a:off x="6583126" y="0"/>
            <a:ext cx="5608874" cy="6857999"/>
          </a:xfrm>
          <a:prstGeom prst="rect">
            <a:avLst/>
          </a:prstGeom>
          <a:noFill/>
        </p:spPr>
        <p:txBody>
          <a:bodyPr/>
          <a:lstStyle>
            <a:lvl1pPr marL="0" indent="0" algn="ctr">
              <a:buNone/>
              <a:defRPr>
                <a:solidFill>
                  <a:schemeClr val="tx1">
                    <a:alpha val="50000"/>
                  </a:schemeClr>
                </a:solidFill>
                <a:latin typeface="+mj-lt"/>
              </a:defRPr>
            </a:lvl1pPr>
            <a:lvl2pPr>
              <a:defRPr i="1">
                <a:solidFill>
                  <a:schemeClr val="tx1">
                    <a:alpha val="50000"/>
                  </a:schemeClr>
                </a:solidFill>
              </a:defRPr>
            </a:lvl2pPr>
          </a:lstStyle>
          <a:p>
            <a:br>
              <a:rPr lang="en-US" dirty="0"/>
            </a:br>
            <a:br>
              <a:rPr lang="en-US" dirty="0"/>
            </a:br>
            <a:br>
              <a:rPr lang="en-US" dirty="0"/>
            </a:br>
            <a:br>
              <a:rPr lang="en-US" dirty="0"/>
            </a:br>
            <a:br>
              <a:rPr lang="en-US" dirty="0"/>
            </a:br>
            <a:r>
              <a:rPr lang="en-US" dirty="0"/>
              <a:t>Click the Photo Icon</a:t>
            </a:r>
            <a:br>
              <a:rPr lang="en-US" dirty="0"/>
            </a:br>
            <a:r>
              <a:rPr lang="en-US" dirty="0"/>
              <a:t>to Insert Photo</a:t>
            </a:r>
            <a:br>
              <a:rPr lang="en-US" dirty="0"/>
            </a:br>
            <a:r>
              <a:rPr lang="en-US" dirty="0"/>
              <a:t>(Use Vertical Only)</a:t>
            </a:r>
          </a:p>
        </p:txBody>
      </p:sp>
      <p:sp>
        <p:nvSpPr>
          <p:cNvPr id="5" name="Slide Number Placeholder 5">
            <a:extLst>
              <a:ext uri="{FF2B5EF4-FFF2-40B4-BE49-F238E27FC236}">
                <a16:creationId xmlns:a16="http://schemas.microsoft.com/office/drawing/2014/main" id="{3AFF6D16-4E8F-5645-B84D-7E71098EC9F2}"/>
              </a:ext>
            </a:extLst>
          </p:cNvPr>
          <p:cNvSpPr txBox="1">
            <a:spLocks/>
          </p:cNvSpPr>
          <p:nvPr userDrawn="1"/>
        </p:nvSpPr>
        <p:spPr>
          <a:xfrm>
            <a:off x="233803" y="6403575"/>
            <a:ext cx="523127" cy="365125"/>
          </a:xfrm>
          <a:prstGeom prst="rect">
            <a:avLst/>
          </a:prstGeom>
        </p:spPr>
        <p:txBody>
          <a:bodyPr/>
          <a:lstStyle>
            <a:defPPr>
              <a:defRPr lang="en-US"/>
            </a:defPPr>
            <a:lvl1pPr marL="0" algn="r" defTabSz="914400" rtl="0" eaLnBrk="1" latinLnBrk="0" hangingPunct="1">
              <a:defRPr sz="1400" b="0" i="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48CB8F98-32D9-9E4F-BAC9-49610775ED25}" type="slidenum">
              <a:rPr lang="en-US" b="0" i="0" smtClean="0">
                <a:solidFill>
                  <a:schemeClr val="bg1">
                    <a:lumMod val="50000"/>
                    <a:alpha val="65000"/>
                  </a:schemeClr>
                </a:solidFill>
                <a:latin typeface="Arial" panose="020B0604020202020204" pitchFamily="34" charset="0"/>
                <a:cs typeface="Arial" panose="020B0604020202020204" pitchFamily="34" charset="0"/>
              </a:rPr>
              <a:pPr algn="l"/>
              <a:t>‹#›</a:t>
            </a:fld>
            <a:endParaRPr lang="en-US" b="0" i="0" dirty="0">
              <a:solidFill>
                <a:schemeClr val="bg1">
                  <a:lumMod val="50000"/>
                  <a:alpha val="65000"/>
                </a:schemeClr>
              </a:solidFill>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8B7FD8F6-67A2-384C-AE69-04AC6AD2CEAD}"/>
              </a:ext>
            </a:extLst>
          </p:cNvPr>
          <p:cNvSpPr>
            <a:spLocks noGrp="1"/>
          </p:cNvSpPr>
          <p:nvPr>
            <p:ph type="title" hasCustomPrompt="1"/>
          </p:nvPr>
        </p:nvSpPr>
        <p:spPr>
          <a:xfrm>
            <a:off x="581223" y="1426610"/>
            <a:ext cx="5027651" cy="1085853"/>
          </a:xfrm>
          <a:prstGeom prst="rect">
            <a:avLst/>
          </a:prstGeom>
        </p:spPr>
        <p:txBody>
          <a:bodyPr/>
          <a:lstStyle>
            <a:lvl1pPr>
              <a:defRPr sz="4000" b="0" i="0">
                <a:solidFill>
                  <a:srgbClr val="232B64"/>
                </a:solidFill>
                <a:latin typeface="Arial" panose="020B0604020202020204" pitchFamily="34" charset="0"/>
                <a:cs typeface="Arial" panose="020B0604020202020204" pitchFamily="34" charset="0"/>
              </a:defRPr>
            </a:lvl1pPr>
          </a:lstStyle>
          <a:p>
            <a:r>
              <a:rPr lang="en-US" dirty="0"/>
              <a:t>This is the page title with an emphasis.</a:t>
            </a:r>
          </a:p>
        </p:txBody>
      </p:sp>
      <p:sp>
        <p:nvSpPr>
          <p:cNvPr id="10" name="Text Placeholder 2">
            <a:extLst>
              <a:ext uri="{FF2B5EF4-FFF2-40B4-BE49-F238E27FC236}">
                <a16:creationId xmlns:a16="http://schemas.microsoft.com/office/drawing/2014/main" id="{4A83E557-78FE-2248-AE13-1284BC314C62}"/>
              </a:ext>
            </a:extLst>
          </p:cNvPr>
          <p:cNvSpPr>
            <a:spLocks noGrp="1"/>
          </p:cNvSpPr>
          <p:nvPr>
            <p:ph type="body" sz="quarter" idx="12"/>
          </p:nvPr>
        </p:nvSpPr>
        <p:spPr>
          <a:xfrm>
            <a:off x="581261" y="3817345"/>
            <a:ext cx="5027613" cy="2586037"/>
          </a:xfrm>
          <a:prstGeom prst="rect">
            <a:avLst/>
          </a:prstGeom>
        </p:spPr>
        <p:txBody>
          <a:bodyPr/>
          <a:lstStyle>
            <a:lvl1pPr>
              <a:buClr>
                <a:srgbClr val="232B64"/>
              </a:buClr>
              <a:buSzPct val="80000"/>
              <a:defRPr sz="2800" b="0" i="0">
                <a:solidFill>
                  <a:schemeClr val="bg2">
                    <a:lumMod val="10000"/>
                  </a:schemeClr>
                </a:solidFill>
                <a:latin typeface="Arial" panose="020B0604020202020204" pitchFamily="34" charset="0"/>
                <a:cs typeface="Arial" panose="020B0604020202020204" pitchFamily="34" charset="0"/>
              </a:defRPr>
            </a:lvl1pPr>
            <a:lvl2pPr>
              <a:buClr>
                <a:srgbClr val="232B64"/>
              </a:buClr>
              <a:buSzPct val="80000"/>
              <a:defRPr sz="2400" b="0" i="0">
                <a:solidFill>
                  <a:schemeClr val="bg2">
                    <a:lumMod val="10000"/>
                  </a:schemeClr>
                </a:solidFill>
                <a:latin typeface="Arial" panose="020B0604020202020204" pitchFamily="34" charset="0"/>
                <a:cs typeface="Arial" panose="020B0604020202020204" pitchFamily="34" charset="0"/>
              </a:defRPr>
            </a:lvl2pPr>
            <a:lvl3pPr>
              <a:buClr>
                <a:srgbClr val="232B64"/>
              </a:buClr>
              <a:buSzPct val="80000"/>
              <a:defRPr sz="2400" b="0" i="0">
                <a:solidFill>
                  <a:schemeClr val="bg2">
                    <a:lumMod val="10000"/>
                  </a:schemeClr>
                </a:solidFill>
                <a:latin typeface="Arial" panose="020B0604020202020204" pitchFamily="34" charset="0"/>
                <a:cs typeface="Arial" panose="020B0604020202020204" pitchFamily="34" charset="0"/>
              </a:defRPr>
            </a:lvl3pPr>
            <a:lvl4pPr>
              <a:buClr>
                <a:srgbClr val="53C10C"/>
              </a:buClr>
              <a:buSzPct val="80000"/>
              <a:defRPr>
                <a:solidFill>
                  <a:schemeClr val="tx1">
                    <a:lumMod val="75000"/>
                    <a:lumOff val="25000"/>
                  </a:schemeClr>
                </a:solidFill>
                <a:latin typeface="Calibri" panose="020F0502020204030204" pitchFamily="34" charset="0"/>
                <a:cs typeface="Calibri" panose="020F0502020204030204" pitchFamily="34" charset="0"/>
              </a:defRPr>
            </a:lvl4pPr>
            <a:lvl5pPr>
              <a:buClr>
                <a:srgbClr val="53C10C"/>
              </a:buClr>
              <a:buSzPct val="80000"/>
              <a:defRPr>
                <a:solidFill>
                  <a:schemeClr val="tx1">
                    <a:lumMod val="75000"/>
                    <a:lumOff val="25000"/>
                  </a:schemeClr>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198470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26634-0C7E-A25B-6D1A-FB14EAD24A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43BA36-BE7C-FE6E-9671-7F8006D704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C0060D-1714-D9B5-ED57-299B054043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32501E-71F9-BEFE-FDBB-95ECCDF1D26F}"/>
              </a:ext>
            </a:extLst>
          </p:cNvPr>
          <p:cNvSpPr>
            <a:spLocks noGrp="1"/>
          </p:cNvSpPr>
          <p:nvPr>
            <p:ph type="dt" sz="half" idx="10"/>
          </p:nvPr>
        </p:nvSpPr>
        <p:spPr/>
        <p:txBody>
          <a:bodyPr/>
          <a:lstStyle/>
          <a:p>
            <a:fld id="{BBFC7A3B-1BC9-4591-81A9-94C8415B4B0C}" type="datetimeFigureOut">
              <a:rPr lang="en-US" smtClean="0"/>
              <a:t>2/2/2023</a:t>
            </a:fld>
            <a:endParaRPr lang="en-US"/>
          </a:p>
        </p:txBody>
      </p:sp>
      <p:sp>
        <p:nvSpPr>
          <p:cNvPr id="6" name="Footer Placeholder 5">
            <a:extLst>
              <a:ext uri="{FF2B5EF4-FFF2-40B4-BE49-F238E27FC236}">
                <a16:creationId xmlns:a16="http://schemas.microsoft.com/office/drawing/2014/main" id="{69AC4E1B-A9A8-2DAD-E753-D79C40AA6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CDC1F-0D40-32A6-D9E0-0BED12BA4C0B}"/>
              </a:ext>
            </a:extLst>
          </p:cNvPr>
          <p:cNvSpPr>
            <a:spLocks noGrp="1"/>
          </p:cNvSpPr>
          <p:nvPr>
            <p:ph type="sldNum" sz="quarter" idx="12"/>
          </p:nvPr>
        </p:nvSpPr>
        <p:spPr/>
        <p:txBody>
          <a:bodyPr/>
          <a:lstStyle/>
          <a:p>
            <a:fld id="{C44B4F59-F66E-42D8-99C0-42A4DB10FE48}" type="slidenum">
              <a:rPr lang="en-US" smtClean="0"/>
              <a:t>‹#›</a:t>
            </a:fld>
            <a:endParaRPr lang="en-US"/>
          </a:p>
        </p:txBody>
      </p:sp>
    </p:spTree>
    <p:extLst>
      <p:ext uri="{BB962C8B-B14F-4D97-AF65-F5344CB8AC3E}">
        <p14:creationId xmlns:p14="http://schemas.microsoft.com/office/powerpoint/2010/main" val="625864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E578-C8C9-FF18-8F78-8B39D5E795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CD7821-C715-4038-B33D-375010C677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B90223-D6B9-DE84-65B4-E0211FE996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DB7C8B-1AE7-6605-5900-E22F480613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204453-3ED9-4C36-7C6B-2C40780E3E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D028F4-DEF8-1463-54B1-D609AECC74AA}"/>
              </a:ext>
            </a:extLst>
          </p:cNvPr>
          <p:cNvSpPr>
            <a:spLocks noGrp="1"/>
          </p:cNvSpPr>
          <p:nvPr>
            <p:ph type="dt" sz="half" idx="10"/>
          </p:nvPr>
        </p:nvSpPr>
        <p:spPr/>
        <p:txBody>
          <a:bodyPr/>
          <a:lstStyle/>
          <a:p>
            <a:fld id="{BBFC7A3B-1BC9-4591-81A9-94C8415B4B0C}" type="datetimeFigureOut">
              <a:rPr lang="en-US" smtClean="0"/>
              <a:t>2/2/2023</a:t>
            </a:fld>
            <a:endParaRPr lang="en-US"/>
          </a:p>
        </p:txBody>
      </p:sp>
      <p:sp>
        <p:nvSpPr>
          <p:cNvPr id="8" name="Footer Placeholder 7">
            <a:extLst>
              <a:ext uri="{FF2B5EF4-FFF2-40B4-BE49-F238E27FC236}">
                <a16:creationId xmlns:a16="http://schemas.microsoft.com/office/drawing/2014/main" id="{72EEB7B8-7D39-6D28-4FBB-4455BC7335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CDA514-6141-F326-EE3B-428779981861}"/>
              </a:ext>
            </a:extLst>
          </p:cNvPr>
          <p:cNvSpPr>
            <a:spLocks noGrp="1"/>
          </p:cNvSpPr>
          <p:nvPr>
            <p:ph type="sldNum" sz="quarter" idx="12"/>
          </p:nvPr>
        </p:nvSpPr>
        <p:spPr/>
        <p:txBody>
          <a:bodyPr/>
          <a:lstStyle/>
          <a:p>
            <a:fld id="{C44B4F59-F66E-42D8-99C0-42A4DB10FE48}" type="slidenum">
              <a:rPr lang="en-US" smtClean="0"/>
              <a:t>‹#›</a:t>
            </a:fld>
            <a:endParaRPr lang="en-US"/>
          </a:p>
        </p:txBody>
      </p:sp>
    </p:spTree>
    <p:extLst>
      <p:ext uri="{BB962C8B-B14F-4D97-AF65-F5344CB8AC3E}">
        <p14:creationId xmlns:p14="http://schemas.microsoft.com/office/powerpoint/2010/main" val="22687272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F4AD-1A39-BE8C-A97B-8075294056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0B780D-1324-AF8A-E696-DC61F2B11B02}"/>
              </a:ext>
            </a:extLst>
          </p:cNvPr>
          <p:cNvSpPr>
            <a:spLocks noGrp="1"/>
          </p:cNvSpPr>
          <p:nvPr>
            <p:ph type="dt" sz="half" idx="10"/>
          </p:nvPr>
        </p:nvSpPr>
        <p:spPr/>
        <p:txBody>
          <a:bodyPr/>
          <a:lstStyle/>
          <a:p>
            <a:fld id="{BBFC7A3B-1BC9-4591-81A9-94C8415B4B0C}" type="datetimeFigureOut">
              <a:rPr lang="en-US" smtClean="0"/>
              <a:t>2/2/2023</a:t>
            </a:fld>
            <a:endParaRPr lang="en-US"/>
          </a:p>
        </p:txBody>
      </p:sp>
      <p:sp>
        <p:nvSpPr>
          <p:cNvPr id="4" name="Footer Placeholder 3">
            <a:extLst>
              <a:ext uri="{FF2B5EF4-FFF2-40B4-BE49-F238E27FC236}">
                <a16:creationId xmlns:a16="http://schemas.microsoft.com/office/drawing/2014/main" id="{C0AD3B23-43A8-DECB-700F-213681D9CF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BA9250-2AFA-A5F4-3AD4-C6A254233306}"/>
              </a:ext>
            </a:extLst>
          </p:cNvPr>
          <p:cNvSpPr>
            <a:spLocks noGrp="1"/>
          </p:cNvSpPr>
          <p:nvPr>
            <p:ph type="sldNum" sz="quarter" idx="12"/>
          </p:nvPr>
        </p:nvSpPr>
        <p:spPr/>
        <p:txBody>
          <a:bodyPr/>
          <a:lstStyle/>
          <a:p>
            <a:fld id="{C44B4F59-F66E-42D8-99C0-42A4DB10FE48}" type="slidenum">
              <a:rPr lang="en-US" smtClean="0"/>
              <a:t>‹#›</a:t>
            </a:fld>
            <a:endParaRPr lang="en-US"/>
          </a:p>
        </p:txBody>
      </p:sp>
    </p:spTree>
    <p:extLst>
      <p:ext uri="{BB962C8B-B14F-4D97-AF65-F5344CB8AC3E}">
        <p14:creationId xmlns:p14="http://schemas.microsoft.com/office/powerpoint/2010/main" val="3838853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031AA5-1644-D1EA-CD22-98A2181DC57F}"/>
              </a:ext>
            </a:extLst>
          </p:cNvPr>
          <p:cNvSpPr>
            <a:spLocks noGrp="1"/>
          </p:cNvSpPr>
          <p:nvPr>
            <p:ph type="dt" sz="half" idx="10"/>
          </p:nvPr>
        </p:nvSpPr>
        <p:spPr/>
        <p:txBody>
          <a:bodyPr/>
          <a:lstStyle/>
          <a:p>
            <a:fld id="{BBFC7A3B-1BC9-4591-81A9-94C8415B4B0C}" type="datetimeFigureOut">
              <a:rPr lang="en-US" smtClean="0"/>
              <a:t>2/2/2023</a:t>
            </a:fld>
            <a:endParaRPr lang="en-US"/>
          </a:p>
        </p:txBody>
      </p:sp>
      <p:sp>
        <p:nvSpPr>
          <p:cNvPr id="3" name="Footer Placeholder 2">
            <a:extLst>
              <a:ext uri="{FF2B5EF4-FFF2-40B4-BE49-F238E27FC236}">
                <a16:creationId xmlns:a16="http://schemas.microsoft.com/office/drawing/2014/main" id="{52EC328F-6BA9-AFCC-C5A1-E0CB1CF27D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1106A4-92F5-71FC-610D-4459E0A98A26}"/>
              </a:ext>
            </a:extLst>
          </p:cNvPr>
          <p:cNvSpPr>
            <a:spLocks noGrp="1"/>
          </p:cNvSpPr>
          <p:nvPr>
            <p:ph type="sldNum" sz="quarter" idx="12"/>
          </p:nvPr>
        </p:nvSpPr>
        <p:spPr/>
        <p:txBody>
          <a:bodyPr/>
          <a:lstStyle/>
          <a:p>
            <a:fld id="{C44B4F59-F66E-42D8-99C0-42A4DB10FE48}" type="slidenum">
              <a:rPr lang="en-US" smtClean="0"/>
              <a:t>‹#›</a:t>
            </a:fld>
            <a:endParaRPr lang="en-US"/>
          </a:p>
        </p:txBody>
      </p:sp>
    </p:spTree>
    <p:extLst>
      <p:ext uri="{BB962C8B-B14F-4D97-AF65-F5344CB8AC3E}">
        <p14:creationId xmlns:p14="http://schemas.microsoft.com/office/powerpoint/2010/main" val="1820946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99B03-47E7-FE89-A3A8-AAE4C0E256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F9E137-D6DC-B7DB-1508-A91C95C38A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AC11A5-7987-6FF7-9FCF-E74DE7ABE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1D12F-FBD0-CDBF-020C-32F43F80CCFD}"/>
              </a:ext>
            </a:extLst>
          </p:cNvPr>
          <p:cNvSpPr>
            <a:spLocks noGrp="1"/>
          </p:cNvSpPr>
          <p:nvPr>
            <p:ph type="dt" sz="half" idx="10"/>
          </p:nvPr>
        </p:nvSpPr>
        <p:spPr/>
        <p:txBody>
          <a:bodyPr/>
          <a:lstStyle/>
          <a:p>
            <a:fld id="{BBFC7A3B-1BC9-4591-81A9-94C8415B4B0C}" type="datetimeFigureOut">
              <a:rPr lang="en-US" smtClean="0"/>
              <a:t>2/2/2023</a:t>
            </a:fld>
            <a:endParaRPr lang="en-US"/>
          </a:p>
        </p:txBody>
      </p:sp>
      <p:sp>
        <p:nvSpPr>
          <p:cNvPr id="6" name="Footer Placeholder 5">
            <a:extLst>
              <a:ext uri="{FF2B5EF4-FFF2-40B4-BE49-F238E27FC236}">
                <a16:creationId xmlns:a16="http://schemas.microsoft.com/office/drawing/2014/main" id="{00CBDB94-AFDF-D990-68A2-F22182B3D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60130-8FBD-8E37-CB62-3AD00A1723A1}"/>
              </a:ext>
            </a:extLst>
          </p:cNvPr>
          <p:cNvSpPr>
            <a:spLocks noGrp="1"/>
          </p:cNvSpPr>
          <p:nvPr>
            <p:ph type="sldNum" sz="quarter" idx="12"/>
          </p:nvPr>
        </p:nvSpPr>
        <p:spPr/>
        <p:txBody>
          <a:bodyPr/>
          <a:lstStyle/>
          <a:p>
            <a:fld id="{C44B4F59-F66E-42D8-99C0-42A4DB10FE48}" type="slidenum">
              <a:rPr lang="en-US" smtClean="0"/>
              <a:t>‹#›</a:t>
            </a:fld>
            <a:endParaRPr lang="en-US"/>
          </a:p>
        </p:txBody>
      </p:sp>
    </p:spTree>
    <p:extLst>
      <p:ext uri="{BB962C8B-B14F-4D97-AF65-F5344CB8AC3E}">
        <p14:creationId xmlns:p14="http://schemas.microsoft.com/office/powerpoint/2010/main" val="40159321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1369-800B-68FC-2E97-A15699C03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B5B76E-8734-78AB-76E1-D112B12991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D4C9F6-E911-3D18-091E-F32DA3B4F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733FF9-4EA7-AA5C-5D85-30D7DF6A5C77}"/>
              </a:ext>
            </a:extLst>
          </p:cNvPr>
          <p:cNvSpPr>
            <a:spLocks noGrp="1"/>
          </p:cNvSpPr>
          <p:nvPr>
            <p:ph type="dt" sz="half" idx="10"/>
          </p:nvPr>
        </p:nvSpPr>
        <p:spPr/>
        <p:txBody>
          <a:bodyPr/>
          <a:lstStyle/>
          <a:p>
            <a:fld id="{BBFC7A3B-1BC9-4591-81A9-94C8415B4B0C}" type="datetimeFigureOut">
              <a:rPr lang="en-US" smtClean="0"/>
              <a:t>2/2/2023</a:t>
            </a:fld>
            <a:endParaRPr lang="en-US"/>
          </a:p>
        </p:txBody>
      </p:sp>
      <p:sp>
        <p:nvSpPr>
          <p:cNvPr id="6" name="Footer Placeholder 5">
            <a:extLst>
              <a:ext uri="{FF2B5EF4-FFF2-40B4-BE49-F238E27FC236}">
                <a16:creationId xmlns:a16="http://schemas.microsoft.com/office/drawing/2014/main" id="{C44CED17-F569-6A1A-1537-2F8B6E137D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9D0B1-2CAA-0AED-C344-EDE19B31F405}"/>
              </a:ext>
            </a:extLst>
          </p:cNvPr>
          <p:cNvSpPr>
            <a:spLocks noGrp="1"/>
          </p:cNvSpPr>
          <p:nvPr>
            <p:ph type="sldNum" sz="quarter" idx="12"/>
          </p:nvPr>
        </p:nvSpPr>
        <p:spPr/>
        <p:txBody>
          <a:bodyPr/>
          <a:lstStyle/>
          <a:p>
            <a:fld id="{C44B4F59-F66E-42D8-99C0-42A4DB10FE48}" type="slidenum">
              <a:rPr lang="en-US" smtClean="0"/>
              <a:t>‹#›</a:t>
            </a:fld>
            <a:endParaRPr lang="en-US"/>
          </a:p>
        </p:txBody>
      </p:sp>
    </p:spTree>
    <p:extLst>
      <p:ext uri="{BB962C8B-B14F-4D97-AF65-F5344CB8AC3E}">
        <p14:creationId xmlns:p14="http://schemas.microsoft.com/office/powerpoint/2010/main" val="6532949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41EFC-BB1D-A9ED-1BC7-AC9091AC94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A219B6-B12E-CC13-7364-83B122B5D5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D29E59-CF18-7500-E8B6-48B685EA153A}"/>
              </a:ext>
            </a:extLst>
          </p:cNvPr>
          <p:cNvSpPr>
            <a:spLocks noGrp="1"/>
          </p:cNvSpPr>
          <p:nvPr>
            <p:ph type="dt" sz="half" idx="10"/>
          </p:nvPr>
        </p:nvSpPr>
        <p:spPr/>
        <p:txBody>
          <a:bodyPr/>
          <a:lstStyle/>
          <a:p>
            <a:fld id="{BBFC7A3B-1BC9-4591-81A9-94C8415B4B0C}" type="datetimeFigureOut">
              <a:rPr lang="en-US" smtClean="0"/>
              <a:t>2/2/2023</a:t>
            </a:fld>
            <a:endParaRPr lang="en-US"/>
          </a:p>
        </p:txBody>
      </p:sp>
      <p:sp>
        <p:nvSpPr>
          <p:cNvPr id="5" name="Footer Placeholder 4">
            <a:extLst>
              <a:ext uri="{FF2B5EF4-FFF2-40B4-BE49-F238E27FC236}">
                <a16:creationId xmlns:a16="http://schemas.microsoft.com/office/drawing/2014/main" id="{8DCC46FC-EAB4-96AF-7C94-CB49ECD732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ECB1E7-8B44-F7F5-1BCE-D71EA45D6604}"/>
              </a:ext>
            </a:extLst>
          </p:cNvPr>
          <p:cNvSpPr>
            <a:spLocks noGrp="1"/>
          </p:cNvSpPr>
          <p:nvPr>
            <p:ph type="sldNum" sz="quarter" idx="12"/>
          </p:nvPr>
        </p:nvSpPr>
        <p:spPr/>
        <p:txBody>
          <a:bodyPr/>
          <a:lstStyle/>
          <a:p>
            <a:fld id="{C44B4F59-F66E-42D8-99C0-42A4DB10FE48}" type="slidenum">
              <a:rPr lang="en-US" smtClean="0"/>
              <a:t>‹#›</a:t>
            </a:fld>
            <a:endParaRPr lang="en-US"/>
          </a:p>
        </p:txBody>
      </p:sp>
    </p:spTree>
    <p:extLst>
      <p:ext uri="{BB962C8B-B14F-4D97-AF65-F5344CB8AC3E}">
        <p14:creationId xmlns:p14="http://schemas.microsoft.com/office/powerpoint/2010/main" val="11811796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9DDD66-8DB5-EB99-6D16-26BD602A39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23138-95C6-3B78-7A44-CE438EBA57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FF1EF-CEB0-435F-487D-B02FA88B313A}"/>
              </a:ext>
            </a:extLst>
          </p:cNvPr>
          <p:cNvSpPr>
            <a:spLocks noGrp="1"/>
          </p:cNvSpPr>
          <p:nvPr>
            <p:ph type="dt" sz="half" idx="10"/>
          </p:nvPr>
        </p:nvSpPr>
        <p:spPr/>
        <p:txBody>
          <a:bodyPr/>
          <a:lstStyle/>
          <a:p>
            <a:fld id="{BBFC7A3B-1BC9-4591-81A9-94C8415B4B0C}" type="datetimeFigureOut">
              <a:rPr lang="en-US" smtClean="0"/>
              <a:t>2/2/2023</a:t>
            </a:fld>
            <a:endParaRPr lang="en-US"/>
          </a:p>
        </p:txBody>
      </p:sp>
      <p:sp>
        <p:nvSpPr>
          <p:cNvPr id="5" name="Footer Placeholder 4">
            <a:extLst>
              <a:ext uri="{FF2B5EF4-FFF2-40B4-BE49-F238E27FC236}">
                <a16:creationId xmlns:a16="http://schemas.microsoft.com/office/drawing/2014/main" id="{CDE41DFA-F369-7F57-3147-EC5F822358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D3217-2784-714B-181E-0A84080ABA39}"/>
              </a:ext>
            </a:extLst>
          </p:cNvPr>
          <p:cNvSpPr>
            <a:spLocks noGrp="1"/>
          </p:cNvSpPr>
          <p:nvPr>
            <p:ph type="sldNum" sz="quarter" idx="12"/>
          </p:nvPr>
        </p:nvSpPr>
        <p:spPr/>
        <p:txBody>
          <a:bodyPr/>
          <a:lstStyle/>
          <a:p>
            <a:fld id="{C44B4F59-F66E-42D8-99C0-42A4DB10FE48}" type="slidenum">
              <a:rPr lang="en-US" smtClean="0"/>
              <a:t>‹#›</a:t>
            </a:fld>
            <a:endParaRPr lang="en-US"/>
          </a:p>
        </p:txBody>
      </p:sp>
    </p:spTree>
    <p:extLst>
      <p:ext uri="{BB962C8B-B14F-4D97-AF65-F5344CB8AC3E}">
        <p14:creationId xmlns:p14="http://schemas.microsoft.com/office/powerpoint/2010/main" val="6718411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Presentation Cover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CA292D-4BD7-8642-94F9-006F55D3EF26}"/>
              </a:ext>
            </a:extLst>
          </p:cNvPr>
          <p:cNvSpPr>
            <a:spLocks noGrp="1"/>
          </p:cNvSpPr>
          <p:nvPr>
            <p:ph type="pic" sz="quarter" idx="12" hasCustomPrompt="1"/>
          </p:nvPr>
        </p:nvSpPr>
        <p:spPr>
          <a:xfrm>
            <a:off x="762000" y="728711"/>
            <a:ext cx="4586288" cy="979487"/>
          </a:xfrm>
          <a:prstGeom prst="rect">
            <a:avLst/>
          </a:prstGeom>
        </p:spPr>
        <p:txBody>
          <a:bodyPr anchor="ctr"/>
          <a:lstStyle>
            <a:lvl1pPr algn="ctr">
              <a:defRPr>
                <a:solidFill>
                  <a:schemeClr val="bg1"/>
                </a:solidFill>
              </a:defRPr>
            </a:lvl1pPr>
          </a:lstStyle>
          <a:p>
            <a:r>
              <a:rPr lang="en-US" dirty="0"/>
              <a:t>Insert Logo Here</a:t>
            </a:r>
          </a:p>
        </p:txBody>
      </p:sp>
      <p:sp>
        <p:nvSpPr>
          <p:cNvPr id="9" name="Title 1">
            <a:extLst>
              <a:ext uri="{FF2B5EF4-FFF2-40B4-BE49-F238E27FC236}">
                <a16:creationId xmlns:a16="http://schemas.microsoft.com/office/drawing/2014/main" id="{D05DB0BC-7CA3-484F-A266-C1A77C2E6CBF}"/>
              </a:ext>
            </a:extLst>
          </p:cNvPr>
          <p:cNvSpPr>
            <a:spLocks noGrp="1"/>
          </p:cNvSpPr>
          <p:nvPr>
            <p:ph type="title" hasCustomPrompt="1"/>
          </p:nvPr>
        </p:nvSpPr>
        <p:spPr>
          <a:xfrm>
            <a:off x="762000" y="3429000"/>
            <a:ext cx="11430000" cy="749735"/>
          </a:xfrm>
          <a:prstGeom prst="rect">
            <a:avLst/>
          </a:prstGeom>
        </p:spPr>
        <p:txBody>
          <a:bodyPr/>
          <a:lstStyle>
            <a:lvl1pPr algn="l">
              <a:defRPr sz="6000" b="1" i="0">
                <a:solidFill>
                  <a:schemeClr val="bg1"/>
                </a:solidFill>
                <a:latin typeface="+mj-lt"/>
                <a:cs typeface="Calibri" panose="020F0502020204030204" pitchFamily="34" charset="0"/>
              </a:defRPr>
            </a:lvl1pPr>
          </a:lstStyle>
          <a:p>
            <a:r>
              <a:rPr lang="en-US" dirty="0"/>
              <a:t>Presentation Title Here</a:t>
            </a:r>
          </a:p>
        </p:txBody>
      </p:sp>
      <p:sp>
        <p:nvSpPr>
          <p:cNvPr id="12" name="Text Placeholder 11">
            <a:extLst>
              <a:ext uri="{FF2B5EF4-FFF2-40B4-BE49-F238E27FC236}">
                <a16:creationId xmlns:a16="http://schemas.microsoft.com/office/drawing/2014/main" id="{69C0FE92-69A0-7346-82E8-5E8449C3DD0F}"/>
              </a:ext>
            </a:extLst>
          </p:cNvPr>
          <p:cNvSpPr>
            <a:spLocks noGrp="1"/>
          </p:cNvSpPr>
          <p:nvPr>
            <p:ph type="body" sz="quarter" idx="11" hasCustomPrompt="1"/>
          </p:nvPr>
        </p:nvSpPr>
        <p:spPr>
          <a:xfrm>
            <a:off x="762155" y="4317774"/>
            <a:ext cx="11429579" cy="681038"/>
          </a:xfrm>
          <a:prstGeom prst="rect">
            <a:avLst/>
          </a:prstGeom>
        </p:spPr>
        <p:txBody>
          <a:bodyPr/>
          <a:lstStyle>
            <a:lvl1pPr marL="0" indent="0" algn="l">
              <a:buNone/>
              <a:defRPr sz="4000" b="0" i="0">
                <a:solidFill>
                  <a:schemeClr val="bg1">
                    <a:alpha val="65000"/>
                  </a:schemeClr>
                </a:solidFill>
                <a:latin typeface="Arial" panose="020B0604020202020204" pitchFamily="34" charset="0"/>
                <a:cs typeface="Arial" panose="020B0604020202020204" pitchFamily="34" charset="0"/>
              </a:defRPr>
            </a:lvl1pPr>
          </a:lstStyle>
          <a:p>
            <a:pPr lvl="0"/>
            <a:r>
              <a:rPr lang="en-US" dirty="0"/>
              <a:t>Subtitle Goes Here</a:t>
            </a:r>
          </a:p>
        </p:txBody>
      </p:sp>
    </p:spTree>
    <p:extLst>
      <p:ext uri="{BB962C8B-B14F-4D97-AF65-F5344CB8AC3E}">
        <p14:creationId xmlns:p14="http://schemas.microsoft.com/office/powerpoint/2010/main" val="3878909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tatistic_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CD1FCD-523C-194D-915C-A5EAAA68A95F}"/>
              </a:ext>
            </a:extLst>
          </p:cNvPr>
          <p:cNvSpPr/>
          <p:nvPr userDrawn="1"/>
        </p:nvSpPr>
        <p:spPr>
          <a:xfrm>
            <a:off x="7921782" y="0"/>
            <a:ext cx="4270217" cy="6858000"/>
          </a:xfrm>
          <a:prstGeom prst="rect">
            <a:avLst/>
          </a:prstGeom>
          <a:solidFill>
            <a:srgbClr val="232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32B64"/>
              </a:solidFill>
            </a:endParaRPr>
          </a:p>
        </p:txBody>
      </p:sp>
      <p:sp>
        <p:nvSpPr>
          <p:cNvPr id="10" name="Slide Number Placeholder 5">
            <a:extLst>
              <a:ext uri="{FF2B5EF4-FFF2-40B4-BE49-F238E27FC236}">
                <a16:creationId xmlns:a16="http://schemas.microsoft.com/office/drawing/2014/main" id="{E5BFCE30-2975-C742-A407-EDEDBF99B36E}"/>
              </a:ext>
            </a:extLst>
          </p:cNvPr>
          <p:cNvSpPr txBox="1">
            <a:spLocks/>
          </p:cNvSpPr>
          <p:nvPr userDrawn="1"/>
        </p:nvSpPr>
        <p:spPr>
          <a:xfrm>
            <a:off x="11585606" y="6403575"/>
            <a:ext cx="523127" cy="365125"/>
          </a:xfrm>
          <a:prstGeom prst="rect">
            <a:avLst/>
          </a:prstGeom>
        </p:spPr>
        <p:txBody>
          <a:bodyPr/>
          <a:lstStyle>
            <a:defPPr>
              <a:defRPr lang="en-US"/>
            </a:defPPr>
            <a:lvl1pPr marL="0" algn="r" defTabSz="914400" rtl="0" eaLnBrk="1" latinLnBrk="0" hangingPunct="1">
              <a:defRPr sz="1400" b="0" i="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8CB8F98-32D9-9E4F-BAC9-49610775ED25}" type="slidenum">
              <a:rPr lang="en-US" b="0" i="0" smtClean="0">
                <a:solidFill>
                  <a:schemeClr val="bg1">
                    <a:alpha val="50000"/>
                  </a:schemeClr>
                </a:solidFill>
                <a:latin typeface="Arial" panose="020B0604020202020204" pitchFamily="34" charset="0"/>
                <a:cs typeface="Arial" panose="020B0604020202020204" pitchFamily="34" charset="0"/>
              </a:rPr>
              <a:pPr algn="ctr"/>
              <a:t>‹#›</a:t>
            </a:fld>
            <a:endParaRPr lang="en-US" b="0" i="0" dirty="0">
              <a:solidFill>
                <a:schemeClr val="bg1">
                  <a:alpha val="50000"/>
                </a:schemeClr>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37348912-7FAA-864F-9EA5-464CB0ADD0E4}"/>
              </a:ext>
            </a:extLst>
          </p:cNvPr>
          <p:cNvSpPr>
            <a:spLocks noGrp="1"/>
          </p:cNvSpPr>
          <p:nvPr>
            <p:ph type="title" hasCustomPrompt="1"/>
          </p:nvPr>
        </p:nvSpPr>
        <p:spPr>
          <a:xfrm>
            <a:off x="595411" y="3365390"/>
            <a:ext cx="6319867" cy="1075380"/>
          </a:xfrm>
          <a:prstGeom prst="rect">
            <a:avLst/>
          </a:prstGeom>
        </p:spPr>
        <p:txBody>
          <a:bodyPr/>
          <a:lstStyle>
            <a:lvl1pPr algn="l">
              <a:defRPr sz="3600" b="0" i="0">
                <a:solidFill>
                  <a:schemeClr val="bg2">
                    <a:lumMod val="10000"/>
                  </a:schemeClr>
                </a:solidFill>
                <a:latin typeface="Arial" panose="020B0604020202020204" pitchFamily="34" charset="0"/>
                <a:cs typeface="Arial" panose="020B0604020202020204" pitchFamily="34" charset="0"/>
              </a:defRPr>
            </a:lvl1pPr>
          </a:lstStyle>
          <a:p>
            <a:r>
              <a:rPr lang="en-US" dirty="0"/>
              <a:t>is a very large number and can be an interesting statistic.</a:t>
            </a:r>
          </a:p>
        </p:txBody>
      </p:sp>
      <p:sp>
        <p:nvSpPr>
          <p:cNvPr id="3" name="Text Placeholder 2">
            <a:extLst>
              <a:ext uri="{FF2B5EF4-FFF2-40B4-BE49-F238E27FC236}">
                <a16:creationId xmlns:a16="http://schemas.microsoft.com/office/drawing/2014/main" id="{92749891-D6AC-0B45-B79E-148EFF6E1731}"/>
              </a:ext>
            </a:extLst>
          </p:cNvPr>
          <p:cNvSpPr>
            <a:spLocks noGrp="1"/>
          </p:cNvSpPr>
          <p:nvPr>
            <p:ph type="body" sz="quarter" idx="10" hasCustomPrompt="1"/>
          </p:nvPr>
        </p:nvSpPr>
        <p:spPr>
          <a:xfrm>
            <a:off x="595411" y="2389374"/>
            <a:ext cx="6319867" cy="898455"/>
          </a:xfrm>
          <a:prstGeom prst="rect">
            <a:avLst/>
          </a:prstGeom>
        </p:spPr>
        <p:txBody>
          <a:bodyPr/>
          <a:lstStyle>
            <a:lvl1pPr marL="0" indent="0">
              <a:buNone/>
              <a:defRPr sz="7200" b="1" i="0">
                <a:solidFill>
                  <a:srgbClr val="232B64"/>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64,000 homes</a:t>
            </a:r>
          </a:p>
        </p:txBody>
      </p:sp>
      <p:sp>
        <p:nvSpPr>
          <p:cNvPr id="9" name="Picture Placeholder 2">
            <a:extLst>
              <a:ext uri="{FF2B5EF4-FFF2-40B4-BE49-F238E27FC236}">
                <a16:creationId xmlns:a16="http://schemas.microsoft.com/office/drawing/2014/main" id="{A86443D5-5DE7-104F-A696-04C4C332DFC8}"/>
              </a:ext>
            </a:extLst>
          </p:cNvPr>
          <p:cNvSpPr>
            <a:spLocks noGrp="1"/>
          </p:cNvSpPr>
          <p:nvPr>
            <p:ph type="pic" sz="quarter" idx="11" hasCustomPrompt="1"/>
          </p:nvPr>
        </p:nvSpPr>
        <p:spPr>
          <a:xfrm>
            <a:off x="8893116" y="986828"/>
            <a:ext cx="3298883" cy="4825497"/>
          </a:xfrm>
          <a:prstGeom prst="rect">
            <a:avLst/>
          </a:prstGeom>
        </p:spPr>
        <p:txBody>
          <a:bodyPr/>
          <a:lstStyle>
            <a:lvl1pPr marL="0" indent="0" algn="ctr">
              <a:buNone/>
              <a:defRPr sz="2000">
                <a:solidFill>
                  <a:schemeClr val="bg1">
                    <a:lumMod val="50000"/>
                  </a:schemeClr>
                </a:solidFill>
                <a:latin typeface="+mj-lt"/>
              </a:defRPr>
            </a:lvl1pPr>
          </a:lstStyle>
          <a:p>
            <a:br>
              <a:rPr lang="en-US" dirty="0"/>
            </a:br>
            <a:r>
              <a:rPr lang="en-US" dirty="0"/>
              <a:t>Click the Icon</a:t>
            </a:r>
            <a:br>
              <a:rPr lang="en-US" dirty="0"/>
            </a:br>
            <a:r>
              <a:rPr lang="en-US" dirty="0"/>
              <a:t>to Insert Icon</a:t>
            </a:r>
          </a:p>
        </p:txBody>
      </p:sp>
    </p:spTree>
    <p:extLst>
      <p:ext uri="{BB962C8B-B14F-4D97-AF65-F5344CB8AC3E}">
        <p14:creationId xmlns:p14="http://schemas.microsoft.com/office/powerpoint/2010/main" val="3724107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mp; Vertical Photo Lef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F2E15F95-0F35-D646-B194-87E72986A801}"/>
              </a:ext>
            </a:extLst>
          </p:cNvPr>
          <p:cNvSpPr>
            <a:spLocks noGrp="1"/>
          </p:cNvSpPr>
          <p:nvPr>
            <p:ph type="pic" sz="quarter" idx="14" hasCustomPrompt="1"/>
          </p:nvPr>
        </p:nvSpPr>
        <p:spPr>
          <a:xfrm>
            <a:off x="0" y="1"/>
            <a:ext cx="5608874" cy="6857999"/>
          </a:xfrm>
          <a:prstGeom prst="rect">
            <a:avLst/>
          </a:prstGeom>
          <a:noFill/>
        </p:spPr>
        <p:txBody>
          <a:bodyPr/>
          <a:lstStyle>
            <a:lvl1pPr marL="0" indent="0" algn="ctr">
              <a:buNone/>
              <a:defRPr>
                <a:solidFill>
                  <a:schemeClr val="tx1">
                    <a:alpha val="50000"/>
                  </a:schemeClr>
                </a:solidFill>
                <a:latin typeface="+mj-lt"/>
              </a:defRPr>
            </a:lvl1pPr>
            <a:lvl2pPr>
              <a:defRPr i="1">
                <a:solidFill>
                  <a:schemeClr val="tx1">
                    <a:alpha val="50000"/>
                  </a:schemeClr>
                </a:solidFill>
              </a:defRPr>
            </a:lvl2pPr>
          </a:lstStyle>
          <a:p>
            <a:br>
              <a:rPr lang="en-US" dirty="0"/>
            </a:br>
            <a:br>
              <a:rPr lang="en-US" dirty="0"/>
            </a:br>
            <a:br>
              <a:rPr lang="en-US" dirty="0"/>
            </a:br>
            <a:br>
              <a:rPr lang="en-US" dirty="0"/>
            </a:br>
            <a:br>
              <a:rPr lang="en-US" dirty="0"/>
            </a:br>
            <a:r>
              <a:rPr lang="en-US" dirty="0"/>
              <a:t>Click the Photo Icon</a:t>
            </a:r>
            <a:br>
              <a:rPr lang="en-US" dirty="0"/>
            </a:br>
            <a:r>
              <a:rPr lang="en-US" dirty="0"/>
              <a:t>to Insert Photo</a:t>
            </a:r>
            <a:br>
              <a:rPr lang="en-US" dirty="0"/>
            </a:br>
            <a:r>
              <a:rPr lang="en-US" dirty="0"/>
              <a:t>(Use Vertical Only)</a:t>
            </a:r>
          </a:p>
        </p:txBody>
      </p:sp>
      <p:sp>
        <p:nvSpPr>
          <p:cNvPr id="5" name="Slide Number Placeholder 5">
            <a:extLst>
              <a:ext uri="{FF2B5EF4-FFF2-40B4-BE49-F238E27FC236}">
                <a16:creationId xmlns:a16="http://schemas.microsoft.com/office/drawing/2014/main" id="{3AFF6D16-4E8F-5645-B84D-7E71098EC9F2}"/>
              </a:ext>
            </a:extLst>
          </p:cNvPr>
          <p:cNvSpPr txBox="1">
            <a:spLocks/>
          </p:cNvSpPr>
          <p:nvPr userDrawn="1"/>
        </p:nvSpPr>
        <p:spPr>
          <a:xfrm>
            <a:off x="11585606" y="6403575"/>
            <a:ext cx="523127" cy="365125"/>
          </a:xfrm>
          <a:prstGeom prst="rect">
            <a:avLst/>
          </a:prstGeom>
        </p:spPr>
        <p:txBody>
          <a:bodyPr/>
          <a:lstStyle>
            <a:defPPr>
              <a:defRPr lang="en-US"/>
            </a:defPPr>
            <a:lvl1pPr marL="0" algn="r" defTabSz="914400" rtl="0" eaLnBrk="1" latinLnBrk="0" hangingPunct="1">
              <a:defRPr sz="1400" b="0" i="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8CB8F98-32D9-9E4F-BAC9-49610775ED25}" type="slidenum">
              <a:rPr lang="en-US" b="0" i="0" smtClean="0">
                <a:solidFill>
                  <a:schemeClr val="bg1">
                    <a:lumMod val="50000"/>
                    <a:alpha val="50000"/>
                  </a:schemeClr>
                </a:solidFill>
                <a:latin typeface="Arial" panose="020B0604020202020204" pitchFamily="34" charset="0"/>
                <a:cs typeface="Arial" panose="020B0604020202020204" pitchFamily="34" charset="0"/>
              </a:rPr>
              <a:pPr algn="ctr"/>
              <a:t>‹#›</a:t>
            </a:fld>
            <a:endParaRPr lang="en-US" b="0" i="0" dirty="0">
              <a:solidFill>
                <a:schemeClr val="bg1">
                  <a:lumMod val="50000"/>
                  <a:alpha val="50000"/>
                </a:schemeClr>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2946E247-DA5A-F040-A5C9-0E7B99CBCE7A}"/>
              </a:ext>
            </a:extLst>
          </p:cNvPr>
          <p:cNvSpPr>
            <a:spLocks noGrp="1"/>
          </p:cNvSpPr>
          <p:nvPr>
            <p:ph type="title" hasCustomPrompt="1"/>
          </p:nvPr>
        </p:nvSpPr>
        <p:spPr>
          <a:xfrm>
            <a:off x="6140564" y="1426610"/>
            <a:ext cx="5027651" cy="1085853"/>
          </a:xfrm>
          <a:prstGeom prst="rect">
            <a:avLst/>
          </a:prstGeom>
        </p:spPr>
        <p:txBody>
          <a:bodyPr/>
          <a:lstStyle>
            <a:lvl1pPr>
              <a:defRPr sz="4000" b="0" i="0">
                <a:solidFill>
                  <a:srgbClr val="232B64"/>
                </a:solidFill>
                <a:latin typeface="Arial" panose="020B0604020202020204" pitchFamily="34" charset="0"/>
                <a:cs typeface="Arial" panose="020B0604020202020204" pitchFamily="34" charset="0"/>
              </a:defRPr>
            </a:lvl1pPr>
          </a:lstStyle>
          <a:p>
            <a:r>
              <a:rPr lang="en-US" dirty="0"/>
              <a:t>This is the page title with an emphasis.</a:t>
            </a:r>
          </a:p>
        </p:txBody>
      </p:sp>
      <p:sp>
        <p:nvSpPr>
          <p:cNvPr id="9" name="Text Placeholder 2">
            <a:extLst>
              <a:ext uri="{FF2B5EF4-FFF2-40B4-BE49-F238E27FC236}">
                <a16:creationId xmlns:a16="http://schemas.microsoft.com/office/drawing/2014/main" id="{627D754F-546F-184F-AEB8-4BF287E04B9E}"/>
              </a:ext>
            </a:extLst>
          </p:cNvPr>
          <p:cNvSpPr>
            <a:spLocks noGrp="1"/>
          </p:cNvSpPr>
          <p:nvPr>
            <p:ph type="body" sz="quarter" idx="12"/>
          </p:nvPr>
        </p:nvSpPr>
        <p:spPr>
          <a:xfrm>
            <a:off x="6140602" y="3817345"/>
            <a:ext cx="5027613" cy="2586037"/>
          </a:xfrm>
          <a:prstGeom prst="rect">
            <a:avLst/>
          </a:prstGeom>
        </p:spPr>
        <p:txBody>
          <a:bodyPr/>
          <a:lstStyle>
            <a:lvl1pPr>
              <a:buClr>
                <a:srgbClr val="232B64"/>
              </a:buClr>
              <a:buSzPct val="80000"/>
              <a:defRPr sz="2800" b="0" i="0">
                <a:solidFill>
                  <a:schemeClr val="bg2">
                    <a:lumMod val="10000"/>
                  </a:schemeClr>
                </a:solidFill>
                <a:latin typeface="Arial" panose="020B0604020202020204" pitchFamily="34" charset="0"/>
                <a:cs typeface="Arial" panose="020B0604020202020204" pitchFamily="34" charset="0"/>
              </a:defRPr>
            </a:lvl1pPr>
            <a:lvl2pPr>
              <a:buClr>
                <a:srgbClr val="232B64"/>
              </a:buClr>
              <a:buSzPct val="80000"/>
              <a:defRPr sz="2400" b="0" i="0">
                <a:solidFill>
                  <a:schemeClr val="bg2">
                    <a:lumMod val="10000"/>
                  </a:schemeClr>
                </a:solidFill>
                <a:latin typeface="Arial" panose="020B0604020202020204" pitchFamily="34" charset="0"/>
                <a:cs typeface="Arial" panose="020B0604020202020204" pitchFamily="34" charset="0"/>
              </a:defRPr>
            </a:lvl2pPr>
            <a:lvl3pPr>
              <a:buClr>
                <a:srgbClr val="232B64"/>
              </a:buClr>
              <a:buSzPct val="80000"/>
              <a:defRPr sz="2400" b="0" i="0">
                <a:solidFill>
                  <a:schemeClr val="bg2">
                    <a:lumMod val="10000"/>
                  </a:schemeClr>
                </a:solidFill>
                <a:latin typeface="Arial" panose="020B0604020202020204" pitchFamily="34" charset="0"/>
                <a:cs typeface="Arial" panose="020B0604020202020204" pitchFamily="34" charset="0"/>
              </a:defRPr>
            </a:lvl3pPr>
            <a:lvl4pPr>
              <a:buClr>
                <a:srgbClr val="53C10C"/>
              </a:buClr>
              <a:buSzPct val="80000"/>
              <a:defRPr>
                <a:solidFill>
                  <a:schemeClr val="tx1">
                    <a:lumMod val="75000"/>
                    <a:lumOff val="25000"/>
                  </a:schemeClr>
                </a:solidFill>
                <a:latin typeface="Calibri" panose="020F0502020204030204" pitchFamily="34" charset="0"/>
                <a:cs typeface="Calibri" panose="020F0502020204030204" pitchFamily="34" charset="0"/>
              </a:defRPr>
            </a:lvl4pPr>
            <a:lvl5pPr>
              <a:buClr>
                <a:srgbClr val="53C10C"/>
              </a:buClr>
              <a:buSzPct val="80000"/>
              <a:defRPr>
                <a:solidFill>
                  <a:schemeClr val="tx1">
                    <a:lumMod val="75000"/>
                    <a:lumOff val="25000"/>
                  </a:schemeClr>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66648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Ending /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7348912-7FAA-864F-9EA5-464CB0ADD0E4}"/>
              </a:ext>
            </a:extLst>
          </p:cNvPr>
          <p:cNvSpPr>
            <a:spLocks noGrp="1"/>
          </p:cNvSpPr>
          <p:nvPr>
            <p:ph type="title" hasCustomPrompt="1"/>
          </p:nvPr>
        </p:nvSpPr>
        <p:spPr>
          <a:xfrm>
            <a:off x="558011" y="5244538"/>
            <a:ext cx="6319105" cy="339926"/>
          </a:xfrm>
          <a:prstGeom prst="rect">
            <a:avLst/>
          </a:prstGeom>
        </p:spPr>
        <p:txBody>
          <a:bodyPr/>
          <a:lstStyle>
            <a:lvl1pPr algn="l">
              <a:defRPr sz="2400" b="0" i="0">
                <a:solidFill>
                  <a:schemeClr val="bg1"/>
                </a:solidFill>
                <a:latin typeface="Calibri Light" panose="020F0302020204030204" pitchFamily="34" charset="0"/>
                <a:cs typeface="Calibri Light" panose="020F0302020204030204" pitchFamily="34" charset="0"/>
              </a:defRPr>
            </a:lvl1pPr>
          </a:lstStyle>
          <a:p>
            <a:r>
              <a:rPr lang="en-US" dirty="0"/>
              <a:t>Presenter Name, Job Title</a:t>
            </a:r>
            <a:br>
              <a:rPr lang="en-US" dirty="0"/>
            </a:br>
            <a:r>
              <a:rPr lang="en-US" dirty="0" err="1"/>
              <a:t>email@AZED.gove</a:t>
            </a:r>
            <a:br>
              <a:rPr lang="en-US" dirty="0"/>
            </a:br>
            <a:r>
              <a:rPr lang="en-US" dirty="0"/>
              <a:t>(123) 456-7890</a:t>
            </a:r>
          </a:p>
        </p:txBody>
      </p:sp>
      <p:sp>
        <p:nvSpPr>
          <p:cNvPr id="3" name="Text Placeholder 2">
            <a:extLst>
              <a:ext uri="{FF2B5EF4-FFF2-40B4-BE49-F238E27FC236}">
                <a16:creationId xmlns:a16="http://schemas.microsoft.com/office/drawing/2014/main" id="{92749891-D6AC-0B45-B79E-148EFF6E1731}"/>
              </a:ext>
            </a:extLst>
          </p:cNvPr>
          <p:cNvSpPr>
            <a:spLocks noGrp="1"/>
          </p:cNvSpPr>
          <p:nvPr>
            <p:ph type="body" sz="quarter" idx="10" hasCustomPrompt="1"/>
          </p:nvPr>
        </p:nvSpPr>
        <p:spPr>
          <a:xfrm>
            <a:off x="558012" y="3892428"/>
            <a:ext cx="6319867" cy="783196"/>
          </a:xfrm>
          <a:prstGeom prst="rect">
            <a:avLst/>
          </a:prstGeom>
        </p:spPr>
        <p:txBody>
          <a:bodyPr/>
          <a:lstStyle>
            <a:lvl1pPr marL="0" indent="0">
              <a:buNone/>
              <a:defRPr sz="7200" b="0" i="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Thank you.</a:t>
            </a:r>
          </a:p>
        </p:txBody>
      </p:sp>
      <p:cxnSp>
        <p:nvCxnSpPr>
          <p:cNvPr id="10" name="Straight Connector 9">
            <a:extLst>
              <a:ext uri="{FF2B5EF4-FFF2-40B4-BE49-F238E27FC236}">
                <a16:creationId xmlns:a16="http://schemas.microsoft.com/office/drawing/2014/main" id="{1C0430BE-2C50-5B4A-A132-E08BBF23A069}"/>
              </a:ext>
            </a:extLst>
          </p:cNvPr>
          <p:cNvCxnSpPr/>
          <p:nvPr userDrawn="1"/>
        </p:nvCxnSpPr>
        <p:spPr>
          <a:xfrm>
            <a:off x="654369" y="5010569"/>
            <a:ext cx="400314" cy="0"/>
          </a:xfrm>
          <a:prstGeom prst="line">
            <a:avLst/>
          </a:prstGeom>
          <a:ln w="190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Logo&#10;&#10;Description automatically generated">
            <a:extLst>
              <a:ext uri="{FF2B5EF4-FFF2-40B4-BE49-F238E27FC236}">
                <a16:creationId xmlns:a16="http://schemas.microsoft.com/office/drawing/2014/main" id="{6648A209-512C-8C46-9757-3359BBCCE746}"/>
              </a:ext>
            </a:extLst>
          </p:cNvPr>
          <p:cNvPicPr>
            <a:picLocks noChangeAspect="1"/>
          </p:cNvPicPr>
          <p:nvPr userDrawn="1"/>
        </p:nvPicPr>
        <p:blipFill>
          <a:blip r:embed="rId3"/>
          <a:stretch>
            <a:fillRect/>
          </a:stretch>
        </p:blipFill>
        <p:spPr>
          <a:xfrm>
            <a:off x="558011" y="649397"/>
            <a:ext cx="1396157" cy="1396157"/>
          </a:xfrm>
          <a:prstGeom prst="rect">
            <a:avLst/>
          </a:prstGeom>
        </p:spPr>
      </p:pic>
    </p:spTree>
    <p:extLst>
      <p:ext uri="{BB962C8B-B14F-4D97-AF65-F5344CB8AC3E}">
        <p14:creationId xmlns:p14="http://schemas.microsoft.com/office/powerpoint/2010/main" val="12187264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tatistic: 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CD1FCD-523C-194D-915C-A5EAAA68A95F}"/>
              </a:ext>
            </a:extLst>
          </p:cNvPr>
          <p:cNvSpPr/>
          <p:nvPr userDrawn="1"/>
        </p:nvSpPr>
        <p:spPr>
          <a:xfrm>
            <a:off x="7921782" y="0"/>
            <a:ext cx="4270217" cy="6858000"/>
          </a:xfrm>
          <a:prstGeom prst="rect">
            <a:avLst/>
          </a:prstGeom>
          <a:solidFill>
            <a:srgbClr val="BF0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2B64"/>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E5BFCE30-2975-C742-A407-EDEDBF99B36E}"/>
              </a:ext>
            </a:extLst>
          </p:cNvPr>
          <p:cNvSpPr txBox="1">
            <a:spLocks/>
          </p:cNvSpPr>
          <p:nvPr userDrawn="1"/>
        </p:nvSpPr>
        <p:spPr>
          <a:xfrm>
            <a:off x="11585606" y="6403575"/>
            <a:ext cx="523127" cy="365125"/>
          </a:xfrm>
          <a:prstGeom prst="rect">
            <a:avLst/>
          </a:prstGeom>
        </p:spPr>
        <p:txBody>
          <a:bodyPr/>
          <a:lstStyle>
            <a:defPPr>
              <a:defRPr lang="en-US"/>
            </a:defPPr>
            <a:lvl1pPr marL="0" algn="r" defTabSz="914400" rtl="0" eaLnBrk="1" latinLnBrk="0" hangingPunct="1">
              <a:defRPr sz="1400" b="0" i="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8CB8F98-32D9-9E4F-BAC9-49610775ED25}" type="slidenum">
              <a:rPr kumimoji="0" lang="en-US" sz="1400" b="0" i="0" u="none" strike="noStrike" kern="1200" cap="none" spc="0" normalizeH="0" baseline="0" noProof="0" smtClean="0">
                <a:ln>
                  <a:noFill/>
                </a:ln>
                <a:solidFill>
                  <a:prstClr val="white">
                    <a:alpha val="50000"/>
                  </a:prst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white">
                  <a:alpha val="50000"/>
                </a:prstClr>
              </a:solidFill>
              <a:effectLst/>
              <a:uLnTx/>
              <a:uFillTx/>
              <a:latin typeface="Arial" panose="020B0604020202020204" pitchFamily="34" charset="0"/>
              <a:ea typeface="+mn-ea"/>
              <a:cs typeface="Arial" panose="020B0604020202020204" pitchFamily="34" charset="0"/>
            </a:endParaRPr>
          </a:p>
        </p:txBody>
      </p:sp>
      <p:sp>
        <p:nvSpPr>
          <p:cNvPr id="12" name="Title 1">
            <a:extLst>
              <a:ext uri="{FF2B5EF4-FFF2-40B4-BE49-F238E27FC236}">
                <a16:creationId xmlns:a16="http://schemas.microsoft.com/office/drawing/2014/main" id="{37348912-7FAA-864F-9EA5-464CB0ADD0E4}"/>
              </a:ext>
            </a:extLst>
          </p:cNvPr>
          <p:cNvSpPr>
            <a:spLocks noGrp="1"/>
          </p:cNvSpPr>
          <p:nvPr>
            <p:ph type="title" hasCustomPrompt="1"/>
          </p:nvPr>
        </p:nvSpPr>
        <p:spPr>
          <a:xfrm>
            <a:off x="595411" y="3365390"/>
            <a:ext cx="6319867" cy="1075380"/>
          </a:xfrm>
          <a:prstGeom prst="rect">
            <a:avLst/>
          </a:prstGeom>
        </p:spPr>
        <p:txBody>
          <a:bodyPr/>
          <a:lstStyle>
            <a:lvl1pPr algn="l">
              <a:defRPr sz="3600" b="0" i="0">
                <a:solidFill>
                  <a:schemeClr val="bg2">
                    <a:lumMod val="10000"/>
                  </a:schemeClr>
                </a:solidFill>
                <a:latin typeface="Arial" panose="020B0604020202020204" pitchFamily="34" charset="0"/>
                <a:cs typeface="Arial" panose="020B0604020202020204" pitchFamily="34" charset="0"/>
              </a:defRPr>
            </a:lvl1pPr>
          </a:lstStyle>
          <a:p>
            <a:r>
              <a:rPr lang="en-US" dirty="0"/>
              <a:t>is a very large number and can be an interesting statistic.</a:t>
            </a:r>
          </a:p>
        </p:txBody>
      </p:sp>
      <p:sp>
        <p:nvSpPr>
          <p:cNvPr id="3" name="Text Placeholder 2">
            <a:extLst>
              <a:ext uri="{FF2B5EF4-FFF2-40B4-BE49-F238E27FC236}">
                <a16:creationId xmlns:a16="http://schemas.microsoft.com/office/drawing/2014/main" id="{92749891-D6AC-0B45-B79E-148EFF6E1731}"/>
              </a:ext>
            </a:extLst>
          </p:cNvPr>
          <p:cNvSpPr>
            <a:spLocks noGrp="1"/>
          </p:cNvSpPr>
          <p:nvPr>
            <p:ph type="body" sz="quarter" idx="10" hasCustomPrompt="1"/>
          </p:nvPr>
        </p:nvSpPr>
        <p:spPr>
          <a:xfrm>
            <a:off x="595411" y="2389374"/>
            <a:ext cx="6319867" cy="898455"/>
          </a:xfrm>
          <a:prstGeom prst="rect">
            <a:avLst/>
          </a:prstGeom>
        </p:spPr>
        <p:txBody>
          <a:bodyPr/>
          <a:lstStyle>
            <a:lvl1pPr marL="0" indent="0">
              <a:buNone/>
              <a:defRPr sz="7200" b="1" i="0">
                <a:solidFill>
                  <a:srgbClr val="BF0B3E"/>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64,000 homes</a:t>
            </a:r>
          </a:p>
        </p:txBody>
      </p:sp>
      <p:sp>
        <p:nvSpPr>
          <p:cNvPr id="9" name="Picture Placeholder 2">
            <a:extLst>
              <a:ext uri="{FF2B5EF4-FFF2-40B4-BE49-F238E27FC236}">
                <a16:creationId xmlns:a16="http://schemas.microsoft.com/office/drawing/2014/main" id="{A86443D5-5DE7-104F-A696-04C4C332DFC8}"/>
              </a:ext>
            </a:extLst>
          </p:cNvPr>
          <p:cNvSpPr>
            <a:spLocks noGrp="1"/>
          </p:cNvSpPr>
          <p:nvPr>
            <p:ph type="pic" sz="quarter" idx="11" hasCustomPrompt="1"/>
          </p:nvPr>
        </p:nvSpPr>
        <p:spPr>
          <a:xfrm>
            <a:off x="8893116" y="986828"/>
            <a:ext cx="3298883" cy="4825497"/>
          </a:xfrm>
          <a:prstGeom prst="rect">
            <a:avLst/>
          </a:prstGeom>
        </p:spPr>
        <p:txBody>
          <a:bodyPr/>
          <a:lstStyle>
            <a:lvl1pPr marL="0" indent="0" algn="ctr">
              <a:buNone/>
              <a:defRPr sz="2000">
                <a:solidFill>
                  <a:schemeClr val="bg1"/>
                </a:solidFill>
                <a:latin typeface="+mj-lt"/>
              </a:defRPr>
            </a:lvl1pPr>
          </a:lstStyle>
          <a:p>
            <a:br>
              <a:rPr lang="en-US" dirty="0"/>
            </a:br>
            <a:r>
              <a:rPr lang="en-US" dirty="0"/>
              <a:t>Click the Icon</a:t>
            </a:r>
            <a:br>
              <a:rPr lang="en-US" dirty="0"/>
            </a:br>
            <a:r>
              <a:rPr lang="en-US" dirty="0"/>
              <a:t>to Insert Icon</a:t>
            </a:r>
          </a:p>
        </p:txBody>
      </p:sp>
    </p:spTree>
    <p:extLst>
      <p:ext uri="{BB962C8B-B14F-4D97-AF65-F5344CB8AC3E}">
        <p14:creationId xmlns:p14="http://schemas.microsoft.com/office/powerpoint/2010/main" val="7907243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45087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031998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80565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3459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96771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71272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46686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3698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Two Columns">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BFCE30-2975-C742-A407-EDEDBF99B36E}"/>
              </a:ext>
            </a:extLst>
          </p:cNvPr>
          <p:cNvSpPr txBox="1">
            <a:spLocks/>
          </p:cNvSpPr>
          <p:nvPr userDrawn="1"/>
        </p:nvSpPr>
        <p:spPr>
          <a:xfrm>
            <a:off x="11585606" y="6403575"/>
            <a:ext cx="523127" cy="365125"/>
          </a:xfrm>
          <a:prstGeom prst="rect">
            <a:avLst/>
          </a:prstGeom>
        </p:spPr>
        <p:txBody>
          <a:bodyPr/>
          <a:lstStyle>
            <a:defPPr>
              <a:defRPr lang="en-US"/>
            </a:defPPr>
            <a:lvl1pPr marL="0" algn="r" defTabSz="914400" rtl="0" eaLnBrk="1" latinLnBrk="0" hangingPunct="1">
              <a:defRPr sz="1400" b="0" i="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8CB8F98-32D9-9E4F-BAC9-49610775ED25}" type="slidenum">
              <a:rPr lang="en-US" b="0" i="0" smtClean="0">
                <a:solidFill>
                  <a:schemeClr val="bg1">
                    <a:lumMod val="50000"/>
                    <a:alpha val="50000"/>
                  </a:schemeClr>
                </a:solidFill>
                <a:latin typeface="Arial" panose="020B0604020202020204" pitchFamily="34" charset="0"/>
                <a:cs typeface="Arial" panose="020B0604020202020204" pitchFamily="34" charset="0"/>
              </a:rPr>
              <a:pPr algn="ctr"/>
              <a:t>‹#›</a:t>
            </a:fld>
            <a:endParaRPr lang="en-US" b="0" i="0" dirty="0">
              <a:solidFill>
                <a:schemeClr val="bg1">
                  <a:lumMod val="50000"/>
                  <a:alpha val="50000"/>
                </a:schemeClr>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37348912-7FAA-864F-9EA5-464CB0ADD0E4}"/>
              </a:ext>
            </a:extLst>
          </p:cNvPr>
          <p:cNvSpPr>
            <a:spLocks noGrp="1"/>
          </p:cNvSpPr>
          <p:nvPr>
            <p:ph type="title" hasCustomPrompt="1"/>
          </p:nvPr>
        </p:nvSpPr>
        <p:spPr>
          <a:xfrm>
            <a:off x="1679145" y="1426610"/>
            <a:ext cx="8833710" cy="1085853"/>
          </a:xfrm>
          <a:prstGeom prst="rect">
            <a:avLst/>
          </a:prstGeom>
        </p:spPr>
        <p:txBody>
          <a:bodyPr/>
          <a:lstStyle>
            <a:lvl1pPr algn="ctr">
              <a:defRPr sz="3600" b="0" i="0">
                <a:solidFill>
                  <a:srgbClr val="232B64"/>
                </a:solidFill>
                <a:latin typeface="Arial" panose="020B0604020202020204" pitchFamily="34" charset="0"/>
                <a:cs typeface="Arial" panose="020B0604020202020204" pitchFamily="34" charset="0"/>
              </a:defRPr>
            </a:lvl1pPr>
          </a:lstStyle>
          <a:p>
            <a:r>
              <a:rPr lang="en-US" dirty="0"/>
              <a:t>This is a very long and important headline. It can even have an emphasis if you’d like.</a:t>
            </a:r>
          </a:p>
        </p:txBody>
      </p:sp>
      <p:sp>
        <p:nvSpPr>
          <p:cNvPr id="8" name="Text Placeholder 2">
            <a:extLst>
              <a:ext uri="{FF2B5EF4-FFF2-40B4-BE49-F238E27FC236}">
                <a16:creationId xmlns:a16="http://schemas.microsoft.com/office/drawing/2014/main" id="{6CA5C5D0-1BD6-324D-A881-FAE1A4D3778B}"/>
              </a:ext>
            </a:extLst>
          </p:cNvPr>
          <p:cNvSpPr>
            <a:spLocks noGrp="1"/>
          </p:cNvSpPr>
          <p:nvPr>
            <p:ph type="body" sz="quarter" idx="13"/>
          </p:nvPr>
        </p:nvSpPr>
        <p:spPr>
          <a:xfrm>
            <a:off x="581261" y="3817345"/>
            <a:ext cx="5138402" cy="2586037"/>
          </a:xfrm>
          <a:prstGeom prst="rect">
            <a:avLst/>
          </a:prstGeom>
        </p:spPr>
        <p:txBody>
          <a:bodyPr/>
          <a:lstStyle>
            <a:lvl1pPr>
              <a:buClr>
                <a:srgbClr val="232B64"/>
              </a:buClr>
              <a:buSzPct val="80000"/>
              <a:defRPr sz="2800" b="0" i="0">
                <a:solidFill>
                  <a:schemeClr val="bg2">
                    <a:lumMod val="10000"/>
                  </a:schemeClr>
                </a:solidFill>
                <a:latin typeface="Arial" panose="020B0604020202020204" pitchFamily="34" charset="0"/>
                <a:cs typeface="Arial" panose="020B0604020202020204" pitchFamily="34" charset="0"/>
              </a:defRPr>
            </a:lvl1pPr>
            <a:lvl2pPr>
              <a:buClr>
                <a:srgbClr val="232B64"/>
              </a:buClr>
              <a:buSzPct val="80000"/>
              <a:defRPr sz="2400" b="0" i="0">
                <a:solidFill>
                  <a:schemeClr val="bg2">
                    <a:lumMod val="10000"/>
                  </a:schemeClr>
                </a:solidFill>
                <a:latin typeface="Arial" panose="020B0604020202020204" pitchFamily="34" charset="0"/>
                <a:cs typeface="Arial" panose="020B0604020202020204" pitchFamily="34" charset="0"/>
              </a:defRPr>
            </a:lvl2pPr>
            <a:lvl3pPr>
              <a:buClr>
                <a:srgbClr val="232B64"/>
              </a:buClr>
              <a:buSzPct val="80000"/>
              <a:defRPr sz="2400" b="0" i="0">
                <a:solidFill>
                  <a:schemeClr val="bg2">
                    <a:lumMod val="10000"/>
                  </a:schemeClr>
                </a:solidFill>
                <a:latin typeface="Arial" panose="020B0604020202020204" pitchFamily="34" charset="0"/>
                <a:cs typeface="Arial" panose="020B0604020202020204" pitchFamily="34" charset="0"/>
              </a:defRPr>
            </a:lvl3pPr>
            <a:lvl4pPr>
              <a:buClr>
                <a:srgbClr val="53C10C"/>
              </a:buClr>
              <a:buSzPct val="80000"/>
              <a:defRPr>
                <a:solidFill>
                  <a:schemeClr val="tx1">
                    <a:lumMod val="75000"/>
                    <a:lumOff val="25000"/>
                  </a:schemeClr>
                </a:solidFill>
                <a:latin typeface="Calibri" panose="020F0502020204030204" pitchFamily="34" charset="0"/>
                <a:cs typeface="Calibri" panose="020F0502020204030204" pitchFamily="34" charset="0"/>
              </a:defRPr>
            </a:lvl4pPr>
            <a:lvl5pPr>
              <a:buClr>
                <a:srgbClr val="53C10C"/>
              </a:buClr>
              <a:buSzPct val="80000"/>
              <a:defRPr>
                <a:solidFill>
                  <a:schemeClr val="tx1">
                    <a:lumMod val="75000"/>
                    <a:lumOff val="25000"/>
                  </a:schemeClr>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p:txBody>
      </p:sp>
      <p:sp>
        <p:nvSpPr>
          <p:cNvPr id="13" name="Text Placeholder 2">
            <a:extLst>
              <a:ext uri="{FF2B5EF4-FFF2-40B4-BE49-F238E27FC236}">
                <a16:creationId xmlns:a16="http://schemas.microsoft.com/office/drawing/2014/main" id="{B4CE2B6E-3AAC-4A4C-89B6-7177FFFA14DD}"/>
              </a:ext>
            </a:extLst>
          </p:cNvPr>
          <p:cNvSpPr>
            <a:spLocks noGrp="1"/>
          </p:cNvSpPr>
          <p:nvPr>
            <p:ph type="body" sz="quarter" idx="14"/>
          </p:nvPr>
        </p:nvSpPr>
        <p:spPr>
          <a:xfrm>
            <a:off x="6451464" y="3817345"/>
            <a:ext cx="5138402" cy="2586037"/>
          </a:xfrm>
          <a:prstGeom prst="rect">
            <a:avLst/>
          </a:prstGeom>
        </p:spPr>
        <p:txBody>
          <a:bodyPr/>
          <a:lstStyle>
            <a:lvl1pPr>
              <a:buClr>
                <a:srgbClr val="232B64"/>
              </a:buClr>
              <a:buSzPct val="80000"/>
              <a:defRPr sz="2800" b="0" i="0">
                <a:solidFill>
                  <a:schemeClr val="bg2">
                    <a:lumMod val="10000"/>
                  </a:schemeClr>
                </a:solidFill>
                <a:latin typeface="Arial" panose="020B0604020202020204" pitchFamily="34" charset="0"/>
                <a:cs typeface="Arial" panose="020B0604020202020204" pitchFamily="34" charset="0"/>
              </a:defRPr>
            </a:lvl1pPr>
            <a:lvl2pPr>
              <a:buClr>
                <a:srgbClr val="232B64"/>
              </a:buClr>
              <a:buSzPct val="80000"/>
              <a:defRPr sz="2400" b="0" i="0">
                <a:solidFill>
                  <a:schemeClr val="bg2">
                    <a:lumMod val="10000"/>
                  </a:schemeClr>
                </a:solidFill>
                <a:latin typeface="Arial" panose="020B0604020202020204" pitchFamily="34" charset="0"/>
                <a:cs typeface="Arial" panose="020B0604020202020204" pitchFamily="34" charset="0"/>
              </a:defRPr>
            </a:lvl2pPr>
            <a:lvl3pPr>
              <a:buClr>
                <a:srgbClr val="232B64"/>
              </a:buClr>
              <a:buSzPct val="80000"/>
              <a:defRPr sz="2400" b="0" i="0">
                <a:solidFill>
                  <a:schemeClr val="bg2">
                    <a:lumMod val="10000"/>
                  </a:schemeClr>
                </a:solidFill>
                <a:latin typeface="Arial" panose="020B0604020202020204" pitchFamily="34" charset="0"/>
                <a:cs typeface="Arial" panose="020B0604020202020204" pitchFamily="34" charset="0"/>
              </a:defRPr>
            </a:lvl3pPr>
            <a:lvl4pPr>
              <a:buClr>
                <a:srgbClr val="53C10C"/>
              </a:buClr>
              <a:buSzPct val="80000"/>
              <a:defRPr>
                <a:solidFill>
                  <a:schemeClr val="tx1">
                    <a:lumMod val="75000"/>
                    <a:lumOff val="25000"/>
                  </a:schemeClr>
                </a:solidFill>
                <a:latin typeface="Calibri" panose="020F0502020204030204" pitchFamily="34" charset="0"/>
                <a:cs typeface="Calibri" panose="020F0502020204030204" pitchFamily="34" charset="0"/>
              </a:defRPr>
            </a:lvl4pPr>
            <a:lvl5pPr>
              <a:buClr>
                <a:srgbClr val="53C10C"/>
              </a:buClr>
              <a:buSzPct val="80000"/>
              <a:defRPr>
                <a:solidFill>
                  <a:schemeClr val="tx1">
                    <a:lumMod val="75000"/>
                    <a:lumOff val="25000"/>
                  </a:schemeClr>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280782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88318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30908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20670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sp>
        <p:nvSpPr>
          <p:cNvPr id="55" name="Google Shape;55;p14"/>
          <p:cNvSpPr/>
          <p:nvPr/>
        </p:nvSpPr>
        <p:spPr>
          <a:xfrm>
            <a:off x="3665400" y="998400"/>
            <a:ext cx="4861200" cy="4861200"/>
          </a:xfrm>
          <a:prstGeom prst="rect">
            <a:avLst/>
          </a:prstGeom>
          <a:solidFill>
            <a:srgbClr val="05C3D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14"/>
          <p:cNvSpPr/>
          <p:nvPr/>
        </p:nvSpPr>
        <p:spPr>
          <a:xfrm>
            <a:off x="3990600" y="1323600"/>
            <a:ext cx="4210800" cy="4210800"/>
          </a:xfrm>
          <a:prstGeom prst="rect">
            <a:avLst/>
          </a:prstGeom>
          <a:noFill/>
          <a:ln w="28575" cap="flat" cmpd="sng">
            <a:solidFill>
              <a:schemeClr val="lt1"/>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4"/>
          <p:cNvSpPr txBox="1">
            <a:spLocks noGrp="1"/>
          </p:cNvSpPr>
          <p:nvPr>
            <p:ph type="ctrTitle"/>
          </p:nvPr>
        </p:nvSpPr>
        <p:spPr>
          <a:xfrm>
            <a:off x="4128333" y="2169600"/>
            <a:ext cx="3935200" cy="2112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4000"/>
              <a:buFont typeface="Lato"/>
              <a:buNone/>
              <a:defRPr>
                <a:solidFill>
                  <a:schemeClr val="lt1"/>
                </a:solidFill>
                <a:latin typeface="Lato"/>
                <a:ea typeface="Lato"/>
                <a:cs typeface="Lato"/>
                <a:sym typeface="Lato"/>
              </a:defRPr>
            </a:lvl1pPr>
            <a:lvl2pPr lvl="1"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58" name="Google Shape;58;p14"/>
          <p:cNvSpPr txBox="1">
            <a:spLocks noGrp="1"/>
          </p:cNvSpPr>
          <p:nvPr>
            <p:ph type="subTitle" idx="1"/>
          </p:nvPr>
        </p:nvSpPr>
        <p:spPr>
          <a:xfrm>
            <a:off x="4128484" y="4355907"/>
            <a:ext cx="3935200" cy="9352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2pPr>
            <a:lvl3pPr lvl="2" algn="ctr" rtl="0">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3pPr>
            <a:lvl4pPr lvl="3" algn="ctr" rtl="0">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4pPr>
            <a:lvl5pPr lvl="4" algn="ctr" rtl="0">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5pPr>
            <a:lvl6pPr lvl="5" algn="ctr" rtl="0">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6pPr>
            <a:lvl7pPr lvl="6" algn="ctr" rtl="0">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7pPr>
            <a:lvl8pPr lvl="7" algn="ctr" rtl="0">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8pPr>
            <a:lvl9pPr lvl="8" algn="ctr" rtl="0">
              <a:lnSpc>
                <a:spcPct val="100000"/>
              </a:lnSpc>
              <a:spcBef>
                <a:spcPts val="0"/>
              </a:spcBef>
              <a:spcAft>
                <a:spcPts val="0"/>
              </a:spcAft>
              <a:buClr>
                <a:schemeClr val="lt1"/>
              </a:buClr>
              <a:buSzPts val="1800"/>
              <a:buFont typeface="Playfair Display"/>
              <a:buNone/>
              <a:defRPr sz="2400" b="1">
                <a:solidFill>
                  <a:schemeClr val="lt1"/>
                </a:solidFill>
                <a:latin typeface="Playfair Display"/>
                <a:ea typeface="Playfair Display"/>
                <a:cs typeface="Playfair Display"/>
                <a:sym typeface="Playfair Display"/>
              </a:defRPr>
            </a:lvl9pPr>
          </a:lstStyle>
          <a:p>
            <a:endParaRPr/>
          </a:p>
        </p:txBody>
      </p:sp>
      <p:sp>
        <p:nvSpPr>
          <p:cNvPr id="59" name="Google Shape;59;p1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02648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05C3DD"/>
        </a:solid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679400" y="1898500"/>
            <a:ext cx="10833200" cy="239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1pPr>
            <a:lvl2pPr lvl="1" algn="ctr"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2pPr>
            <a:lvl3pPr lvl="2" algn="ctr"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3pPr>
            <a:lvl4pPr lvl="3" algn="ctr"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4pPr>
            <a:lvl5pPr lvl="4" algn="ctr"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5pPr>
            <a:lvl6pPr lvl="5" algn="ctr"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6pPr>
            <a:lvl7pPr lvl="6" algn="ctr"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7pPr>
            <a:lvl8pPr lvl="7" algn="ctr"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8pPr>
            <a:lvl9pPr lvl="8" algn="ctr"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9pPr>
          </a:lstStyle>
          <a:p>
            <a:endParaRPr/>
          </a:p>
        </p:txBody>
      </p:sp>
      <p:sp>
        <p:nvSpPr>
          <p:cNvPr id="62" name="Google Shape;62;p15"/>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52151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16"/>
          <p:cNvSpPr/>
          <p:nvPr/>
        </p:nvSpPr>
        <p:spPr>
          <a:xfrm>
            <a:off x="0" y="6727600"/>
            <a:ext cx="12192000" cy="130400"/>
          </a:xfrm>
          <a:prstGeom prst="rect">
            <a:avLst/>
          </a:prstGeom>
          <a:solidFill>
            <a:srgbClr val="00CC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6"/>
          <p:cNvSpPr txBox="1">
            <a:spLocks noGrp="1"/>
          </p:cNvSpPr>
          <p:nvPr>
            <p:ph type="title"/>
          </p:nvPr>
        </p:nvSpPr>
        <p:spPr>
          <a:xfrm>
            <a:off x="415600" y="521800"/>
            <a:ext cx="11360800" cy="8348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5C3DD"/>
              </a:buClr>
              <a:buSzPts val="4000"/>
              <a:buNone/>
              <a:defRPr>
                <a:solidFill>
                  <a:srgbClr val="05C3D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 name="Google Shape;66;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7" name="Google Shape;67;p16"/>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64067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415600" y="521800"/>
            <a:ext cx="11360800" cy="834800"/>
          </a:xfrm>
          <a:prstGeom prst="rect">
            <a:avLst/>
          </a:prstGeom>
        </p:spPr>
        <p:txBody>
          <a:bodyPr spcFirstLastPara="1" wrap="square" lIns="91425" tIns="91425" rIns="91425" bIns="91425" anchor="t" anchorCtr="0">
            <a:normAutofit/>
          </a:bodyPr>
          <a:lstStyle>
            <a:lvl1pPr lvl="0" rtl="0">
              <a:spcBef>
                <a:spcPts val="0"/>
              </a:spcBef>
              <a:spcAft>
                <a:spcPts val="0"/>
              </a:spcAft>
              <a:buSzPts val="40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0" name="Google Shape;70;p1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71" name="Google Shape;71;p1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72" name="Google Shape;72;p17"/>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5854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415600" y="521800"/>
            <a:ext cx="11360800" cy="834800"/>
          </a:xfrm>
          <a:prstGeom prst="rect">
            <a:avLst/>
          </a:prstGeom>
        </p:spPr>
        <p:txBody>
          <a:bodyPr spcFirstLastPara="1" wrap="square" lIns="91425" tIns="91425" rIns="91425" bIns="91425" anchor="t" anchorCtr="0">
            <a:normAutofit/>
          </a:bodyPr>
          <a:lstStyle>
            <a:lvl1pPr lvl="0" rtl="0">
              <a:spcBef>
                <a:spcPts val="0"/>
              </a:spcBef>
              <a:spcAft>
                <a:spcPts val="0"/>
              </a:spcAft>
              <a:buSzPts val="40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5" name="Google Shape;75;p18"/>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04607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9"/>
          <p:cNvSpPr txBox="1">
            <a:spLocks noGrp="1"/>
          </p:cNvSpPr>
          <p:nvPr>
            <p:ph type="body" idx="1"/>
          </p:nvPr>
        </p:nvSpPr>
        <p:spPr>
          <a:xfrm>
            <a:off x="415600" y="1855171"/>
            <a:ext cx="3744000" cy="4239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79" name="Google Shape;79;p19"/>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379605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1pPr>
            <a:lvl2pPr lvl="1"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2pPr>
            <a:lvl3pPr lvl="2"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3pPr>
            <a:lvl4pPr lvl="3"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4pPr>
            <a:lvl5pPr lvl="4"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5pPr>
            <a:lvl6pPr lvl="5"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6pPr>
            <a:lvl7pPr lvl="6"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7pPr>
            <a:lvl8pPr lvl="7"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8pPr>
            <a:lvl9pPr lvl="8" rtl="0">
              <a:spcBef>
                <a:spcPts val="0"/>
              </a:spcBef>
              <a:spcAft>
                <a:spcPts val="0"/>
              </a:spcAft>
              <a:buClr>
                <a:schemeClr val="lt1"/>
              </a:buClr>
              <a:buSzPts val="4800"/>
              <a:buFont typeface="Lato"/>
              <a:buNone/>
              <a:defRPr sz="6400" b="0">
                <a:solidFill>
                  <a:schemeClr val="lt1"/>
                </a:solidFill>
                <a:latin typeface="Lato"/>
                <a:ea typeface="Lato"/>
                <a:cs typeface="Lato"/>
                <a:sym typeface="Lato"/>
              </a:defRPr>
            </a:lvl9pPr>
          </a:lstStyle>
          <a:p>
            <a:endParaRPr/>
          </a:p>
        </p:txBody>
      </p:sp>
      <p:sp>
        <p:nvSpPr>
          <p:cNvPr id="82" name="Google Shape;82;p20"/>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176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ransi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24B6ACC-4A46-404D-848D-077DCCFEE55B}"/>
              </a:ext>
            </a:extLst>
          </p:cNvPr>
          <p:cNvSpPr>
            <a:spLocks noGrp="1"/>
          </p:cNvSpPr>
          <p:nvPr>
            <p:ph type="title" hasCustomPrompt="1"/>
          </p:nvPr>
        </p:nvSpPr>
        <p:spPr>
          <a:xfrm>
            <a:off x="1663536" y="2679264"/>
            <a:ext cx="8864927" cy="1499470"/>
          </a:xfrm>
          <a:prstGeom prst="rect">
            <a:avLst/>
          </a:prstGeom>
        </p:spPr>
        <p:txBody>
          <a:bodyPr/>
          <a:lstStyle>
            <a:lvl1pPr algn="ctr">
              <a:defRPr sz="5400" b="0" i="0">
                <a:solidFill>
                  <a:schemeClr val="bg1"/>
                </a:solidFill>
                <a:latin typeface="Calibri" panose="020F0502020204030204" pitchFamily="34" charset="0"/>
                <a:cs typeface="Calibri" panose="020F0502020204030204" pitchFamily="34" charset="0"/>
              </a:defRPr>
            </a:lvl1pPr>
          </a:lstStyle>
          <a:p>
            <a:r>
              <a:rPr lang="en-US" dirty="0"/>
              <a:t>A long, full page title, quote or fact is able to go here.</a:t>
            </a:r>
          </a:p>
        </p:txBody>
      </p:sp>
      <p:sp>
        <p:nvSpPr>
          <p:cNvPr id="9" name="Picture Placeholder 8">
            <a:extLst>
              <a:ext uri="{FF2B5EF4-FFF2-40B4-BE49-F238E27FC236}">
                <a16:creationId xmlns:a16="http://schemas.microsoft.com/office/drawing/2014/main" id="{6BDEC5DC-53EE-7E43-A977-CE1769C7613F}"/>
              </a:ext>
            </a:extLst>
          </p:cNvPr>
          <p:cNvSpPr>
            <a:spLocks noGrp="1"/>
          </p:cNvSpPr>
          <p:nvPr>
            <p:ph type="pic" sz="quarter" idx="10" hasCustomPrompt="1"/>
          </p:nvPr>
        </p:nvSpPr>
        <p:spPr>
          <a:xfrm>
            <a:off x="0" y="0"/>
            <a:ext cx="12192000" cy="6857999"/>
          </a:xfrm>
          <a:prstGeom prst="rect">
            <a:avLst/>
          </a:prstGeom>
          <a:noFill/>
        </p:spPr>
        <p:txBody>
          <a:bodyPr/>
          <a:lstStyle>
            <a:lvl1pPr marL="0" indent="0" algn="ctr">
              <a:buNone/>
              <a:defRPr>
                <a:solidFill>
                  <a:schemeClr val="tx1">
                    <a:alpha val="50000"/>
                  </a:schemeClr>
                </a:solidFill>
                <a:latin typeface="+mj-lt"/>
              </a:defRPr>
            </a:lvl1pPr>
            <a:lvl2pPr>
              <a:defRPr i="1">
                <a:solidFill>
                  <a:schemeClr val="tx1">
                    <a:alpha val="50000"/>
                  </a:schemeClr>
                </a:solidFill>
              </a:defRPr>
            </a:lvl2pPr>
          </a:lstStyle>
          <a:p>
            <a:br>
              <a:rPr lang="en-US" dirty="0"/>
            </a:br>
            <a:br>
              <a:rPr lang="en-US" dirty="0"/>
            </a:br>
            <a:br>
              <a:rPr lang="en-US" dirty="0"/>
            </a:br>
            <a:r>
              <a:rPr lang="en-US" dirty="0"/>
              <a:t>Click the Photo Icon to Insert Photo</a:t>
            </a:r>
            <a:br>
              <a:rPr lang="en-US" dirty="0"/>
            </a:br>
            <a:r>
              <a:rPr lang="en-US" dirty="0"/>
              <a:t>(Use Full Only)</a:t>
            </a:r>
            <a:br>
              <a:rPr lang="en-US" dirty="0"/>
            </a:br>
            <a:r>
              <a:rPr lang="en-US" dirty="0"/>
              <a:t>Don’t forget, you’ll need to send to back.</a:t>
            </a:r>
          </a:p>
        </p:txBody>
      </p:sp>
    </p:spTree>
    <p:extLst>
      <p:ext uri="{BB962C8B-B14F-4D97-AF65-F5344CB8AC3E}">
        <p14:creationId xmlns:p14="http://schemas.microsoft.com/office/powerpoint/2010/main" val="31005762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21"/>
          <p:cNvSpPr/>
          <p:nvPr/>
        </p:nvSpPr>
        <p:spPr>
          <a:xfrm>
            <a:off x="6096000" y="-33"/>
            <a:ext cx="6096000" cy="6858000"/>
          </a:xfrm>
          <a:prstGeom prst="rect">
            <a:avLst/>
          </a:prstGeom>
          <a:solidFill>
            <a:srgbClr val="00CC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5" name="Google Shape;85;p21"/>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86" name="Google Shape;86;p21"/>
          <p:cNvSpPr txBox="1">
            <a:spLocks noGrp="1"/>
          </p:cNvSpPr>
          <p:nvPr>
            <p:ph type="title"/>
          </p:nvPr>
        </p:nvSpPr>
        <p:spPr>
          <a:xfrm>
            <a:off x="354000" y="1477267"/>
            <a:ext cx="5393600" cy="224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7" name="Google Shape;87;p21"/>
          <p:cNvSpPr txBox="1">
            <a:spLocks noGrp="1"/>
          </p:cNvSpPr>
          <p:nvPr>
            <p:ph type="subTitle" idx="1"/>
          </p:nvPr>
        </p:nvSpPr>
        <p:spPr>
          <a:xfrm>
            <a:off x="354000" y="3793601"/>
            <a:ext cx="5393600" cy="179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8" name="Google Shape;88;p21"/>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rtl="0">
              <a:spcBef>
                <a:spcPts val="0"/>
              </a:spcBef>
              <a:spcAft>
                <a:spcPts val="0"/>
              </a:spcAft>
              <a:buClr>
                <a:schemeClr val="lt1"/>
              </a:buClr>
              <a:buSzPts val="1800"/>
              <a:buChar char="●"/>
              <a:defRPr>
                <a:solidFill>
                  <a:schemeClr val="lt1"/>
                </a:solidFill>
              </a:defRPr>
            </a:lvl1pPr>
            <a:lvl2pPr marL="1219170" lvl="1" indent="-423323" rtl="0">
              <a:spcBef>
                <a:spcPts val="0"/>
              </a:spcBef>
              <a:spcAft>
                <a:spcPts val="0"/>
              </a:spcAft>
              <a:buClr>
                <a:schemeClr val="lt1"/>
              </a:buClr>
              <a:buSzPts val="1400"/>
              <a:buChar char="○"/>
              <a:defRPr>
                <a:solidFill>
                  <a:schemeClr val="lt1"/>
                </a:solidFill>
              </a:defRPr>
            </a:lvl2pPr>
            <a:lvl3pPr marL="1828754" lvl="2" indent="-423323" rtl="0">
              <a:spcBef>
                <a:spcPts val="0"/>
              </a:spcBef>
              <a:spcAft>
                <a:spcPts val="0"/>
              </a:spcAft>
              <a:buClr>
                <a:schemeClr val="lt1"/>
              </a:buClr>
              <a:buSzPts val="1400"/>
              <a:buChar char="■"/>
              <a:defRPr>
                <a:solidFill>
                  <a:schemeClr val="lt1"/>
                </a:solidFill>
              </a:defRPr>
            </a:lvl3pPr>
            <a:lvl4pPr marL="2438339" lvl="3" indent="-423323" rtl="0">
              <a:spcBef>
                <a:spcPts val="0"/>
              </a:spcBef>
              <a:spcAft>
                <a:spcPts val="0"/>
              </a:spcAft>
              <a:buClr>
                <a:schemeClr val="lt1"/>
              </a:buClr>
              <a:buSzPts val="1400"/>
              <a:buChar char="●"/>
              <a:defRPr>
                <a:solidFill>
                  <a:schemeClr val="lt1"/>
                </a:solidFill>
              </a:defRPr>
            </a:lvl4pPr>
            <a:lvl5pPr marL="3047924" lvl="4" indent="-423323" rtl="0">
              <a:spcBef>
                <a:spcPts val="0"/>
              </a:spcBef>
              <a:spcAft>
                <a:spcPts val="0"/>
              </a:spcAft>
              <a:buClr>
                <a:schemeClr val="lt1"/>
              </a:buClr>
              <a:buSzPts val="1400"/>
              <a:buChar char="○"/>
              <a:defRPr>
                <a:solidFill>
                  <a:schemeClr val="lt1"/>
                </a:solidFill>
              </a:defRPr>
            </a:lvl5pPr>
            <a:lvl6pPr marL="3657509" lvl="5" indent="-423323" rtl="0">
              <a:spcBef>
                <a:spcPts val="0"/>
              </a:spcBef>
              <a:spcAft>
                <a:spcPts val="0"/>
              </a:spcAft>
              <a:buClr>
                <a:schemeClr val="lt1"/>
              </a:buClr>
              <a:buSzPts val="1400"/>
              <a:buChar char="■"/>
              <a:defRPr>
                <a:solidFill>
                  <a:schemeClr val="lt1"/>
                </a:solidFill>
              </a:defRPr>
            </a:lvl6pPr>
            <a:lvl7pPr marL="4267093" lvl="6" indent="-423323" rtl="0">
              <a:spcBef>
                <a:spcPts val="0"/>
              </a:spcBef>
              <a:spcAft>
                <a:spcPts val="0"/>
              </a:spcAft>
              <a:buClr>
                <a:schemeClr val="lt1"/>
              </a:buClr>
              <a:buSzPts val="1400"/>
              <a:buChar char="●"/>
              <a:defRPr>
                <a:solidFill>
                  <a:schemeClr val="lt1"/>
                </a:solidFill>
              </a:defRPr>
            </a:lvl7pPr>
            <a:lvl8pPr marL="4876678" lvl="7" indent="-423323" rtl="0">
              <a:spcBef>
                <a:spcPts val="0"/>
              </a:spcBef>
              <a:spcAft>
                <a:spcPts val="0"/>
              </a:spcAft>
              <a:buClr>
                <a:schemeClr val="lt1"/>
              </a:buClr>
              <a:buSzPts val="1400"/>
              <a:buChar char="○"/>
              <a:defRPr>
                <a:solidFill>
                  <a:schemeClr val="lt1"/>
                </a:solidFill>
              </a:defRPr>
            </a:lvl8pPr>
            <a:lvl9pPr marL="5486263" lvl="8" indent="-423323" rtl="0">
              <a:spcBef>
                <a:spcPts val="0"/>
              </a:spcBef>
              <a:spcAft>
                <a:spcPts val="0"/>
              </a:spcAft>
              <a:buClr>
                <a:schemeClr val="lt1"/>
              </a:buClr>
              <a:buSzPts val="1400"/>
              <a:buChar char="■"/>
              <a:defRPr>
                <a:solidFill>
                  <a:schemeClr val="lt1"/>
                </a:solidFill>
              </a:defRPr>
            </a:lvl9pPr>
          </a:lstStyle>
          <a:p>
            <a:endParaRPr/>
          </a:p>
        </p:txBody>
      </p:sp>
      <p:sp>
        <p:nvSpPr>
          <p:cNvPr id="89" name="Google Shape;89;p21"/>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04370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0"/>
        <p:cNvGrpSpPr/>
        <p:nvPr/>
      </p:nvGrpSpPr>
      <p:grpSpPr>
        <a:xfrm>
          <a:off x="0" y="0"/>
          <a:ext cx="0" cy="0"/>
          <a:chOff x="0" y="0"/>
          <a:chExt cx="0" cy="0"/>
        </a:xfrm>
      </p:grpSpPr>
      <p:sp>
        <p:nvSpPr>
          <p:cNvPr id="91" name="Google Shape;91;p22"/>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lvl1pPr>
          </a:lstStyle>
          <a:p>
            <a:endParaRPr/>
          </a:p>
        </p:txBody>
      </p:sp>
      <p:sp>
        <p:nvSpPr>
          <p:cNvPr id="92" name="Google Shape;92;p22"/>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242765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
        <p:cNvGrpSpPr/>
        <p:nvPr/>
      </p:nvGrpSpPr>
      <p:grpSpPr>
        <a:xfrm>
          <a:off x="0" y="0"/>
          <a:ext cx="0" cy="0"/>
          <a:chOff x="0" y="0"/>
          <a:chExt cx="0" cy="0"/>
        </a:xfrm>
      </p:grpSpPr>
      <p:sp>
        <p:nvSpPr>
          <p:cNvPr id="94" name="Google Shape;94;p23"/>
          <p:cNvSpPr/>
          <p:nvPr/>
        </p:nvSpPr>
        <p:spPr>
          <a:xfrm>
            <a:off x="0" y="6727600"/>
            <a:ext cx="12192000" cy="130400"/>
          </a:xfrm>
          <a:prstGeom prst="rect">
            <a:avLst/>
          </a:prstGeom>
          <a:solidFill>
            <a:srgbClr val="00CC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3"/>
          <p:cNvSpPr txBox="1">
            <a:spLocks noGrp="1"/>
          </p:cNvSpPr>
          <p:nvPr>
            <p:ph type="title" hasCustomPrompt="1"/>
          </p:nvPr>
        </p:nvSpPr>
        <p:spPr>
          <a:xfrm>
            <a:off x="415600" y="1644133"/>
            <a:ext cx="11360800" cy="214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0000"/>
              <a:buFont typeface="Lato"/>
              <a:buNone/>
              <a:defRPr sz="13333">
                <a:latin typeface="Lato"/>
                <a:ea typeface="Lato"/>
                <a:cs typeface="Lato"/>
                <a:sym typeface="Lato"/>
              </a:defRPr>
            </a:lvl1pPr>
            <a:lvl2pPr lvl="1" algn="ctr" rtl="0">
              <a:spcBef>
                <a:spcPts val="0"/>
              </a:spcBef>
              <a:spcAft>
                <a:spcPts val="0"/>
              </a:spcAft>
              <a:buSzPts val="10000"/>
              <a:buFont typeface="Lato"/>
              <a:buNone/>
              <a:defRPr sz="13333">
                <a:latin typeface="Lato"/>
                <a:ea typeface="Lato"/>
                <a:cs typeface="Lato"/>
                <a:sym typeface="Lato"/>
              </a:defRPr>
            </a:lvl2pPr>
            <a:lvl3pPr lvl="2" algn="ctr" rtl="0">
              <a:spcBef>
                <a:spcPts val="0"/>
              </a:spcBef>
              <a:spcAft>
                <a:spcPts val="0"/>
              </a:spcAft>
              <a:buSzPts val="10000"/>
              <a:buFont typeface="Lato"/>
              <a:buNone/>
              <a:defRPr sz="13333">
                <a:latin typeface="Lato"/>
                <a:ea typeface="Lato"/>
                <a:cs typeface="Lato"/>
                <a:sym typeface="Lato"/>
              </a:defRPr>
            </a:lvl3pPr>
            <a:lvl4pPr lvl="3" algn="ctr" rtl="0">
              <a:spcBef>
                <a:spcPts val="0"/>
              </a:spcBef>
              <a:spcAft>
                <a:spcPts val="0"/>
              </a:spcAft>
              <a:buSzPts val="10000"/>
              <a:buFont typeface="Lato"/>
              <a:buNone/>
              <a:defRPr sz="13333">
                <a:latin typeface="Lato"/>
                <a:ea typeface="Lato"/>
                <a:cs typeface="Lato"/>
                <a:sym typeface="Lato"/>
              </a:defRPr>
            </a:lvl4pPr>
            <a:lvl5pPr lvl="4" algn="ctr" rtl="0">
              <a:spcBef>
                <a:spcPts val="0"/>
              </a:spcBef>
              <a:spcAft>
                <a:spcPts val="0"/>
              </a:spcAft>
              <a:buSzPts val="10000"/>
              <a:buFont typeface="Lato"/>
              <a:buNone/>
              <a:defRPr sz="13333">
                <a:latin typeface="Lato"/>
                <a:ea typeface="Lato"/>
                <a:cs typeface="Lato"/>
                <a:sym typeface="Lato"/>
              </a:defRPr>
            </a:lvl5pPr>
            <a:lvl6pPr lvl="5" algn="ctr" rtl="0">
              <a:spcBef>
                <a:spcPts val="0"/>
              </a:spcBef>
              <a:spcAft>
                <a:spcPts val="0"/>
              </a:spcAft>
              <a:buSzPts val="10000"/>
              <a:buFont typeface="Lato"/>
              <a:buNone/>
              <a:defRPr sz="13333">
                <a:latin typeface="Lato"/>
                <a:ea typeface="Lato"/>
                <a:cs typeface="Lato"/>
                <a:sym typeface="Lato"/>
              </a:defRPr>
            </a:lvl6pPr>
            <a:lvl7pPr lvl="6" algn="ctr" rtl="0">
              <a:spcBef>
                <a:spcPts val="0"/>
              </a:spcBef>
              <a:spcAft>
                <a:spcPts val="0"/>
              </a:spcAft>
              <a:buSzPts val="10000"/>
              <a:buFont typeface="Lato"/>
              <a:buNone/>
              <a:defRPr sz="13333">
                <a:latin typeface="Lato"/>
                <a:ea typeface="Lato"/>
                <a:cs typeface="Lato"/>
                <a:sym typeface="Lato"/>
              </a:defRPr>
            </a:lvl7pPr>
            <a:lvl8pPr lvl="7" algn="ctr" rtl="0">
              <a:spcBef>
                <a:spcPts val="0"/>
              </a:spcBef>
              <a:spcAft>
                <a:spcPts val="0"/>
              </a:spcAft>
              <a:buSzPts val="10000"/>
              <a:buFont typeface="Lato"/>
              <a:buNone/>
              <a:defRPr sz="13333">
                <a:latin typeface="Lato"/>
                <a:ea typeface="Lato"/>
                <a:cs typeface="Lato"/>
                <a:sym typeface="Lato"/>
              </a:defRPr>
            </a:lvl8pPr>
            <a:lvl9pPr lvl="8" algn="ctr" rtl="0">
              <a:spcBef>
                <a:spcPts val="0"/>
              </a:spcBef>
              <a:spcAft>
                <a:spcPts val="0"/>
              </a:spcAft>
              <a:buSzPts val="10000"/>
              <a:buFont typeface="Lato"/>
              <a:buNone/>
              <a:defRPr sz="13333">
                <a:latin typeface="Lato"/>
                <a:ea typeface="Lato"/>
                <a:cs typeface="Lato"/>
                <a:sym typeface="Lato"/>
              </a:defRPr>
            </a:lvl9pPr>
          </a:lstStyle>
          <a:p>
            <a:r>
              <a:t>xx%</a:t>
            </a:r>
          </a:p>
        </p:txBody>
      </p:sp>
      <p:sp>
        <p:nvSpPr>
          <p:cNvPr id="96" name="Google Shape;96;p23"/>
          <p:cNvSpPr txBox="1">
            <a:spLocks noGrp="1"/>
          </p:cNvSpPr>
          <p:nvPr>
            <p:ph type="body" idx="1"/>
          </p:nvPr>
        </p:nvSpPr>
        <p:spPr>
          <a:xfrm>
            <a:off x="415600" y="3892600"/>
            <a:ext cx="11360800" cy="14288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SzPts val="18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97" name="Google Shape;97;p23"/>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59461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2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078311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0"/>
        <p:cNvGrpSpPr/>
        <p:nvPr/>
      </p:nvGrpSpPr>
      <p:grpSpPr>
        <a:xfrm>
          <a:off x="0" y="0"/>
          <a:ext cx="0" cy="0"/>
          <a:chOff x="0" y="0"/>
          <a:chExt cx="0" cy="0"/>
        </a:xfrm>
      </p:grpSpPr>
    </p:spTree>
    <p:extLst>
      <p:ext uri="{BB962C8B-B14F-4D97-AF65-F5344CB8AC3E}">
        <p14:creationId xmlns:p14="http://schemas.microsoft.com/office/powerpoint/2010/main" val="39597714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1" y="4450188"/>
            <a:ext cx="12192000" cy="2407811"/>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chemeClr val="tx1">
                    <a:lumMod val="85000"/>
                    <a:lumOff val="15000"/>
                  </a:schemeClr>
                </a:solidFill>
              </a:defRPr>
            </a:lvl1pPr>
          </a:lstStyle>
          <a:p>
            <a:r>
              <a:rPr lang="en-US" noProof="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noProof="0" smtClean="0"/>
              <a:t>2/2/2023</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29643155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4217870" y="0"/>
            <a:ext cx="3599236" cy="6857999"/>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chemeClr val="tx1">
                    <a:lumMod val="85000"/>
                    <a:lumOff val="15000"/>
                  </a:schemeClr>
                </a:solidFill>
              </a:defRPr>
            </a:lvl1pPr>
          </a:lstStyle>
          <a:p>
            <a:r>
              <a:rPr lang="en-US" noProof="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noProof="0" smtClean="0"/>
              <a:t>2/2/2023</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23240119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3" name="Rectangle">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noProof="0" smtClean="0"/>
              <a:t>2/2/2023</a:t>
            </a:fld>
            <a:endParaRPr lang="en-US" noProof="0"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noProof="0"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23882743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64248D99-2B30-464D-B9B7-4E5C3A1F3FB2}"/>
              </a:ext>
            </a:extLst>
          </p:cNvPr>
          <p:cNvSpPr/>
          <p:nvPr userDrawn="1"/>
        </p:nvSpPr>
        <p:spPr>
          <a:xfrm flipH="1">
            <a:off x="0" y="0"/>
            <a:ext cx="6096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6" name="Rectangle">
            <a:extLst>
              <a:ext uri="{FF2B5EF4-FFF2-40B4-BE49-F238E27FC236}">
                <a16:creationId xmlns:a16="http://schemas.microsoft.com/office/drawing/2014/main" id="{3FAFF55B-FDE6-394B-A39B-22627D8FB6E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1097280" y="2958274"/>
            <a:ext cx="4639736" cy="2910821"/>
          </a:xfrm>
        </p:spPr>
        <p:txBody>
          <a:bodyPr>
            <a:normAutofit/>
          </a:bodyPr>
          <a:lstStyle>
            <a:lvl1pPr>
              <a:defRPr sz="1600">
                <a:solidFill>
                  <a:schemeClr val="tx1"/>
                </a:solidFill>
              </a:defRPr>
            </a:lvl1pPr>
            <a:lvl2pPr>
              <a:defRPr sz="14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6515944" y="2958273"/>
            <a:ext cx="4639736" cy="2910821"/>
          </a:xfrm>
        </p:spPr>
        <p:txBody>
          <a:bodyPr>
            <a:normAutofit/>
          </a:bodyPr>
          <a:lstStyle>
            <a:lvl1pPr>
              <a:defRPr sz="1600">
                <a:solidFill>
                  <a:schemeClr val="tx1"/>
                </a:solidFill>
              </a:defRPr>
            </a:lvl1pPr>
            <a:lvl2pPr>
              <a:defRPr sz="14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noProof="0" smtClean="0"/>
              <a:t>2/2/2023</a:t>
            </a:fld>
            <a:endParaRPr lang="en-US" noProof="0"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7" name="Title Placeholder 1">
            <a:extLst>
              <a:ext uri="{FF2B5EF4-FFF2-40B4-BE49-F238E27FC236}">
                <a16:creationId xmlns:a16="http://schemas.microsoft.com/office/drawing/2014/main" id="{99E345E4-E77C-484E-9FBB-E4EC71F08545}"/>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21737996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3ACCAC0-2C8A-CE43-8C55-22BB53C73920}"/>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noProof="0" smtClean="0"/>
              <a:t>2/2/2023</a:t>
            </a:fld>
            <a:endParaRPr lang="en-US" noProof="0"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4" name="Title Placeholder 1">
            <a:extLst>
              <a:ext uri="{FF2B5EF4-FFF2-40B4-BE49-F238E27FC236}">
                <a16:creationId xmlns:a16="http://schemas.microsoft.com/office/drawing/2014/main" id="{D4076461-FF7A-8843-B7F9-D041F3FB22FC}"/>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185791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BFCE30-2975-C742-A407-EDEDBF99B36E}"/>
              </a:ext>
            </a:extLst>
          </p:cNvPr>
          <p:cNvSpPr txBox="1">
            <a:spLocks/>
          </p:cNvSpPr>
          <p:nvPr userDrawn="1"/>
        </p:nvSpPr>
        <p:spPr>
          <a:xfrm>
            <a:off x="11585606" y="6403575"/>
            <a:ext cx="523127" cy="365125"/>
          </a:xfrm>
          <a:prstGeom prst="rect">
            <a:avLst/>
          </a:prstGeom>
        </p:spPr>
        <p:txBody>
          <a:bodyPr/>
          <a:lstStyle>
            <a:defPPr>
              <a:defRPr lang="en-US"/>
            </a:defPPr>
            <a:lvl1pPr marL="0" algn="r" defTabSz="914400" rtl="0" eaLnBrk="1" latinLnBrk="0" hangingPunct="1">
              <a:defRPr sz="1400" b="0" i="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8CB8F98-32D9-9E4F-BAC9-49610775ED25}" type="slidenum">
              <a:rPr lang="en-US" b="0" i="0" smtClean="0">
                <a:solidFill>
                  <a:schemeClr val="bg1">
                    <a:lumMod val="50000"/>
                    <a:alpha val="50000"/>
                  </a:schemeClr>
                </a:solidFill>
                <a:latin typeface="Arial" panose="020B0604020202020204" pitchFamily="34" charset="0"/>
                <a:cs typeface="Arial" panose="020B0604020202020204" pitchFamily="34" charset="0"/>
              </a:rPr>
              <a:pPr algn="ctr"/>
              <a:t>‹#›</a:t>
            </a:fld>
            <a:endParaRPr lang="en-US" b="0" i="0" dirty="0">
              <a:solidFill>
                <a:schemeClr val="bg1">
                  <a:lumMod val="50000"/>
                  <a:alpha val="50000"/>
                </a:schemeClr>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37348912-7FAA-864F-9EA5-464CB0ADD0E4}"/>
              </a:ext>
            </a:extLst>
          </p:cNvPr>
          <p:cNvSpPr>
            <a:spLocks noGrp="1"/>
          </p:cNvSpPr>
          <p:nvPr>
            <p:ph type="title" hasCustomPrompt="1"/>
          </p:nvPr>
        </p:nvSpPr>
        <p:spPr>
          <a:xfrm>
            <a:off x="1679145" y="2621977"/>
            <a:ext cx="8833710" cy="1614045"/>
          </a:xfrm>
          <a:prstGeom prst="rect">
            <a:avLst/>
          </a:prstGeom>
        </p:spPr>
        <p:txBody>
          <a:bodyPr/>
          <a:lstStyle>
            <a:lvl1pPr algn="ctr">
              <a:defRPr sz="4000" b="0" i="0">
                <a:solidFill>
                  <a:srgbClr val="232B64"/>
                </a:solidFill>
                <a:latin typeface="Arial" panose="020B0604020202020204" pitchFamily="34" charset="0"/>
                <a:cs typeface="Arial" panose="020B0604020202020204" pitchFamily="34" charset="0"/>
              </a:defRPr>
            </a:lvl1pPr>
          </a:lstStyle>
          <a:p>
            <a:r>
              <a:rPr lang="en-US" dirty="0"/>
              <a:t>This is a quote. </a:t>
            </a:r>
            <a:r>
              <a:rPr lang="en-US" dirty="0" err="1"/>
              <a:t>Pellentesque</a:t>
            </a:r>
            <a:r>
              <a:rPr lang="en-US" dirty="0"/>
              <a:t> </a:t>
            </a:r>
            <a:r>
              <a:rPr lang="en-US" dirty="0" err="1"/>
              <a:t>ornare</a:t>
            </a:r>
            <a:r>
              <a:rPr lang="en-US" dirty="0"/>
              <a:t> lacinia </a:t>
            </a:r>
            <a:r>
              <a:rPr lang="en-US" dirty="0" err="1"/>
              <a:t>quam</a:t>
            </a:r>
            <a:r>
              <a:rPr lang="en-US" dirty="0"/>
              <a:t> </a:t>
            </a:r>
            <a:r>
              <a:rPr lang="en-US" dirty="0" err="1"/>
              <a:t>venenatis</a:t>
            </a:r>
            <a:r>
              <a:rPr lang="en-US" dirty="0"/>
              <a:t> </a:t>
            </a:r>
            <a:r>
              <a:rPr lang="en-US" dirty="0" err="1"/>
              <a:t>vestiblum</a:t>
            </a:r>
            <a:r>
              <a:rPr lang="en-US" dirty="0"/>
              <a:t>.</a:t>
            </a:r>
            <a:br>
              <a:rPr lang="en-US" dirty="0"/>
            </a:br>
            <a:r>
              <a:rPr lang="en-US" dirty="0"/>
              <a:t>And this is the really important part.</a:t>
            </a:r>
          </a:p>
        </p:txBody>
      </p:sp>
      <p:pic>
        <p:nvPicPr>
          <p:cNvPr id="2" name="Picture 1">
            <a:extLst>
              <a:ext uri="{FF2B5EF4-FFF2-40B4-BE49-F238E27FC236}">
                <a16:creationId xmlns:a16="http://schemas.microsoft.com/office/drawing/2014/main" id="{CC0FFF73-E721-1E47-B43D-6973ABBFC764}"/>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brightnessContrast contrast="-43000"/>
                    </a14:imgEffect>
                  </a14:imgLayer>
                </a14:imgProps>
              </a:ext>
            </a:extLst>
          </a:blip>
          <a:stretch>
            <a:fillRect/>
          </a:stretch>
        </p:blipFill>
        <p:spPr>
          <a:xfrm>
            <a:off x="5894498" y="2134960"/>
            <a:ext cx="403004" cy="351919"/>
          </a:xfrm>
          <a:prstGeom prst="rect">
            <a:avLst/>
          </a:prstGeom>
        </p:spPr>
      </p:pic>
      <p:sp>
        <p:nvSpPr>
          <p:cNvPr id="4" name="Picture Placeholder 3">
            <a:extLst>
              <a:ext uri="{FF2B5EF4-FFF2-40B4-BE49-F238E27FC236}">
                <a16:creationId xmlns:a16="http://schemas.microsoft.com/office/drawing/2014/main" id="{3FE845D8-5D8E-A243-BE36-D97D128F1536}"/>
              </a:ext>
            </a:extLst>
          </p:cNvPr>
          <p:cNvSpPr>
            <a:spLocks noGrp="1"/>
          </p:cNvSpPr>
          <p:nvPr>
            <p:ph type="pic" sz="quarter" idx="10" hasCustomPrompt="1"/>
          </p:nvPr>
        </p:nvSpPr>
        <p:spPr>
          <a:xfrm>
            <a:off x="4646902" y="4499983"/>
            <a:ext cx="779421" cy="779420"/>
          </a:xfrm>
          <a:prstGeom prst="rect">
            <a:avLst/>
          </a:prstGeom>
        </p:spPr>
        <p:txBody>
          <a:bodyPr/>
          <a:lstStyle>
            <a:lvl1pPr marL="0" indent="0" algn="ctr">
              <a:buNone/>
              <a:defRPr sz="1200">
                <a:solidFill>
                  <a:schemeClr val="bg1">
                    <a:lumMod val="50000"/>
                  </a:schemeClr>
                </a:solidFill>
                <a:latin typeface="+mj-lt"/>
              </a:defRPr>
            </a:lvl1pPr>
          </a:lstStyle>
          <a:p>
            <a:r>
              <a:rPr lang="en-US" dirty="0"/>
              <a:t>Click to Insert Profile Image</a:t>
            </a:r>
          </a:p>
        </p:txBody>
      </p:sp>
      <p:sp>
        <p:nvSpPr>
          <p:cNvPr id="6" name="Text Placeholder 5">
            <a:extLst>
              <a:ext uri="{FF2B5EF4-FFF2-40B4-BE49-F238E27FC236}">
                <a16:creationId xmlns:a16="http://schemas.microsoft.com/office/drawing/2014/main" id="{07A53042-896C-2A4A-B7A7-F054EED829B2}"/>
              </a:ext>
            </a:extLst>
          </p:cNvPr>
          <p:cNvSpPr>
            <a:spLocks noGrp="1"/>
          </p:cNvSpPr>
          <p:nvPr>
            <p:ph type="body" sz="quarter" idx="11" hasCustomPrompt="1"/>
          </p:nvPr>
        </p:nvSpPr>
        <p:spPr>
          <a:xfrm>
            <a:off x="5530091" y="4500686"/>
            <a:ext cx="4982764" cy="779463"/>
          </a:xfrm>
          <a:prstGeom prst="rect">
            <a:avLst/>
          </a:prstGeom>
        </p:spPr>
        <p:txBody>
          <a:bodyPr anchor="ctr"/>
          <a:lstStyle>
            <a:lvl1pPr marL="0" indent="0">
              <a:buNone/>
              <a:defRPr sz="1800" b="0" i="0">
                <a:solidFill>
                  <a:schemeClr val="bg2">
                    <a:lumMod val="1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&amp; Last Name</a:t>
            </a:r>
            <a:br>
              <a:rPr lang="en-US" dirty="0"/>
            </a:br>
            <a:r>
              <a:rPr lang="en-US" dirty="0"/>
              <a:t>Full Title, Company</a:t>
            </a:r>
          </a:p>
        </p:txBody>
      </p:sp>
    </p:spTree>
    <p:extLst>
      <p:ext uri="{BB962C8B-B14F-4D97-AF65-F5344CB8AC3E}">
        <p14:creationId xmlns:p14="http://schemas.microsoft.com/office/powerpoint/2010/main" val="13857119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am ">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35FB147F-5DC4-B24C-B8CB-D3DA74290381}"/>
              </a:ext>
            </a:extLst>
          </p:cNvPr>
          <p:cNvSpPr/>
          <p:nvPr userDrawn="1"/>
        </p:nvSpPr>
        <p:spPr>
          <a:xfrm>
            <a:off x="1" y="34290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noProof="0" smtClean="0"/>
              <a:t>2/2/2023</a:t>
            </a:fld>
            <a:endParaRPr lang="en-US" noProof="0"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9" name="Picture Placeholder 3">
            <a:extLst>
              <a:ext uri="{FF2B5EF4-FFF2-40B4-BE49-F238E27FC236}">
                <a16:creationId xmlns:a16="http://schemas.microsoft.com/office/drawing/2014/main" id="{B9308E97-4F89-394E-856A-5B4EFCB2E73D}"/>
              </a:ext>
            </a:extLst>
          </p:cNvPr>
          <p:cNvSpPr>
            <a:spLocks noGrp="1"/>
          </p:cNvSpPr>
          <p:nvPr>
            <p:ph type="pic" sz="quarter" idx="13"/>
          </p:nvPr>
        </p:nvSpPr>
        <p:spPr>
          <a:xfrm>
            <a:off x="1097279"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0" name="Picture Placeholder 3">
            <a:extLst>
              <a:ext uri="{FF2B5EF4-FFF2-40B4-BE49-F238E27FC236}">
                <a16:creationId xmlns:a16="http://schemas.microsoft.com/office/drawing/2014/main" id="{A50BECA0-8817-964B-AEDB-A45669684C37}"/>
              </a:ext>
            </a:extLst>
          </p:cNvPr>
          <p:cNvSpPr>
            <a:spLocks noGrp="1"/>
          </p:cNvSpPr>
          <p:nvPr>
            <p:ph type="pic" sz="quarter" idx="14"/>
          </p:nvPr>
        </p:nvSpPr>
        <p:spPr>
          <a:xfrm>
            <a:off x="4659186"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1" name="Picture Placeholder 3">
            <a:extLst>
              <a:ext uri="{FF2B5EF4-FFF2-40B4-BE49-F238E27FC236}">
                <a16:creationId xmlns:a16="http://schemas.microsoft.com/office/drawing/2014/main" id="{EF399F4D-B67A-4C4B-BCF3-36FE110603F1}"/>
              </a:ext>
            </a:extLst>
          </p:cNvPr>
          <p:cNvSpPr>
            <a:spLocks noGrp="1"/>
          </p:cNvSpPr>
          <p:nvPr>
            <p:ph type="pic" sz="quarter" idx="15"/>
          </p:nvPr>
        </p:nvSpPr>
        <p:spPr>
          <a:xfrm>
            <a:off x="8221093"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2" name="Text Placeholder 3">
            <a:extLst>
              <a:ext uri="{FF2B5EF4-FFF2-40B4-BE49-F238E27FC236}">
                <a16:creationId xmlns:a16="http://schemas.microsoft.com/office/drawing/2014/main" id="{08305C84-E25F-EC49-8F2B-4C0181FD3ABF}"/>
              </a:ext>
            </a:extLst>
          </p:cNvPr>
          <p:cNvSpPr>
            <a:spLocks noGrp="1"/>
          </p:cNvSpPr>
          <p:nvPr>
            <p:ph type="body" sz="half" idx="2" hasCustomPrompt="1"/>
          </p:nvPr>
        </p:nvSpPr>
        <p:spPr>
          <a:xfrm>
            <a:off x="1097279"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3" name="Text Placeholder 3">
            <a:extLst>
              <a:ext uri="{FF2B5EF4-FFF2-40B4-BE49-F238E27FC236}">
                <a16:creationId xmlns:a16="http://schemas.microsoft.com/office/drawing/2014/main" id="{A57A1FCE-E6BF-3747-9D43-42DBA6656EC0}"/>
              </a:ext>
            </a:extLst>
          </p:cNvPr>
          <p:cNvSpPr>
            <a:spLocks noGrp="1"/>
          </p:cNvSpPr>
          <p:nvPr>
            <p:ph type="body" sz="half" idx="16" hasCustomPrompt="1"/>
          </p:nvPr>
        </p:nvSpPr>
        <p:spPr>
          <a:xfrm>
            <a:off x="4666773"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4" name="Text Placeholder 3">
            <a:extLst>
              <a:ext uri="{FF2B5EF4-FFF2-40B4-BE49-F238E27FC236}">
                <a16:creationId xmlns:a16="http://schemas.microsoft.com/office/drawing/2014/main" id="{5B4B74C8-96E7-684F-91B9-8CE56CD10F1E}"/>
              </a:ext>
            </a:extLst>
          </p:cNvPr>
          <p:cNvSpPr>
            <a:spLocks noGrp="1"/>
          </p:cNvSpPr>
          <p:nvPr>
            <p:ph type="body" sz="half" idx="17" hasCustomPrompt="1"/>
          </p:nvPr>
        </p:nvSpPr>
        <p:spPr>
          <a:xfrm>
            <a:off x="8236267"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5" name="Title Placeholder 1">
            <a:extLst>
              <a:ext uri="{FF2B5EF4-FFF2-40B4-BE49-F238E27FC236}">
                <a16:creationId xmlns:a16="http://schemas.microsoft.com/office/drawing/2014/main" id="{D522564E-B348-544F-A8E5-CFCAFA48B54B}"/>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6724920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2/2/2023</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35855607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2/2/2023</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5BFC727-5650-B049-AA2A-2511C08FB35B}"/>
              </a:ext>
            </a:extLst>
          </p:cNvPr>
          <p:cNvSpPr/>
          <p:nvPr userDrawn="1"/>
        </p:nvSpPr>
        <p:spPr>
          <a:xfrm flipH="1">
            <a:off x="0" y="0"/>
            <a:ext cx="1195754"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E700C598-C823-744D-BE16-5114B7625057}"/>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Picture Placeholder 8">
            <a:extLst>
              <a:ext uri="{FF2B5EF4-FFF2-40B4-BE49-F238E27FC236}">
                <a16:creationId xmlns:a16="http://schemas.microsoft.com/office/drawing/2014/main" id="{21BED569-C9C5-8F4D-A42A-ED4914579D63}"/>
              </a:ext>
            </a:extLst>
          </p:cNvPr>
          <p:cNvSpPr>
            <a:spLocks noGrp="1"/>
          </p:cNvSpPr>
          <p:nvPr>
            <p:ph type="pic" sz="quarter" idx="13"/>
          </p:nvPr>
        </p:nvSpPr>
        <p:spPr>
          <a:xfrm>
            <a:off x="5924550" y="633875"/>
            <a:ext cx="5632450" cy="5591175"/>
          </a:xfrm>
          <a:solidFill>
            <a:schemeClr val="tx2"/>
          </a:solidFill>
        </p:spPr>
        <p:txBody>
          <a:bodyPr anchor="ctr"/>
          <a:lstStyle>
            <a:lvl1pPr algn="ctr">
              <a:defRPr>
                <a:solidFill>
                  <a:schemeClr val="bg1"/>
                </a:solidFill>
              </a:defRPr>
            </a:lvl1pPr>
          </a:lstStyle>
          <a:p>
            <a:r>
              <a:rPr lang="en-US" noProof="0"/>
              <a:t>Click icon to add picture</a:t>
            </a:r>
            <a:endParaRPr lang="en-US" noProof="0" dirty="0"/>
          </a:p>
        </p:txBody>
      </p:sp>
      <p:sp>
        <p:nvSpPr>
          <p:cNvPr id="11" name="Title Placeholder 1">
            <a:extLst>
              <a:ext uri="{FF2B5EF4-FFF2-40B4-BE49-F238E27FC236}">
                <a16:creationId xmlns:a16="http://schemas.microsoft.com/office/drawing/2014/main" id="{ACB6E588-2EB7-9A41-A93A-7757596EF9D6}"/>
              </a:ext>
            </a:extLst>
          </p:cNvPr>
          <p:cNvSpPr>
            <a:spLocks noGrp="1"/>
          </p:cNvSpPr>
          <p:nvPr>
            <p:ph type="title" hasCustomPrompt="1"/>
          </p:nvPr>
        </p:nvSpPr>
        <p:spPr>
          <a:xfrm>
            <a:off x="1195754" y="942870"/>
            <a:ext cx="4157296" cy="1292750"/>
          </a:xfrm>
          <a:prstGeom prst="rect">
            <a:avLst/>
          </a:prstGeom>
        </p:spPr>
        <p:txBody>
          <a:bodyPr vert="horz" lIns="91440" tIns="45720" rIns="91440" bIns="45720" rtlCol="0" anchor="ctr">
            <a:normAutofit/>
          </a:bodyPr>
          <a:lstStyle>
            <a:lvl1pP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A6C0FE70-F6BB-3D40-AD3C-E704CABE499C}"/>
              </a:ext>
            </a:extLst>
          </p:cNvPr>
          <p:cNvSpPr>
            <a:spLocks noGrp="1"/>
          </p:cNvSpPr>
          <p:nvPr>
            <p:ph sz="half" idx="2"/>
          </p:nvPr>
        </p:nvSpPr>
        <p:spPr>
          <a:xfrm>
            <a:off x="1195754" y="2281657"/>
            <a:ext cx="4157296" cy="3633471"/>
          </a:xfrm>
        </p:spPr>
        <p:txBody>
          <a:bodyPr>
            <a:normAutofit/>
          </a:bodyPr>
          <a:lstStyle>
            <a:lvl1pPr marL="0" indent="0">
              <a:buClr>
                <a:schemeClr val="tx1"/>
              </a:buClr>
              <a:buNone/>
              <a:defRPr sz="1600">
                <a:solidFill>
                  <a:schemeClr val="tx1"/>
                </a:solidFill>
              </a:defRPr>
            </a:lvl1pPr>
            <a:lvl2pPr marL="201168" indent="0">
              <a:buClr>
                <a:schemeClr val="tx1"/>
              </a:buClr>
              <a:buFont typeface="Arial" panose="020B0604020202020204" pitchFamily="34" charset="0"/>
              <a:buNone/>
              <a:defRPr sz="1400">
                <a:solidFill>
                  <a:schemeClr val="tx1"/>
                </a:solidFill>
              </a:defRPr>
            </a:lvl2pPr>
            <a:lvl3pPr marL="384048" indent="0">
              <a:buClr>
                <a:schemeClr val="tx1"/>
              </a:buClr>
              <a:buFont typeface="Arial" panose="020B0604020202020204" pitchFamily="34" charset="0"/>
              <a:buNone/>
              <a:defRPr sz="1100">
                <a:solidFill>
                  <a:schemeClr val="tx1"/>
                </a:solidFill>
              </a:defRPr>
            </a:lvl3pPr>
            <a:lvl4pPr marL="566928" indent="0">
              <a:buClr>
                <a:schemeClr val="tx1"/>
              </a:buClr>
              <a:buFont typeface="Arial" panose="020B0604020202020204" pitchFamily="34" charset="0"/>
              <a:buNone/>
              <a:defRPr sz="1100">
                <a:solidFill>
                  <a:schemeClr val="tx1"/>
                </a:solidFill>
              </a:defRPr>
            </a:lvl4pPr>
            <a:lvl5pPr marL="749808" indent="0">
              <a:buClr>
                <a:schemeClr val="tx1"/>
              </a:buClr>
              <a:buFont typeface="Arial" panose="020B0604020202020204" pitchFamily="34" charset="0"/>
              <a:buNone/>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034298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2/2/2023</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AB10FFC-D586-994D-8D3D-F4042255CB72}"/>
              </a:ext>
            </a:extLst>
          </p:cNvPr>
          <p:cNvSpPr/>
          <p:nvPr userDrawn="1"/>
        </p:nvSpPr>
        <p:spPr>
          <a:xfrm flipH="1">
            <a:off x="0" y="0"/>
            <a:ext cx="12192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C7B0C08A-E831-D242-B2CE-2DEB004F982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cxnSp>
        <p:nvCxnSpPr>
          <p:cNvPr id="7" name="Straight Connector 6">
            <a:extLst>
              <a:ext uri="{FF2B5EF4-FFF2-40B4-BE49-F238E27FC236}">
                <a16:creationId xmlns:a16="http://schemas.microsoft.com/office/drawing/2014/main" id="{105C2191-88F7-4148-96FD-E129F707E038}"/>
              </a:ext>
            </a:extLst>
          </p:cNvPr>
          <p:cNvCxnSpPr/>
          <p:nvPr userDrawn="1"/>
        </p:nvCxnSpPr>
        <p:spPr>
          <a:xfrm>
            <a:off x="6818393" y="999565"/>
            <a:ext cx="0" cy="4858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1FB2196-E251-5A40-86F7-6092CEBFA133}"/>
              </a:ext>
            </a:extLst>
          </p:cNvPr>
          <p:cNvSpPr>
            <a:spLocks noGrp="1"/>
          </p:cNvSpPr>
          <p:nvPr>
            <p:ph type="title" hasCustomPrompt="1"/>
          </p:nvPr>
        </p:nvSpPr>
        <p:spPr>
          <a:xfrm>
            <a:off x="635000" y="3135207"/>
            <a:ext cx="5460992" cy="587584"/>
          </a:xfrm>
          <a:prstGeom prst="rect">
            <a:avLst/>
          </a:prstGeom>
        </p:spPr>
        <p:txBody>
          <a:bodyPr vert="horz" lIns="91440" tIns="45720" rIns="91440" bIns="45720" rtlCol="0" anchor="ctr">
            <a:noAutofit/>
          </a:bodyPr>
          <a:lstStyle>
            <a:lvl1pPr algn="r">
              <a:defRPr sz="4800" cap="all" baseline="0"/>
            </a:lvl1pPr>
          </a:lstStyle>
          <a:p>
            <a:r>
              <a:rPr lang="en-US" noProof="0"/>
              <a:t>Title goes here</a:t>
            </a:r>
          </a:p>
        </p:txBody>
      </p:sp>
      <p:sp>
        <p:nvSpPr>
          <p:cNvPr id="12" name="Content Placeholder 3">
            <a:extLst>
              <a:ext uri="{FF2B5EF4-FFF2-40B4-BE49-F238E27FC236}">
                <a16:creationId xmlns:a16="http://schemas.microsoft.com/office/drawing/2014/main" id="{C2FACD1B-0D9C-A547-98A0-D66C341D3D74}"/>
              </a:ext>
            </a:extLst>
          </p:cNvPr>
          <p:cNvSpPr>
            <a:spLocks noGrp="1"/>
          </p:cNvSpPr>
          <p:nvPr>
            <p:ph sz="half" idx="2" hasCustomPrompt="1"/>
          </p:nvPr>
        </p:nvSpPr>
        <p:spPr>
          <a:xfrm>
            <a:off x="7540794" y="831286"/>
            <a:ext cx="4016206" cy="5195425"/>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lvl2pPr>
            <a:lvl3pPr marL="612648" indent="-228600">
              <a:buClr>
                <a:schemeClr val="tx1"/>
              </a:buClr>
              <a:buFont typeface="+mj-lt"/>
              <a:buAutoNum type="arabicPeriod"/>
              <a:defRPr sz="1100"/>
            </a:lvl3pPr>
            <a:lvl4pPr marL="795528" indent="-228600">
              <a:buClr>
                <a:schemeClr val="tx1"/>
              </a:buClr>
              <a:buFont typeface="+mj-lt"/>
              <a:buAutoNum type="arabicPeriod"/>
              <a:defRPr sz="1100"/>
            </a:lvl4pPr>
            <a:lvl5pPr marL="978408" indent="-228600">
              <a:buClr>
                <a:schemeClr val="tx1"/>
              </a:buClr>
              <a:buFont typeface="+mj-lt"/>
              <a:buAutoNum type="arabicPeriod"/>
              <a:defRPr sz="1100"/>
            </a:lvl5pPr>
          </a:lstStyle>
          <a:p>
            <a:pPr lvl="0"/>
            <a:r>
              <a:rPr lang="en-US" noProof="0"/>
              <a:t>Quote Goes Here</a:t>
            </a:r>
          </a:p>
        </p:txBody>
      </p:sp>
    </p:spTree>
    <p:extLst>
      <p:ext uri="{BB962C8B-B14F-4D97-AF65-F5344CB8AC3E}">
        <p14:creationId xmlns:p14="http://schemas.microsoft.com/office/powerpoint/2010/main" val="2043480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2/2/2023</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AA314B25-B4AF-394E-BBDA-7E6BAD315F39}"/>
              </a:ext>
            </a:extLst>
          </p:cNvPr>
          <p:cNvSpPr/>
          <p:nvPr userDrawn="1"/>
        </p:nvSpPr>
        <p:spPr>
          <a:xfrm>
            <a:off x="3351057" y="0"/>
            <a:ext cx="8840943"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37575EF-0D14-6140-A91B-260C9C9DFE4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Title Placeholder 1">
            <a:extLst>
              <a:ext uri="{FF2B5EF4-FFF2-40B4-BE49-F238E27FC236}">
                <a16:creationId xmlns:a16="http://schemas.microsoft.com/office/drawing/2014/main" id="{82544261-8049-494B-A93D-BDFF1BB84722}"/>
              </a:ext>
            </a:extLst>
          </p:cNvPr>
          <p:cNvSpPr>
            <a:spLocks noGrp="1"/>
          </p:cNvSpPr>
          <p:nvPr>
            <p:ph type="title" hasCustomPrompt="1"/>
          </p:nvPr>
        </p:nvSpPr>
        <p:spPr>
          <a:xfrm>
            <a:off x="635000" y="3135207"/>
            <a:ext cx="4886854" cy="587584"/>
          </a:xfrm>
          <a:prstGeom prst="rect">
            <a:avLst/>
          </a:prstGeom>
        </p:spPr>
        <p:txBody>
          <a:bodyPr vert="horz" lIns="91440" tIns="45720" rIns="91440" bIns="45720" rtlCol="0" anchor="ctr">
            <a:normAutofit/>
          </a:bodyPr>
          <a:lstStyle>
            <a:lvl1pPr algn="ct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9214786D-83EE-814C-A5E4-D0EC7D29D0C4}"/>
              </a:ext>
            </a:extLst>
          </p:cNvPr>
          <p:cNvSpPr>
            <a:spLocks noGrp="1"/>
          </p:cNvSpPr>
          <p:nvPr>
            <p:ph sz="half" idx="2"/>
          </p:nvPr>
        </p:nvSpPr>
        <p:spPr>
          <a:xfrm>
            <a:off x="5575829" y="633875"/>
            <a:ext cx="5981171" cy="5590250"/>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solidFill>
                  <a:schemeClr val="tx1"/>
                </a:solidFill>
              </a:defRPr>
            </a:lvl2pPr>
            <a:lvl3pPr marL="612648" indent="-228600">
              <a:buClr>
                <a:schemeClr val="tx1"/>
              </a:buClr>
              <a:buFont typeface="+mj-lt"/>
              <a:buAutoNum type="arabicPeriod"/>
              <a:defRPr sz="1100">
                <a:solidFill>
                  <a:schemeClr val="tx1"/>
                </a:solidFill>
              </a:defRPr>
            </a:lvl3pPr>
            <a:lvl4pPr marL="795528" indent="-228600">
              <a:buClr>
                <a:schemeClr val="tx1"/>
              </a:buClr>
              <a:buFont typeface="+mj-lt"/>
              <a:buAutoNum type="arabicPeriod"/>
              <a:defRPr sz="1100">
                <a:solidFill>
                  <a:schemeClr val="tx1"/>
                </a:solidFill>
              </a:defRPr>
            </a:lvl4pPr>
            <a:lvl5pPr marL="978408" indent="-228600">
              <a:buClr>
                <a:schemeClr val="tx1"/>
              </a:buClr>
              <a:buFont typeface="+mj-lt"/>
              <a:buAutoNum type="arabicPeriod"/>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603698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2/2/2023</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942871"/>
            <a:ext cx="5711810" cy="587584"/>
          </a:xfrm>
          <a:prstGeom prst="rect">
            <a:avLst/>
          </a:prstGeom>
        </p:spPr>
        <p:txBody>
          <a:bodyPr vert="horz" lIns="91440" tIns="45720" rIns="91440" bIns="45720" rtlCol="0" anchor="ctr">
            <a:normAutofit/>
          </a:bodyPr>
          <a:lstStyle/>
          <a:p>
            <a:r>
              <a:rPr lang="en-US" noProof="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1973589"/>
            <a:ext cx="5711810" cy="3941540"/>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21039"/>
            <a:ext cx="4589130" cy="5603086"/>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084340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C88DF2D-0421-A94C-82C1-867E1E5E4907}"/>
              </a:ext>
            </a:extLst>
          </p:cNvPr>
          <p:cNvSpPr/>
          <p:nvPr userDrawn="1"/>
        </p:nvSpPr>
        <p:spPr>
          <a:xfrm>
            <a:off x="10993582" y="0"/>
            <a:ext cx="1198418"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334D05A3-7A20-9447-8D39-F2980D85413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8" name="Rectangle 7">
            <a:extLst>
              <a:ext uri="{FF2B5EF4-FFF2-40B4-BE49-F238E27FC236}">
                <a16:creationId xmlns:a16="http://schemas.microsoft.com/office/drawing/2014/main" id="{DA134939-39C0-4522-A125-A13DFDA66490}"/>
              </a:ext>
            </a:extLst>
          </p:cNvPr>
          <p:cNvSpPr/>
          <p:nvPr/>
        </p:nvSpPr>
        <p:spPr>
          <a:xfrm>
            <a:off x="634999" y="3927894"/>
            <a:ext cx="10922000" cy="2326856"/>
          </a:xfrm>
          <a:prstGeom prst="rect">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35001" y="603250"/>
            <a:ext cx="10921998" cy="3294019"/>
          </a:xfrm>
          <a:solidFill>
            <a:schemeClr val="bg1"/>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p:cNvSpPr>
            <a:spLocks noGrp="1"/>
          </p:cNvSpPr>
          <p:nvPr>
            <p:ph type="title"/>
          </p:nvPr>
        </p:nvSpPr>
        <p:spPr>
          <a:xfrm>
            <a:off x="1097279" y="4298078"/>
            <a:ext cx="10113645" cy="743682"/>
          </a:xfrm>
          <a:prstGeom prst="rect">
            <a:avLst/>
          </a:prstGeom>
        </p:spPr>
        <p:txBody>
          <a:bodyPr tIns="0" bIns="0" anchor="b">
            <a:noAutofit/>
          </a:bodyPr>
          <a:lstStyle>
            <a:lvl1pPr>
              <a:defRPr sz="3600" b="0">
                <a:solidFill>
                  <a:schemeClr val="tx1"/>
                </a:solidFill>
              </a:defRPr>
            </a:lvl1pPr>
          </a:lstStyle>
          <a:p>
            <a:r>
              <a:rPr lang="en-US" noProof="0"/>
              <a:t>Click to edit Master title style</a:t>
            </a:r>
          </a:p>
        </p:txBody>
      </p:sp>
      <p:sp>
        <p:nvSpPr>
          <p:cNvPr id="4" name="Text Placeholder 3"/>
          <p:cNvSpPr>
            <a:spLocks noGrp="1"/>
          </p:cNvSpPr>
          <p:nvPr>
            <p:ph type="body" sz="half" idx="2"/>
          </p:nvPr>
        </p:nvSpPr>
        <p:spPr>
          <a:xfrm>
            <a:off x="1097279" y="5213716"/>
            <a:ext cx="10113264" cy="609600"/>
          </a:xfrm>
        </p:spPr>
        <p:txBody>
          <a:bodyPr lIns="91440" tIns="0" rIns="91440" bIns="0">
            <a:normAutofit/>
          </a:bodyPr>
          <a:lstStyle>
            <a:lvl1pPr marL="0" indent="0">
              <a:spcBef>
                <a:spcPts val="0"/>
              </a:spcBef>
              <a:spcAft>
                <a:spcPts val="600"/>
              </a:spcAft>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noProof="0" smtClean="0"/>
              <a:t>2/2/2023</a:t>
            </a:fld>
            <a:endParaRPr lang="en-US" noProof="0"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noProof="0" dirty="0"/>
          </a:p>
        </p:txBody>
      </p:sp>
      <p:sp>
        <p:nvSpPr>
          <p:cNvPr id="7" name="Slide Number Placeholder 6"/>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4255070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9.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theme" Target="../theme/theme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7E8BF2E-239F-0A4A-80AC-CA02B308E8C9}"/>
              </a:ext>
            </a:extLst>
          </p:cNvPr>
          <p:cNvSpPr>
            <a:spLocks noGrp="1"/>
          </p:cNvSpPr>
          <p:nvPr>
            <p:ph type="sldNum" sz="quarter" idx="4"/>
          </p:nvPr>
        </p:nvSpPr>
        <p:spPr>
          <a:xfrm>
            <a:off x="9266582" y="6356350"/>
            <a:ext cx="2743200" cy="365125"/>
          </a:xfrm>
          <a:prstGeom prst="rect">
            <a:avLst/>
          </a:prstGeom>
        </p:spPr>
        <p:txBody>
          <a:bodyPr/>
          <a:lstStyle>
            <a:lvl1pPr algn="r">
              <a:defRPr sz="1400" b="0" i="0">
                <a:solidFill>
                  <a:schemeClr val="bg1">
                    <a:lumMod val="50000"/>
                  </a:schemeClr>
                </a:solidFill>
                <a:latin typeface="Arial" panose="020B0604020202020204" pitchFamily="34" charset="0"/>
                <a:cs typeface="Arial" panose="020B0604020202020204" pitchFamily="34" charset="0"/>
              </a:defRPr>
            </a:lvl1pPr>
          </a:lstStyle>
          <a:p>
            <a:fld id="{48CB8F98-32D9-9E4F-BAC9-49610775ED25}" type="slidenum">
              <a:rPr lang="en-US" smtClean="0"/>
              <a:pPr/>
              <a:t>‹#›</a:t>
            </a:fld>
            <a:endParaRPr lang="en-US" dirty="0"/>
          </a:p>
        </p:txBody>
      </p:sp>
    </p:spTree>
    <p:extLst>
      <p:ext uri="{BB962C8B-B14F-4D97-AF65-F5344CB8AC3E}">
        <p14:creationId xmlns:p14="http://schemas.microsoft.com/office/powerpoint/2010/main" val="1686055354"/>
      </p:ext>
    </p:extLst>
  </p:cSld>
  <p:clrMap bg1="lt1" tx1="dk1" bg2="lt2" tx2="dk2" accent1="accent1" accent2="accent2" accent3="accent3" accent4="accent4" accent5="accent5" accent6="accent6" hlink="hlink" folHlink="folHlink"/>
  <p:sldLayoutIdLst>
    <p:sldLayoutId id="2147483682" r:id="rId1"/>
    <p:sldLayoutId id="2147483684" r:id="rId2"/>
    <p:sldLayoutId id="2147483685" r:id="rId3"/>
    <p:sldLayoutId id="2147483686" r:id="rId4"/>
    <p:sldLayoutId id="2147483653" r:id="rId5"/>
    <p:sldLayoutId id="2147483655" r:id="rId6"/>
    <p:sldLayoutId id="2147483656" r:id="rId7"/>
    <p:sldLayoutId id="2147483659" r:id="rId8"/>
    <p:sldLayoutId id="2147483660" r:id="rId9"/>
    <p:sldLayoutId id="2147483665" r:id="rId10"/>
    <p:sldLayoutId id="2147483666" r:id="rId11"/>
    <p:sldLayoutId id="2147483687" r:id="rId12"/>
    <p:sldLayoutId id="2147483688" r:id="rId13"/>
    <p:sldLayoutId id="2147483650" r:id="rId14"/>
    <p:sldLayoutId id="2147483683" r:id="rId15"/>
    <p:sldLayoutId id="2147483679" r:id="rId16"/>
  </p:sldLayoutIdLst>
  <p:txStyles>
    <p:titleStyle>
      <a:lvl1pPr algn="l" defTabSz="914400" rtl="0" eaLnBrk="1" latinLnBrk="0" hangingPunct="1">
        <a:lnSpc>
          <a:spcPct val="90000"/>
        </a:lnSpc>
        <a:spcBef>
          <a:spcPct val="0"/>
        </a:spcBef>
        <a:buNone/>
        <a:defRPr sz="4400" kern="1200">
          <a:solidFill>
            <a:srgbClr val="0072BC"/>
          </a:solidFill>
          <a:latin typeface="Oswa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pic>
        <p:nvPicPr>
          <p:cNvPr id="8" name="Picture 7" descr="triangle_page#.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791200" y="6619893"/>
            <a:ext cx="581152" cy="240792"/>
          </a:xfrm>
          <a:prstGeom prst="rect">
            <a:avLst/>
          </a:prstGeom>
        </p:spPr>
      </p:pic>
      <p:sp>
        <p:nvSpPr>
          <p:cNvPr id="2" name="Title Placeholder 1"/>
          <p:cNvSpPr>
            <a:spLocks noGrp="1"/>
          </p:cNvSpPr>
          <p:nvPr>
            <p:ph type="title"/>
          </p:nvPr>
        </p:nvSpPr>
        <p:spPr>
          <a:xfrm>
            <a:off x="609600" y="2551231"/>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24217" y="3885257"/>
            <a:ext cx="9261907" cy="14412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815435" y="6558725"/>
            <a:ext cx="531832" cy="365125"/>
          </a:xfrm>
          <a:prstGeom prst="rect">
            <a:avLst/>
          </a:prstGeom>
        </p:spPr>
        <p:txBody>
          <a:bodyPr vert="horz" lIns="91440" tIns="45720" rIns="91440" bIns="45720" rtlCol="0" anchor="ctr"/>
          <a:lstStyle>
            <a:lvl1pPr algn="ctr">
              <a:defRPr sz="1200">
                <a:solidFill>
                  <a:srgbClr val="FFFFFF"/>
                </a:solidFill>
              </a:defRPr>
            </a:lvl1pPr>
          </a:lstStyle>
          <a:p>
            <a:fld id="{F1214C19-7B70-E548-A608-340680BFD9AE}" type="slidenum">
              <a:rPr lang="en-US" smtClean="0"/>
              <a:pPr/>
              <a:t>‹#›</a:t>
            </a:fld>
            <a:endParaRPr lang="en-US" dirty="0"/>
          </a:p>
        </p:txBody>
      </p:sp>
    </p:spTree>
    <p:extLst>
      <p:ext uri="{BB962C8B-B14F-4D97-AF65-F5344CB8AC3E}">
        <p14:creationId xmlns:p14="http://schemas.microsoft.com/office/powerpoint/2010/main" val="65844472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xStyles>
    <p:titleStyle>
      <a:lvl1pPr algn="ctr" defTabSz="457200" rtl="0" eaLnBrk="1" latinLnBrk="0" hangingPunct="1">
        <a:spcBef>
          <a:spcPct val="0"/>
        </a:spcBef>
        <a:buNone/>
        <a:defRPr sz="3600" b="1" kern="1200">
          <a:solidFill>
            <a:srgbClr val="FFFFFF"/>
          </a:solidFill>
          <a:latin typeface="Verdana"/>
          <a:ea typeface="+mj-ea"/>
          <a:cs typeface="Verdana"/>
        </a:defRPr>
      </a:lvl1pPr>
    </p:titleStyle>
    <p:bodyStyle>
      <a:lvl1pPr marL="342900" indent="-342900" algn="ctr" defTabSz="457200" rtl="0" eaLnBrk="1" latinLnBrk="0" hangingPunct="1">
        <a:spcBef>
          <a:spcPct val="20000"/>
        </a:spcBef>
        <a:buClr>
          <a:srgbClr val="AB0520"/>
        </a:buClr>
        <a:buFont typeface="Arial"/>
        <a:buChar char="•"/>
        <a:defRPr sz="2000" kern="1200">
          <a:solidFill>
            <a:srgbClr val="FFFFFF"/>
          </a:solidFill>
          <a:latin typeface="Verdana"/>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rgbClr val="FFFFFF"/>
          </a:solidFill>
          <a:latin typeface="Verdana"/>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rgbClr val="FFFFFF"/>
          </a:solidFill>
          <a:latin typeface="Verdana"/>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rgbClr val="FFFFFF"/>
          </a:solidFill>
          <a:latin typeface="Verdana"/>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rgbClr val="FFFFFF"/>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EB1CF4-7BCA-DB31-48C1-BF6D8297760A}"/>
              </a:ext>
            </a:extLst>
          </p:cNvPr>
          <p:cNvSpPr>
            <a:spLocks noGrp="1"/>
          </p:cNvSpPr>
          <p:nvPr>
            <p:ph type="title"/>
          </p:nvPr>
        </p:nvSpPr>
        <p:spPr>
          <a:xfrm>
            <a:off x="3543299" y="681037"/>
            <a:ext cx="8353425" cy="8429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5E1587C-E313-0B88-C259-EADDD8D225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1668370"/>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E92E1E-89CA-4792-B2F5-FC23446A3C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32F3F2-C30F-41E6-84F3-B66294CD15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87FD4-8F15-424E-9E07-47BB67906A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7B47A9-B053-4382-B596-E60574C54E98}" type="datetimeFigureOut">
              <a:rPr lang="en-US" smtClean="0"/>
              <a:t>2/2/2023</a:t>
            </a:fld>
            <a:endParaRPr lang="en-US"/>
          </a:p>
        </p:txBody>
      </p:sp>
      <p:sp>
        <p:nvSpPr>
          <p:cNvPr id="5" name="Footer Placeholder 4">
            <a:extLst>
              <a:ext uri="{FF2B5EF4-FFF2-40B4-BE49-F238E27FC236}">
                <a16:creationId xmlns:a16="http://schemas.microsoft.com/office/drawing/2014/main" id="{6FBC5385-8237-4415-AA0E-72620939BC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6AAE84-3A6F-4F93-8673-4215624CB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C75E4-60A3-4005-BEF1-46F2C2CAC853}" type="slidenum">
              <a:rPr lang="en-US" smtClean="0"/>
              <a:t>‹#›</a:t>
            </a:fld>
            <a:endParaRPr lang="en-US"/>
          </a:p>
        </p:txBody>
      </p:sp>
    </p:spTree>
    <p:extLst>
      <p:ext uri="{BB962C8B-B14F-4D97-AF65-F5344CB8AC3E}">
        <p14:creationId xmlns:p14="http://schemas.microsoft.com/office/powerpoint/2010/main" val="239730219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5F93EC-5E88-6B47-50A4-79A6364FA5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DEACC5-84D6-A69C-AD45-8379D6AFE3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58523-E2A1-7C73-0E01-2449E0AF9D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C7A3B-1BC9-4591-81A9-94C8415B4B0C}" type="datetimeFigureOut">
              <a:rPr lang="en-US" smtClean="0"/>
              <a:t>2/2/2023</a:t>
            </a:fld>
            <a:endParaRPr lang="en-US"/>
          </a:p>
        </p:txBody>
      </p:sp>
      <p:sp>
        <p:nvSpPr>
          <p:cNvPr id="5" name="Footer Placeholder 4">
            <a:extLst>
              <a:ext uri="{FF2B5EF4-FFF2-40B4-BE49-F238E27FC236}">
                <a16:creationId xmlns:a16="http://schemas.microsoft.com/office/drawing/2014/main" id="{D1D264BC-56F1-0DF5-37B0-08E2D52B08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082550-B061-2EE0-7CFB-528127C55E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4B4F59-F66E-42D8-99C0-42A4DB10FE48}" type="slidenum">
              <a:rPr lang="en-US" smtClean="0"/>
              <a:t>‹#›</a:t>
            </a:fld>
            <a:endParaRPr lang="en-US"/>
          </a:p>
        </p:txBody>
      </p:sp>
    </p:spTree>
    <p:extLst>
      <p:ext uri="{BB962C8B-B14F-4D97-AF65-F5344CB8AC3E}">
        <p14:creationId xmlns:p14="http://schemas.microsoft.com/office/powerpoint/2010/main" val="287292047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6713814"/>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21800"/>
            <a:ext cx="11360800" cy="8348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05C3DD"/>
              </a:buClr>
              <a:buSzPts val="4000"/>
              <a:buFont typeface="Lato"/>
              <a:buNone/>
              <a:defRPr sz="4000" b="1">
                <a:solidFill>
                  <a:srgbClr val="05C3DD"/>
                </a:solidFill>
                <a:latin typeface="Lato"/>
                <a:ea typeface="Lato"/>
                <a:cs typeface="Lato"/>
                <a:sym typeface="Lato"/>
              </a:defRPr>
            </a:lvl1pPr>
            <a:lvl2pPr lvl="1"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53" name="Google Shape;53;p13"/>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latin typeface="Lato"/>
                <a:ea typeface="Lato"/>
                <a:cs typeface="Lato"/>
                <a:sym typeface="Lato"/>
              </a:defRPr>
            </a:lvl1pPr>
            <a:lvl2pPr lvl="1" algn="r" rtl="0">
              <a:buNone/>
              <a:defRPr sz="1333">
                <a:solidFill>
                  <a:schemeClr val="dk2"/>
                </a:solidFill>
                <a:latin typeface="Lato"/>
                <a:ea typeface="Lato"/>
                <a:cs typeface="Lato"/>
                <a:sym typeface="Lato"/>
              </a:defRPr>
            </a:lvl2pPr>
            <a:lvl3pPr lvl="2" algn="r" rtl="0">
              <a:buNone/>
              <a:defRPr sz="1333">
                <a:solidFill>
                  <a:schemeClr val="dk2"/>
                </a:solidFill>
                <a:latin typeface="Lato"/>
                <a:ea typeface="Lato"/>
                <a:cs typeface="Lato"/>
                <a:sym typeface="Lato"/>
              </a:defRPr>
            </a:lvl3pPr>
            <a:lvl4pPr lvl="3" algn="r" rtl="0">
              <a:buNone/>
              <a:defRPr sz="1333">
                <a:solidFill>
                  <a:schemeClr val="dk2"/>
                </a:solidFill>
                <a:latin typeface="Lato"/>
                <a:ea typeface="Lato"/>
                <a:cs typeface="Lato"/>
                <a:sym typeface="Lato"/>
              </a:defRPr>
            </a:lvl4pPr>
            <a:lvl5pPr lvl="4" algn="r" rtl="0">
              <a:buNone/>
              <a:defRPr sz="1333">
                <a:solidFill>
                  <a:schemeClr val="dk2"/>
                </a:solidFill>
                <a:latin typeface="Lato"/>
                <a:ea typeface="Lato"/>
                <a:cs typeface="Lato"/>
                <a:sym typeface="Lato"/>
              </a:defRPr>
            </a:lvl5pPr>
            <a:lvl6pPr lvl="5" algn="r" rtl="0">
              <a:buNone/>
              <a:defRPr sz="1333">
                <a:solidFill>
                  <a:schemeClr val="dk2"/>
                </a:solidFill>
                <a:latin typeface="Lato"/>
                <a:ea typeface="Lato"/>
                <a:cs typeface="Lato"/>
                <a:sym typeface="Lato"/>
              </a:defRPr>
            </a:lvl6pPr>
            <a:lvl7pPr lvl="6" algn="r" rtl="0">
              <a:buNone/>
              <a:defRPr sz="1333">
                <a:solidFill>
                  <a:schemeClr val="dk2"/>
                </a:solidFill>
                <a:latin typeface="Lato"/>
                <a:ea typeface="Lato"/>
                <a:cs typeface="Lato"/>
                <a:sym typeface="Lato"/>
              </a:defRPr>
            </a:lvl7pPr>
            <a:lvl8pPr lvl="7" algn="r" rtl="0">
              <a:buNone/>
              <a:defRPr sz="1333">
                <a:solidFill>
                  <a:schemeClr val="dk2"/>
                </a:solidFill>
                <a:latin typeface="Lato"/>
                <a:ea typeface="Lato"/>
                <a:cs typeface="Lato"/>
                <a:sym typeface="Lato"/>
              </a:defRPr>
            </a:lvl8pPr>
            <a:lvl9pPr lvl="8" algn="r" rtl="0">
              <a:buNone/>
              <a:defRPr sz="1333">
                <a:solidFill>
                  <a:schemeClr val="dk2"/>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88204624"/>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552108B-1F90-0044-A7D4-0956E919F29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Placeholder 1"/>
          <p:cNvSpPr>
            <a:spLocks noGrp="1"/>
          </p:cNvSpPr>
          <p:nvPr>
            <p:ph type="title"/>
          </p:nvPr>
        </p:nvSpPr>
        <p:spPr>
          <a:xfrm>
            <a:off x="1097280" y="942871"/>
            <a:ext cx="10058400" cy="587584"/>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noProof="0" smtClean="0"/>
              <a:t>2/2/2023</a:t>
            </a:fld>
            <a:endParaRPr lang="en-US" noProof="0"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noProof="0"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975149097"/>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hf sldNum="0" hdr="0" ftr="0" dt="0"/>
  <p:txStyles>
    <p:titleStyle>
      <a:lvl1pPr algn="l" defTabSz="914400" rtl="0" eaLnBrk="1" latinLnBrk="0" hangingPunct="1">
        <a:lnSpc>
          <a:spcPct val="90000"/>
        </a:lnSpc>
        <a:spcBef>
          <a:spcPct val="0"/>
        </a:spcBef>
        <a:buNone/>
        <a:defRPr sz="2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19.jpg"/><Relationship Id="rId5" Type="http://schemas.microsoft.com/office/2007/relationships/hdphoto" Target="../media/hdphoto2.wdp"/><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mailto:Example@AZED.gov" TargetMode="Externa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hyperlink" Target="mailto:Bobby.Neves@azed.gov" TargetMode="Externa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0.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azed.gov/cte/data"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6.sv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4.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4.xml"/><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4.xml"/><Relationship Id="rId5" Type="http://schemas.openxmlformats.org/officeDocument/2006/relationships/image" Target="../media/image41.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4.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hyperlink" Target="mailto:jayme.fitzpatrick@dvusd.org" TargetMode="External"/><Relationship Id="rId2" Type="http://schemas.openxmlformats.org/officeDocument/2006/relationships/notesSlide" Target="../notesSlides/notesSlide9.xml"/><Relationship Id="rId1" Type="http://schemas.openxmlformats.org/officeDocument/2006/relationships/slideLayout" Target="../slideLayouts/slideLayout64.xml"/><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42.png"/><Relationship Id="rId7" Type="http://schemas.openxmlformats.org/officeDocument/2006/relationships/image" Target="../media/image12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customXml" Target="../ink/ink3.xml"/><Relationship Id="rId5" Type="http://schemas.openxmlformats.org/officeDocument/2006/relationships/image" Target="../media/image110.png"/><Relationship Id="rId4" Type="http://schemas.openxmlformats.org/officeDocument/2006/relationships/customXml" Target="../ink/ink2.xml"/><Relationship Id="rId9" Type="http://schemas.openxmlformats.org/officeDocument/2006/relationships/image" Target="../media/image13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44.png"/><Relationship Id="rId7" Type="http://schemas.openxmlformats.org/officeDocument/2006/relationships/image" Target="../media/image17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customXml" Target="../ink/ink6.xml"/><Relationship Id="rId5" Type="http://schemas.openxmlformats.org/officeDocument/2006/relationships/image" Target="../media/image160.png"/><Relationship Id="rId4" Type="http://schemas.openxmlformats.org/officeDocument/2006/relationships/customXml" Target="../ink/ink5.xml"/><Relationship Id="rId9" Type="http://schemas.openxmlformats.org/officeDocument/2006/relationships/image" Target="../media/image180.png"/></Relationships>
</file>

<file path=ppt/slides/_rels/slide53.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image" Target="../media/image240.png"/><Relationship Id="rId3" Type="http://schemas.openxmlformats.org/officeDocument/2006/relationships/image" Target="../media/image45.png"/><Relationship Id="rId7" Type="http://schemas.openxmlformats.org/officeDocument/2006/relationships/image" Target="../media/image210.png"/><Relationship Id="rId12" Type="http://schemas.openxmlformats.org/officeDocument/2006/relationships/customXml" Target="../ink/ink12.xm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customXml" Target="../ink/ink9.xml"/><Relationship Id="rId11" Type="http://schemas.openxmlformats.org/officeDocument/2006/relationships/image" Target="../media/image230.png"/><Relationship Id="rId5" Type="http://schemas.openxmlformats.org/officeDocument/2006/relationships/image" Target="../media/image200.png"/><Relationship Id="rId10" Type="http://schemas.openxmlformats.org/officeDocument/2006/relationships/customXml" Target="../ink/ink11.xml"/><Relationship Id="rId4" Type="http://schemas.openxmlformats.org/officeDocument/2006/relationships/customXml" Target="../ink/ink8.xml"/><Relationship Id="rId9" Type="http://schemas.openxmlformats.org/officeDocument/2006/relationships/image" Target="../media/image220.png"/></Relationships>
</file>

<file path=ppt/slides/_rels/slide54.xml.rels><?xml version="1.0" encoding="UTF-8" standalone="yes"?>
<Relationships xmlns="http://schemas.openxmlformats.org/package/2006/relationships"><Relationship Id="rId3" Type="http://schemas.openxmlformats.org/officeDocument/2006/relationships/hyperlink" Target="mailto:Cindy.Gutierrez@azed.gov"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6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56.xml.rels><?xml version="1.0" encoding="UTF-8" standalone="yes"?>
<Relationships xmlns="http://schemas.openxmlformats.org/package/2006/relationships"><Relationship Id="rId8" Type="http://schemas.openxmlformats.org/officeDocument/2006/relationships/hyperlink" Target="https://www.facebook.com/azctecc?fref=ts" TargetMode="External"/><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hyperlink" Target="mailto:support@ctecaz.org" TargetMode="External"/><Relationship Id="rId12" Type="http://schemas.openxmlformats.org/officeDocument/2006/relationships/hyperlink" Target="https://www.youtube.com/channel/UC51TcfYNUIJr2vVhpYUWsEQ" TargetMode="External"/><Relationship Id="rId2" Type="http://schemas.openxmlformats.org/officeDocument/2006/relationships/notesSlide" Target="../notesSlides/notesSlide22.xml"/><Relationship Id="rId1" Type="http://schemas.openxmlformats.org/officeDocument/2006/relationships/slideLayout" Target="../slideLayouts/slideLayout75.xml"/><Relationship Id="rId6" Type="http://schemas.openxmlformats.org/officeDocument/2006/relationships/image" Target="../media/image47.png"/><Relationship Id="rId11" Type="http://schemas.openxmlformats.org/officeDocument/2006/relationships/image" Target="../media/image54.png"/><Relationship Id="rId5" Type="http://schemas.openxmlformats.org/officeDocument/2006/relationships/hyperlink" Target="https://cte.ctecaz.org/" TargetMode="External"/><Relationship Id="rId10" Type="http://schemas.openxmlformats.org/officeDocument/2006/relationships/hyperlink" Target="https://twitter.com/AZ_CTE_CC" TargetMode="External"/><Relationship Id="rId4" Type="http://schemas.openxmlformats.org/officeDocument/2006/relationships/hyperlink" Target="https://cte.ctecaz.org/groups/cte-administrators/289/discussions/" TargetMode="External"/><Relationship Id="rId9" Type="http://schemas.openxmlformats.org/officeDocument/2006/relationships/image" Target="../media/image53.png"/></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azed.gov/ecap" TargetMode="External"/><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3" Type="http://schemas.openxmlformats.org/officeDocument/2006/relationships/hyperlink" Target="https://forms.gle/qtYfvVukVsW9fRnn6" TargetMode="External"/><Relationship Id="rId2" Type="http://schemas.openxmlformats.org/officeDocument/2006/relationships/image" Target="../media/image59.png"/><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2" Type="http://schemas.openxmlformats.org/officeDocument/2006/relationships/hyperlink" Target="mailto:Emily.Brown@AZED.gov" TargetMode="External"/><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64.png"/><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jpg"/><Relationship Id="rId7"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jpg"/><Relationship Id="rId4" Type="http://schemas.openxmlformats.org/officeDocument/2006/relationships/image" Target="../media/image70.png"/><Relationship Id="rId9"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 Id="rId5" Type="http://schemas.openxmlformats.org/officeDocument/2006/relationships/image" Target="../media/image81.jpg"/><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5.xml"/><Relationship Id="rId6" Type="http://schemas.openxmlformats.org/officeDocument/2006/relationships/image" Target="../media/image83.jpeg"/><Relationship Id="rId5" Type="http://schemas.openxmlformats.org/officeDocument/2006/relationships/image" Target="../media/image77.png"/><Relationship Id="rId4" Type="http://schemas.openxmlformats.org/officeDocument/2006/relationships/image" Target="../media/image82.png"/><Relationship Id="rId9" Type="http://schemas.openxmlformats.org/officeDocument/2006/relationships/image" Target="../media/image21.png"/></Relationships>
</file>

<file path=ppt/slides/_rels/slide7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s://edrisingarizona.wufoo.com/forms/zc48uea1we1m8e/" TargetMode="External"/><Relationship Id="rId7" Type="http://schemas.openxmlformats.org/officeDocument/2006/relationships/hyperlink" Target="https://azhosa.wufoo.com/forms/q1bur0wx05urmac" TargetMode="External"/><Relationship Id="rId2" Type="http://schemas.openxmlformats.org/officeDocument/2006/relationships/hyperlink" Target="https://www.cognitoforms.com/ArizonaDECA/_2023ArizonaDECAStateCareerDevelopmentConferenceJudgeRegistration" TargetMode="External"/><Relationship Id="rId1" Type="http://schemas.openxmlformats.org/officeDocument/2006/relationships/slideLayout" Target="../slideLayouts/slideLayout15.xml"/><Relationship Id="rId6" Type="http://schemas.openxmlformats.org/officeDocument/2006/relationships/hyperlink" Target="https://arizonaffa.wufoo.com/forms/arizona-ffa-slc-judging-interest-form/" TargetMode="External"/><Relationship Id="rId5" Type="http://schemas.openxmlformats.org/officeDocument/2006/relationships/hyperlink" Target="https://www.cognitoforms.com/ArizonaFCCLA/_2023EvaluatorsJudgesSignUp" TargetMode="External"/><Relationship Id="rId4" Type="http://schemas.openxmlformats.org/officeDocument/2006/relationships/hyperlink" Target="https://fblaarizona.wufoo.com/forms/pnn85bc04thlmx/"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hyperlink" Target="mailto:Julie.Ellis@azed.gov" TargetMode="Externa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hyperlink" Target="acteaz.org/events/mid-winter/" TargetMode="External"/><Relationship Id="rId2" Type="http://schemas.openxmlformats.org/officeDocument/2006/relationships/image" Target="../media/image86.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3" Type="http://schemas.openxmlformats.org/officeDocument/2006/relationships/hyperlink" Target="https://arizonactecon.com/" TargetMode="External"/><Relationship Id="rId2" Type="http://schemas.openxmlformats.org/officeDocument/2006/relationships/image" Target="../media/image88.png"/><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hyperlink" Target="https://www.ndacte.com/region-v.html?fbclid=IwAR24aVCEfp6bmAZRMrdSBlaFUB6SwSnuqP-glW_ZjoJzpuM1hw3K5M-W5I4" TargetMode="External"/><Relationship Id="rId2" Type="http://schemas.openxmlformats.org/officeDocument/2006/relationships/image" Target="../media/image93.png"/><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3" Type="http://schemas.openxmlformats.org/officeDocument/2006/relationships/hyperlink" Target="https://www.acteaz.org/job-listings/" TargetMode="External"/><Relationship Id="rId2" Type="http://schemas.openxmlformats.org/officeDocument/2006/relationships/image" Target="../media/image94.png"/><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3" Type="http://schemas.openxmlformats.org/officeDocument/2006/relationships/hyperlink" Target="mailto:shellyyork@acteaz.org" TargetMode="External"/><Relationship Id="rId7" Type="http://schemas.openxmlformats.org/officeDocument/2006/relationships/hyperlink" Target="mailto:eventsupport@acteaz.org" TargetMode="External"/><Relationship Id="rId2" Type="http://schemas.openxmlformats.org/officeDocument/2006/relationships/hyperlink" Target="mailto:lindsayduran@acteaz.org" TargetMode="External"/><Relationship Id="rId1" Type="http://schemas.openxmlformats.org/officeDocument/2006/relationships/slideLayout" Target="../slideLayouts/slideLayout28.xml"/><Relationship Id="rId6" Type="http://schemas.openxmlformats.org/officeDocument/2006/relationships/hyperlink" Target="mailto:alecdamiano@acteaz.org" TargetMode="External"/><Relationship Id="rId5" Type="http://schemas.openxmlformats.org/officeDocument/2006/relationships/hyperlink" Target="mailto:premierseries@acteaz.org" TargetMode="External"/><Relationship Id="rId4" Type="http://schemas.openxmlformats.org/officeDocument/2006/relationships/hyperlink" Target="mailto:pamferguson@acteaz.org"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36.xm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36.xml"/><Relationship Id="rId4" Type="http://schemas.openxmlformats.org/officeDocument/2006/relationships/image" Target="../media/image99.png"/></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36.xml"/><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36.xml"/><Relationship Id="rId5" Type="http://schemas.openxmlformats.org/officeDocument/2006/relationships/image" Target="../media/image101.png"/><Relationship Id="rId4" Type="http://schemas.openxmlformats.org/officeDocument/2006/relationships/hyperlink" Target="https://www.acteaz.org/cte-leads-2/about-the-teacher-series/"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36.xml"/><Relationship Id="rId4" Type="http://schemas.openxmlformats.org/officeDocument/2006/relationships/hyperlink" Target="mailto:Premierseries@acteaz.org"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28A4A74-1A12-D246-9EB1-A9693BCF919F}"/>
              </a:ext>
            </a:extLst>
          </p:cNvPr>
          <p:cNvSpPr>
            <a:spLocks noGrp="1"/>
          </p:cNvSpPr>
          <p:nvPr>
            <p:ph type="title"/>
          </p:nvPr>
        </p:nvSpPr>
        <p:spPr>
          <a:xfrm>
            <a:off x="595407" y="2552624"/>
            <a:ext cx="10484284" cy="749735"/>
          </a:xfrm>
        </p:spPr>
        <p:txBody>
          <a:bodyPr>
            <a:normAutofit fontScale="90000"/>
          </a:bodyPr>
          <a:lstStyle/>
          <a:p>
            <a:pPr algn="l"/>
            <a:r>
              <a:rPr lang="en-US" dirty="0"/>
              <a:t>CTE Administrators Meeting</a:t>
            </a:r>
          </a:p>
        </p:txBody>
      </p:sp>
      <p:sp>
        <p:nvSpPr>
          <p:cNvPr id="15" name="Text Placeholder 14">
            <a:extLst>
              <a:ext uri="{FF2B5EF4-FFF2-40B4-BE49-F238E27FC236}">
                <a16:creationId xmlns:a16="http://schemas.microsoft.com/office/drawing/2014/main" id="{3281D211-8074-6C41-8A37-F9A78B6B9F9A}"/>
              </a:ext>
            </a:extLst>
          </p:cNvPr>
          <p:cNvSpPr>
            <a:spLocks noGrp="1"/>
          </p:cNvSpPr>
          <p:nvPr>
            <p:ph type="body" sz="quarter" idx="11"/>
          </p:nvPr>
        </p:nvSpPr>
        <p:spPr>
          <a:xfrm>
            <a:off x="595407" y="3745871"/>
            <a:ext cx="11429579" cy="2129817"/>
          </a:xfrm>
        </p:spPr>
        <p:txBody>
          <a:bodyPr/>
          <a:lstStyle/>
          <a:p>
            <a:r>
              <a:rPr lang="en-US" sz="2400" b="1" dirty="0"/>
              <a:t>CTE Vision:</a:t>
            </a:r>
            <a:r>
              <a:rPr lang="en-US" sz="2400" dirty="0"/>
              <a:t> Develop Arizona’s competitive workforce through the power of Career and Technical Education.</a:t>
            </a:r>
          </a:p>
          <a:p>
            <a:r>
              <a:rPr lang="en-US" sz="2400" b="1" dirty="0"/>
              <a:t>CTE Mission: </a:t>
            </a:r>
            <a:r>
              <a:rPr lang="en-US" sz="2400" dirty="0"/>
              <a:t>Career and Technical Education will engage Arizona learners in relevant experiences leading to purposeful and economically viable careers.</a:t>
            </a:r>
          </a:p>
          <a:p>
            <a:endParaRPr lang="en-US" sz="2400" dirty="0"/>
          </a:p>
          <a:p>
            <a:endParaRPr lang="en-US" sz="1600" dirty="0"/>
          </a:p>
        </p:txBody>
      </p:sp>
      <p:pic>
        <p:nvPicPr>
          <p:cNvPr id="3" name="Picture 3" descr="Logo&#10;&#10;Description automatically generated">
            <a:extLst>
              <a:ext uri="{FF2B5EF4-FFF2-40B4-BE49-F238E27FC236}">
                <a16:creationId xmlns:a16="http://schemas.microsoft.com/office/drawing/2014/main" id="{F5DB2F28-5C22-D8C6-A433-23DB54568088}"/>
              </a:ext>
            </a:extLst>
          </p:cNvPr>
          <p:cNvPicPr>
            <a:picLocks noChangeAspect="1"/>
          </p:cNvPicPr>
          <p:nvPr/>
        </p:nvPicPr>
        <p:blipFill>
          <a:blip r:embed="rId3"/>
          <a:stretch>
            <a:fillRect/>
          </a:stretch>
        </p:blipFill>
        <p:spPr>
          <a:xfrm>
            <a:off x="1080477" y="413359"/>
            <a:ext cx="1522047" cy="1522047"/>
          </a:xfrm>
          <a:prstGeom prst="rect">
            <a:avLst/>
          </a:prstGeom>
        </p:spPr>
      </p:pic>
      <p:sp>
        <p:nvSpPr>
          <p:cNvPr id="4" name="TextBox 3">
            <a:extLst>
              <a:ext uri="{FF2B5EF4-FFF2-40B4-BE49-F238E27FC236}">
                <a16:creationId xmlns:a16="http://schemas.microsoft.com/office/drawing/2014/main" id="{92E832B5-D005-48C6-8286-331F6E1405AF}"/>
              </a:ext>
            </a:extLst>
          </p:cNvPr>
          <p:cNvSpPr txBox="1"/>
          <p:nvPr/>
        </p:nvSpPr>
        <p:spPr>
          <a:xfrm>
            <a:off x="8405501" y="1238479"/>
            <a:ext cx="36194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Calibri Light" panose="020F0302020204030204" pitchFamily="34" charset="0"/>
              </a:rPr>
              <a:t>February 2, 2023</a:t>
            </a:r>
          </a:p>
        </p:txBody>
      </p:sp>
      <p:pic>
        <p:nvPicPr>
          <p:cNvPr id="6" name="Picture 5" descr="Logo&#10;&#10;Description automatically generated">
            <a:extLst>
              <a:ext uri="{FF2B5EF4-FFF2-40B4-BE49-F238E27FC236}">
                <a16:creationId xmlns:a16="http://schemas.microsoft.com/office/drawing/2014/main" id="{FCE5741C-CE4B-4154-9821-2ED8E488C3AE}"/>
              </a:ext>
            </a:extLst>
          </p:cNvPr>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928632" y="344827"/>
            <a:ext cx="1825736" cy="1691669"/>
          </a:xfrm>
          <a:prstGeom prst="rect">
            <a:avLst/>
          </a:prstGeom>
          <a:effectLst>
            <a:outerShdw blurRad="50800" dist="38100" dir="2700000" algn="tl" rotWithShape="0">
              <a:prstClr val="black">
                <a:alpha val="40000"/>
              </a:prstClr>
            </a:outerShdw>
          </a:effectLst>
        </p:spPr>
      </p:pic>
      <p:pic>
        <p:nvPicPr>
          <p:cNvPr id="7" name="Picture 6" descr="A picture containing text, clipart&#10;&#10;Description automatically generated">
            <a:extLst>
              <a:ext uri="{FF2B5EF4-FFF2-40B4-BE49-F238E27FC236}">
                <a16:creationId xmlns:a16="http://schemas.microsoft.com/office/drawing/2014/main" id="{5B6444DA-2625-4CD3-B235-37273E32D8A3}"/>
              </a:ext>
            </a:extLst>
          </p:cNvPr>
          <p:cNvPicPr>
            <a:picLocks noChangeAspect="1"/>
          </p:cNvPicPr>
          <p:nvPr/>
        </p:nvPicPr>
        <p:blipFill>
          <a:blip r:embed="rId6"/>
          <a:stretch>
            <a:fillRect/>
          </a:stretch>
        </p:blipFill>
        <p:spPr>
          <a:xfrm>
            <a:off x="3148324" y="625724"/>
            <a:ext cx="3277530" cy="1225511"/>
          </a:xfrm>
          <a:prstGeom prst="rect">
            <a:avLst/>
          </a:prstGeom>
        </p:spPr>
      </p:pic>
    </p:spTree>
    <p:extLst>
      <p:ext uri="{BB962C8B-B14F-4D97-AF65-F5344CB8AC3E}">
        <p14:creationId xmlns:p14="http://schemas.microsoft.com/office/powerpoint/2010/main" val="1447301445"/>
      </p:ext>
    </p:extLst>
  </p:cSld>
  <p:clrMapOvr>
    <a:masterClrMapping/>
  </p:clrMapOvr>
  <mc:AlternateContent xmlns:mc="http://schemas.openxmlformats.org/markup-compatibility/2006" xmlns:p14="http://schemas.microsoft.com/office/powerpoint/2010/main">
    <mc:Choice Requires="p14">
      <p:transition p14:dur="250" advTm="20000"/>
    </mc:Choice>
    <mc:Fallback xmlns="">
      <p:transition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218B3-EC23-2F08-3937-14F98F266810}"/>
              </a:ext>
            </a:extLst>
          </p:cNvPr>
          <p:cNvSpPr>
            <a:spLocks noGrp="1"/>
          </p:cNvSpPr>
          <p:nvPr>
            <p:ph type="body" sz="quarter" idx="11"/>
          </p:nvPr>
        </p:nvSpPr>
        <p:spPr>
          <a:xfrm>
            <a:off x="482111" y="612030"/>
            <a:ext cx="11227777" cy="6235337"/>
          </a:xfrm>
        </p:spPr>
        <p:txBody>
          <a:bodyPr/>
          <a:lstStyle/>
          <a:p>
            <a:pPr algn="ctr"/>
            <a:r>
              <a:rPr lang="en-US" sz="2800" dirty="0">
                <a:solidFill>
                  <a:srgbClr val="FCAF18"/>
                </a:solidFill>
              </a:rPr>
              <a:t>CTE Grant Application Important Dates</a:t>
            </a:r>
          </a:p>
          <a:p>
            <a:pPr algn="ctr"/>
            <a:r>
              <a:rPr lang="en-US" sz="2800" dirty="0">
                <a:solidFill>
                  <a:srgbClr val="FCAF18"/>
                </a:solidFill>
              </a:rPr>
              <a:t>FY2023</a:t>
            </a:r>
          </a:p>
          <a:p>
            <a:pPr marL="457200" indent="-457200">
              <a:buFont typeface="Arial" panose="020B0604020202020204" pitchFamily="34" charset="0"/>
              <a:buChar char="•"/>
            </a:pPr>
            <a:endParaRPr lang="en-US" sz="2000" dirty="0">
              <a:solidFill>
                <a:schemeClr val="bg1"/>
              </a:solidFill>
            </a:endParaRPr>
          </a:p>
          <a:p>
            <a:pPr marL="457200" indent="-457200">
              <a:buFont typeface="Arial" panose="020B0604020202020204" pitchFamily="34" charset="0"/>
              <a:buChar char="•"/>
            </a:pPr>
            <a:r>
              <a:rPr lang="en-US" sz="2000" dirty="0">
                <a:solidFill>
                  <a:schemeClr val="bg1"/>
                </a:solidFill>
              </a:rPr>
              <a:t>CTE Perkins SDLP Performance Measures Improvement Plans due </a:t>
            </a:r>
            <a:r>
              <a:rPr lang="en-US" sz="2000" u="sng" dirty="0">
                <a:solidFill>
                  <a:srgbClr val="FCAF18"/>
                </a:solidFill>
              </a:rPr>
              <a:t>January 13, 2023</a:t>
            </a:r>
          </a:p>
          <a:p>
            <a:pPr marL="457200" indent="-457200">
              <a:buFont typeface="Arial" panose="020B0604020202020204" pitchFamily="34" charset="0"/>
              <a:buChar char="•"/>
            </a:pPr>
            <a:r>
              <a:rPr lang="en-US" sz="2000" dirty="0">
                <a:solidFill>
                  <a:schemeClr val="bg1"/>
                </a:solidFill>
              </a:rPr>
              <a:t>CTE Perkins SDLP Performance Measures Improvement Plans Mid-Year Narratives due </a:t>
            </a:r>
            <a:r>
              <a:rPr lang="en-US" sz="2000" u="sng" dirty="0">
                <a:solidFill>
                  <a:srgbClr val="FCAF18"/>
                </a:solidFill>
              </a:rPr>
              <a:t>March 31, 2023</a:t>
            </a:r>
          </a:p>
          <a:p>
            <a:pPr marL="457200" indent="-457200">
              <a:buFont typeface="Arial" panose="020B0604020202020204" pitchFamily="34" charset="0"/>
              <a:buChar char="•"/>
            </a:pPr>
            <a:r>
              <a:rPr lang="en-US" sz="2000" dirty="0">
                <a:solidFill>
                  <a:schemeClr val="bg1"/>
                </a:solidFill>
              </a:rPr>
              <a:t>CTE State Priority Grant Completion Report due </a:t>
            </a:r>
            <a:r>
              <a:rPr lang="en-US" sz="2000" u="sng" dirty="0">
                <a:solidFill>
                  <a:srgbClr val="FCAF18"/>
                </a:solidFill>
              </a:rPr>
              <a:t>June 2023</a:t>
            </a:r>
          </a:p>
          <a:p>
            <a:pPr marL="457200" indent="-457200">
              <a:buFont typeface="Arial" panose="020B0604020202020204" pitchFamily="34" charset="0"/>
              <a:buChar char="•"/>
            </a:pPr>
            <a:r>
              <a:rPr lang="en-US" sz="2000" dirty="0">
                <a:solidFill>
                  <a:schemeClr val="bg1"/>
                </a:solidFill>
              </a:rPr>
              <a:t>CTE Perkins Final Grant Narratives due in GME </a:t>
            </a:r>
            <a:r>
              <a:rPr lang="en-US" sz="2000" u="sng" dirty="0">
                <a:solidFill>
                  <a:srgbClr val="FCAF18"/>
                </a:solidFill>
              </a:rPr>
              <a:t>September 15, 2023</a:t>
            </a:r>
          </a:p>
          <a:p>
            <a:pPr marL="457200" indent="-457200">
              <a:buFont typeface="Arial" panose="020B0604020202020204" pitchFamily="34" charset="0"/>
              <a:buChar char="•"/>
            </a:pPr>
            <a:r>
              <a:rPr lang="en-US" sz="2000" dirty="0">
                <a:solidFill>
                  <a:schemeClr val="bg1"/>
                </a:solidFill>
              </a:rPr>
              <a:t>CTE Perkins Completion report due in GME </a:t>
            </a:r>
            <a:r>
              <a:rPr lang="en-US" sz="2000" u="sng" dirty="0">
                <a:solidFill>
                  <a:srgbClr val="FCAF18"/>
                </a:solidFill>
              </a:rPr>
              <a:t>December 31, 2023</a:t>
            </a:r>
          </a:p>
          <a:p>
            <a:pPr algn="ctr"/>
            <a:endParaRPr lang="en-US" sz="2800" dirty="0"/>
          </a:p>
          <a:p>
            <a:pPr algn="ctr"/>
            <a:endParaRPr lang="en-US" sz="2800" dirty="0">
              <a:solidFill>
                <a:srgbClr val="FFFF00">
                  <a:alpha val="60000"/>
                </a:srgbClr>
              </a:solidFill>
            </a:endParaRPr>
          </a:p>
          <a:p>
            <a:pPr marL="457200" indent="-457200">
              <a:buFont typeface="Arial" panose="020B0604020202020204" pitchFamily="34" charset="0"/>
              <a:buChar char="•"/>
            </a:pPr>
            <a:endParaRPr lang="en-US" sz="2000" dirty="0"/>
          </a:p>
          <a:p>
            <a:r>
              <a:rPr lang="en-US" sz="2800" u="sng" dirty="0">
                <a:solidFill>
                  <a:srgbClr val="FF0000">
                    <a:alpha val="60000"/>
                  </a:srgbClr>
                </a:solidFill>
              </a:rPr>
              <a:t>  </a:t>
            </a:r>
          </a:p>
          <a:p>
            <a:endParaRPr lang="en-US" sz="2800" u="sng" dirty="0"/>
          </a:p>
        </p:txBody>
      </p:sp>
    </p:spTree>
    <p:extLst>
      <p:ext uri="{BB962C8B-B14F-4D97-AF65-F5344CB8AC3E}">
        <p14:creationId xmlns:p14="http://schemas.microsoft.com/office/powerpoint/2010/main" val="45625692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8A14-2400-EAB1-DCBC-BD8CD52E6F14}"/>
              </a:ext>
            </a:extLst>
          </p:cNvPr>
          <p:cNvSpPr>
            <a:spLocks noGrp="1"/>
          </p:cNvSpPr>
          <p:nvPr>
            <p:ph type="title"/>
          </p:nvPr>
        </p:nvSpPr>
        <p:spPr>
          <a:xfrm>
            <a:off x="661988" y="669803"/>
            <a:ext cx="10591800" cy="775564"/>
          </a:xfrm>
        </p:spPr>
        <p:txBody>
          <a:bodyPr/>
          <a:lstStyle/>
          <a:p>
            <a:pPr algn="ctr"/>
            <a:r>
              <a:rPr lang="en-US" sz="2800" b="1" spc="200" dirty="0">
                <a:solidFill>
                  <a:srgbClr val="FCAF18"/>
                </a:solidFill>
                <a:latin typeface="Arial" panose="020B0604020202020204" pitchFamily="34" charset="0"/>
                <a:ea typeface="Open Sans" panose="020B0606030504020204" pitchFamily="34" charset="0"/>
                <a:cs typeface="Arial" panose="020B0604020202020204" pitchFamily="34" charset="0"/>
              </a:rPr>
              <a:t>CTE Grant Application Important Dates</a:t>
            </a:r>
            <a:br>
              <a:rPr lang="en-US" sz="2800" b="1" spc="200" dirty="0">
                <a:solidFill>
                  <a:srgbClr val="FCAF18"/>
                </a:solidFill>
                <a:latin typeface="Arial" panose="020B0604020202020204" pitchFamily="34" charset="0"/>
                <a:ea typeface="Open Sans" panose="020B0606030504020204" pitchFamily="34" charset="0"/>
                <a:cs typeface="Arial" panose="020B0604020202020204" pitchFamily="34" charset="0"/>
              </a:rPr>
            </a:br>
            <a:r>
              <a:rPr lang="en-US" sz="2800" b="1" spc="200" dirty="0">
                <a:solidFill>
                  <a:srgbClr val="FCAF18"/>
                </a:solidFill>
                <a:latin typeface="Arial" panose="020B0604020202020204" pitchFamily="34" charset="0"/>
                <a:ea typeface="Open Sans" panose="020B0606030504020204" pitchFamily="34" charset="0"/>
                <a:cs typeface="Arial" panose="020B0604020202020204" pitchFamily="34" charset="0"/>
              </a:rPr>
              <a:t>FY2024</a:t>
            </a:r>
            <a:br>
              <a:rPr lang="en-US" sz="5400" b="1" dirty="0">
                <a:solidFill>
                  <a:srgbClr val="FFFF00">
                    <a:alpha val="60000"/>
                  </a:srgbClr>
                </a:solidFill>
              </a:rPr>
            </a:br>
            <a:endParaRPr lang="en-US" b="1" dirty="0"/>
          </a:p>
        </p:txBody>
      </p:sp>
      <p:sp>
        <p:nvSpPr>
          <p:cNvPr id="3" name="Text Placeholder 2">
            <a:extLst>
              <a:ext uri="{FF2B5EF4-FFF2-40B4-BE49-F238E27FC236}">
                <a16:creationId xmlns:a16="http://schemas.microsoft.com/office/drawing/2014/main" id="{F131B65C-EEF0-C7E2-5CDE-FE1BF9B4441C}"/>
              </a:ext>
            </a:extLst>
          </p:cNvPr>
          <p:cNvSpPr>
            <a:spLocks noGrp="1"/>
          </p:cNvSpPr>
          <p:nvPr>
            <p:ph type="body" sz="quarter" idx="11"/>
          </p:nvPr>
        </p:nvSpPr>
        <p:spPr>
          <a:xfrm>
            <a:off x="243841" y="1655716"/>
            <a:ext cx="11817530" cy="4144699"/>
          </a:xfrm>
        </p:spPr>
        <p:txBody>
          <a:bodyPr/>
          <a:lstStyle/>
          <a:p>
            <a:endParaRPr lang="en-US" sz="2400" dirty="0">
              <a:solidFill>
                <a:schemeClr val="bg1"/>
              </a:solidFill>
            </a:endParaRPr>
          </a:p>
          <a:p>
            <a:pPr marL="457200" indent="-457200">
              <a:buFont typeface="Arial" panose="020B0604020202020204" pitchFamily="34" charset="0"/>
              <a:buChar char="•"/>
            </a:pPr>
            <a:r>
              <a:rPr lang="en-US" sz="2400" dirty="0">
                <a:solidFill>
                  <a:schemeClr val="bg1"/>
                </a:solidFill>
              </a:rPr>
              <a:t>CTE Federal Perkins Grant application opens </a:t>
            </a:r>
            <a:r>
              <a:rPr lang="en-US" sz="2400" u="sng" dirty="0">
                <a:solidFill>
                  <a:srgbClr val="FCAF18"/>
                </a:solidFill>
              </a:rPr>
              <a:t>March 1, 2023</a:t>
            </a:r>
            <a:r>
              <a:rPr lang="en-US" sz="2400" dirty="0">
                <a:solidFill>
                  <a:srgbClr val="FCAF18"/>
                </a:solidFill>
              </a:rPr>
              <a:t> </a:t>
            </a:r>
            <a:r>
              <a:rPr lang="en-US" sz="2400" dirty="0">
                <a:solidFill>
                  <a:schemeClr val="bg1"/>
                </a:solidFill>
              </a:rPr>
              <a:t>with a due date of </a:t>
            </a:r>
            <a:r>
              <a:rPr lang="en-US" sz="2400" u="sng" dirty="0">
                <a:solidFill>
                  <a:srgbClr val="FCAF18"/>
                </a:solidFill>
              </a:rPr>
              <a:t>May 1, 2023</a:t>
            </a:r>
          </a:p>
          <a:p>
            <a:pPr marL="457200" indent="-457200">
              <a:buFont typeface="Arial" panose="020B0604020202020204" pitchFamily="34" charset="0"/>
              <a:buChar char="•"/>
            </a:pPr>
            <a:r>
              <a:rPr lang="en-US" sz="2400" dirty="0">
                <a:solidFill>
                  <a:schemeClr val="bg1"/>
                </a:solidFill>
              </a:rPr>
              <a:t>CTE State Priority Grant application opens </a:t>
            </a:r>
            <a:r>
              <a:rPr lang="en-US" sz="2400" u="sng" dirty="0">
                <a:solidFill>
                  <a:srgbClr val="FCAF18"/>
                </a:solidFill>
              </a:rPr>
              <a:t>March 1, 2023</a:t>
            </a:r>
            <a:r>
              <a:rPr lang="en-US" sz="2400" dirty="0">
                <a:solidFill>
                  <a:srgbClr val="FCAF18"/>
                </a:solidFill>
              </a:rPr>
              <a:t> </a:t>
            </a:r>
            <a:r>
              <a:rPr lang="en-US" sz="2400" dirty="0">
                <a:solidFill>
                  <a:schemeClr val="bg1"/>
                </a:solidFill>
              </a:rPr>
              <a:t>with a due date of </a:t>
            </a:r>
            <a:r>
              <a:rPr lang="en-US" sz="2400" u="sng" dirty="0">
                <a:solidFill>
                  <a:srgbClr val="FCAF18"/>
                </a:solidFill>
              </a:rPr>
              <a:t>May 1, 2023</a:t>
            </a:r>
          </a:p>
          <a:p>
            <a:pPr marL="457200" indent="-457200">
              <a:buFont typeface="Arial" panose="020B0604020202020204" pitchFamily="34" charset="0"/>
              <a:buChar char="•"/>
            </a:pPr>
            <a:r>
              <a:rPr lang="en-US" sz="2400" dirty="0">
                <a:solidFill>
                  <a:schemeClr val="bg1"/>
                </a:solidFill>
              </a:rPr>
              <a:t>CTE Statewide Leadership and Innovative Grant applications open </a:t>
            </a:r>
            <a:r>
              <a:rPr lang="en-US" sz="2400" u="sng" dirty="0">
                <a:solidFill>
                  <a:srgbClr val="FCAF18"/>
                </a:solidFill>
              </a:rPr>
              <a:t>March 1, 2023</a:t>
            </a:r>
            <a:r>
              <a:rPr lang="en-US" sz="2400" dirty="0">
                <a:solidFill>
                  <a:srgbClr val="FCAF18"/>
                </a:solidFill>
              </a:rPr>
              <a:t> </a:t>
            </a:r>
            <a:r>
              <a:rPr lang="en-US" sz="2400" dirty="0">
                <a:solidFill>
                  <a:schemeClr val="bg1"/>
                </a:solidFill>
              </a:rPr>
              <a:t>with a due date of </a:t>
            </a:r>
            <a:r>
              <a:rPr lang="en-US" sz="2400" u="sng" dirty="0">
                <a:solidFill>
                  <a:srgbClr val="FCAF18"/>
                </a:solidFill>
              </a:rPr>
              <a:t>May 1, 2023</a:t>
            </a:r>
            <a:endParaRPr lang="en-US" sz="2400" dirty="0">
              <a:solidFill>
                <a:srgbClr val="FCAF18"/>
              </a:solidFill>
            </a:endParaRPr>
          </a:p>
          <a:p>
            <a:endParaRPr lang="en-US" dirty="0"/>
          </a:p>
        </p:txBody>
      </p:sp>
    </p:spTree>
    <p:extLst>
      <p:ext uri="{BB962C8B-B14F-4D97-AF65-F5344CB8AC3E}">
        <p14:creationId xmlns:p14="http://schemas.microsoft.com/office/powerpoint/2010/main" val="159627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409F71-6463-E6B6-331F-9BC9C84D4BA2}"/>
              </a:ext>
            </a:extLst>
          </p:cNvPr>
          <p:cNvSpPr>
            <a:spLocks noGrp="1"/>
          </p:cNvSpPr>
          <p:nvPr>
            <p:ph type="body" sz="quarter" idx="11"/>
          </p:nvPr>
        </p:nvSpPr>
        <p:spPr>
          <a:xfrm>
            <a:off x="95794" y="167054"/>
            <a:ext cx="11974286" cy="5785338"/>
          </a:xfrm>
        </p:spPr>
        <p:txBody>
          <a:bodyPr/>
          <a:lstStyle/>
          <a:p>
            <a:pPr algn="ctr"/>
            <a:r>
              <a:rPr lang="en-US" dirty="0">
                <a:solidFill>
                  <a:srgbClr val="FCAF18"/>
                </a:solidFill>
              </a:rPr>
              <a:t>CTE FY2024 Grants Important Dates – Continued</a:t>
            </a:r>
          </a:p>
          <a:p>
            <a:pPr algn="ctr"/>
            <a:endParaRPr lang="en-US" sz="1200" dirty="0">
              <a:solidFill>
                <a:srgbClr val="FF0000"/>
              </a:solidFill>
            </a:endParaRPr>
          </a:p>
          <a:p>
            <a:pPr marL="342900" indent="-342900">
              <a:buFont typeface="Arial" panose="020B0604020202020204" pitchFamily="34" charset="0"/>
              <a:buChar char="•"/>
            </a:pPr>
            <a:r>
              <a:rPr lang="en-US" sz="1800" dirty="0">
                <a:solidFill>
                  <a:schemeClr val="bg1"/>
                </a:solidFill>
              </a:rPr>
              <a:t>Funding year for the FY2024 CTE Federal Perkins Grant is </a:t>
            </a:r>
            <a:r>
              <a:rPr lang="en-US" sz="1800" u="sng" dirty="0">
                <a:solidFill>
                  <a:srgbClr val="FCAF18"/>
                </a:solidFill>
              </a:rPr>
              <a:t>July 1, 2023 – September 2024</a:t>
            </a:r>
          </a:p>
          <a:p>
            <a:pPr>
              <a:lnSpc>
                <a:spcPct val="100000"/>
              </a:lnSpc>
            </a:pPr>
            <a:endParaRPr lang="en-US" sz="1000" dirty="0">
              <a:solidFill>
                <a:schemeClr val="bg1"/>
              </a:solidFill>
            </a:endParaRPr>
          </a:p>
          <a:p>
            <a:pPr marL="342900" indent="-342900">
              <a:buFont typeface="Arial" panose="020B0604020202020204" pitchFamily="34" charset="0"/>
              <a:buChar char="•"/>
            </a:pPr>
            <a:r>
              <a:rPr lang="en-US" sz="1800" dirty="0">
                <a:solidFill>
                  <a:schemeClr val="bg1"/>
                </a:solidFill>
              </a:rPr>
              <a:t>Funding Year for the FY2024 CTE State Priority Grant is </a:t>
            </a:r>
            <a:r>
              <a:rPr lang="en-US" sz="1800" u="sng" dirty="0">
                <a:solidFill>
                  <a:srgbClr val="FCAF18"/>
                </a:solidFill>
              </a:rPr>
              <a:t>July 1, 2023 – June 2024</a:t>
            </a:r>
          </a:p>
          <a:p>
            <a:pPr>
              <a:lnSpc>
                <a:spcPct val="100000"/>
              </a:lnSpc>
            </a:pPr>
            <a:endParaRPr lang="en-US" sz="1000" dirty="0">
              <a:solidFill>
                <a:schemeClr val="bg1"/>
              </a:solidFill>
            </a:endParaRPr>
          </a:p>
          <a:p>
            <a:pPr marL="342900" indent="-342900">
              <a:buFont typeface="Arial" panose="020B0604020202020204" pitchFamily="34" charset="0"/>
              <a:buChar char="•"/>
            </a:pPr>
            <a:r>
              <a:rPr lang="en-US" sz="1800" dirty="0">
                <a:solidFill>
                  <a:schemeClr val="bg1"/>
                </a:solidFill>
              </a:rPr>
              <a:t>Funding year for the FY2024 CTE State Leadership and Innovative Grants is </a:t>
            </a:r>
            <a:r>
              <a:rPr lang="en-US" sz="1800" u="sng" dirty="0">
                <a:solidFill>
                  <a:srgbClr val="FCAF18"/>
                </a:solidFill>
              </a:rPr>
              <a:t>July 1, 2023 – September 2024</a:t>
            </a:r>
          </a:p>
          <a:p>
            <a:pPr>
              <a:lnSpc>
                <a:spcPct val="100000"/>
              </a:lnSpc>
            </a:pPr>
            <a:endParaRPr lang="en-US" sz="1000" dirty="0">
              <a:solidFill>
                <a:schemeClr val="bg1"/>
              </a:solidFill>
            </a:endParaRPr>
          </a:p>
          <a:p>
            <a:pPr marL="342900" indent="-342900">
              <a:buFont typeface="Arial" panose="020B0604020202020204" pitchFamily="34" charset="0"/>
              <a:buChar char="•"/>
            </a:pPr>
            <a:r>
              <a:rPr lang="en-US" sz="1800" dirty="0">
                <a:solidFill>
                  <a:schemeClr val="bg1"/>
                </a:solidFill>
              </a:rPr>
              <a:t>General Statement of Assurances (GSA) &amp; Self Assessment due to GME by </a:t>
            </a:r>
            <a:r>
              <a:rPr lang="en-US" sz="1800" u="sng" dirty="0">
                <a:solidFill>
                  <a:srgbClr val="FCAF18"/>
                </a:solidFill>
              </a:rPr>
              <a:t>March 1, 2023</a:t>
            </a:r>
          </a:p>
          <a:p>
            <a:pPr>
              <a:lnSpc>
                <a:spcPct val="100000"/>
              </a:lnSpc>
            </a:pPr>
            <a:endParaRPr lang="en-US" sz="1000" dirty="0">
              <a:solidFill>
                <a:schemeClr val="bg1"/>
              </a:solidFill>
            </a:endParaRPr>
          </a:p>
          <a:p>
            <a:pPr marL="342900" indent="-342900">
              <a:buFont typeface="Arial" panose="020B0604020202020204" pitchFamily="34" charset="0"/>
              <a:buChar char="•"/>
            </a:pPr>
            <a:r>
              <a:rPr lang="en-US" sz="1800" dirty="0">
                <a:solidFill>
                  <a:schemeClr val="bg1"/>
                </a:solidFill>
              </a:rPr>
              <a:t>Indirect Cost Request due to GME by </a:t>
            </a:r>
            <a:r>
              <a:rPr lang="en-US" sz="1800" u="sng" dirty="0">
                <a:solidFill>
                  <a:srgbClr val="FCAF18"/>
                </a:solidFill>
              </a:rPr>
              <a:t>February 1, 2023</a:t>
            </a:r>
            <a:r>
              <a:rPr lang="en-US" sz="1800" dirty="0">
                <a:solidFill>
                  <a:srgbClr val="FCAF18"/>
                </a:solidFill>
              </a:rPr>
              <a:t> </a:t>
            </a:r>
            <a:r>
              <a:rPr lang="en-US" sz="1800" dirty="0">
                <a:solidFill>
                  <a:schemeClr val="bg1"/>
                </a:solidFill>
              </a:rPr>
              <a:t>in order to receive the FY2024 rate by </a:t>
            </a:r>
            <a:r>
              <a:rPr lang="en-US" sz="1800" u="sng" dirty="0">
                <a:solidFill>
                  <a:srgbClr val="FCAF18"/>
                </a:solidFill>
              </a:rPr>
              <a:t>March 1, 2024</a:t>
            </a:r>
          </a:p>
          <a:p>
            <a:endParaRPr lang="en-US" sz="1000" dirty="0">
              <a:solidFill>
                <a:schemeClr val="bg1"/>
              </a:solidFill>
            </a:endParaRPr>
          </a:p>
          <a:p>
            <a:pPr algn="ctr"/>
            <a:r>
              <a:rPr lang="en-US" sz="1800" dirty="0">
                <a:solidFill>
                  <a:srgbClr val="FCAF18"/>
                </a:solidFill>
              </a:rPr>
              <a:t>***SAM.gov registrations must be active for GSAs, funding applications, reimbursement requests and completion reports approvals***</a:t>
            </a:r>
          </a:p>
        </p:txBody>
      </p:sp>
    </p:spTree>
    <p:extLst>
      <p:ext uri="{BB962C8B-B14F-4D97-AF65-F5344CB8AC3E}">
        <p14:creationId xmlns:p14="http://schemas.microsoft.com/office/powerpoint/2010/main" val="3825606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0ECAD5-47AE-99A9-B7FF-E68CE8EAB225}"/>
              </a:ext>
            </a:extLst>
          </p:cNvPr>
          <p:cNvSpPr>
            <a:spLocks noGrp="1"/>
          </p:cNvSpPr>
          <p:nvPr>
            <p:ph type="body" sz="quarter" idx="11"/>
          </p:nvPr>
        </p:nvSpPr>
        <p:spPr>
          <a:xfrm>
            <a:off x="552994" y="483731"/>
            <a:ext cx="11086011" cy="4798423"/>
          </a:xfrm>
        </p:spPr>
        <p:txBody>
          <a:bodyPr/>
          <a:lstStyle/>
          <a:p>
            <a:pPr algn="ctr"/>
            <a:r>
              <a:rPr lang="en-US" sz="4400" dirty="0">
                <a:solidFill>
                  <a:srgbClr val="FCAF18"/>
                </a:solidFill>
              </a:rPr>
              <a:t>What is New?</a:t>
            </a:r>
          </a:p>
          <a:p>
            <a:pPr algn="ctr"/>
            <a:endParaRPr lang="en-US" sz="2800" dirty="0"/>
          </a:p>
          <a:p>
            <a:pPr algn="ctr"/>
            <a:r>
              <a:rPr lang="en-US" sz="8000" dirty="0">
                <a:solidFill>
                  <a:schemeClr val="bg1"/>
                </a:solidFill>
              </a:rPr>
              <a:t>FY2024 Perkins </a:t>
            </a:r>
          </a:p>
          <a:p>
            <a:pPr algn="ctr"/>
            <a:r>
              <a:rPr lang="en-US" sz="8000" dirty="0">
                <a:solidFill>
                  <a:schemeClr val="bg1"/>
                </a:solidFill>
              </a:rPr>
              <a:t>and CLNA</a:t>
            </a:r>
          </a:p>
          <a:p>
            <a:pPr marL="1143000" lvl="1" indent="-457200"/>
            <a:endParaRPr lang="en-US" sz="2800" dirty="0"/>
          </a:p>
        </p:txBody>
      </p:sp>
    </p:spTree>
    <p:extLst>
      <p:ext uri="{BB962C8B-B14F-4D97-AF65-F5344CB8AC3E}">
        <p14:creationId xmlns:p14="http://schemas.microsoft.com/office/powerpoint/2010/main" val="3652159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BA516F-344B-5963-B300-F154088DCE81}"/>
              </a:ext>
            </a:extLst>
          </p:cNvPr>
          <p:cNvSpPr>
            <a:spLocks noGrp="1"/>
          </p:cNvSpPr>
          <p:nvPr>
            <p:ph type="body" sz="quarter" idx="11"/>
          </p:nvPr>
        </p:nvSpPr>
        <p:spPr>
          <a:xfrm>
            <a:off x="600891" y="618890"/>
            <a:ext cx="11138263" cy="4580127"/>
          </a:xfrm>
        </p:spPr>
        <p:txBody>
          <a:bodyPr/>
          <a:lstStyle/>
          <a:p>
            <a:pPr algn="ctr"/>
            <a:r>
              <a:rPr lang="en-US" sz="3200" dirty="0"/>
              <a:t>FY2024 Perkins CLNA</a:t>
            </a:r>
          </a:p>
          <a:p>
            <a:pPr algn="ctr"/>
            <a:endParaRPr lang="en-US" sz="2800" dirty="0"/>
          </a:p>
          <a:p>
            <a:pPr marL="457200" indent="-457200">
              <a:buFont typeface="Arial" panose="020B0604020202020204" pitchFamily="34" charset="0"/>
              <a:buChar char="•"/>
            </a:pPr>
            <a:r>
              <a:rPr lang="en-US" dirty="0">
                <a:solidFill>
                  <a:schemeClr val="bg1"/>
                </a:solidFill>
              </a:rPr>
              <a:t>Incorporated Year 1 &amp; Year 2 CLNA requirements</a:t>
            </a:r>
          </a:p>
          <a:p>
            <a:pPr marL="457200" indent="-457200">
              <a:buFont typeface="Arial" panose="020B0604020202020204" pitchFamily="34" charset="0"/>
              <a:buChar char="•"/>
            </a:pPr>
            <a:r>
              <a:rPr lang="en-US" dirty="0">
                <a:solidFill>
                  <a:schemeClr val="bg1"/>
                </a:solidFill>
              </a:rPr>
              <a:t>Condensed CLNA criteria requirements</a:t>
            </a:r>
          </a:p>
          <a:p>
            <a:pPr marL="457200" indent="-457200">
              <a:buFont typeface="Arial" panose="020B0604020202020204" pitchFamily="34" charset="0"/>
              <a:buChar char="•"/>
            </a:pPr>
            <a:r>
              <a:rPr lang="en-US" dirty="0">
                <a:solidFill>
                  <a:schemeClr val="bg1"/>
                </a:solidFill>
              </a:rPr>
              <a:t>Incorporated Gap Analysis into </a:t>
            </a:r>
            <a:r>
              <a:rPr lang="en-US">
                <a:solidFill>
                  <a:schemeClr val="bg1"/>
                </a:solidFill>
              </a:rPr>
              <a:t>the CLNA where </a:t>
            </a:r>
            <a:r>
              <a:rPr lang="en-US" dirty="0">
                <a:solidFill>
                  <a:schemeClr val="bg1"/>
                </a:solidFill>
              </a:rPr>
              <a:t>applicable</a:t>
            </a:r>
          </a:p>
          <a:p>
            <a:pPr marL="457200" indent="-457200">
              <a:buFont typeface="Arial" panose="020B0604020202020204" pitchFamily="34" charset="0"/>
              <a:buChar char="•"/>
            </a:pPr>
            <a:r>
              <a:rPr lang="en-US" dirty="0">
                <a:solidFill>
                  <a:schemeClr val="bg1"/>
                </a:solidFill>
              </a:rPr>
              <a:t>Aligned the FY2024 Perkins Grant application with the new CLNA template </a:t>
            </a:r>
          </a:p>
          <a:p>
            <a:endParaRPr lang="en-US" dirty="0"/>
          </a:p>
          <a:p>
            <a:r>
              <a:rPr lang="en-US" dirty="0">
                <a:solidFill>
                  <a:schemeClr val="bg1"/>
                </a:solidFill>
              </a:rPr>
              <a:t>*** Attend Audrey </a:t>
            </a:r>
            <a:r>
              <a:rPr lang="en-US" dirty="0" err="1">
                <a:solidFill>
                  <a:schemeClr val="bg1"/>
                </a:solidFill>
              </a:rPr>
              <a:t>Dieken’s</a:t>
            </a:r>
            <a:r>
              <a:rPr lang="en-US" dirty="0">
                <a:solidFill>
                  <a:schemeClr val="bg1"/>
                </a:solidFill>
              </a:rPr>
              <a:t> session today for more specifics</a:t>
            </a:r>
          </a:p>
        </p:txBody>
      </p:sp>
    </p:spTree>
    <p:extLst>
      <p:ext uri="{BB962C8B-B14F-4D97-AF65-F5344CB8AC3E}">
        <p14:creationId xmlns:p14="http://schemas.microsoft.com/office/powerpoint/2010/main" val="3352677838"/>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C23101-A375-D492-D254-30832DDC860E}"/>
              </a:ext>
            </a:extLst>
          </p:cNvPr>
          <p:cNvSpPr>
            <a:spLocks noGrp="1"/>
          </p:cNvSpPr>
          <p:nvPr>
            <p:ph type="body" sz="quarter" idx="13"/>
          </p:nvPr>
        </p:nvSpPr>
        <p:spPr>
          <a:xfrm>
            <a:off x="3665220" y="458094"/>
            <a:ext cx="5157788" cy="517266"/>
          </a:xfrm>
        </p:spPr>
        <p:txBody>
          <a:bodyPr/>
          <a:lstStyle/>
          <a:p>
            <a:pPr algn="ctr"/>
            <a:r>
              <a:rPr lang="en-US" sz="3200" dirty="0"/>
              <a:t>FY2024 Perkins CLNA</a:t>
            </a:r>
          </a:p>
        </p:txBody>
      </p:sp>
      <p:sp>
        <p:nvSpPr>
          <p:cNvPr id="8" name="Content Placeholder 2">
            <a:extLst>
              <a:ext uri="{FF2B5EF4-FFF2-40B4-BE49-F238E27FC236}">
                <a16:creationId xmlns:a16="http://schemas.microsoft.com/office/drawing/2014/main" id="{8C778052-8094-A82E-7D4A-63691D2203F7}"/>
              </a:ext>
            </a:extLst>
          </p:cNvPr>
          <p:cNvSpPr txBox="1">
            <a:spLocks/>
          </p:cNvSpPr>
          <p:nvPr/>
        </p:nvSpPr>
        <p:spPr>
          <a:xfrm>
            <a:off x="783772" y="1472963"/>
            <a:ext cx="10380618" cy="3029163"/>
          </a:xfrm>
          <a:prstGeom prst="rect">
            <a:avLst/>
          </a:prstGeom>
        </p:spPr>
        <p:txBody>
          <a:bodyPr wrap="square" lIns="0" tIns="0" rIns="0" bIns="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300"/>
              </a:lnSpc>
              <a:spcBef>
                <a:spcPts val="0"/>
              </a:spcBef>
              <a:spcAft>
                <a:spcPts val="0"/>
              </a:spcAft>
              <a:buClrTx/>
              <a:buSzTx/>
              <a:buFont typeface="Arial" panose="020B0604020202020204" pitchFamily="34" charset="0"/>
              <a:buNone/>
              <a:tabLst>
                <a:tab pos="971550" algn="l"/>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The Comprehensive Learning Needs Assessment (CLNA) must </a:t>
            </a:r>
          </a:p>
          <a:p>
            <a:pPr marL="0" marR="0" lvl="0" indent="-228600" algn="l" defTabSz="914400" rtl="0" eaLnBrk="1" fontAlgn="auto" latinLnBrk="0" hangingPunct="1">
              <a:lnSpc>
                <a:spcPts val="1300"/>
              </a:lnSpc>
              <a:spcBef>
                <a:spcPts val="0"/>
              </a:spcBef>
              <a:spcAft>
                <a:spcPts val="0"/>
              </a:spcAft>
              <a:buClrTx/>
              <a:buSzTx/>
              <a:buFont typeface="Arial" panose="020B0604020202020204" pitchFamily="34" charset="0"/>
              <a:buChar char="•"/>
              <a:tabLst>
                <a:tab pos="971550" algn="l"/>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300"/>
              </a:lnSpc>
              <a:spcBef>
                <a:spcPts val="0"/>
              </a:spcBef>
              <a:spcAft>
                <a:spcPts val="0"/>
              </a:spcAft>
              <a:buClrTx/>
              <a:buSzTx/>
              <a:buFont typeface="Arial" panose="020B0604020202020204" pitchFamily="34" charset="0"/>
              <a:buNone/>
              <a:tabLst>
                <a:tab pos="971550" algn="l"/>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be completed on a biennial basis with a review of the progress </a:t>
            </a:r>
          </a:p>
          <a:p>
            <a:pPr marL="0" marR="0" lvl="0" indent="-228600" algn="l" defTabSz="914400" rtl="0" eaLnBrk="1" fontAlgn="auto" latinLnBrk="0" hangingPunct="1">
              <a:lnSpc>
                <a:spcPts val="1300"/>
              </a:lnSpc>
              <a:spcBef>
                <a:spcPts val="0"/>
              </a:spcBef>
              <a:spcAft>
                <a:spcPts val="0"/>
              </a:spcAft>
              <a:buClrTx/>
              <a:buSzTx/>
              <a:buFont typeface="Arial" panose="020B0604020202020204" pitchFamily="34" charset="0"/>
              <a:buChar char="•"/>
              <a:tabLst>
                <a:tab pos="971550" algn="l"/>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300"/>
              </a:lnSpc>
              <a:spcBef>
                <a:spcPts val="0"/>
              </a:spcBef>
              <a:spcAft>
                <a:spcPts val="0"/>
              </a:spcAft>
              <a:buClrTx/>
              <a:buSzTx/>
              <a:buFont typeface="Arial" panose="020B0604020202020204" pitchFamily="34" charset="0"/>
              <a:buNone/>
              <a:tabLst>
                <a:tab pos="971550" algn="l"/>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every other year (2</a:t>
            </a: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nd</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Year) of the biennial cycle. </a:t>
            </a:r>
            <a:r>
              <a:rPr kumimoji="0" lang="en-US" sz="2400" b="1" i="0" u="none" strike="noStrike" kern="1200" cap="none" spc="0" normalizeH="0" baseline="0" noProof="0" dirty="0">
                <a:ln>
                  <a:noFill/>
                </a:ln>
                <a:solidFill>
                  <a:srgbClr val="FCAF18"/>
                </a:solidFill>
                <a:effectLst/>
                <a:uLnTx/>
                <a:uFillTx/>
                <a:latin typeface="Arial" panose="020B0604020202020204" pitchFamily="34" charset="0"/>
                <a:ea typeface="Calibri" panose="020F0502020204030204" pitchFamily="34" charset="0"/>
                <a:cs typeface="Times New Roman" panose="02020603050405020304" pitchFamily="18" charset="0"/>
              </a:rPr>
              <a:t>FY2024 is Year 1 of the </a:t>
            </a:r>
          </a:p>
          <a:p>
            <a:pPr marL="0" marR="0" lvl="0" indent="0" algn="l" defTabSz="914400" rtl="0" eaLnBrk="1" fontAlgn="auto" latinLnBrk="0" hangingPunct="1">
              <a:lnSpc>
                <a:spcPts val="1300"/>
              </a:lnSpc>
              <a:spcBef>
                <a:spcPts val="0"/>
              </a:spcBef>
              <a:spcAft>
                <a:spcPts val="0"/>
              </a:spcAft>
              <a:buClrTx/>
              <a:buSzTx/>
              <a:buFont typeface="Arial" panose="020B0604020202020204" pitchFamily="34" charset="0"/>
              <a:buNone/>
              <a:tabLst>
                <a:tab pos="971550" algn="l"/>
              </a:tabLst>
              <a:defRPr/>
            </a:pPr>
            <a:endParaRPr kumimoji="0" lang="en-US" sz="2400" b="1" i="0" u="none" strike="noStrike" kern="1200" cap="none" spc="0" normalizeH="0" baseline="0" noProof="0" dirty="0">
              <a:ln>
                <a:noFill/>
              </a:ln>
              <a:solidFill>
                <a:srgbClr val="FCAF18"/>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300"/>
              </a:lnSpc>
              <a:spcBef>
                <a:spcPts val="0"/>
              </a:spcBef>
              <a:spcAft>
                <a:spcPts val="0"/>
              </a:spcAft>
              <a:buClrTx/>
              <a:buSzTx/>
              <a:buFont typeface="Arial" panose="020B0604020202020204" pitchFamily="34" charset="0"/>
              <a:buNone/>
              <a:tabLst>
                <a:tab pos="971550" algn="l"/>
              </a:tabLst>
              <a:defRPr/>
            </a:pPr>
            <a:r>
              <a:rPr kumimoji="0" lang="en-US" sz="2400" b="1" i="0" u="none" strike="noStrike" kern="1200" cap="none" spc="0" normalizeH="0" baseline="0" noProof="0" dirty="0">
                <a:ln>
                  <a:noFill/>
                </a:ln>
                <a:solidFill>
                  <a:srgbClr val="FCAF18"/>
                </a:solidFill>
                <a:effectLst/>
                <a:uLnTx/>
                <a:uFillTx/>
                <a:latin typeface="Arial" panose="020B0604020202020204" pitchFamily="34" charset="0"/>
                <a:ea typeface="Calibri" panose="020F0502020204030204" pitchFamily="34" charset="0"/>
                <a:cs typeface="Times New Roman" panose="02020603050405020304" pitchFamily="18" charset="0"/>
              </a:rPr>
              <a:t>biennial cycle.</a:t>
            </a:r>
          </a:p>
          <a:p>
            <a:pPr marL="0" marR="0" lvl="0" indent="0" algn="l" defTabSz="914400" rtl="0" eaLnBrk="1" fontAlgn="auto" latinLnBrk="0" hangingPunct="1">
              <a:lnSpc>
                <a:spcPts val="1300"/>
              </a:lnSpc>
              <a:spcBef>
                <a:spcPts val="0"/>
              </a:spcBef>
              <a:spcAft>
                <a:spcPts val="0"/>
              </a:spcAft>
              <a:buClrTx/>
              <a:buSzTx/>
              <a:buFont typeface="Arial" panose="020B0604020202020204" pitchFamily="34" charset="0"/>
              <a:buNone/>
              <a:tabLst>
                <a:tab pos="971550" algn="l"/>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300"/>
              </a:lnSpc>
              <a:spcBef>
                <a:spcPts val="0"/>
              </a:spcBef>
              <a:spcAft>
                <a:spcPts val="0"/>
              </a:spcAft>
              <a:buClrTx/>
              <a:buSzTx/>
              <a:buFont typeface="Arial" panose="020B0604020202020204" pitchFamily="34" charset="0"/>
              <a:buNone/>
              <a:tabLst>
                <a:tab pos="971550" algn="l"/>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300"/>
              </a:lnSpc>
              <a:spcBef>
                <a:spcPts val="0"/>
              </a:spcBef>
              <a:spcAft>
                <a:spcPts val="0"/>
              </a:spcAft>
              <a:buClrTx/>
              <a:buSzTx/>
              <a:buFont typeface="Arial" panose="020B0604020202020204" pitchFamily="34" charset="0"/>
              <a:buNone/>
              <a:tabLst>
                <a:tab pos="971550" algn="l"/>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300"/>
              </a:lnSpc>
              <a:spcBef>
                <a:spcPts val="0"/>
              </a:spcBef>
              <a:spcAft>
                <a:spcPts val="0"/>
              </a:spcAft>
              <a:buClrTx/>
              <a:buSzTx/>
              <a:buFont typeface="Arial" panose="020B0604020202020204" pitchFamily="34" charset="0"/>
              <a:buNone/>
              <a:tabLst>
                <a:tab pos="971550" algn="l"/>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300"/>
              </a:lnSpc>
              <a:spcBef>
                <a:spcPts val="0"/>
              </a:spcBef>
              <a:spcAft>
                <a:spcPts val="0"/>
              </a:spcAft>
              <a:buClrTx/>
              <a:buSzTx/>
              <a:buFont typeface="Arial" panose="020B0604020202020204" pitchFamily="34" charset="0"/>
              <a:buNone/>
              <a:tabLst>
                <a:tab pos="971550" algn="l"/>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The CLNA review must be completed prior to the completion of </a:t>
            </a:r>
          </a:p>
          <a:p>
            <a:pPr marL="0" marR="0" lvl="0" indent="-228600" algn="l" defTabSz="914400" rtl="0" eaLnBrk="1" fontAlgn="auto" latinLnBrk="0" hangingPunct="1">
              <a:lnSpc>
                <a:spcPts val="1300"/>
              </a:lnSpc>
              <a:spcBef>
                <a:spcPts val="0"/>
              </a:spcBef>
              <a:spcAft>
                <a:spcPts val="0"/>
              </a:spcAft>
              <a:buClrTx/>
              <a:buSzTx/>
              <a:buFont typeface="Arial" panose="020B0604020202020204" pitchFamily="34" charset="0"/>
              <a:buChar char="•"/>
              <a:tabLst>
                <a:tab pos="971550" algn="l"/>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300"/>
              </a:lnSpc>
              <a:spcBef>
                <a:spcPts val="0"/>
              </a:spcBef>
              <a:spcAft>
                <a:spcPts val="0"/>
              </a:spcAft>
              <a:buClrTx/>
              <a:buSzTx/>
              <a:buFont typeface="Arial" panose="020B0604020202020204" pitchFamily="34" charset="0"/>
              <a:buNone/>
              <a:tabLst>
                <a:tab pos="971550" algn="l"/>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the Perkins V Grant application and must be uploaded to the </a:t>
            </a:r>
          </a:p>
          <a:p>
            <a:pPr marL="0" marR="0" lvl="0" indent="-228600" algn="l" defTabSz="914400" rtl="0" eaLnBrk="1" fontAlgn="auto" latinLnBrk="0" hangingPunct="1">
              <a:lnSpc>
                <a:spcPts val="1300"/>
              </a:lnSpc>
              <a:spcBef>
                <a:spcPts val="0"/>
              </a:spcBef>
              <a:spcAft>
                <a:spcPts val="0"/>
              </a:spcAft>
              <a:buClrTx/>
              <a:buSzTx/>
              <a:buFont typeface="Arial" panose="020B0604020202020204" pitchFamily="34" charset="0"/>
              <a:buChar char="•"/>
              <a:tabLst>
                <a:tab pos="971550" algn="l"/>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300"/>
              </a:lnSpc>
              <a:spcBef>
                <a:spcPts val="0"/>
              </a:spcBef>
              <a:spcAft>
                <a:spcPts val="0"/>
              </a:spcAft>
              <a:buClrTx/>
              <a:buSzTx/>
              <a:buFont typeface="Arial" panose="020B0604020202020204" pitchFamily="34" charset="0"/>
              <a:buNone/>
              <a:tabLst>
                <a:tab pos="971550" algn="l"/>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Related Documents section of the grant application before </a:t>
            </a:r>
          </a:p>
          <a:p>
            <a:pPr marL="0" marR="0" lvl="0" indent="-228600" algn="l" defTabSz="914400" rtl="0" eaLnBrk="1" fontAlgn="auto" latinLnBrk="0" hangingPunct="1">
              <a:lnSpc>
                <a:spcPts val="1300"/>
              </a:lnSpc>
              <a:spcBef>
                <a:spcPts val="0"/>
              </a:spcBef>
              <a:spcAft>
                <a:spcPts val="0"/>
              </a:spcAft>
              <a:buClrTx/>
              <a:buSzTx/>
              <a:buFont typeface="Arial" panose="020B0604020202020204" pitchFamily="34" charset="0"/>
              <a:buChar char="•"/>
              <a:tabLst>
                <a:tab pos="971550" algn="l"/>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300"/>
              </a:lnSpc>
              <a:spcBef>
                <a:spcPts val="0"/>
              </a:spcBef>
              <a:spcAft>
                <a:spcPts val="0"/>
              </a:spcAft>
              <a:buClrTx/>
              <a:buSzTx/>
              <a:buFont typeface="Arial" panose="020B0604020202020204" pitchFamily="34" charset="0"/>
              <a:buNone/>
              <a:tabLst>
                <a:tab pos="971550" algn="l"/>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review and approval of the grant application.</a:t>
            </a:r>
          </a:p>
        </p:txBody>
      </p:sp>
    </p:spTree>
    <p:extLst>
      <p:ext uri="{BB962C8B-B14F-4D97-AF65-F5344CB8AC3E}">
        <p14:creationId xmlns:p14="http://schemas.microsoft.com/office/powerpoint/2010/main" val="1473368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6EF11-7B37-1B9F-B932-4A6BD9FDE845}"/>
              </a:ext>
            </a:extLst>
          </p:cNvPr>
          <p:cNvSpPr>
            <a:spLocks noGrp="1"/>
          </p:cNvSpPr>
          <p:nvPr>
            <p:ph type="title"/>
          </p:nvPr>
        </p:nvSpPr>
        <p:spPr>
          <a:xfrm>
            <a:off x="917564" y="985787"/>
            <a:ext cx="10591800" cy="525858"/>
          </a:xfrm>
        </p:spPr>
        <p:txBody>
          <a:bodyPr/>
          <a:lstStyle/>
          <a:p>
            <a:pPr algn="ctr"/>
            <a:r>
              <a:rPr lang="en-US" sz="2800" b="1" dirty="0"/>
              <a:t>Preparation for FY2024 Perkins CLNA Leadership Meeting</a:t>
            </a:r>
          </a:p>
        </p:txBody>
      </p:sp>
      <p:sp>
        <p:nvSpPr>
          <p:cNvPr id="3" name="Text Placeholder 2">
            <a:extLst>
              <a:ext uri="{FF2B5EF4-FFF2-40B4-BE49-F238E27FC236}">
                <a16:creationId xmlns:a16="http://schemas.microsoft.com/office/drawing/2014/main" id="{EB401778-6C04-AE35-EC38-6EA9DBDB4B21}"/>
              </a:ext>
            </a:extLst>
          </p:cNvPr>
          <p:cNvSpPr>
            <a:spLocks noGrp="1"/>
          </p:cNvSpPr>
          <p:nvPr>
            <p:ph type="body" sz="quarter" idx="11"/>
          </p:nvPr>
        </p:nvSpPr>
        <p:spPr>
          <a:xfrm>
            <a:off x="1010194" y="1993224"/>
            <a:ext cx="10728960" cy="4075030"/>
          </a:xfrm>
        </p:spPr>
        <p:txBody>
          <a:bodyPr/>
          <a:lstStyle/>
          <a:p>
            <a:pPr marL="342900" indent="-342900">
              <a:buFont typeface="Arial" panose="020B0604020202020204" pitchFamily="34" charset="0"/>
              <a:buChar char="•"/>
            </a:pPr>
            <a:r>
              <a:rPr lang="en-US" spc="0" dirty="0">
                <a:solidFill>
                  <a:srgbClr val="FCAF18"/>
                </a:solidFill>
                <a:cs typeface="Times New Roman" panose="02020603050405020304" pitchFamily="18" charset="0"/>
              </a:rPr>
              <a:t>Evidence / data for review / documentation</a:t>
            </a:r>
          </a:p>
          <a:p>
            <a:pPr marL="342900" indent="-342900">
              <a:buFont typeface="Arial" panose="020B0604020202020204" pitchFamily="34" charset="0"/>
              <a:buChar char="•"/>
            </a:pPr>
            <a:r>
              <a:rPr lang="en-US" spc="0" dirty="0">
                <a:solidFill>
                  <a:srgbClr val="FCAF18"/>
                </a:solidFill>
                <a:cs typeface="Times New Roman" panose="02020603050405020304" pitchFamily="18" charset="0"/>
              </a:rPr>
              <a:t>Program of Study (POS) review summaries</a:t>
            </a:r>
          </a:p>
          <a:p>
            <a:pPr marL="342900" indent="-342900">
              <a:buFont typeface="Arial" panose="020B0604020202020204" pitchFamily="34" charset="0"/>
              <a:buChar char="•"/>
            </a:pPr>
            <a:r>
              <a:rPr lang="en-US" spc="0" dirty="0">
                <a:solidFill>
                  <a:srgbClr val="FCAF18"/>
                </a:solidFill>
                <a:cs typeface="Times New Roman" panose="02020603050405020304" pitchFamily="18" charset="0"/>
              </a:rPr>
              <a:t>Objective pages from the FY2024 grant application</a:t>
            </a:r>
          </a:p>
          <a:p>
            <a:pPr marL="342900" indent="-342900">
              <a:buFont typeface="Arial" panose="020B0604020202020204" pitchFamily="34" charset="0"/>
              <a:buChar char="•"/>
            </a:pPr>
            <a:r>
              <a:rPr lang="en-US" spc="0" dirty="0">
                <a:solidFill>
                  <a:srgbClr val="FCAF18"/>
                </a:solidFill>
                <a:cs typeface="Times New Roman" panose="02020603050405020304" pitchFamily="18" charset="0"/>
              </a:rPr>
              <a:t>Planning budget for FY2024</a:t>
            </a:r>
          </a:p>
          <a:p>
            <a:pPr marL="342900" indent="-342900">
              <a:buFont typeface="Arial" panose="020B0604020202020204" pitchFamily="34" charset="0"/>
              <a:buChar char="•"/>
            </a:pPr>
            <a:r>
              <a:rPr lang="en-US" spc="0" dirty="0">
                <a:solidFill>
                  <a:srgbClr val="FCAF18"/>
                </a:solidFill>
                <a:cs typeface="Times New Roman" panose="02020603050405020304" pitchFamily="18" charset="0"/>
              </a:rPr>
              <a:t>Program of Study (POS) accomplishments</a:t>
            </a:r>
          </a:p>
          <a:p>
            <a:pPr marL="342900" indent="-342900">
              <a:buFont typeface="Arial" panose="020B0604020202020204" pitchFamily="34" charset="0"/>
              <a:buChar char="•"/>
            </a:pPr>
            <a:r>
              <a:rPr lang="en-US" spc="0" dirty="0">
                <a:solidFill>
                  <a:srgbClr val="FCAF18"/>
                </a:solidFill>
                <a:cs typeface="Times New Roman" panose="02020603050405020304" pitchFamily="18" charset="0"/>
              </a:rPr>
              <a:t>List of goals / targets </a:t>
            </a:r>
          </a:p>
        </p:txBody>
      </p:sp>
    </p:spTree>
    <p:extLst>
      <p:ext uri="{BB962C8B-B14F-4D97-AF65-F5344CB8AC3E}">
        <p14:creationId xmlns:p14="http://schemas.microsoft.com/office/powerpoint/2010/main" val="3413938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15991D-AF07-B0E8-04C0-34B321BDFF5E}"/>
              </a:ext>
            </a:extLst>
          </p:cNvPr>
          <p:cNvSpPr>
            <a:spLocks noGrp="1"/>
          </p:cNvSpPr>
          <p:nvPr>
            <p:ph type="body" sz="quarter" idx="11"/>
          </p:nvPr>
        </p:nvSpPr>
        <p:spPr>
          <a:xfrm>
            <a:off x="853440" y="453427"/>
            <a:ext cx="10816046" cy="4989430"/>
          </a:xfrm>
        </p:spPr>
        <p:txBody>
          <a:bodyPr/>
          <a:lstStyle/>
          <a:p>
            <a:pPr algn="ctr"/>
            <a:r>
              <a:rPr lang="en-US" sz="3200" dirty="0"/>
              <a:t>FY2024 Grant Application Helpful Tips</a:t>
            </a:r>
          </a:p>
          <a:p>
            <a:pPr algn="ctr"/>
            <a:endParaRPr lang="en-US" dirty="0">
              <a:solidFill>
                <a:schemeClr val="bg1"/>
              </a:solidFill>
            </a:endParaRPr>
          </a:p>
          <a:p>
            <a:pPr marL="457200" indent="-457200">
              <a:buFont typeface="Arial" panose="020B0604020202020204" pitchFamily="34" charset="0"/>
              <a:buChar char="•"/>
            </a:pPr>
            <a:r>
              <a:rPr lang="en-US" dirty="0">
                <a:solidFill>
                  <a:schemeClr val="bg1"/>
                </a:solidFill>
              </a:rPr>
              <a:t>Ensure you have grant user access role</a:t>
            </a:r>
          </a:p>
          <a:p>
            <a:pPr marL="457200" indent="-457200">
              <a:buFont typeface="Arial" panose="020B0604020202020204" pitchFamily="34" charset="0"/>
              <a:buChar char="•"/>
            </a:pPr>
            <a:r>
              <a:rPr lang="en-US" dirty="0">
                <a:solidFill>
                  <a:schemeClr val="bg1"/>
                </a:solidFill>
              </a:rPr>
              <a:t>Ensure GSA /SAM.gov documentation is approved by GME</a:t>
            </a:r>
          </a:p>
          <a:p>
            <a:pPr marL="457200" indent="-457200">
              <a:buFont typeface="Arial" panose="020B0604020202020204" pitchFamily="34" charset="0"/>
              <a:buChar char="•"/>
            </a:pPr>
            <a:r>
              <a:rPr lang="en-US" dirty="0">
                <a:solidFill>
                  <a:schemeClr val="bg1"/>
                </a:solidFill>
              </a:rPr>
              <a:t>Purchase Capital Equipment </a:t>
            </a:r>
          </a:p>
          <a:p>
            <a:pPr marL="457200" indent="-457200">
              <a:buFont typeface="Arial" panose="020B0604020202020204" pitchFamily="34" charset="0"/>
              <a:buChar char="•"/>
            </a:pPr>
            <a:r>
              <a:rPr lang="en-US" dirty="0">
                <a:solidFill>
                  <a:schemeClr val="bg1"/>
                </a:solidFill>
              </a:rPr>
              <a:t>Work with Business Manager to ensure regular submission of reimbursement requests</a:t>
            </a:r>
          </a:p>
          <a:p>
            <a:pPr marL="457200" indent="-457200">
              <a:buFont typeface="Arial" panose="020B0604020202020204" pitchFamily="34" charset="0"/>
              <a:buChar char="•"/>
            </a:pPr>
            <a:r>
              <a:rPr lang="en-US" dirty="0">
                <a:solidFill>
                  <a:schemeClr val="bg1"/>
                </a:solidFill>
              </a:rPr>
              <a:t>Focus on Perkins V CLNA goals / targets</a:t>
            </a:r>
          </a:p>
          <a:p>
            <a:pPr marL="457200" indent="-457200">
              <a:buFont typeface="Arial" panose="020B0604020202020204" pitchFamily="34" charset="0"/>
              <a:buChar char="•"/>
            </a:pPr>
            <a:r>
              <a:rPr lang="en-US" dirty="0">
                <a:solidFill>
                  <a:schemeClr val="bg1"/>
                </a:solidFill>
              </a:rPr>
              <a:t>Ensure Global Holds are resolved quickly</a:t>
            </a:r>
          </a:p>
          <a:p>
            <a:pPr algn="ctr"/>
            <a:r>
              <a:rPr lang="en-US" spc="0" dirty="0">
                <a:solidFill>
                  <a:srgbClr val="FCAF18"/>
                </a:solidFill>
                <a:cs typeface="Times New Roman" panose="02020603050405020304" pitchFamily="18" charset="0"/>
              </a:rPr>
              <a:t>*Spend your allocated funding</a:t>
            </a:r>
          </a:p>
        </p:txBody>
      </p:sp>
    </p:spTree>
    <p:extLst>
      <p:ext uri="{BB962C8B-B14F-4D97-AF65-F5344CB8AC3E}">
        <p14:creationId xmlns:p14="http://schemas.microsoft.com/office/powerpoint/2010/main" val="1336169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1BD93-6843-2589-F4B5-40CF081CF9BE}"/>
              </a:ext>
            </a:extLst>
          </p:cNvPr>
          <p:cNvSpPr>
            <a:spLocks noGrp="1"/>
          </p:cNvSpPr>
          <p:nvPr>
            <p:ph type="title"/>
          </p:nvPr>
        </p:nvSpPr>
        <p:spPr>
          <a:xfrm>
            <a:off x="800100" y="487982"/>
            <a:ext cx="10591800" cy="775564"/>
          </a:xfrm>
        </p:spPr>
        <p:txBody>
          <a:bodyPr/>
          <a:lstStyle/>
          <a:p>
            <a:pPr algn="ctr"/>
            <a:r>
              <a:rPr lang="en-US" sz="3200" dirty="0"/>
              <a:t>Reminders</a:t>
            </a:r>
          </a:p>
        </p:txBody>
      </p:sp>
      <p:sp>
        <p:nvSpPr>
          <p:cNvPr id="3" name="Text Placeholder 2">
            <a:extLst>
              <a:ext uri="{FF2B5EF4-FFF2-40B4-BE49-F238E27FC236}">
                <a16:creationId xmlns:a16="http://schemas.microsoft.com/office/drawing/2014/main" id="{B1DB7E2E-479F-3DE1-DEFD-FBF0293CA35B}"/>
              </a:ext>
            </a:extLst>
          </p:cNvPr>
          <p:cNvSpPr>
            <a:spLocks noGrp="1"/>
          </p:cNvSpPr>
          <p:nvPr>
            <p:ph type="body" sz="quarter" idx="11"/>
          </p:nvPr>
        </p:nvSpPr>
        <p:spPr>
          <a:xfrm>
            <a:off x="609600" y="1402587"/>
            <a:ext cx="10912929" cy="4859382"/>
          </a:xfrm>
        </p:spPr>
        <p:txBody>
          <a:bodyPr/>
          <a:lstStyle/>
          <a:p>
            <a:pPr marL="342900" indent="-342900">
              <a:buFont typeface="Arial" panose="020B0604020202020204" pitchFamily="34" charset="0"/>
              <a:buChar char="•"/>
            </a:pPr>
            <a:r>
              <a:rPr lang="en-US" dirty="0"/>
              <a:t>CLNA goals / objectives must align to the Perkins V grant application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Completed CLNA must be uploaded to the Related Documents section of the Perkins V Grant application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Coherent sequences for CTE programs of study most be in place prior to the Perkins V Grant application review / approval</a:t>
            </a:r>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612571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15AA-E5C2-DC98-8BE4-31EDF47E9A61}"/>
              </a:ext>
            </a:extLst>
          </p:cNvPr>
          <p:cNvSpPr>
            <a:spLocks noGrp="1"/>
          </p:cNvSpPr>
          <p:nvPr>
            <p:ph type="title"/>
          </p:nvPr>
        </p:nvSpPr>
        <p:spPr>
          <a:xfrm>
            <a:off x="965563" y="1006917"/>
            <a:ext cx="10591800" cy="775564"/>
          </a:xfrm>
        </p:spPr>
        <p:txBody>
          <a:bodyPr/>
          <a:lstStyle/>
          <a:p>
            <a:pPr algn="ctr"/>
            <a:r>
              <a:rPr lang="en-US" sz="3200" b="1" dirty="0"/>
              <a:t>Upcoming FY2024 Grant Application Trainings</a:t>
            </a:r>
          </a:p>
        </p:txBody>
      </p:sp>
      <p:sp>
        <p:nvSpPr>
          <p:cNvPr id="3" name="Text Placeholder 2">
            <a:extLst>
              <a:ext uri="{FF2B5EF4-FFF2-40B4-BE49-F238E27FC236}">
                <a16:creationId xmlns:a16="http://schemas.microsoft.com/office/drawing/2014/main" id="{B1B9E4A7-4917-B6A2-F038-7EC5ED63D2C9}"/>
              </a:ext>
            </a:extLst>
          </p:cNvPr>
          <p:cNvSpPr>
            <a:spLocks noGrp="1"/>
          </p:cNvSpPr>
          <p:nvPr>
            <p:ph type="body" sz="quarter" idx="11"/>
          </p:nvPr>
        </p:nvSpPr>
        <p:spPr>
          <a:xfrm>
            <a:off x="1052190" y="2381048"/>
            <a:ext cx="10591800" cy="3082253"/>
          </a:xfrm>
        </p:spPr>
        <p:txBody>
          <a:bodyPr/>
          <a:lstStyle/>
          <a:p>
            <a:r>
              <a:rPr lang="en-US" spc="0" dirty="0">
                <a:solidFill>
                  <a:srgbClr val="FCAF18"/>
                </a:solidFill>
                <a:cs typeface="Times New Roman" panose="02020603050405020304" pitchFamily="18" charset="0"/>
              </a:rPr>
              <a:t>The CTE Grant Specialists will be providing FY2024 Perkins V and State Priority Grant Applications virtual trainings </a:t>
            </a:r>
            <a:r>
              <a:rPr lang="en-US" sz="2800" u="sng" dirty="0">
                <a:solidFill>
                  <a:schemeClr val="bg1"/>
                </a:solidFill>
              </a:rPr>
              <a:t>March 2023.</a:t>
            </a:r>
          </a:p>
          <a:p>
            <a:endParaRPr lang="en-US" sz="2800" u="sng" dirty="0">
              <a:solidFill>
                <a:schemeClr val="bg1"/>
              </a:solidFill>
            </a:endParaRPr>
          </a:p>
          <a:p>
            <a:r>
              <a:rPr lang="en-US" spc="0" dirty="0">
                <a:solidFill>
                  <a:srgbClr val="FCAF18"/>
                </a:solidFill>
                <a:cs typeface="Times New Roman" panose="02020603050405020304" pitchFamily="18" charset="0"/>
              </a:rPr>
              <a:t>You will be advised of the dates and times of the training sessions </a:t>
            </a:r>
            <a:r>
              <a:rPr lang="en-US" sz="2800" u="sng" dirty="0">
                <a:solidFill>
                  <a:schemeClr val="bg1"/>
                </a:solidFill>
              </a:rPr>
              <a:t>mid February 2023</a:t>
            </a:r>
            <a:r>
              <a:rPr lang="en-US" sz="2800" dirty="0">
                <a:solidFill>
                  <a:schemeClr val="bg1"/>
                </a:solidFill>
              </a:rPr>
              <a:t>.</a:t>
            </a:r>
          </a:p>
        </p:txBody>
      </p:sp>
    </p:spTree>
    <p:extLst>
      <p:ext uri="{BB962C8B-B14F-4D97-AF65-F5344CB8AC3E}">
        <p14:creationId xmlns:p14="http://schemas.microsoft.com/office/powerpoint/2010/main" val="3341792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5137-1DA7-8C43-AD97-247781793B92}"/>
              </a:ext>
            </a:extLst>
          </p:cNvPr>
          <p:cNvSpPr>
            <a:spLocks noGrp="1"/>
          </p:cNvSpPr>
          <p:nvPr>
            <p:ph type="title"/>
          </p:nvPr>
        </p:nvSpPr>
        <p:spPr>
          <a:xfrm>
            <a:off x="635668" y="537080"/>
            <a:ext cx="10800310" cy="5531680"/>
          </a:xfrm>
        </p:spPr>
        <p:txBody>
          <a:bodyPr/>
          <a:lstStyle/>
          <a:p>
            <a:pPr marL="0" marR="0">
              <a:lnSpc>
                <a:spcPct val="150000"/>
              </a:lnSpc>
              <a:spcBef>
                <a:spcPts val="0"/>
              </a:spcBef>
              <a:spcAft>
                <a:spcPts val="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Welcome/Introductions and CTE Updates 	</a:t>
            </a:r>
            <a:r>
              <a:rPr lang="en-US" sz="1800" b="1" dirty="0">
                <a:latin typeface="Arial" panose="020B0604020202020204" pitchFamily="34" charset="0"/>
                <a:ea typeface="Calibri" panose="020F0502020204030204" pitchFamily="34" charset="0"/>
                <a:cs typeface="Times New Roman" panose="02020603050405020304" pitchFamily="18" charset="0"/>
              </a:rPr>
              <a:t>             		        </a:t>
            </a:r>
            <a:r>
              <a:rPr lang="en-US" sz="1800" b="1" dirty="0">
                <a:effectLst/>
                <a:latin typeface="Arial" panose="020B0604020202020204" pitchFamily="34" charset="0"/>
                <a:ea typeface="Calibri" panose="020F0502020204030204" pitchFamily="34" charset="0"/>
                <a:cs typeface="Times New Roman" panose="02020603050405020304" pitchFamily="18" charset="0"/>
              </a:rPr>
              <a:t>Cathie Raymond            	</a:t>
            </a:r>
            <a:br>
              <a:rPr lang="en-US" sz="1800" b="1" dirty="0">
                <a:effectLst/>
                <a:latin typeface="Arial" panose="020B0604020202020204" pitchFamily="34" charset="0"/>
                <a:ea typeface="Calibri" panose="020F0502020204030204" pitchFamily="34" charset="0"/>
                <a:cs typeface="Times New Roman" panose="02020603050405020304" pitchFamily="18" charset="0"/>
              </a:rPr>
            </a:br>
            <a:r>
              <a:rPr lang="en-US" sz="1800" b="1" dirty="0">
                <a:effectLst/>
                <a:latin typeface="Arial" panose="020B0604020202020204" pitchFamily="34" charset="0"/>
                <a:ea typeface="Calibri" panose="020F0502020204030204" pitchFamily="34" charset="0"/>
                <a:cs typeface="Times New Roman" panose="02020603050405020304" pitchFamily="18" charset="0"/>
              </a:rPr>
              <a:t>Grants and Comprehensive Local Needs Assessment (CLNA)     Mary Medina/Audrey Dieken</a:t>
            </a:r>
            <a:br>
              <a:rPr lang="en-US" sz="1800" b="1" dirty="0">
                <a:effectLst/>
                <a:latin typeface="Arial" panose="020B0604020202020204" pitchFamily="34" charset="0"/>
                <a:ea typeface="Calibri" panose="020F0502020204030204" pitchFamily="34" charset="0"/>
                <a:cs typeface="Times New Roman" panose="02020603050405020304" pitchFamily="18" charset="0"/>
              </a:rPr>
            </a:br>
            <a:r>
              <a:rPr lang="en-US" sz="1800" b="1" dirty="0">
                <a:effectLst/>
                <a:latin typeface="Arial" panose="020B0604020202020204" pitchFamily="34" charset="0"/>
                <a:ea typeface="Calibri" panose="020F0502020204030204" pitchFamily="34" charset="0"/>
                <a:cs typeface="Times New Roman" panose="02020603050405020304" pitchFamily="18" charset="0"/>
              </a:rPr>
              <a:t>Allocations and Accountability 				         Bobby Neves, Samuel Irvin </a:t>
            </a:r>
            <a:br>
              <a:rPr lang="en-US" sz="1800" b="1" dirty="0">
                <a:effectLst/>
                <a:latin typeface="Arial" panose="020B0604020202020204" pitchFamily="34" charset="0"/>
                <a:ea typeface="Calibri" panose="020F0502020204030204" pitchFamily="34" charset="0"/>
                <a:cs typeface="Times New Roman" panose="02020603050405020304" pitchFamily="18" charset="0"/>
              </a:rPr>
            </a:br>
            <a:r>
              <a:rPr lang="en-US" sz="1800" i="1" dirty="0">
                <a:effectLst/>
                <a:latin typeface="Arial" panose="020B0604020202020204" pitchFamily="34" charset="0"/>
                <a:ea typeface="Calibri" panose="020F0502020204030204" pitchFamily="34" charset="0"/>
                <a:cs typeface="Times New Roman" panose="02020603050405020304" pitchFamily="18" charset="0"/>
              </a:rPr>
              <a:t>Updates:  ACOVA, AOAC</a:t>
            </a:r>
            <a:br>
              <a:rPr lang="en-US" sz="1800" i="1" dirty="0">
                <a:effectLst/>
                <a:latin typeface="Arial" panose="020B0604020202020204" pitchFamily="34" charset="0"/>
                <a:ea typeface="Calibri" panose="020F0502020204030204" pitchFamily="34" charset="0"/>
                <a:cs typeface="Times New Roman" panose="02020603050405020304" pitchFamily="18" charset="0"/>
              </a:rPr>
            </a:br>
            <a:r>
              <a:rPr lang="en-US" sz="1800" b="1" dirty="0">
                <a:effectLst/>
                <a:latin typeface="Arial" panose="020B0604020202020204" pitchFamily="34" charset="0"/>
                <a:ea typeface="Calibri" panose="020F0502020204030204" pitchFamily="34" charset="0"/>
                <a:cs typeface="Times New Roman" panose="02020603050405020304" pitchFamily="18" charset="0"/>
              </a:rPr>
              <a:t>New Program List, Program Monitoring, Industry Credentials      Cindy Gutierrez</a:t>
            </a:r>
            <a:br>
              <a:rPr lang="en-US" sz="1800" b="1" dirty="0">
                <a:effectLst/>
                <a:latin typeface="Arial" panose="020B0604020202020204" pitchFamily="34" charset="0"/>
                <a:ea typeface="Calibri" panose="020F0502020204030204" pitchFamily="34" charset="0"/>
                <a:cs typeface="Times New Roman" panose="02020603050405020304" pitchFamily="18" charset="0"/>
              </a:rPr>
            </a:br>
            <a:r>
              <a:rPr lang="en-US" sz="1800" i="1" dirty="0">
                <a:effectLst/>
                <a:latin typeface="Arial" panose="020B0604020202020204" pitchFamily="34" charset="0"/>
                <a:ea typeface="Calibri" panose="020F0502020204030204" pitchFamily="34" charset="0"/>
                <a:cs typeface="Times New Roman" panose="02020603050405020304" pitchFamily="18" charset="0"/>
              </a:rPr>
              <a:t>Updates: Curriculum Connection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i="1" dirty="0">
                <a:effectLst/>
                <a:latin typeface="Arial" panose="020B0604020202020204" pitchFamily="34" charset="0"/>
                <a:ea typeface="Calibri" panose="020F0502020204030204" pitchFamily="34" charset="0"/>
                <a:cs typeface="Times New Roman" panose="02020603050405020304" pitchFamily="18" charset="0"/>
              </a:rPr>
              <a:t>Updates: Project Change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Arial" panose="020B0604020202020204" pitchFamily="34" charset="0"/>
                <a:ea typeface="Calibri" panose="020F0502020204030204" pitchFamily="34" charset="0"/>
                <a:cs typeface="Times New Roman" panose="02020603050405020304" pitchFamily="18" charset="0"/>
              </a:rPr>
              <a:t>School Counselors                                                 	             	</a:t>
            </a:r>
            <a:r>
              <a:rPr lang="en-US" sz="1800" b="1" dirty="0">
                <a:latin typeface="Arial" panose="020B0604020202020204" pitchFamily="34" charset="0"/>
                <a:ea typeface="Calibri" panose="020F0502020204030204" pitchFamily="34" charset="0"/>
                <a:cs typeface="Times New Roman" panose="02020603050405020304" pitchFamily="18" charset="0"/>
              </a:rPr>
              <a:t>          </a:t>
            </a:r>
            <a:r>
              <a:rPr lang="en-US" sz="1800" b="1" dirty="0">
                <a:effectLst/>
                <a:latin typeface="Arial" panose="020B0604020202020204" pitchFamily="34" charset="0"/>
                <a:ea typeface="Calibri" panose="020F0502020204030204" pitchFamily="34" charset="0"/>
                <a:cs typeface="Times New Roman" panose="02020603050405020304" pitchFamily="18" charset="0"/>
              </a:rPr>
              <a:t>Emily Brown</a:t>
            </a:r>
            <a:br>
              <a:rPr lang="en-US" sz="1800" b="1" dirty="0">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Arial" panose="020B0604020202020204" pitchFamily="34" charset="0"/>
                <a:ea typeface="Calibri" panose="020F0502020204030204" pitchFamily="34" charset="0"/>
                <a:cs typeface="Times New Roman" panose="02020603050405020304" pitchFamily="18" charset="0"/>
              </a:rPr>
              <a:t>Technical Standards, Testing, TSA Teacher Institutes                     Judy Balogh</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Arial" panose="020B0604020202020204" pitchFamily="34" charset="0"/>
                <a:ea typeface="Calibri" panose="020F0502020204030204" pitchFamily="34" charset="0"/>
                <a:cs typeface="Times New Roman" panose="02020603050405020304" pitchFamily="18" charset="0"/>
              </a:rPr>
              <a:t>CTSO							          Julie Ellis</a:t>
            </a:r>
            <a:br>
              <a:rPr lang="en-US" sz="1800" b="1" dirty="0">
                <a:effectLst/>
                <a:latin typeface="Arial" panose="020B0604020202020204" pitchFamily="34" charset="0"/>
                <a:ea typeface="Calibri" panose="020F0502020204030204" pitchFamily="34" charset="0"/>
                <a:cs typeface="Times New Roman" panose="02020603050405020304" pitchFamily="18" charset="0"/>
              </a:rPr>
            </a:br>
            <a:r>
              <a:rPr lang="en-US" sz="1800" i="1" dirty="0">
                <a:effectLst/>
                <a:latin typeface="Arial" panose="020B0604020202020204" pitchFamily="34" charset="0"/>
                <a:ea typeface="Calibri" panose="020F0502020204030204" pitchFamily="34" charset="0"/>
                <a:cs typeface="Times New Roman" panose="02020603050405020304" pitchFamily="18" charset="0"/>
              </a:rPr>
              <a:t>Updates: ACTEAZ, Premier Series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Arial" panose="020B0604020202020204" pitchFamily="34" charset="0"/>
                <a:ea typeface="Calibri" panose="020F0502020204030204" pitchFamily="34" charset="0"/>
                <a:cs typeface="Times New Roman" panose="02020603050405020304" pitchFamily="18" charset="0"/>
              </a:rPr>
              <a:t>Closing Remarks                                                            	         Cathie Raymond</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b="1" dirty="0">
                <a:latin typeface="Arial" panose="020B0604020202020204" pitchFamily="34" charset="0"/>
                <a:ea typeface="Calibri" panose="020F0502020204030204" pitchFamily="34" charset="0"/>
                <a:cs typeface="Times New Roman" panose="02020603050405020304" pitchFamily="18" charset="0"/>
              </a:rPr>
            </a:br>
            <a:br>
              <a:rPr lang="en-US" sz="1800" b="1" dirty="0">
                <a:solidFill>
                  <a:srgbClr val="002060"/>
                </a:solidFill>
                <a:latin typeface="Arial" panose="020B0604020202020204" pitchFamily="34" charset="0"/>
                <a:ea typeface="Calibri" panose="020F0502020204030204" pitchFamily="34" charset="0"/>
                <a:cs typeface="Times New Roman" panose="02020603050405020304" pitchFamily="18" charset="0"/>
              </a:rPr>
            </a:b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sz="2000" dirty="0">
              <a:solidFill>
                <a:schemeClr val="bg1"/>
              </a:solidFill>
            </a:endParaRPr>
          </a:p>
        </p:txBody>
      </p:sp>
      <p:sp>
        <p:nvSpPr>
          <p:cNvPr id="5" name="Text Placeholder 4">
            <a:extLst>
              <a:ext uri="{FF2B5EF4-FFF2-40B4-BE49-F238E27FC236}">
                <a16:creationId xmlns:a16="http://schemas.microsoft.com/office/drawing/2014/main" id="{167B9D85-5D99-6B4F-B5F2-666FF5D0B070}"/>
              </a:ext>
            </a:extLst>
          </p:cNvPr>
          <p:cNvSpPr>
            <a:spLocks noGrp="1"/>
          </p:cNvSpPr>
          <p:nvPr>
            <p:ph type="body" sz="quarter" idx="13"/>
          </p:nvPr>
        </p:nvSpPr>
        <p:spPr>
          <a:xfrm>
            <a:off x="756022" y="149141"/>
            <a:ext cx="5157788" cy="365125"/>
          </a:xfrm>
        </p:spPr>
        <p:txBody>
          <a:bodyPr/>
          <a:lstStyle/>
          <a:p>
            <a:r>
              <a:rPr lang="en-US" sz="2800" dirty="0">
                <a:solidFill>
                  <a:schemeClr val="bg1">
                    <a:alpha val="60000"/>
                  </a:schemeClr>
                </a:solidFill>
              </a:rPr>
              <a:t>AGENDA  </a:t>
            </a:r>
          </a:p>
        </p:txBody>
      </p:sp>
      <p:sp>
        <p:nvSpPr>
          <p:cNvPr id="9" name="Slide Number Placeholder 2">
            <a:extLst>
              <a:ext uri="{FF2B5EF4-FFF2-40B4-BE49-F238E27FC236}">
                <a16:creationId xmlns:a16="http://schemas.microsoft.com/office/drawing/2014/main" id="{9A36E698-1AB6-F546-B857-C1CBE0DAB26A}"/>
              </a:ext>
            </a:extLst>
          </p:cNvPr>
          <p:cNvSpPr>
            <a:spLocks noGrp="1"/>
          </p:cNvSpPr>
          <p:nvPr>
            <p:ph type="sldNum" sz="quarter" idx="10"/>
          </p:nvPr>
        </p:nvSpPr>
        <p:spPr>
          <a:xfrm>
            <a:off x="9266582" y="6356350"/>
            <a:ext cx="2743200"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CB8F98-32D9-9E4F-BAC9-49610775ED25}" type="slidenum">
              <a:rPr kumimoji="0" lang="en-US" sz="14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97002069"/>
      </p:ext>
    </p:extLst>
  </p:cSld>
  <p:clrMapOvr>
    <a:masterClrMapping/>
  </p:clrMapOvr>
  <mc:AlternateContent xmlns:mc="http://schemas.openxmlformats.org/markup-compatibility/2006" xmlns:p14="http://schemas.microsoft.com/office/powerpoint/2010/main">
    <mc:Choice Requires="p14">
      <p:transition spd="slow" p14:dur="30000" advTm="15000"/>
    </mc:Choice>
    <mc:Fallback xmlns="">
      <p:transition spd="slow"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7F0836-6BA2-1F7B-BF0A-A2ADE5F70082}"/>
              </a:ext>
            </a:extLst>
          </p:cNvPr>
          <p:cNvSpPr>
            <a:spLocks noGrp="1"/>
          </p:cNvSpPr>
          <p:nvPr>
            <p:ph type="body" sz="quarter" idx="11"/>
          </p:nvPr>
        </p:nvSpPr>
        <p:spPr>
          <a:xfrm>
            <a:off x="548640" y="921222"/>
            <a:ext cx="11338560" cy="5015556"/>
          </a:xfrm>
        </p:spPr>
        <p:txBody>
          <a:bodyPr/>
          <a:lstStyle/>
          <a:p>
            <a:pPr algn="ctr"/>
            <a:r>
              <a:rPr lang="en-US" sz="3200" dirty="0"/>
              <a:t>Resources</a:t>
            </a:r>
          </a:p>
          <a:p>
            <a:pPr algn="ctr"/>
            <a:endParaRPr lang="en-US" sz="2800" dirty="0"/>
          </a:p>
          <a:p>
            <a:pPr marL="457200" indent="-457200">
              <a:buFont typeface="Arial" panose="020B0604020202020204" pitchFamily="34" charset="0"/>
              <a:buChar char="•"/>
            </a:pPr>
            <a:r>
              <a:rPr lang="en-US" dirty="0">
                <a:solidFill>
                  <a:schemeClr val="bg1"/>
                </a:solidFill>
              </a:rPr>
              <a:t>Updated CLNA template</a:t>
            </a:r>
          </a:p>
          <a:p>
            <a:pPr marL="457200" indent="-457200">
              <a:buFont typeface="Arial" panose="020B0604020202020204" pitchFamily="34" charset="0"/>
              <a:buChar char="•"/>
            </a:pPr>
            <a:r>
              <a:rPr lang="en-US" dirty="0">
                <a:solidFill>
                  <a:schemeClr val="bg1"/>
                </a:solidFill>
              </a:rPr>
              <a:t>Chart of Accounts</a:t>
            </a:r>
          </a:p>
          <a:p>
            <a:pPr marL="457200" indent="-457200">
              <a:buFont typeface="Arial" panose="020B0604020202020204" pitchFamily="34" charset="0"/>
              <a:buChar char="•"/>
            </a:pPr>
            <a:r>
              <a:rPr lang="en-US" dirty="0">
                <a:solidFill>
                  <a:schemeClr val="bg1"/>
                </a:solidFill>
              </a:rPr>
              <a:t>CTE Quick Reference Guide</a:t>
            </a:r>
          </a:p>
          <a:p>
            <a:pPr marL="457200" indent="-457200">
              <a:buFont typeface="Arial" panose="020B0604020202020204" pitchFamily="34" charset="0"/>
              <a:buChar char="•"/>
            </a:pPr>
            <a:r>
              <a:rPr lang="en-US" dirty="0">
                <a:solidFill>
                  <a:schemeClr val="bg1"/>
                </a:solidFill>
              </a:rPr>
              <a:t>Allowable/Unallowable Expenditures </a:t>
            </a:r>
          </a:p>
          <a:p>
            <a:pPr marL="457200" indent="-457200">
              <a:buFont typeface="Arial" panose="020B0604020202020204" pitchFamily="34" charset="0"/>
              <a:buChar char="•"/>
            </a:pPr>
            <a:r>
              <a:rPr lang="en-US" dirty="0">
                <a:solidFill>
                  <a:schemeClr val="bg1"/>
                </a:solidFill>
              </a:rPr>
              <a:t>CTE Dates / Deadlines</a:t>
            </a:r>
          </a:p>
          <a:p>
            <a:pPr marL="457200" indent="-457200">
              <a:buFont typeface="Arial" panose="020B0604020202020204" pitchFamily="34" charset="0"/>
              <a:buChar char="•"/>
            </a:pPr>
            <a:endParaRPr lang="en-US" sz="1800" dirty="0">
              <a:solidFill>
                <a:schemeClr val="bg1"/>
              </a:solidFill>
            </a:endParaRPr>
          </a:p>
        </p:txBody>
      </p:sp>
    </p:spTree>
    <p:extLst>
      <p:ext uri="{BB962C8B-B14F-4D97-AF65-F5344CB8AC3E}">
        <p14:creationId xmlns:p14="http://schemas.microsoft.com/office/powerpoint/2010/main" val="1471899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3D04F-A548-CA42-3121-F9226D3771AA}"/>
              </a:ext>
            </a:extLst>
          </p:cNvPr>
          <p:cNvSpPr>
            <a:spLocks noGrp="1"/>
          </p:cNvSpPr>
          <p:nvPr>
            <p:ph type="body" sz="quarter" idx="11"/>
          </p:nvPr>
        </p:nvSpPr>
        <p:spPr>
          <a:xfrm>
            <a:off x="522514" y="577144"/>
            <a:ext cx="11295017" cy="5172311"/>
          </a:xfrm>
        </p:spPr>
        <p:txBody>
          <a:bodyPr/>
          <a:lstStyle/>
          <a:p>
            <a:pPr algn="ctr"/>
            <a:r>
              <a:rPr lang="en-US" sz="3200" dirty="0"/>
              <a:t>Contact Information</a:t>
            </a:r>
          </a:p>
        </p:txBody>
      </p:sp>
      <p:sp>
        <p:nvSpPr>
          <p:cNvPr id="6" name="TextBox 5">
            <a:extLst>
              <a:ext uri="{FF2B5EF4-FFF2-40B4-BE49-F238E27FC236}">
                <a16:creationId xmlns:a16="http://schemas.microsoft.com/office/drawing/2014/main" id="{924F7AFE-743D-F779-57E9-711429FB42BE}"/>
              </a:ext>
            </a:extLst>
          </p:cNvPr>
          <p:cNvSpPr txBox="1"/>
          <p:nvPr/>
        </p:nvSpPr>
        <p:spPr>
          <a:xfrm>
            <a:off x="3123343" y="1408972"/>
            <a:ext cx="7808359" cy="3508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a:ea typeface="+mn-ea"/>
                <a:cs typeface="+mn-cs"/>
              </a:rPr>
              <a:t>Shelley Baudean</a:t>
            </a:r>
            <a:r>
              <a:rPr kumimoji="0" lang="en-US" sz="1800" b="0" i="0" u="none" strike="noStrike" kern="1200" cap="none" spc="0" normalizeH="0" baseline="0" noProof="0" dirty="0">
                <a:ln>
                  <a:noFill/>
                </a:ln>
                <a:solidFill>
                  <a:prstClr val="white"/>
                </a:solidFill>
                <a:effectLst/>
                <a:uLnTx/>
                <a:uFillTx/>
                <a:latin typeface="Times New Roman" panose="02020603050405020304"/>
                <a:ea typeface="+mn-ea"/>
                <a:cs typeface="+mn-cs"/>
              </a:rPr>
              <a:t>		</a:t>
            </a:r>
            <a:r>
              <a:rPr kumimoji="0" lang="en-US" sz="1800" b="1" i="0" u="none" strike="noStrike" kern="1200" cap="none" spc="0" normalizeH="0" baseline="0" noProof="0" dirty="0">
                <a:ln>
                  <a:noFill/>
                </a:ln>
                <a:solidFill>
                  <a:prstClr val="white"/>
                </a:solidFill>
                <a:effectLst/>
                <a:uLnTx/>
                <a:uFillTx/>
                <a:latin typeface="Times New Roman" panose="02020603050405020304"/>
                <a:ea typeface="+mn-ea"/>
                <a:cs typeface="+mn-cs"/>
              </a:rPr>
              <a:t>John Jones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a:ea typeface="+mn-ea"/>
                <a:cs typeface="+mn-cs"/>
              </a:rPr>
              <a:t>Grant Program Specialist		OCR Special Populations Program Specialist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a:ea typeface="+mn-ea"/>
                <a:cs typeface="+mn-cs"/>
              </a:rPr>
              <a:t>shelley.baudean@azed.gov	john.jones@azed.gov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a:ea typeface="+mn-ea"/>
                <a:cs typeface="+mn-cs"/>
              </a:rPr>
              <a:t>602-542-5323		970-216-6740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a:ea typeface="+mn-ea"/>
                <a:cs typeface="+mn-cs"/>
              </a:rPr>
              <a:t>Audrey Dieken</a:t>
            </a:r>
            <a:r>
              <a:rPr kumimoji="0" lang="en-US" sz="1400" b="0" i="0" u="none" strike="noStrike" kern="1200" cap="none" spc="0" normalizeH="0" baseline="0" noProof="0" dirty="0">
                <a:ln>
                  <a:noFill/>
                </a:ln>
                <a:solidFill>
                  <a:prstClr val="white"/>
                </a:solidFill>
                <a:effectLst/>
                <a:uLnTx/>
                <a:uFillTx/>
                <a:latin typeface="Times New Roman" panose="02020603050405020304"/>
                <a:ea typeface="+mn-ea"/>
                <a:cs typeface="+mn-cs"/>
              </a:rPr>
              <a:t>		</a:t>
            </a:r>
            <a:r>
              <a:rPr kumimoji="0" lang="en-US" sz="1800" b="1" i="0" u="none" strike="noStrike" kern="1200" cap="none" spc="0" normalizeH="0" baseline="0" noProof="0" dirty="0">
                <a:ln>
                  <a:noFill/>
                </a:ln>
                <a:solidFill>
                  <a:prstClr val="white"/>
                </a:solidFill>
                <a:effectLst/>
                <a:uLnTx/>
                <a:uFillTx/>
                <a:latin typeface="Times New Roman" panose="02020603050405020304"/>
                <a:ea typeface="+mn-ea"/>
                <a:cs typeface="+mn-cs"/>
              </a:rPr>
              <a:t>Mark McManus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a:ea typeface="+mn-ea"/>
                <a:cs typeface="+mn-cs"/>
              </a:rPr>
              <a:t>Grant Program Specialist		Grant Program Specialist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a:ea typeface="+mn-ea"/>
                <a:cs typeface="+mn-cs"/>
              </a:rPr>
              <a:t>audrey.dieken@azed.gov		mark.mcmanus@azed.gov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a:ea typeface="+mn-ea"/>
                <a:cs typeface="+mn-cs"/>
              </a:rPr>
              <a:t>602-350-5064		602-542-8744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a:ea typeface="+mn-ea"/>
                <a:cs typeface="+mn-cs"/>
              </a:rPr>
              <a:t>Don Dolin</a:t>
            </a:r>
            <a:r>
              <a:rPr kumimoji="0" lang="en-US" sz="1400" b="0" i="0" u="none" strike="noStrike" kern="1200" cap="none" spc="0" normalizeH="0" baseline="0" noProof="0" dirty="0">
                <a:ln>
                  <a:noFill/>
                </a:ln>
                <a:solidFill>
                  <a:prstClr val="white"/>
                </a:solidFill>
                <a:effectLst/>
                <a:uLnTx/>
                <a:uFillTx/>
                <a:latin typeface="Times New Roman" panose="02020603050405020304"/>
                <a:ea typeface="+mn-ea"/>
                <a:cs typeface="+mn-cs"/>
              </a:rPr>
              <a:t>		</a:t>
            </a:r>
            <a:r>
              <a:rPr kumimoji="0" lang="en-US" sz="1800" b="1" i="0" u="none" strike="noStrike" kern="1200" cap="none" spc="0" normalizeH="0" baseline="0" noProof="0" dirty="0">
                <a:ln>
                  <a:noFill/>
                </a:ln>
                <a:solidFill>
                  <a:prstClr val="white"/>
                </a:solidFill>
                <a:effectLst/>
                <a:uLnTx/>
                <a:uFillTx/>
                <a:latin typeface="Times New Roman" panose="02020603050405020304"/>
                <a:ea typeface="+mn-ea"/>
                <a:cs typeface="+mn-cs"/>
              </a:rPr>
              <a:t>Mary M. Medina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a:ea typeface="+mn-ea"/>
                <a:cs typeface="+mn-cs"/>
              </a:rPr>
              <a:t>Grant Program Specialist		CTE Grants Supervisor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a:ea typeface="+mn-ea"/>
                <a:cs typeface="+mn-cs"/>
              </a:rPr>
              <a:t>don.dolin@azed.gov		mary.m.medina@azed.gov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a:ea typeface="+mn-ea"/>
                <a:cs typeface="+mn-cs"/>
              </a:rPr>
              <a:t>602-518-6526		505-426-6681</a:t>
            </a:r>
          </a:p>
        </p:txBody>
      </p:sp>
    </p:spTree>
    <p:extLst>
      <p:ext uri="{BB962C8B-B14F-4D97-AF65-F5344CB8AC3E}">
        <p14:creationId xmlns:p14="http://schemas.microsoft.com/office/powerpoint/2010/main" val="462830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86337-9E07-5648-AC51-80EF7742067E}"/>
              </a:ext>
            </a:extLst>
          </p:cNvPr>
          <p:cNvSpPr>
            <a:spLocks noGrp="1"/>
          </p:cNvSpPr>
          <p:nvPr>
            <p:ph type="title"/>
          </p:nvPr>
        </p:nvSpPr>
        <p:spPr/>
        <p:txBody>
          <a:bodyPr/>
          <a:lstStyle/>
          <a:p>
            <a:r>
              <a:rPr lang="en-US" dirty="0"/>
              <a:t>Mary M. Medina – CTE Grants Supervisor</a:t>
            </a:r>
            <a:br>
              <a:rPr lang="en-US" dirty="0"/>
            </a:br>
            <a:r>
              <a:rPr lang="en-US" u="sng" dirty="0"/>
              <a:t>Mary.M.Medina</a:t>
            </a:r>
            <a:r>
              <a:rPr lang="en-US" u="sng" dirty="0">
                <a:hlinkClick r:id="rId2">
                  <a:extLst>
                    <a:ext uri="{A12FA001-AC4F-418D-AE19-62706E023703}">
                      <ahyp:hlinkClr xmlns:ahyp="http://schemas.microsoft.com/office/drawing/2018/hyperlinkcolor" val="tx"/>
                    </a:ext>
                  </a:extLst>
                </a:hlinkClick>
              </a:rPr>
              <a:t>@AZED.gov</a:t>
            </a:r>
            <a:br>
              <a:rPr lang="en-US" dirty="0"/>
            </a:br>
            <a:r>
              <a:rPr lang="en-US" dirty="0"/>
              <a:t>505-426-6681</a:t>
            </a:r>
          </a:p>
        </p:txBody>
      </p:sp>
      <p:sp>
        <p:nvSpPr>
          <p:cNvPr id="3" name="Text Placeholder 2">
            <a:extLst>
              <a:ext uri="{FF2B5EF4-FFF2-40B4-BE49-F238E27FC236}">
                <a16:creationId xmlns:a16="http://schemas.microsoft.com/office/drawing/2014/main" id="{69643A17-2976-6049-8B3B-1290AF7470DF}"/>
              </a:ext>
            </a:extLst>
          </p:cNvPr>
          <p:cNvSpPr>
            <a:spLocks noGrp="1"/>
          </p:cNvSpPr>
          <p:nvPr>
            <p:ph type="body" sz="quarter" idx="10"/>
          </p:nvPr>
        </p:nvSpPr>
        <p:spPr/>
        <p:txBody>
          <a:bodyPr/>
          <a:lstStyle/>
          <a:p>
            <a:r>
              <a:rPr lang="en-US" dirty="0"/>
              <a:t>Thank You</a:t>
            </a:r>
          </a:p>
        </p:txBody>
      </p:sp>
    </p:spTree>
    <p:extLst>
      <p:ext uri="{BB962C8B-B14F-4D97-AF65-F5344CB8AC3E}">
        <p14:creationId xmlns:p14="http://schemas.microsoft.com/office/powerpoint/2010/main" val="1276888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5137-1DA7-8C43-AD97-247781793B92}"/>
              </a:ext>
            </a:extLst>
          </p:cNvPr>
          <p:cNvSpPr>
            <a:spLocks noGrp="1"/>
          </p:cNvSpPr>
          <p:nvPr>
            <p:ph type="title"/>
          </p:nvPr>
        </p:nvSpPr>
        <p:spPr/>
        <p:txBody>
          <a:bodyPr/>
          <a:lstStyle/>
          <a:p>
            <a:r>
              <a:rPr lang="en-US" dirty="0">
                <a:solidFill>
                  <a:schemeClr val="bg1"/>
                </a:solidFill>
              </a:rPr>
              <a:t>Fiscal Update </a:t>
            </a:r>
          </a:p>
        </p:txBody>
      </p:sp>
      <p:sp>
        <p:nvSpPr>
          <p:cNvPr id="5" name="Text Placeholder 4">
            <a:extLst>
              <a:ext uri="{FF2B5EF4-FFF2-40B4-BE49-F238E27FC236}">
                <a16:creationId xmlns:a16="http://schemas.microsoft.com/office/drawing/2014/main" id="{167B9D85-5D99-6B4F-B5F2-666FF5D0B070}"/>
              </a:ext>
            </a:extLst>
          </p:cNvPr>
          <p:cNvSpPr>
            <a:spLocks noGrp="1"/>
          </p:cNvSpPr>
          <p:nvPr>
            <p:ph type="body" sz="quarter" idx="13"/>
          </p:nvPr>
        </p:nvSpPr>
        <p:spPr/>
        <p:txBody>
          <a:bodyPr/>
          <a:lstStyle/>
          <a:p>
            <a:r>
              <a:rPr lang="en-US" dirty="0">
                <a:solidFill>
                  <a:schemeClr val="bg1">
                    <a:alpha val="60000"/>
                  </a:schemeClr>
                </a:solidFill>
              </a:rPr>
              <a:t>Bobby Neves</a:t>
            </a:r>
          </a:p>
        </p:txBody>
      </p:sp>
      <p:pic>
        <p:nvPicPr>
          <p:cNvPr id="12" name="Picture 11" descr="Icon&#10;&#10;Description automatically generated">
            <a:extLst>
              <a:ext uri="{FF2B5EF4-FFF2-40B4-BE49-F238E27FC236}">
                <a16:creationId xmlns:a16="http://schemas.microsoft.com/office/drawing/2014/main" id="{7DF595EE-EEFA-EF45-9938-95293B58E1AB}"/>
              </a:ext>
            </a:extLst>
          </p:cNvPr>
          <p:cNvPicPr>
            <a:picLocks noChangeAspect="1"/>
          </p:cNvPicPr>
          <p:nvPr/>
        </p:nvPicPr>
        <p:blipFill>
          <a:blip r:embed="rId3"/>
          <a:stretch>
            <a:fillRect/>
          </a:stretch>
        </p:blipFill>
        <p:spPr>
          <a:xfrm>
            <a:off x="7111368" y="1168620"/>
            <a:ext cx="4822042" cy="2880494"/>
          </a:xfrm>
          <a:prstGeom prst="rect">
            <a:avLst/>
          </a:prstGeom>
        </p:spPr>
      </p:pic>
      <p:sp>
        <p:nvSpPr>
          <p:cNvPr id="13" name="Slide Number Placeholder 2">
            <a:extLst>
              <a:ext uri="{FF2B5EF4-FFF2-40B4-BE49-F238E27FC236}">
                <a16:creationId xmlns:a16="http://schemas.microsoft.com/office/drawing/2014/main" id="{BC742916-147F-CB43-9E4F-D872D8D6FFD4}"/>
              </a:ext>
            </a:extLst>
          </p:cNvPr>
          <p:cNvSpPr>
            <a:spLocks noGrp="1"/>
          </p:cNvSpPr>
          <p:nvPr>
            <p:ph type="sldNum" sz="quarter" idx="10"/>
          </p:nvPr>
        </p:nvSpPr>
        <p:spPr>
          <a:xfrm>
            <a:off x="9266582" y="6356350"/>
            <a:ext cx="2743200"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CB8F98-32D9-9E4F-BAC9-49610775ED25}" type="slidenum">
              <a:rPr kumimoji="0" lang="en-US" sz="14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11255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B38AC5-7DA2-AD47-9DA0-06E33E9B88F3}"/>
              </a:ext>
            </a:extLst>
          </p:cNvPr>
          <p:cNvSpPr>
            <a:spLocks noGrp="1"/>
          </p:cNvSpPr>
          <p:nvPr>
            <p:ph type="body" sz="quarter" idx="10"/>
          </p:nvPr>
        </p:nvSpPr>
        <p:spPr>
          <a:xfrm>
            <a:off x="427631" y="349224"/>
            <a:ext cx="6319867" cy="898455"/>
          </a:xfrm>
        </p:spPr>
        <p:txBody>
          <a:bodyPr/>
          <a:lstStyle/>
          <a:p>
            <a:r>
              <a:rPr lang="en-US" sz="6000" dirty="0"/>
              <a:t>Perkins </a:t>
            </a:r>
          </a:p>
        </p:txBody>
      </p:sp>
      <p:pic>
        <p:nvPicPr>
          <p:cNvPr id="6" name="Picture 5" descr="Icon&#10;&#10;Description automatically generated">
            <a:extLst>
              <a:ext uri="{FF2B5EF4-FFF2-40B4-BE49-F238E27FC236}">
                <a16:creationId xmlns:a16="http://schemas.microsoft.com/office/drawing/2014/main" id="{3ED5295D-2F2D-B340-AFB7-85FD5CACF77D}"/>
              </a:ext>
            </a:extLst>
          </p:cNvPr>
          <p:cNvPicPr>
            <a:picLocks noChangeAspect="1"/>
          </p:cNvPicPr>
          <p:nvPr/>
        </p:nvPicPr>
        <p:blipFill>
          <a:blip r:embed="rId2"/>
          <a:stretch>
            <a:fillRect/>
          </a:stretch>
        </p:blipFill>
        <p:spPr>
          <a:xfrm>
            <a:off x="8134350" y="804375"/>
            <a:ext cx="3936938" cy="5249250"/>
          </a:xfrm>
          <a:prstGeom prst="rect">
            <a:avLst/>
          </a:prstGeom>
        </p:spPr>
      </p:pic>
      <p:sp>
        <p:nvSpPr>
          <p:cNvPr id="7" name="TextBox 6">
            <a:extLst>
              <a:ext uri="{FF2B5EF4-FFF2-40B4-BE49-F238E27FC236}">
                <a16:creationId xmlns:a16="http://schemas.microsoft.com/office/drawing/2014/main" id="{AF7C05B5-7AEB-2649-BB41-C0A236788FD1}"/>
              </a:ext>
            </a:extLst>
          </p:cNvPr>
          <p:cNvSpPr txBox="1"/>
          <p:nvPr/>
        </p:nvSpPr>
        <p:spPr>
          <a:xfrm>
            <a:off x="427631" y="1759945"/>
            <a:ext cx="7533314"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Pct val="85000"/>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Arial" panose="020B0604020202020204"/>
                <a:ea typeface="+mn-ea"/>
                <a:cs typeface="Calibri Light" panose="020F0302020204030204" pitchFamily="34" charset="0"/>
              </a:rPr>
              <a:t>FY23 allocations including carryover (Feb/Mar)</a:t>
            </a:r>
          </a:p>
          <a:p>
            <a:pPr marL="0" marR="0" lvl="0" indent="0" algn="l" defTabSz="914400" rtl="0" eaLnBrk="1" fontAlgn="auto" latinLnBrk="0" hangingPunct="1">
              <a:lnSpc>
                <a:spcPct val="100000"/>
              </a:lnSpc>
              <a:spcBef>
                <a:spcPts val="0"/>
              </a:spcBef>
              <a:spcAft>
                <a:spcPts val="0"/>
              </a:spcAft>
              <a:buClrTx/>
              <a:buSzPct val="85000"/>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a:ea typeface="+mn-ea"/>
              <a:cs typeface="Calibri Light" panose="020F0302020204030204" pitchFamily="34" charset="0"/>
            </a:endParaRPr>
          </a:p>
          <a:p>
            <a:pPr marL="342900" marR="0" lvl="0" indent="-342900" algn="l" defTabSz="914400" rtl="0" eaLnBrk="1" fontAlgn="auto" latinLnBrk="0" hangingPunct="1">
              <a:lnSpc>
                <a:spcPct val="100000"/>
              </a:lnSpc>
              <a:spcBef>
                <a:spcPts val="0"/>
              </a:spcBef>
              <a:spcAft>
                <a:spcPts val="0"/>
              </a:spcAft>
              <a:buClrTx/>
              <a:buSzPct val="85000"/>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Arial" panose="020B0604020202020204"/>
                <a:ea typeface="+mn-ea"/>
                <a:cs typeface="Calibri Light" panose="020F0302020204030204" pitchFamily="34" charset="0"/>
              </a:rPr>
              <a:t>FY24 preliminary allocations have been submitted</a:t>
            </a:r>
          </a:p>
        </p:txBody>
      </p:sp>
    </p:spTree>
    <p:extLst>
      <p:ext uri="{BB962C8B-B14F-4D97-AF65-F5344CB8AC3E}">
        <p14:creationId xmlns:p14="http://schemas.microsoft.com/office/powerpoint/2010/main" val="1156915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6485C3-52A8-674C-A2AC-EA2457FC3FC8}"/>
              </a:ext>
            </a:extLst>
          </p:cNvPr>
          <p:cNvSpPr>
            <a:spLocks noGrp="1"/>
          </p:cNvSpPr>
          <p:nvPr>
            <p:ph type="body" sz="quarter" idx="10"/>
          </p:nvPr>
        </p:nvSpPr>
        <p:spPr>
          <a:xfrm>
            <a:off x="486354" y="216626"/>
            <a:ext cx="7088905" cy="898455"/>
          </a:xfrm>
        </p:spPr>
        <p:txBody>
          <a:bodyPr/>
          <a:lstStyle/>
          <a:p>
            <a:r>
              <a:rPr lang="en-US" sz="6000"/>
              <a:t>State </a:t>
            </a:r>
            <a:r>
              <a:rPr lang="en-US" sz="6000" dirty="0"/>
              <a:t>Priority</a:t>
            </a:r>
          </a:p>
        </p:txBody>
      </p:sp>
      <p:pic>
        <p:nvPicPr>
          <p:cNvPr id="10" name="Picture 9" descr="A picture containing icon&#10;&#10;Description automatically generated">
            <a:extLst>
              <a:ext uri="{FF2B5EF4-FFF2-40B4-BE49-F238E27FC236}">
                <a16:creationId xmlns:a16="http://schemas.microsoft.com/office/drawing/2014/main" id="{7153DAE1-7844-2047-9281-79869E59C293}"/>
              </a:ext>
            </a:extLst>
          </p:cNvPr>
          <p:cNvPicPr>
            <a:picLocks noChangeAspect="1"/>
          </p:cNvPicPr>
          <p:nvPr/>
        </p:nvPicPr>
        <p:blipFill>
          <a:blip r:embed="rId2"/>
          <a:stretch>
            <a:fillRect/>
          </a:stretch>
        </p:blipFill>
        <p:spPr>
          <a:xfrm>
            <a:off x="8201025" y="855199"/>
            <a:ext cx="3889654" cy="4824871"/>
          </a:xfrm>
          <a:prstGeom prst="rect">
            <a:avLst/>
          </a:prstGeom>
        </p:spPr>
      </p:pic>
      <p:sp>
        <p:nvSpPr>
          <p:cNvPr id="6" name="TextBox 5">
            <a:extLst>
              <a:ext uri="{FF2B5EF4-FFF2-40B4-BE49-F238E27FC236}">
                <a16:creationId xmlns:a16="http://schemas.microsoft.com/office/drawing/2014/main" id="{6A3521AD-08A2-4431-AE44-1E009A65D6A4}"/>
              </a:ext>
            </a:extLst>
          </p:cNvPr>
          <p:cNvSpPr txBox="1"/>
          <p:nvPr/>
        </p:nvSpPr>
        <p:spPr>
          <a:xfrm>
            <a:off x="373548" y="1725287"/>
            <a:ext cx="7533314"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Pct val="85000"/>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Arial" panose="020B0604020202020204"/>
                <a:ea typeface="+mn-ea"/>
                <a:cs typeface="Calibri Light" panose="020F0302020204030204" pitchFamily="34" charset="0"/>
              </a:rPr>
              <a:t>FY23 allocation including funds held back (Feb/Mar)</a:t>
            </a:r>
          </a:p>
          <a:p>
            <a:pPr marL="0" marR="0" lvl="0" indent="0" algn="l" defTabSz="914400" rtl="0" eaLnBrk="1" fontAlgn="auto" latinLnBrk="0" hangingPunct="1">
              <a:lnSpc>
                <a:spcPct val="100000"/>
              </a:lnSpc>
              <a:spcBef>
                <a:spcPts val="0"/>
              </a:spcBef>
              <a:spcAft>
                <a:spcPts val="0"/>
              </a:spcAft>
              <a:buClrTx/>
              <a:buSzPct val="85000"/>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a:ea typeface="+mn-ea"/>
              <a:cs typeface="Calibri Light" panose="020F0302020204030204" pitchFamily="34" charset="0"/>
            </a:endParaRPr>
          </a:p>
          <a:p>
            <a:pPr marL="342900" marR="0" lvl="0" indent="-342900" algn="l" defTabSz="914400" rtl="0" eaLnBrk="1" fontAlgn="auto" latinLnBrk="0" hangingPunct="1">
              <a:lnSpc>
                <a:spcPct val="100000"/>
              </a:lnSpc>
              <a:spcBef>
                <a:spcPts val="0"/>
              </a:spcBef>
              <a:spcAft>
                <a:spcPts val="0"/>
              </a:spcAft>
              <a:buClrTx/>
              <a:buSzPct val="85000"/>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Arial" panose="020B0604020202020204"/>
                <a:ea typeface="+mn-ea"/>
                <a:cs typeface="Calibri Light" panose="020F0302020204030204" pitchFamily="34" charset="0"/>
              </a:rPr>
              <a:t>FY24 preliminary allocation has been submitted</a:t>
            </a:r>
          </a:p>
        </p:txBody>
      </p:sp>
    </p:spTree>
    <p:extLst>
      <p:ext uri="{BB962C8B-B14F-4D97-AF65-F5344CB8AC3E}">
        <p14:creationId xmlns:p14="http://schemas.microsoft.com/office/powerpoint/2010/main" val="2108511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2453-174A-EC46-ADB5-23927AC96D8A}"/>
              </a:ext>
            </a:extLst>
          </p:cNvPr>
          <p:cNvSpPr>
            <a:spLocks noGrp="1"/>
          </p:cNvSpPr>
          <p:nvPr>
            <p:ph type="title"/>
          </p:nvPr>
        </p:nvSpPr>
        <p:spPr>
          <a:xfrm>
            <a:off x="217906" y="2038756"/>
            <a:ext cx="7530673" cy="1217716"/>
          </a:xfrm>
        </p:spPr>
        <p:txBody>
          <a:bodyPr/>
          <a:lstStyle/>
          <a:p>
            <a:pPr marL="571500" indent="-571500">
              <a:buFont typeface="Arial" panose="020B0604020202020204" pitchFamily="34" charset="0"/>
              <a:buChar char="•"/>
            </a:pPr>
            <a:r>
              <a:rPr lang="en-US" dirty="0"/>
              <a:t>All allocations will be changing</a:t>
            </a:r>
            <a:br>
              <a:rPr lang="en-US" dirty="0"/>
            </a:br>
            <a:br>
              <a:rPr lang="en-US" dirty="0"/>
            </a:br>
            <a:endParaRPr lang="en-US" dirty="0"/>
          </a:p>
        </p:txBody>
      </p:sp>
      <p:sp>
        <p:nvSpPr>
          <p:cNvPr id="3" name="Text Placeholder 2">
            <a:extLst>
              <a:ext uri="{FF2B5EF4-FFF2-40B4-BE49-F238E27FC236}">
                <a16:creationId xmlns:a16="http://schemas.microsoft.com/office/drawing/2014/main" id="{52414B65-009D-D04D-9C59-12692F5B43BB}"/>
              </a:ext>
            </a:extLst>
          </p:cNvPr>
          <p:cNvSpPr>
            <a:spLocks noGrp="1"/>
          </p:cNvSpPr>
          <p:nvPr>
            <p:ph type="body" sz="quarter" idx="10"/>
          </p:nvPr>
        </p:nvSpPr>
        <p:spPr>
          <a:xfrm>
            <a:off x="217906" y="376017"/>
            <a:ext cx="6937903" cy="898455"/>
          </a:xfrm>
        </p:spPr>
        <p:txBody>
          <a:bodyPr/>
          <a:lstStyle/>
          <a:p>
            <a:r>
              <a:rPr lang="en-US" sz="5400" dirty="0"/>
              <a:t>Governors Incentive</a:t>
            </a:r>
          </a:p>
        </p:txBody>
      </p:sp>
      <p:pic>
        <p:nvPicPr>
          <p:cNvPr id="8" name="Picture 7" descr="Icon&#10;&#10;Description automatically generated">
            <a:extLst>
              <a:ext uri="{FF2B5EF4-FFF2-40B4-BE49-F238E27FC236}">
                <a16:creationId xmlns:a16="http://schemas.microsoft.com/office/drawing/2014/main" id="{E506C45D-D092-2D41-B08B-453F936DDF48}"/>
              </a:ext>
            </a:extLst>
          </p:cNvPr>
          <p:cNvPicPr>
            <a:picLocks noChangeAspect="1"/>
          </p:cNvPicPr>
          <p:nvPr/>
        </p:nvPicPr>
        <p:blipFill>
          <a:blip r:embed="rId2"/>
          <a:stretch>
            <a:fillRect/>
          </a:stretch>
        </p:blipFill>
        <p:spPr>
          <a:xfrm>
            <a:off x="8196949" y="1476781"/>
            <a:ext cx="3777145" cy="3762945"/>
          </a:xfrm>
          <a:prstGeom prst="rect">
            <a:avLst/>
          </a:prstGeom>
        </p:spPr>
      </p:pic>
    </p:spTree>
    <p:extLst>
      <p:ext uri="{BB962C8B-B14F-4D97-AF65-F5344CB8AC3E}">
        <p14:creationId xmlns:p14="http://schemas.microsoft.com/office/powerpoint/2010/main" val="3651219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D29042-0F69-3B9C-2220-B495D9ECEF7A}"/>
              </a:ext>
            </a:extLst>
          </p:cNvPr>
          <p:cNvPicPr>
            <a:picLocks noChangeAspect="1"/>
          </p:cNvPicPr>
          <p:nvPr/>
        </p:nvPicPr>
        <p:blipFill>
          <a:blip r:embed="rId2"/>
          <a:stretch>
            <a:fillRect/>
          </a:stretch>
        </p:blipFill>
        <p:spPr>
          <a:xfrm>
            <a:off x="952369" y="460640"/>
            <a:ext cx="4944578" cy="593672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31303CA-691A-AB92-6124-D018240F5D76}"/>
              </a:ext>
            </a:extLst>
          </p:cNvPr>
          <p:cNvPicPr>
            <a:picLocks noChangeAspect="1"/>
          </p:cNvPicPr>
          <p:nvPr/>
        </p:nvPicPr>
        <p:blipFill>
          <a:blip r:embed="rId3"/>
          <a:stretch>
            <a:fillRect/>
          </a:stretch>
        </p:blipFill>
        <p:spPr>
          <a:xfrm>
            <a:off x="4770700" y="1182231"/>
            <a:ext cx="6174107" cy="4493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8481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86337-9E07-5648-AC51-80EF7742067E}"/>
              </a:ext>
            </a:extLst>
          </p:cNvPr>
          <p:cNvSpPr>
            <a:spLocks noGrp="1"/>
          </p:cNvSpPr>
          <p:nvPr>
            <p:ph type="title"/>
          </p:nvPr>
        </p:nvSpPr>
        <p:spPr>
          <a:xfrm>
            <a:off x="558012" y="5046729"/>
            <a:ext cx="8263771" cy="339926"/>
          </a:xfrm>
        </p:spPr>
        <p:txBody>
          <a:bodyPr/>
          <a:lstStyle/>
          <a:p>
            <a:r>
              <a:rPr lang="en-US" sz="2800" dirty="0">
                <a:latin typeface="+mj-lt"/>
              </a:rPr>
              <a:t>Bobby Neves, Director, Fiscal/Grant/Accountability</a:t>
            </a:r>
            <a:br>
              <a:rPr lang="en-US" dirty="0">
                <a:latin typeface="+mj-lt"/>
              </a:rPr>
            </a:br>
            <a:r>
              <a:rPr lang="en-US" sz="2800" dirty="0">
                <a:latin typeface="+mj-lt"/>
                <a:hlinkClick r:id="rId2">
                  <a:extLst>
                    <a:ext uri="{A12FA001-AC4F-418D-AE19-62706E023703}">
                      <ahyp:hlinkClr xmlns:ahyp="http://schemas.microsoft.com/office/drawing/2018/hyperlinkcolor" val="tx"/>
                    </a:ext>
                  </a:extLst>
                </a:hlinkClick>
              </a:rPr>
              <a:t>Bobby.Neves@azed.gov</a:t>
            </a:r>
            <a:br>
              <a:rPr lang="en-US" sz="2800" dirty="0">
                <a:latin typeface="+mj-lt"/>
              </a:rPr>
            </a:br>
            <a:r>
              <a:rPr lang="en-US" sz="2800" dirty="0">
                <a:latin typeface="+mj-lt"/>
              </a:rPr>
              <a:t>(602) 542-5137</a:t>
            </a:r>
          </a:p>
        </p:txBody>
      </p:sp>
      <p:sp>
        <p:nvSpPr>
          <p:cNvPr id="3" name="Text Placeholder 2">
            <a:extLst>
              <a:ext uri="{FF2B5EF4-FFF2-40B4-BE49-F238E27FC236}">
                <a16:creationId xmlns:a16="http://schemas.microsoft.com/office/drawing/2014/main" id="{69643A17-2976-6049-8B3B-1290AF7470DF}"/>
              </a:ext>
            </a:extLst>
          </p:cNvPr>
          <p:cNvSpPr>
            <a:spLocks noGrp="1"/>
          </p:cNvSpPr>
          <p:nvPr>
            <p:ph type="body" sz="quarter" idx="10"/>
          </p:nvPr>
        </p:nvSpPr>
        <p:spPr>
          <a:xfrm>
            <a:off x="558012" y="3037402"/>
            <a:ext cx="6319867" cy="783196"/>
          </a:xfrm>
        </p:spPr>
        <p:txBody>
          <a:bodyPr/>
          <a:lstStyle/>
          <a:p>
            <a:r>
              <a:rPr lang="en-US" dirty="0"/>
              <a:t>Thank You</a:t>
            </a:r>
          </a:p>
        </p:txBody>
      </p:sp>
    </p:spTree>
    <p:extLst>
      <p:ext uri="{BB962C8B-B14F-4D97-AF65-F5344CB8AC3E}">
        <p14:creationId xmlns:p14="http://schemas.microsoft.com/office/powerpoint/2010/main" val="228792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548C0-38D6-30BD-0568-E097032C2BF3}"/>
              </a:ext>
            </a:extLst>
          </p:cNvPr>
          <p:cNvSpPr>
            <a:spLocks noGrp="1"/>
          </p:cNvSpPr>
          <p:nvPr>
            <p:ph type="title"/>
          </p:nvPr>
        </p:nvSpPr>
        <p:spPr/>
        <p:txBody>
          <a:bodyPr/>
          <a:lstStyle/>
          <a:p>
            <a:r>
              <a:rPr lang="en-US" dirty="0"/>
              <a:t>CTE Accountability &amp;</a:t>
            </a:r>
            <a:br>
              <a:rPr lang="en-US" dirty="0"/>
            </a:br>
            <a:r>
              <a:rPr lang="en-US" dirty="0"/>
              <a:t>CTE Data Portal</a:t>
            </a:r>
          </a:p>
        </p:txBody>
      </p:sp>
      <p:sp>
        <p:nvSpPr>
          <p:cNvPr id="5" name="Text Placeholder 4">
            <a:extLst>
              <a:ext uri="{FF2B5EF4-FFF2-40B4-BE49-F238E27FC236}">
                <a16:creationId xmlns:a16="http://schemas.microsoft.com/office/drawing/2014/main" id="{1ACF339A-AEC6-D63F-D885-5E205BF42B5F}"/>
              </a:ext>
            </a:extLst>
          </p:cNvPr>
          <p:cNvSpPr>
            <a:spLocks noGrp="1"/>
          </p:cNvSpPr>
          <p:nvPr>
            <p:ph type="body" sz="quarter" idx="13"/>
          </p:nvPr>
        </p:nvSpPr>
        <p:spPr>
          <a:xfrm>
            <a:off x="800099" y="803495"/>
            <a:ext cx="5536905" cy="440514"/>
          </a:xfrm>
        </p:spPr>
        <p:txBody>
          <a:bodyPr/>
          <a:lstStyle/>
          <a:p>
            <a:r>
              <a:rPr lang="en-US" dirty="0"/>
              <a:t>CTE Administrators Meeting – Feb 2, 2023</a:t>
            </a:r>
          </a:p>
        </p:txBody>
      </p:sp>
      <p:pic>
        <p:nvPicPr>
          <p:cNvPr id="6" name="Picture 5" descr="Icon&#10;&#10;Description automatically generated">
            <a:extLst>
              <a:ext uri="{FF2B5EF4-FFF2-40B4-BE49-F238E27FC236}">
                <a16:creationId xmlns:a16="http://schemas.microsoft.com/office/drawing/2014/main" id="{0F3BE683-8A49-D084-D0AB-B9C3314264B2}"/>
              </a:ext>
            </a:extLst>
          </p:cNvPr>
          <p:cNvPicPr>
            <a:picLocks noChangeAspect="1"/>
          </p:cNvPicPr>
          <p:nvPr/>
        </p:nvPicPr>
        <p:blipFill>
          <a:blip r:embed="rId2"/>
          <a:stretch>
            <a:fillRect/>
          </a:stretch>
        </p:blipFill>
        <p:spPr>
          <a:xfrm>
            <a:off x="6901630" y="904576"/>
            <a:ext cx="4978400" cy="3530600"/>
          </a:xfrm>
          <a:prstGeom prst="rect">
            <a:avLst/>
          </a:prstGeom>
        </p:spPr>
      </p:pic>
    </p:spTree>
    <p:extLst>
      <p:ext uri="{BB962C8B-B14F-4D97-AF65-F5344CB8AC3E}">
        <p14:creationId xmlns:p14="http://schemas.microsoft.com/office/powerpoint/2010/main" val="1943170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9F5C-6683-7C41-8C6A-D662FB58D05E}"/>
              </a:ext>
            </a:extLst>
          </p:cNvPr>
          <p:cNvSpPr>
            <a:spLocks noGrp="1"/>
          </p:cNvSpPr>
          <p:nvPr>
            <p:ph type="title"/>
          </p:nvPr>
        </p:nvSpPr>
        <p:spPr>
          <a:xfrm>
            <a:off x="595411" y="2112885"/>
            <a:ext cx="6319867" cy="4298190"/>
          </a:xfrm>
        </p:spPr>
        <p:txBody>
          <a:bodyPr/>
          <a:lstStyle/>
          <a:p>
            <a:r>
              <a:rPr lang="en-US" sz="2800" dirty="0"/>
              <a:t>Meetings were held September 19, October 27, and January 12.</a:t>
            </a:r>
            <a:br>
              <a:rPr lang="en-US" sz="2800" dirty="0"/>
            </a:br>
            <a:br>
              <a:rPr lang="en-US" sz="2800" dirty="0"/>
            </a:br>
            <a:r>
              <a:rPr lang="en-US" sz="2800" dirty="0"/>
              <a:t>Vision was revised and Mission was kept the same.</a:t>
            </a:r>
          </a:p>
        </p:txBody>
      </p:sp>
      <p:sp>
        <p:nvSpPr>
          <p:cNvPr id="3" name="Text Placeholder 2">
            <a:extLst>
              <a:ext uri="{FF2B5EF4-FFF2-40B4-BE49-F238E27FC236}">
                <a16:creationId xmlns:a16="http://schemas.microsoft.com/office/drawing/2014/main" id="{F2B38AC5-7DA2-AD47-9DA0-06E33E9B88F3}"/>
              </a:ext>
            </a:extLst>
          </p:cNvPr>
          <p:cNvSpPr>
            <a:spLocks noGrp="1"/>
          </p:cNvSpPr>
          <p:nvPr>
            <p:ph type="body" sz="quarter" idx="10"/>
          </p:nvPr>
        </p:nvSpPr>
        <p:spPr>
          <a:xfrm>
            <a:off x="595410" y="597419"/>
            <a:ext cx="6319867" cy="1633591"/>
          </a:xfrm>
        </p:spPr>
        <p:txBody>
          <a:bodyPr/>
          <a:lstStyle/>
          <a:p>
            <a:r>
              <a:rPr lang="en-US" sz="3600" dirty="0"/>
              <a:t>ADE/CTE Strategic Plan and Perkins V Revisions </a:t>
            </a:r>
          </a:p>
        </p:txBody>
      </p:sp>
      <p:pic>
        <p:nvPicPr>
          <p:cNvPr id="6" name="Picture 5" descr="Icon&#10;&#10;Description automatically generated">
            <a:extLst>
              <a:ext uri="{FF2B5EF4-FFF2-40B4-BE49-F238E27FC236}">
                <a16:creationId xmlns:a16="http://schemas.microsoft.com/office/drawing/2014/main" id="{3ED5295D-2F2D-B340-AFB7-85FD5CACF77D}"/>
              </a:ext>
            </a:extLst>
          </p:cNvPr>
          <p:cNvPicPr>
            <a:picLocks noChangeAspect="1"/>
          </p:cNvPicPr>
          <p:nvPr/>
        </p:nvPicPr>
        <p:blipFill>
          <a:blip r:embed="rId2"/>
          <a:stretch>
            <a:fillRect/>
          </a:stretch>
        </p:blipFill>
        <p:spPr>
          <a:xfrm>
            <a:off x="8092132" y="597419"/>
            <a:ext cx="3960650" cy="5280867"/>
          </a:xfrm>
          <a:prstGeom prst="rect">
            <a:avLst/>
          </a:prstGeom>
        </p:spPr>
      </p:pic>
    </p:spTree>
    <p:extLst>
      <p:ext uri="{BB962C8B-B14F-4D97-AF65-F5344CB8AC3E}">
        <p14:creationId xmlns:p14="http://schemas.microsoft.com/office/powerpoint/2010/main" val="1262694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7B3DA-7828-4DDD-853D-1017C91E9978}"/>
              </a:ext>
            </a:extLst>
          </p:cNvPr>
          <p:cNvSpPr>
            <a:spLocks noGrp="1"/>
          </p:cNvSpPr>
          <p:nvPr>
            <p:ph type="title"/>
          </p:nvPr>
        </p:nvSpPr>
        <p:spPr/>
        <p:txBody>
          <a:bodyPr/>
          <a:lstStyle/>
          <a:p>
            <a:r>
              <a:rPr lang="en-US" dirty="0"/>
              <a:t>Important Dates for FY 2022-2023</a:t>
            </a:r>
          </a:p>
        </p:txBody>
      </p:sp>
      <p:sp>
        <p:nvSpPr>
          <p:cNvPr id="13" name="Rectangle 12">
            <a:extLst>
              <a:ext uri="{FF2B5EF4-FFF2-40B4-BE49-F238E27FC236}">
                <a16:creationId xmlns:a16="http://schemas.microsoft.com/office/drawing/2014/main" id="{B6780CFA-566E-4372-AD29-CF0A9CB75B4D}"/>
              </a:ext>
            </a:extLst>
          </p:cNvPr>
          <p:cNvSpPr/>
          <p:nvPr/>
        </p:nvSpPr>
        <p:spPr>
          <a:xfrm>
            <a:off x="838200" y="1097353"/>
            <a:ext cx="9919639" cy="65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65000"/>
                  </a:prstClr>
                </a:solidFill>
                <a:effectLst/>
                <a:uLnTx/>
                <a:uFillTx/>
                <a:latin typeface="Raleway" pitchFamily="2" charset="0"/>
                <a:ea typeface="+mn-ea"/>
                <a:cs typeface="+mn-cs"/>
              </a:rPr>
              <a:t>Deadlines</a:t>
            </a:r>
          </a:p>
        </p:txBody>
      </p:sp>
      <p:sp>
        <p:nvSpPr>
          <p:cNvPr id="14" name="TextBox 13">
            <a:extLst>
              <a:ext uri="{FF2B5EF4-FFF2-40B4-BE49-F238E27FC236}">
                <a16:creationId xmlns:a16="http://schemas.microsoft.com/office/drawing/2014/main" id="{F6CA3771-AC24-47D6-9C3A-044E0C783D9B}"/>
              </a:ext>
            </a:extLst>
          </p:cNvPr>
          <p:cNvSpPr txBox="1"/>
          <p:nvPr/>
        </p:nvSpPr>
        <p:spPr>
          <a:xfrm>
            <a:off x="838200" y="1689968"/>
            <a:ext cx="9616607" cy="267765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FALL term enrollment – February 28, 2023 </a:t>
            </a:r>
          </a:p>
          <a:p>
            <a:pPr marL="742950" marR="0" lvl="1"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extended from the original deadline of January 15</a:t>
            </a:r>
          </a:p>
          <a:p>
            <a:pPr marL="285750" marR="0" lvl="0"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SPRING term enrollment – June 15, 2023</a:t>
            </a:r>
          </a:p>
          <a:p>
            <a:pPr marL="285750" marR="0" lvl="0"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Placement surveys for 2022 graduates – June 15, 2023</a:t>
            </a:r>
          </a:p>
          <a:p>
            <a:pPr marL="285750" marR="0" lvl="0"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Credentials for LAST YEAR (2021-2022) – June 30, 2023</a:t>
            </a:r>
          </a:p>
          <a:p>
            <a:pPr marL="285750" marR="0" lvl="0"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Credentials for THIS YEAR (2022-2023) – June 30, 2024</a:t>
            </a:r>
          </a:p>
        </p:txBody>
      </p:sp>
      <p:sp>
        <p:nvSpPr>
          <p:cNvPr id="15" name="Rectangle 14">
            <a:extLst>
              <a:ext uri="{FF2B5EF4-FFF2-40B4-BE49-F238E27FC236}">
                <a16:creationId xmlns:a16="http://schemas.microsoft.com/office/drawing/2014/main" id="{80E882AE-FA6A-4062-8F8D-C5AA38C990E1}"/>
              </a:ext>
            </a:extLst>
          </p:cNvPr>
          <p:cNvSpPr/>
          <p:nvPr/>
        </p:nvSpPr>
        <p:spPr>
          <a:xfrm>
            <a:off x="838201" y="4501078"/>
            <a:ext cx="9919638" cy="65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65000"/>
                  </a:prstClr>
                </a:solidFill>
                <a:effectLst/>
                <a:uLnTx/>
                <a:uFillTx/>
                <a:latin typeface="Raleway" pitchFamily="2" charset="0"/>
                <a:ea typeface="+mn-ea"/>
                <a:cs typeface="+mn-cs"/>
              </a:rPr>
              <a:t>Data Capture/”Snapshot” Dates </a:t>
            </a:r>
            <a:r>
              <a:rPr kumimoji="0" lang="en-US" sz="2800" b="1" i="0" u="none" strike="noStrike" kern="1200" cap="none" spc="0" normalizeH="0" baseline="0" noProof="0" dirty="0">
                <a:ln>
                  <a:noFill/>
                </a:ln>
                <a:solidFill>
                  <a:srgbClr val="BF0B3E"/>
                </a:solidFill>
                <a:effectLst/>
                <a:uLnTx/>
                <a:uFillTx/>
                <a:latin typeface="Raleway" pitchFamily="2" charset="0"/>
                <a:ea typeface="+mn-ea"/>
                <a:cs typeface="+mn-cs"/>
              </a:rPr>
              <a:t>(NOT DEADLINES!)</a:t>
            </a:r>
          </a:p>
        </p:txBody>
      </p:sp>
      <p:sp>
        <p:nvSpPr>
          <p:cNvPr id="16" name="TextBox 15">
            <a:extLst>
              <a:ext uri="{FF2B5EF4-FFF2-40B4-BE49-F238E27FC236}">
                <a16:creationId xmlns:a16="http://schemas.microsoft.com/office/drawing/2014/main" id="{9D455F9A-A2B6-4DC2-9F48-C7B69AA0DF5C}"/>
              </a:ext>
            </a:extLst>
          </p:cNvPr>
          <p:cNvSpPr txBox="1"/>
          <p:nvPr/>
        </p:nvSpPr>
        <p:spPr>
          <a:xfrm>
            <a:off x="838200" y="5107880"/>
            <a:ext cx="11091498" cy="138499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Data capture dates replace the previously used 40</a:t>
            </a:r>
            <a:r>
              <a:rPr kumimoji="0" lang="en-US" sz="2800" b="0" i="0" u="none" strike="noStrike" kern="1200" cap="none" spc="0" normalizeH="0" baseline="30000" noProof="0" dirty="0">
                <a:ln>
                  <a:noFill/>
                </a:ln>
                <a:solidFill>
                  <a:srgbClr val="5A5D5C"/>
                </a:solidFill>
                <a:effectLst/>
                <a:uLnTx/>
                <a:uFillTx/>
                <a:latin typeface="Arial" panose="020B0604020202020204"/>
                <a:ea typeface="+mn-ea"/>
                <a:cs typeface="Calibri Light" panose="020F0302020204030204" pitchFamily="34" charset="0"/>
              </a:rPr>
              <a:t>th</a:t>
            </a: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 and 100</a:t>
            </a:r>
            <a:r>
              <a:rPr kumimoji="0" lang="en-US" sz="2800" b="0" i="0" u="none" strike="noStrike" kern="1200" cap="none" spc="0" normalizeH="0" baseline="30000" noProof="0" dirty="0">
                <a:ln>
                  <a:noFill/>
                </a:ln>
                <a:solidFill>
                  <a:srgbClr val="5A5D5C"/>
                </a:solidFill>
                <a:effectLst/>
                <a:uLnTx/>
                <a:uFillTx/>
                <a:latin typeface="Arial" panose="020B0604020202020204"/>
                <a:ea typeface="+mn-ea"/>
                <a:cs typeface="Calibri Light" panose="020F0302020204030204" pitchFamily="34" charset="0"/>
              </a:rPr>
              <a:t>th</a:t>
            </a: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 days</a:t>
            </a:r>
          </a:p>
          <a:p>
            <a:pPr marL="285750" marR="0" lvl="0"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Fall term – October 15, 2022 </a:t>
            </a:r>
          </a:p>
          <a:p>
            <a:pPr marL="285750" marR="0" lvl="0"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Spring term – February 15, 2023 </a:t>
            </a:r>
          </a:p>
        </p:txBody>
      </p:sp>
      <p:pic>
        <p:nvPicPr>
          <p:cNvPr id="4" name="Graphic 3" descr="Checkmark with solid fill">
            <a:extLst>
              <a:ext uri="{FF2B5EF4-FFF2-40B4-BE49-F238E27FC236}">
                <a16:creationId xmlns:a16="http://schemas.microsoft.com/office/drawing/2014/main" id="{A17D4168-A14D-AB39-2C0D-28DC13F58A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8019" y="5603232"/>
            <a:ext cx="394289" cy="394289"/>
          </a:xfrm>
          <a:prstGeom prst="rect">
            <a:avLst/>
          </a:prstGeom>
        </p:spPr>
      </p:pic>
    </p:spTree>
    <p:extLst>
      <p:ext uri="{BB962C8B-B14F-4D97-AF65-F5344CB8AC3E}">
        <p14:creationId xmlns:p14="http://schemas.microsoft.com/office/powerpoint/2010/main" val="2678765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6CA3771-AC24-47D6-9C3A-044E0C783D9B}"/>
              </a:ext>
            </a:extLst>
          </p:cNvPr>
          <p:cNvSpPr txBox="1"/>
          <p:nvPr/>
        </p:nvSpPr>
        <p:spPr>
          <a:xfrm>
            <a:off x="704138" y="1345915"/>
            <a:ext cx="10187762"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Data Capture/“Snapshot” dates are the dates on which a student must be enrolled in order to be included in your enrollment reporting.</a:t>
            </a:r>
          </a:p>
          <a:p>
            <a:pPr marL="285750" marR="0" lvl="0"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Example – a student transfers into your CTE class on February 20, 2023. They should NOT be included in the Spring term enrollment as they were not yet enrolled on the spring data capture/“snapshot” date. </a:t>
            </a:r>
          </a:p>
          <a:p>
            <a:pPr marL="285750" marR="0" lvl="0"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Students only need to be enrolled, not actually in attendance (including student absences, school breaks, and weekends)</a:t>
            </a:r>
          </a:p>
          <a:p>
            <a:pPr marL="285750" marR="0" lvl="0"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Credits might not be available yet – create with zero credits or expected credits and update as needed.</a:t>
            </a:r>
          </a:p>
        </p:txBody>
      </p:sp>
      <p:sp>
        <p:nvSpPr>
          <p:cNvPr id="3" name="Rectangle 2">
            <a:extLst>
              <a:ext uri="{FF2B5EF4-FFF2-40B4-BE49-F238E27FC236}">
                <a16:creationId xmlns:a16="http://schemas.microsoft.com/office/drawing/2014/main" id="{910CA41E-1920-22D5-6872-D64634726627}"/>
              </a:ext>
            </a:extLst>
          </p:cNvPr>
          <p:cNvSpPr/>
          <p:nvPr/>
        </p:nvSpPr>
        <p:spPr>
          <a:xfrm>
            <a:off x="838200" y="1345915"/>
            <a:ext cx="9919639" cy="65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lumMod val="65000"/>
                </a:prstClr>
              </a:solidFill>
              <a:effectLst/>
              <a:uLnTx/>
              <a:uFillTx/>
              <a:latin typeface="Raleway" pitchFamily="2" charset="0"/>
              <a:ea typeface="+mn-ea"/>
              <a:cs typeface="+mn-cs"/>
            </a:endParaRPr>
          </a:p>
        </p:txBody>
      </p:sp>
      <p:sp>
        <p:nvSpPr>
          <p:cNvPr id="8" name="Title 1">
            <a:extLst>
              <a:ext uri="{FF2B5EF4-FFF2-40B4-BE49-F238E27FC236}">
                <a16:creationId xmlns:a16="http://schemas.microsoft.com/office/drawing/2014/main" id="{3C17894D-9657-8A90-AF65-E086D39936A2}"/>
              </a:ext>
            </a:extLst>
          </p:cNvPr>
          <p:cNvSpPr txBox="1">
            <a:spLocks/>
          </p:cNvSpPr>
          <p:nvPr/>
        </p:nvSpPr>
        <p:spPr>
          <a:xfrm>
            <a:off x="990600" y="517525"/>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rgbClr val="232B64"/>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32B64"/>
                </a:solidFill>
                <a:effectLst/>
                <a:uLnTx/>
                <a:uFillTx/>
                <a:latin typeface="Arial" panose="020B0604020202020204" pitchFamily="34" charset="0"/>
                <a:ea typeface="+mj-ea"/>
                <a:cs typeface="Arial" panose="020B0604020202020204" pitchFamily="34" charset="0"/>
              </a:rPr>
              <a:t>A few notes on enrollment reporting…</a:t>
            </a:r>
          </a:p>
        </p:txBody>
      </p:sp>
    </p:spTree>
    <p:extLst>
      <p:ext uri="{BB962C8B-B14F-4D97-AF65-F5344CB8AC3E}">
        <p14:creationId xmlns:p14="http://schemas.microsoft.com/office/powerpoint/2010/main" val="3638020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0CA41E-1920-22D5-6872-D64634726627}"/>
              </a:ext>
            </a:extLst>
          </p:cNvPr>
          <p:cNvSpPr/>
          <p:nvPr/>
        </p:nvSpPr>
        <p:spPr>
          <a:xfrm>
            <a:off x="838200" y="1345915"/>
            <a:ext cx="9919639" cy="65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lumMod val="65000"/>
                </a:prstClr>
              </a:solidFill>
              <a:effectLst/>
              <a:uLnTx/>
              <a:uFillTx/>
              <a:latin typeface="Raleway" pitchFamily="2" charset="0"/>
              <a:ea typeface="+mn-ea"/>
              <a:cs typeface="+mn-cs"/>
            </a:endParaRPr>
          </a:p>
        </p:txBody>
      </p:sp>
      <p:pic>
        <p:nvPicPr>
          <p:cNvPr id="4" name="Picture 3">
            <a:extLst>
              <a:ext uri="{FF2B5EF4-FFF2-40B4-BE49-F238E27FC236}">
                <a16:creationId xmlns:a16="http://schemas.microsoft.com/office/drawing/2014/main" id="{FEE0A3D0-25A4-5824-A052-5D9F7178AA21}"/>
              </a:ext>
            </a:extLst>
          </p:cNvPr>
          <p:cNvPicPr>
            <a:picLocks noChangeAspect="1"/>
          </p:cNvPicPr>
          <p:nvPr/>
        </p:nvPicPr>
        <p:blipFill>
          <a:blip r:embed="rId2"/>
          <a:stretch>
            <a:fillRect/>
          </a:stretch>
        </p:blipFill>
        <p:spPr>
          <a:xfrm>
            <a:off x="2700261" y="1189597"/>
            <a:ext cx="6195516" cy="2695187"/>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E618C0CD-10F0-48D6-46F1-2F1D0C5AD7B7}"/>
              </a:ext>
            </a:extLst>
          </p:cNvPr>
          <p:cNvSpPr txBox="1">
            <a:spLocks/>
          </p:cNvSpPr>
          <p:nvPr/>
        </p:nvSpPr>
        <p:spPr>
          <a:xfrm>
            <a:off x="990600" y="196511"/>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rgbClr val="232B64"/>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32B64"/>
                </a:solidFill>
                <a:effectLst/>
                <a:uLnTx/>
                <a:uFillTx/>
                <a:latin typeface="Arial" panose="020B0604020202020204" pitchFamily="34" charset="0"/>
                <a:ea typeface="+mj-ea"/>
                <a:cs typeface="Arial" panose="020B0604020202020204" pitchFamily="34" charset="0"/>
              </a:rPr>
              <a:t>A new error in the Enrollment Upload</a:t>
            </a:r>
          </a:p>
        </p:txBody>
      </p:sp>
      <p:sp>
        <p:nvSpPr>
          <p:cNvPr id="6" name="TextBox 5">
            <a:extLst>
              <a:ext uri="{FF2B5EF4-FFF2-40B4-BE49-F238E27FC236}">
                <a16:creationId xmlns:a16="http://schemas.microsoft.com/office/drawing/2014/main" id="{F23E98F6-10F1-8EC9-59CB-1EC2310E644B}"/>
              </a:ext>
            </a:extLst>
          </p:cNvPr>
          <p:cNvSpPr txBox="1"/>
          <p:nvPr/>
        </p:nvSpPr>
        <p:spPr>
          <a:xfrm>
            <a:off x="838200" y="4014179"/>
            <a:ext cx="1051559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r>
              <a:rPr kumimoji="0" lang="en-US" sz="2800" b="0" i="0" u="none" strike="noStrike" kern="1200" cap="none" spc="0" normalizeH="0" baseline="0" noProof="0" dirty="0">
                <a:ln>
                  <a:noFill/>
                </a:ln>
                <a:solidFill>
                  <a:srgbClr val="BF0B3E"/>
                </a:solidFill>
                <a:effectLst/>
                <a:uLnTx/>
                <a:uFillTx/>
                <a:latin typeface="Arial" panose="020B0604020202020204"/>
                <a:ea typeface="+mn-ea"/>
                <a:cs typeface="Calibri Light" panose="020F0302020204030204" pitchFamily="34" charset="0"/>
              </a:rPr>
              <a:t>Student has earned credit in this course at another location in this term. Cannot create duplicate enrollment/credit for this student and course within the same term and more than one location.</a:t>
            </a:r>
          </a:p>
          <a:p>
            <a:pPr marL="0" marR="0" lvl="0" indent="0" algn="l" defTabSz="914400" rtl="0" eaLnBrk="1" fontAlgn="auto" latinLnBrk="0" hangingPunct="1">
              <a:lnSpc>
                <a:spcPct val="100000"/>
              </a:lnSpc>
              <a:spcBef>
                <a:spcPts val="0"/>
              </a:spcBef>
              <a:spcAft>
                <a:spcPts val="0"/>
              </a:spcAft>
              <a:buClr>
                <a:srgbClr val="BF0B3E"/>
              </a:buClr>
              <a:buSzPct val="85000"/>
              <a:buFontTx/>
              <a:buNone/>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Meant to ensure that students are reported only once per term, especially transfer students.</a:t>
            </a:r>
          </a:p>
        </p:txBody>
      </p:sp>
    </p:spTree>
    <p:extLst>
      <p:ext uri="{BB962C8B-B14F-4D97-AF65-F5344CB8AC3E}">
        <p14:creationId xmlns:p14="http://schemas.microsoft.com/office/powerpoint/2010/main" val="1827776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0CA41E-1920-22D5-6872-D64634726627}"/>
              </a:ext>
            </a:extLst>
          </p:cNvPr>
          <p:cNvSpPr/>
          <p:nvPr/>
        </p:nvSpPr>
        <p:spPr>
          <a:xfrm>
            <a:off x="838200" y="1345915"/>
            <a:ext cx="9919639" cy="65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lumMod val="65000"/>
                </a:prstClr>
              </a:solidFill>
              <a:effectLst/>
              <a:uLnTx/>
              <a:uFillTx/>
              <a:latin typeface="Raleway" pitchFamily="2" charset="0"/>
              <a:ea typeface="+mn-ea"/>
              <a:cs typeface="+mn-cs"/>
            </a:endParaRPr>
          </a:p>
        </p:txBody>
      </p:sp>
      <p:sp>
        <p:nvSpPr>
          <p:cNvPr id="6" name="TextBox 5">
            <a:extLst>
              <a:ext uri="{FF2B5EF4-FFF2-40B4-BE49-F238E27FC236}">
                <a16:creationId xmlns:a16="http://schemas.microsoft.com/office/drawing/2014/main" id="{F23E98F6-10F1-8EC9-59CB-1EC2310E644B}"/>
              </a:ext>
            </a:extLst>
          </p:cNvPr>
          <p:cNvSpPr txBox="1"/>
          <p:nvPr/>
        </p:nvSpPr>
        <p:spPr>
          <a:xfrm>
            <a:off x="838200" y="859292"/>
            <a:ext cx="10515601"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r>
              <a:rPr kumimoji="0" lang="en-US" sz="2400" b="0" i="0" u="none" strike="noStrike" kern="1200" cap="none" spc="0" normalizeH="0" baseline="0" noProof="0" dirty="0">
                <a:ln>
                  <a:noFill/>
                </a:ln>
                <a:solidFill>
                  <a:srgbClr val="BF0B3E"/>
                </a:solidFill>
                <a:effectLst/>
                <a:uLnTx/>
                <a:uFillTx/>
                <a:latin typeface="Arial" panose="020B0604020202020204"/>
                <a:ea typeface="+mn-ea"/>
                <a:cs typeface="Calibri Light" panose="020F0302020204030204" pitchFamily="34" charset="0"/>
              </a:rPr>
              <a:t>Student has earned credit in this course at another location in this term. Cannot create duplicate enrollment/credit for this student and course within the same term and more than one location.</a:t>
            </a:r>
          </a:p>
          <a:p>
            <a:pPr marL="342900" marR="0" lvl="0" indent="-342900" algn="l" defTabSz="914400" rtl="0" eaLnBrk="1" fontAlgn="auto" latinLnBrk="0" hangingPunct="1">
              <a:lnSpc>
                <a:spcPct val="100000"/>
              </a:lnSpc>
              <a:spcBef>
                <a:spcPts val="0"/>
              </a:spcBef>
              <a:spcAft>
                <a:spcPts val="0"/>
              </a:spcAft>
              <a:buClr>
                <a:srgbClr val="53C10C"/>
              </a:buClr>
              <a:buSzPct val="85000"/>
              <a:buFont typeface="Arial" panose="020B0604020202020204" pitchFamily="34" charset="0"/>
              <a:buChar char="•"/>
              <a:tabLst/>
              <a:defRPr/>
            </a:pPr>
            <a:endParaRPr kumimoji="0" lang="en-US" sz="2800" b="0" i="0" u="none" strike="noStrike" kern="1200" cap="none" spc="0" normalizeH="0" baseline="0" noProof="0" dirty="0">
              <a:ln>
                <a:noFill/>
              </a:ln>
              <a:solidFill>
                <a:srgbClr val="BF0B3E"/>
              </a:solidFill>
              <a:effectLst/>
              <a:uLnTx/>
              <a:uFillTx/>
              <a:latin typeface="Arial" panose="020B0604020202020204"/>
              <a:ea typeface="+mn-ea"/>
              <a:cs typeface="Calibri Light" panose="020F0302020204030204" pitchFamily="34" charset="0"/>
            </a:endParaRPr>
          </a:p>
          <a:p>
            <a:pPr marL="342900" marR="0" lvl="0" indent="-34290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Calibri Light" panose="020F0302020204030204" pitchFamily="34" charset="0"/>
              </a:rPr>
              <a:t>Student can be reported in each course </a:t>
            </a:r>
            <a:r>
              <a:rPr kumimoji="0" lang="en-US" sz="2800" b="0" i="1"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Calibri Light" panose="020F0302020204030204" pitchFamily="34" charset="0"/>
              </a:rPr>
              <a:t>with credit</a:t>
            </a:r>
            <a:r>
              <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Calibri Light" panose="020F0302020204030204" pitchFamily="34" charset="0"/>
              </a:rPr>
              <a:t> at only one school per term. </a:t>
            </a:r>
          </a:p>
          <a:p>
            <a:pPr marL="342900" marR="0" lvl="0" indent="-34290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Calibri Light" panose="020F0302020204030204" pitchFamily="34" charset="0"/>
              </a:rPr>
              <a:t>Student can be reported in </a:t>
            </a:r>
            <a:r>
              <a:rPr kumimoji="0" lang="en-US" sz="2800" b="0" i="1"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Calibri Light" panose="020F0302020204030204" pitchFamily="34" charset="0"/>
              </a:rPr>
              <a:t>different courses within the same program with credit</a:t>
            </a:r>
            <a:r>
              <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Calibri Light" panose="020F0302020204030204" pitchFamily="34" charset="0"/>
              </a:rPr>
              <a:t> at more than one school per term.</a:t>
            </a:r>
          </a:p>
          <a:p>
            <a:pPr marL="342900" marR="0" lvl="0" indent="-34290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Calibri Light" panose="020F0302020204030204" pitchFamily="34" charset="0"/>
              </a:rPr>
              <a:t>Student can be reported in a single course (level) more than once and with credit in each instance at the same school in each term (such as multiple periods per day).</a:t>
            </a:r>
          </a:p>
          <a:p>
            <a:pPr marL="342900" marR="0" lvl="0" indent="-34290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Calibri Light" panose="020F0302020204030204" pitchFamily="34" charset="0"/>
              </a:rPr>
              <a:t>Contact CTE Accountability with any questions/concerns about this on a case-by-base basis, include the student’s ID number and the course info.</a:t>
            </a:r>
          </a:p>
        </p:txBody>
      </p:sp>
      <p:sp>
        <p:nvSpPr>
          <p:cNvPr id="2" name="Title 1">
            <a:extLst>
              <a:ext uri="{FF2B5EF4-FFF2-40B4-BE49-F238E27FC236}">
                <a16:creationId xmlns:a16="http://schemas.microsoft.com/office/drawing/2014/main" id="{5A77A00B-3674-6DC1-81DE-971411F6D7F4}"/>
              </a:ext>
            </a:extLst>
          </p:cNvPr>
          <p:cNvSpPr txBox="1">
            <a:spLocks/>
          </p:cNvSpPr>
          <p:nvPr/>
        </p:nvSpPr>
        <p:spPr>
          <a:xfrm>
            <a:off x="990600" y="196511"/>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rgbClr val="232B64"/>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32B64"/>
                </a:solidFill>
                <a:effectLst/>
                <a:uLnTx/>
                <a:uFillTx/>
                <a:latin typeface="Arial" panose="020B0604020202020204" pitchFamily="34" charset="0"/>
                <a:ea typeface="+mj-ea"/>
                <a:cs typeface="Arial" panose="020B0604020202020204" pitchFamily="34" charset="0"/>
              </a:rPr>
              <a:t>A new error in the Enrollment Upload</a:t>
            </a:r>
          </a:p>
        </p:txBody>
      </p:sp>
    </p:spTree>
    <p:extLst>
      <p:ext uri="{BB962C8B-B14F-4D97-AF65-F5344CB8AC3E}">
        <p14:creationId xmlns:p14="http://schemas.microsoft.com/office/powerpoint/2010/main" val="1127992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6CA3771-AC24-47D6-9C3A-044E0C783D9B}"/>
              </a:ext>
            </a:extLst>
          </p:cNvPr>
          <p:cNvSpPr txBox="1"/>
          <p:nvPr/>
        </p:nvSpPr>
        <p:spPr>
          <a:xfrm>
            <a:off x="704138" y="1298165"/>
            <a:ext cx="10187762" cy="538609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Field users can now create, modify, and delete enrollment data directly in the CTE Data Portal (rather than through Excel file upload only).</a:t>
            </a:r>
          </a:p>
          <a:p>
            <a:pPr marL="285750" marR="0" lvl="0"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Users can now:</a:t>
            </a:r>
          </a:p>
          <a:p>
            <a:pPr marL="742950" marR="0" lvl="1"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Create course records, including program, course, local course title, period, teacher, and course location.</a:t>
            </a:r>
          </a:p>
          <a:p>
            <a:pPr marL="742950" marR="0" lvl="1"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Modify local course titles and periods at any point.*</a:t>
            </a:r>
          </a:p>
          <a:p>
            <a:pPr marL="742950" marR="0" lvl="1"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Create student records, including SUID, credits earned, student type (and Student’s SOR for CTED records).</a:t>
            </a:r>
          </a:p>
          <a:p>
            <a:pPr marL="742950" marR="0" lvl="1"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Modify credits, student type, and SOR at any point.*</a:t>
            </a:r>
          </a:p>
          <a:p>
            <a:pPr marL="742950" marR="0" lvl="1"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Delete courses and/or student records.</a:t>
            </a:r>
          </a:p>
          <a:p>
            <a:pPr marL="457200" marR="0" lvl="1" indent="0" algn="l" defTabSz="914400" rtl="0" eaLnBrk="1" fontAlgn="auto" latinLnBrk="0" hangingPunct="1">
              <a:lnSpc>
                <a:spcPct val="100000"/>
              </a:lnSpc>
              <a:spcBef>
                <a:spcPts val="0"/>
              </a:spcBef>
              <a:spcAft>
                <a:spcPts val="0"/>
              </a:spcAft>
              <a:buClr>
                <a:srgbClr val="BF0B3E"/>
              </a:buClr>
              <a:buSzPct val="85000"/>
              <a:buFontTx/>
              <a:buNone/>
              <a:tabLst/>
              <a:defRPr/>
            </a:pPr>
            <a:endParaRPr kumimoji="0" lang="en-US" sz="1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
                <a:srgbClr val="BF0B3E"/>
              </a:buClr>
              <a:buSzPct val="85000"/>
              <a:buFontTx/>
              <a:buNone/>
              <a:tabLst/>
              <a:defRPr/>
            </a:pPr>
            <a:r>
              <a:rPr kumimoji="0" lang="en-US" sz="1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 During the reporting window</a:t>
            </a:r>
          </a:p>
        </p:txBody>
      </p:sp>
      <p:sp>
        <p:nvSpPr>
          <p:cNvPr id="3" name="Rectangle 2">
            <a:extLst>
              <a:ext uri="{FF2B5EF4-FFF2-40B4-BE49-F238E27FC236}">
                <a16:creationId xmlns:a16="http://schemas.microsoft.com/office/drawing/2014/main" id="{910CA41E-1920-22D5-6872-D64634726627}"/>
              </a:ext>
            </a:extLst>
          </p:cNvPr>
          <p:cNvSpPr/>
          <p:nvPr/>
        </p:nvSpPr>
        <p:spPr>
          <a:xfrm>
            <a:off x="838200" y="1345915"/>
            <a:ext cx="9919639" cy="65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lumMod val="65000"/>
                </a:prstClr>
              </a:solidFill>
              <a:effectLst/>
              <a:uLnTx/>
              <a:uFillTx/>
              <a:latin typeface="Raleway" pitchFamily="2" charset="0"/>
              <a:ea typeface="+mn-ea"/>
              <a:cs typeface="+mn-cs"/>
            </a:endParaRPr>
          </a:p>
        </p:txBody>
      </p:sp>
      <p:sp>
        <p:nvSpPr>
          <p:cNvPr id="8" name="Title 1">
            <a:extLst>
              <a:ext uri="{FF2B5EF4-FFF2-40B4-BE49-F238E27FC236}">
                <a16:creationId xmlns:a16="http://schemas.microsoft.com/office/drawing/2014/main" id="{3C17894D-9657-8A90-AF65-E086D39936A2}"/>
              </a:ext>
            </a:extLst>
          </p:cNvPr>
          <p:cNvSpPr txBox="1">
            <a:spLocks/>
          </p:cNvSpPr>
          <p:nvPr/>
        </p:nvSpPr>
        <p:spPr>
          <a:xfrm>
            <a:off x="990600" y="385387"/>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rgbClr val="232B64"/>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32B64"/>
                </a:solidFill>
                <a:effectLst/>
                <a:uLnTx/>
                <a:uFillTx/>
                <a:latin typeface="Arial" panose="020B0604020202020204" pitchFamily="34" charset="0"/>
                <a:ea typeface="+mj-ea"/>
                <a:cs typeface="Arial" panose="020B0604020202020204" pitchFamily="34" charset="0"/>
              </a:rPr>
              <a:t>New Feature Announcement</a:t>
            </a:r>
          </a:p>
        </p:txBody>
      </p:sp>
      <p:pic>
        <p:nvPicPr>
          <p:cNvPr id="2" name="Graphic 1" descr="Megaphone with solid fill">
            <a:extLst>
              <a:ext uri="{FF2B5EF4-FFF2-40B4-BE49-F238E27FC236}">
                <a16:creationId xmlns:a16="http://schemas.microsoft.com/office/drawing/2014/main" id="{E4CF8788-2DC6-9B26-485C-F1CFBA8144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24850" y="164815"/>
            <a:ext cx="914400" cy="914400"/>
          </a:xfrm>
          <a:prstGeom prst="rect">
            <a:avLst/>
          </a:prstGeom>
        </p:spPr>
      </p:pic>
    </p:spTree>
    <p:extLst>
      <p:ext uri="{BB962C8B-B14F-4D97-AF65-F5344CB8AC3E}">
        <p14:creationId xmlns:p14="http://schemas.microsoft.com/office/powerpoint/2010/main" val="1759566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6CA3771-AC24-47D6-9C3A-044E0C783D9B}"/>
              </a:ext>
            </a:extLst>
          </p:cNvPr>
          <p:cNvSpPr txBox="1"/>
          <p:nvPr/>
        </p:nvSpPr>
        <p:spPr>
          <a:xfrm>
            <a:off x="704138" y="1126840"/>
            <a:ext cx="10187762" cy="569386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The enrollment bulk upload feature has not been removed – it will work in conjunction with the regular/manual data entry screens. This means:</a:t>
            </a:r>
          </a:p>
          <a:p>
            <a:pPr marL="742950" marR="0" lvl="1"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If a user uploads enrollment data, it can be modified through the data entry screens/interface, including updating credits, adding students to the course, deleting students from the course, etc.</a:t>
            </a:r>
          </a:p>
          <a:p>
            <a:pPr marL="742950" marR="0" lvl="1"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If a user creates a course through the data entry screens/interface, more students may be added via the bulk upload feature.</a:t>
            </a:r>
          </a:p>
          <a:p>
            <a:pPr marL="742950" marR="0" lvl="1" indent="-285750" algn="l" defTabSz="914400" rtl="0" eaLnBrk="1" fontAlgn="auto" latinLnBrk="0" hangingPunct="1">
              <a:lnSpc>
                <a:spcPct val="100000"/>
              </a:lnSpc>
              <a:spcBef>
                <a:spcPts val="0"/>
              </a:spcBef>
              <a:spcAft>
                <a:spcPts val="0"/>
              </a:spcAft>
              <a:buClr>
                <a:srgbClr val="BF0B3E"/>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The bulk upload feature remains a “create-only” feature – all modifications must be done through the data entry screens/interface.</a:t>
            </a:r>
          </a:p>
        </p:txBody>
      </p:sp>
      <p:sp>
        <p:nvSpPr>
          <p:cNvPr id="3" name="Rectangle 2">
            <a:extLst>
              <a:ext uri="{FF2B5EF4-FFF2-40B4-BE49-F238E27FC236}">
                <a16:creationId xmlns:a16="http://schemas.microsoft.com/office/drawing/2014/main" id="{910CA41E-1920-22D5-6872-D64634726627}"/>
              </a:ext>
            </a:extLst>
          </p:cNvPr>
          <p:cNvSpPr/>
          <p:nvPr/>
        </p:nvSpPr>
        <p:spPr>
          <a:xfrm>
            <a:off x="838200" y="1345915"/>
            <a:ext cx="9919639" cy="657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lumMod val="65000"/>
                </a:prstClr>
              </a:solidFill>
              <a:effectLst/>
              <a:uLnTx/>
              <a:uFillTx/>
              <a:latin typeface="Raleway" pitchFamily="2" charset="0"/>
              <a:ea typeface="+mn-ea"/>
              <a:cs typeface="+mn-cs"/>
            </a:endParaRPr>
          </a:p>
        </p:txBody>
      </p:sp>
      <p:sp>
        <p:nvSpPr>
          <p:cNvPr id="8" name="Title 1">
            <a:extLst>
              <a:ext uri="{FF2B5EF4-FFF2-40B4-BE49-F238E27FC236}">
                <a16:creationId xmlns:a16="http://schemas.microsoft.com/office/drawing/2014/main" id="{3C17894D-9657-8A90-AF65-E086D39936A2}"/>
              </a:ext>
            </a:extLst>
          </p:cNvPr>
          <p:cNvSpPr txBox="1">
            <a:spLocks/>
          </p:cNvSpPr>
          <p:nvPr/>
        </p:nvSpPr>
        <p:spPr>
          <a:xfrm>
            <a:off x="990600" y="422275"/>
            <a:ext cx="10515600" cy="1325563"/>
          </a:xfrm>
          <a:prstGeom prst="rect">
            <a:avLst/>
          </a:prstGeom>
        </p:spPr>
        <p:txBody>
          <a:bodyPr/>
          <a:lstStyle>
            <a:lvl1pPr algn="l" defTabSz="914400" rtl="0" eaLnBrk="1" latinLnBrk="0" hangingPunct="1">
              <a:lnSpc>
                <a:spcPct val="90000"/>
              </a:lnSpc>
              <a:spcBef>
                <a:spcPct val="0"/>
              </a:spcBef>
              <a:buNone/>
              <a:defRPr sz="4400" b="0" i="0" kern="1200">
                <a:solidFill>
                  <a:srgbClr val="232B64"/>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32B64"/>
                </a:solidFill>
                <a:effectLst/>
                <a:uLnTx/>
                <a:uFillTx/>
                <a:latin typeface="Arial" panose="020B0604020202020204" pitchFamily="34" charset="0"/>
                <a:ea typeface="+mj-ea"/>
                <a:cs typeface="Arial" panose="020B0604020202020204" pitchFamily="34" charset="0"/>
              </a:rPr>
              <a:t>New Feature Announcement</a:t>
            </a:r>
          </a:p>
        </p:txBody>
      </p:sp>
      <p:pic>
        <p:nvPicPr>
          <p:cNvPr id="4" name="Graphic 3" descr="Megaphone with solid fill">
            <a:extLst>
              <a:ext uri="{FF2B5EF4-FFF2-40B4-BE49-F238E27FC236}">
                <a16:creationId xmlns:a16="http://schemas.microsoft.com/office/drawing/2014/main" id="{1EBAEA82-096F-0E40-297A-273D134156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24850" y="164815"/>
            <a:ext cx="914400" cy="914400"/>
          </a:xfrm>
          <a:prstGeom prst="rect">
            <a:avLst/>
          </a:prstGeom>
        </p:spPr>
      </p:pic>
    </p:spTree>
    <p:extLst>
      <p:ext uri="{BB962C8B-B14F-4D97-AF65-F5344CB8AC3E}">
        <p14:creationId xmlns:p14="http://schemas.microsoft.com/office/powerpoint/2010/main" val="3390380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51F26-097D-5D40-945F-6AC2C947EC7F}"/>
              </a:ext>
            </a:extLst>
          </p:cNvPr>
          <p:cNvSpPr>
            <a:spLocks noGrp="1"/>
          </p:cNvSpPr>
          <p:nvPr>
            <p:ph type="title"/>
          </p:nvPr>
        </p:nvSpPr>
        <p:spPr>
          <a:xfrm>
            <a:off x="380394" y="329503"/>
            <a:ext cx="11259156" cy="1085853"/>
          </a:xfrm>
        </p:spPr>
        <p:txBody>
          <a:bodyPr/>
          <a:lstStyle/>
          <a:p>
            <a:pPr algn="l"/>
            <a:r>
              <a:rPr lang="en-US" sz="3200" dirty="0"/>
              <a:t>Districts &amp; CTEDs now have an assigned CTE Accountability Specialist to serve as a single point of contact.</a:t>
            </a:r>
            <a:endParaRPr lang="en-US" sz="3200" b="1" dirty="0"/>
          </a:p>
        </p:txBody>
      </p:sp>
      <p:sp>
        <p:nvSpPr>
          <p:cNvPr id="10" name="Text Placeholder 2">
            <a:extLst>
              <a:ext uri="{FF2B5EF4-FFF2-40B4-BE49-F238E27FC236}">
                <a16:creationId xmlns:a16="http://schemas.microsoft.com/office/drawing/2014/main" id="{050A0D95-D61E-9D79-D547-7A1AEEF49470}"/>
              </a:ext>
            </a:extLst>
          </p:cNvPr>
          <p:cNvSpPr>
            <a:spLocks noGrp="1"/>
          </p:cNvSpPr>
          <p:nvPr>
            <p:ph type="body" sz="quarter" idx="13"/>
          </p:nvPr>
        </p:nvSpPr>
        <p:spPr>
          <a:xfrm>
            <a:off x="1442888" y="6231807"/>
            <a:ext cx="10006584" cy="553248"/>
          </a:xfrm>
        </p:spPr>
        <p:txBody>
          <a:bodyPr/>
          <a:lstStyle/>
          <a:p>
            <a:pPr marL="0" indent="0">
              <a:lnSpc>
                <a:spcPts val="2600"/>
              </a:lnSpc>
              <a:buNone/>
            </a:pPr>
            <a:r>
              <a:rPr lang="en-US" b="1" dirty="0"/>
              <a:t>CTE Accountability Website: </a:t>
            </a:r>
            <a:r>
              <a:rPr lang="en-US" b="1" dirty="0">
                <a:hlinkClick r:id="rId2"/>
              </a:rPr>
              <a:t>www.azed.gov/cte/data</a:t>
            </a:r>
            <a:r>
              <a:rPr lang="en-US" b="1" dirty="0"/>
              <a:t> </a:t>
            </a:r>
          </a:p>
          <a:p>
            <a:pPr marL="0" indent="0">
              <a:lnSpc>
                <a:spcPts val="2600"/>
              </a:lnSpc>
              <a:buNone/>
            </a:pPr>
            <a:endParaRPr lang="en-US" sz="2000" b="1" dirty="0"/>
          </a:p>
        </p:txBody>
      </p:sp>
      <p:pic>
        <p:nvPicPr>
          <p:cNvPr id="15" name="Picture 14">
            <a:extLst>
              <a:ext uri="{FF2B5EF4-FFF2-40B4-BE49-F238E27FC236}">
                <a16:creationId xmlns:a16="http://schemas.microsoft.com/office/drawing/2014/main" id="{4C0AD837-7F8B-4D3B-C315-5893B2389A3C}"/>
              </a:ext>
            </a:extLst>
          </p:cNvPr>
          <p:cNvPicPr>
            <a:picLocks noChangeAspect="1"/>
          </p:cNvPicPr>
          <p:nvPr/>
        </p:nvPicPr>
        <p:blipFill>
          <a:blip r:embed="rId3"/>
          <a:srcRect/>
          <a:stretch>
            <a:fillRect/>
          </a:stretch>
        </p:blipFill>
        <p:spPr>
          <a:xfrm>
            <a:off x="422532" y="1737612"/>
            <a:ext cx="7506306" cy="3382776"/>
          </a:xfrm>
          <a:custGeom>
            <a:avLst/>
            <a:gdLst>
              <a:gd name="connsiteX0" fmla="*/ 0 w 8688012"/>
              <a:gd name="connsiteY0" fmla="*/ 0 h 3915321"/>
              <a:gd name="connsiteX1" fmla="*/ 8688012 w 8688012"/>
              <a:gd name="connsiteY1" fmla="*/ 0 h 3915321"/>
              <a:gd name="connsiteX2" fmla="*/ 8688012 w 8688012"/>
              <a:gd name="connsiteY2" fmla="*/ 3915321 h 3915321"/>
              <a:gd name="connsiteX3" fmla="*/ 8524274 w 8688012"/>
              <a:gd name="connsiteY3" fmla="*/ 3915321 h 3915321"/>
              <a:gd name="connsiteX4" fmla="*/ 8437705 w 8688012"/>
              <a:gd name="connsiteY4" fmla="*/ 3832399 h 3915321"/>
              <a:gd name="connsiteX5" fmla="*/ 8192106 w 8688012"/>
              <a:gd name="connsiteY5" fmla="*/ 3757886 h 3915321"/>
              <a:gd name="connsiteX6" fmla="*/ 7944456 w 8688012"/>
              <a:gd name="connsiteY6" fmla="*/ 3862661 h 3915321"/>
              <a:gd name="connsiteX7" fmla="*/ 7763481 w 8688012"/>
              <a:gd name="connsiteY7" fmla="*/ 3738836 h 3915321"/>
              <a:gd name="connsiteX8" fmla="*/ 7525356 w 8688012"/>
              <a:gd name="connsiteY8" fmla="*/ 3862661 h 3915321"/>
              <a:gd name="connsiteX9" fmla="*/ 7444871 w 8688012"/>
              <a:gd name="connsiteY9" fmla="*/ 3897075 h 3915321"/>
              <a:gd name="connsiteX10" fmla="*/ 7398811 w 8688012"/>
              <a:gd name="connsiteY10" fmla="*/ 3915321 h 3915321"/>
              <a:gd name="connsiteX11" fmla="*/ 7351561 w 8688012"/>
              <a:gd name="connsiteY11" fmla="*/ 3915321 h 3915321"/>
              <a:gd name="connsiteX12" fmla="*/ 7327980 w 8688012"/>
              <a:gd name="connsiteY12" fmla="*/ 3887478 h 3915321"/>
              <a:gd name="connsiteX13" fmla="*/ 7287231 w 8688012"/>
              <a:gd name="connsiteY13" fmla="*/ 3853136 h 3915321"/>
              <a:gd name="connsiteX14" fmla="*/ 6915756 w 8688012"/>
              <a:gd name="connsiteY14" fmla="*/ 3891236 h 3915321"/>
              <a:gd name="connsiteX15" fmla="*/ 6734781 w 8688012"/>
              <a:gd name="connsiteY15" fmla="*/ 3776936 h 3915321"/>
              <a:gd name="connsiteX16" fmla="*/ 6620481 w 8688012"/>
              <a:gd name="connsiteY16" fmla="*/ 3767411 h 3915321"/>
              <a:gd name="connsiteX17" fmla="*/ 6468081 w 8688012"/>
              <a:gd name="connsiteY17" fmla="*/ 3881711 h 3915321"/>
              <a:gd name="connsiteX18" fmla="*/ 6306156 w 8688012"/>
              <a:gd name="connsiteY18" fmla="*/ 3729311 h 3915321"/>
              <a:gd name="connsiteX19" fmla="*/ 6201381 w 8688012"/>
              <a:gd name="connsiteY19" fmla="*/ 3691211 h 3915321"/>
              <a:gd name="connsiteX20" fmla="*/ 5847763 w 8688012"/>
              <a:gd name="connsiteY20" fmla="*/ 3900973 h 3915321"/>
              <a:gd name="connsiteX21" fmla="*/ 5842986 w 8688012"/>
              <a:gd name="connsiteY21" fmla="*/ 3915321 h 3915321"/>
              <a:gd name="connsiteX22" fmla="*/ 5737629 w 8688012"/>
              <a:gd name="connsiteY22" fmla="*/ 3915321 h 3915321"/>
              <a:gd name="connsiteX23" fmla="*/ 5736933 w 8688012"/>
              <a:gd name="connsiteY23" fmla="*/ 3914170 h 3915321"/>
              <a:gd name="connsiteX24" fmla="*/ 5563206 w 8688012"/>
              <a:gd name="connsiteY24" fmla="*/ 3729311 h 3915321"/>
              <a:gd name="connsiteX25" fmla="*/ 5409293 w 8688012"/>
              <a:gd name="connsiteY25" fmla="*/ 3902775 h 3915321"/>
              <a:gd name="connsiteX26" fmla="*/ 5400346 w 8688012"/>
              <a:gd name="connsiteY26" fmla="*/ 3915321 h 3915321"/>
              <a:gd name="connsiteX27" fmla="*/ 5318439 w 8688012"/>
              <a:gd name="connsiteY27" fmla="*/ 3915321 h 3915321"/>
              <a:gd name="connsiteX28" fmla="*/ 5277456 w 8688012"/>
              <a:gd name="connsiteY28" fmla="*/ 3872186 h 3915321"/>
              <a:gd name="connsiteX29" fmla="*/ 5032403 w 8688012"/>
              <a:gd name="connsiteY29" fmla="*/ 3881819 h 3915321"/>
              <a:gd name="connsiteX30" fmla="*/ 4989689 w 8688012"/>
              <a:gd name="connsiteY30" fmla="*/ 3915321 h 3915321"/>
              <a:gd name="connsiteX31" fmla="*/ 4708121 w 8688012"/>
              <a:gd name="connsiteY31" fmla="*/ 3915321 h 3915321"/>
              <a:gd name="connsiteX32" fmla="*/ 4663106 w 8688012"/>
              <a:gd name="connsiteY32" fmla="*/ 3885648 h 3915321"/>
              <a:gd name="connsiteX33" fmla="*/ 4526479 w 8688012"/>
              <a:gd name="connsiteY33" fmla="*/ 3897445 h 3915321"/>
              <a:gd name="connsiteX34" fmla="*/ 4494017 w 8688012"/>
              <a:gd name="connsiteY34" fmla="*/ 3915321 h 3915321"/>
              <a:gd name="connsiteX35" fmla="*/ 4206302 w 8688012"/>
              <a:gd name="connsiteY35" fmla="*/ 3915321 h 3915321"/>
              <a:gd name="connsiteX36" fmla="*/ 4201354 w 8688012"/>
              <a:gd name="connsiteY36" fmla="*/ 3908543 h 3915321"/>
              <a:gd name="connsiteX37" fmla="*/ 4153506 w 8688012"/>
              <a:gd name="connsiteY37" fmla="*/ 3853136 h 3915321"/>
              <a:gd name="connsiteX38" fmla="*/ 4058256 w 8688012"/>
              <a:gd name="connsiteY38" fmla="*/ 3776936 h 3915321"/>
              <a:gd name="connsiteX39" fmla="*/ 3948677 w 8688012"/>
              <a:gd name="connsiteY39" fmla="*/ 3879949 h 3915321"/>
              <a:gd name="connsiteX40" fmla="*/ 3919132 w 8688012"/>
              <a:gd name="connsiteY40" fmla="*/ 3915321 h 3915321"/>
              <a:gd name="connsiteX41" fmla="*/ 3867783 w 8688012"/>
              <a:gd name="connsiteY41" fmla="*/ 3915321 h 3915321"/>
              <a:gd name="connsiteX42" fmla="*/ 3867321 w 8688012"/>
              <a:gd name="connsiteY42" fmla="*/ 3898481 h 3915321"/>
              <a:gd name="connsiteX43" fmla="*/ 3753456 w 8688012"/>
              <a:gd name="connsiteY43" fmla="*/ 3786461 h 3915321"/>
              <a:gd name="connsiteX44" fmla="*/ 3467706 w 8688012"/>
              <a:gd name="connsiteY44" fmla="*/ 3710261 h 3915321"/>
              <a:gd name="connsiteX45" fmla="*/ 3280542 w 8688012"/>
              <a:gd name="connsiteY45" fmla="*/ 3901936 h 3915321"/>
              <a:gd name="connsiteX46" fmla="*/ 3269818 w 8688012"/>
              <a:gd name="connsiteY46" fmla="*/ 3915321 h 3915321"/>
              <a:gd name="connsiteX47" fmla="*/ 3203808 w 8688012"/>
              <a:gd name="connsiteY47" fmla="*/ 3915321 h 3915321"/>
              <a:gd name="connsiteX48" fmla="*/ 3191625 w 8688012"/>
              <a:gd name="connsiteY48" fmla="*/ 3898525 h 3915321"/>
              <a:gd name="connsiteX49" fmla="*/ 3134331 w 8688012"/>
              <a:gd name="connsiteY49" fmla="*/ 3853136 h 3915321"/>
              <a:gd name="connsiteX50" fmla="*/ 3067656 w 8688012"/>
              <a:gd name="connsiteY50" fmla="*/ 3843611 h 3915321"/>
              <a:gd name="connsiteX51" fmla="*/ 3028135 w 8688012"/>
              <a:gd name="connsiteY51" fmla="*/ 3915041 h 3915321"/>
              <a:gd name="connsiteX52" fmla="*/ 3027976 w 8688012"/>
              <a:gd name="connsiteY52" fmla="*/ 3915321 h 3915321"/>
              <a:gd name="connsiteX53" fmla="*/ 2644708 w 8688012"/>
              <a:gd name="connsiteY53" fmla="*/ 3915321 h 3915321"/>
              <a:gd name="connsiteX54" fmla="*/ 2534256 w 8688012"/>
              <a:gd name="connsiteY54" fmla="*/ 3786461 h 3915321"/>
              <a:gd name="connsiteX55" fmla="*/ 2403300 w 8688012"/>
              <a:gd name="connsiteY55" fmla="*/ 3905434 h 3915321"/>
              <a:gd name="connsiteX56" fmla="*/ 2391090 w 8688012"/>
              <a:gd name="connsiteY56" fmla="*/ 3915321 h 3915321"/>
              <a:gd name="connsiteX57" fmla="*/ 2318055 w 8688012"/>
              <a:gd name="connsiteY57" fmla="*/ 3915321 h 3915321"/>
              <a:gd name="connsiteX58" fmla="*/ 2290762 w 8688012"/>
              <a:gd name="connsiteY58" fmla="*/ 3878288 h 3915321"/>
              <a:gd name="connsiteX59" fmla="*/ 2172306 w 8688012"/>
              <a:gd name="connsiteY59" fmla="*/ 3719786 h 3915321"/>
              <a:gd name="connsiteX60" fmla="*/ 1877031 w 8688012"/>
              <a:gd name="connsiteY60" fmla="*/ 3795986 h 3915321"/>
              <a:gd name="connsiteX61" fmla="*/ 1800831 w 8688012"/>
              <a:gd name="connsiteY61" fmla="*/ 3872186 h 3915321"/>
              <a:gd name="connsiteX62" fmla="*/ 1657956 w 8688012"/>
              <a:gd name="connsiteY62" fmla="*/ 3719786 h 3915321"/>
              <a:gd name="connsiteX63" fmla="*/ 1600806 w 8688012"/>
              <a:gd name="connsiteY63" fmla="*/ 3672161 h 3915321"/>
              <a:gd name="connsiteX64" fmla="*/ 1372237 w 8688012"/>
              <a:gd name="connsiteY64" fmla="*/ 3804052 h 3915321"/>
              <a:gd name="connsiteX65" fmla="*/ 1227559 w 8688012"/>
              <a:gd name="connsiteY65" fmla="*/ 3915321 h 3915321"/>
              <a:gd name="connsiteX66" fmla="*/ 1144046 w 8688012"/>
              <a:gd name="connsiteY66" fmla="*/ 3915321 h 3915321"/>
              <a:gd name="connsiteX67" fmla="*/ 1140080 w 8688012"/>
              <a:gd name="connsiteY67" fmla="*/ 3909318 h 3915321"/>
              <a:gd name="connsiteX68" fmla="*/ 1105506 w 8688012"/>
              <a:gd name="connsiteY68" fmla="*/ 3862661 h 3915321"/>
              <a:gd name="connsiteX69" fmla="*/ 1038831 w 8688012"/>
              <a:gd name="connsiteY69" fmla="*/ 3805511 h 3915321"/>
              <a:gd name="connsiteX70" fmla="*/ 908698 w 8688012"/>
              <a:gd name="connsiteY70" fmla="*/ 3877757 h 3915321"/>
              <a:gd name="connsiteX71" fmla="*/ 872523 w 8688012"/>
              <a:gd name="connsiteY71" fmla="*/ 3915321 h 3915321"/>
              <a:gd name="connsiteX72" fmla="*/ 733013 w 8688012"/>
              <a:gd name="connsiteY72" fmla="*/ 3915321 h 3915321"/>
              <a:gd name="connsiteX73" fmla="*/ 726426 w 8688012"/>
              <a:gd name="connsiteY73" fmla="*/ 3907962 h 3915321"/>
              <a:gd name="connsiteX74" fmla="*/ 657831 w 8688012"/>
              <a:gd name="connsiteY74" fmla="*/ 3834086 h 3915321"/>
              <a:gd name="connsiteX75" fmla="*/ 553386 w 8688012"/>
              <a:gd name="connsiteY75" fmla="*/ 3915321 h 3915321"/>
              <a:gd name="connsiteX76" fmla="*/ 228849 w 8688012"/>
              <a:gd name="connsiteY76" fmla="*/ 3915321 h 3915321"/>
              <a:gd name="connsiteX77" fmla="*/ 219681 w 8688012"/>
              <a:gd name="connsiteY77" fmla="*/ 3900761 h 3915321"/>
              <a:gd name="connsiteX78" fmla="*/ 203041 w 8688012"/>
              <a:gd name="connsiteY78" fmla="*/ 3915321 h 3915321"/>
              <a:gd name="connsiteX79" fmla="*/ 0 w 8688012"/>
              <a:gd name="connsiteY79" fmla="*/ 3915321 h 391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688012" h="3915321">
                <a:moveTo>
                  <a:pt x="0" y="0"/>
                </a:moveTo>
                <a:lnTo>
                  <a:pt x="8688012" y="0"/>
                </a:lnTo>
                <a:lnTo>
                  <a:pt x="8688012" y="3915321"/>
                </a:lnTo>
                <a:lnTo>
                  <a:pt x="8524274" y="3915321"/>
                </a:lnTo>
                <a:lnTo>
                  <a:pt x="8437705" y="3832399"/>
                </a:lnTo>
                <a:cubicBezTo>
                  <a:pt x="8373339" y="3779379"/>
                  <a:pt x="8300131" y="3744383"/>
                  <a:pt x="8192106" y="3757886"/>
                </a:cubicBezTo>
                <a:cubicBezTo>
                  <a:pt x="8103164" y="3769004"/>
                  <a:pt x="8027006" y="3827736"/>
                  <a:pt x="7944456" y="3862661"/>
                </a:cubicBezTo>
                <a:cubicBezTo>
                  <a:pt x="7930529" y="3851829"/>
                  <a:pt x="7786443" y="3734244"/>
                  <a:pt x="7763481" y="3738836"/>
                </a:cubicBezTo>
                <a:cubicBezTo>
                  <a:pt x="7675753" y="3756382"/>
                  <a:pt x="7606131" y="3824197"/>
                  <a:pt x="7525356" y="3862661"/>
                </a:cubicBezTo>
                <a:cubicBezTo>
                  <a:pt x="7499005" y="3875209"/>
                  <a:pt x="7472018" y="3886322"/>
                  <a:pt x="7444871" y="3897075"/>
                </a:cubicBezTo>
                <a:lnTo>
                  <a:pt x="7398811" y="3915321"/>
                </a:lnTo>
                <a:lnTo>
                  <a:pt x="7351561" y="3915321"/>
                </a:lnTo>
                <a:lnTo>
                  <a:pt x="7327980" y="3887478"/>
                </a:lnTo>
                <a:cubicBezTo>
                  <a:pt x="7316162" y="3873525"/>
                  <a:pt x="7303462" y="3860825"/>
                  <a:pt x="7287231" y="3853136"/>
                </a:cubicBezTo>
                <a:cubicBezTo>
                  <a:pt x="7206786" y="3815031"/>
                  <a:pt x="6922734" y="3889990"/>
                  <a:pt x="6915756" y="3891236"/>
                </a:cubicBezTo>
                <a:cubicBezTo>
                  <a:pt x="6713779" y="3865989"/>
                  <a:pt x="7005780" y="3918327"/>
                  <a:pt x="6734781" y="3776936"/>
                </a:cubicBezTo>
                <a:cubicBezTo>
                  <a:pt x="6700885" y="3759251"/>
                  <a:pt x="6658581" y="3770586"/>
                  <a:pt x="6620481" y="3767411"/>
                </a:cubicBezTo>
                <a:cubicBezTo>
                  <a:pt x="6569681" y="3805511"/>
                  <a:pt x="6529041" y="3863931"/>
                  <a:pt x="6468081" y="3881711"/>
                </a:cubicBezTo>
                <a:cubicBezTo>
                  <a:pt x="6422925" y="3894882"/>
                  <a:pt x="6306430" y="3729646"/>
                  <a:pt x="6306156" y="3729311"/>
                </a:cubicBezTo>
                <a:cubicBezTo>
                  <a:pt x="6271231" y="3716611"/>
                  <a:pt x="6235022" y="3675420"/>
                  <a:pt x="6201381" y="3691211"/>
                </a:cubicBezTo>
                <a:cubicBezTo>
                  <a:pt x="5957308" y="3805776"/>
                  <a:pt x="5872562" y="3867186"/>
                  <a:pt x="5847763" y="3900973"/>
                </a:cubicBezTo>
                <a:lnTo>
                  <a:pt x="5842986" y="3915321"/>
                </a:lnTo>
                <a:lnTo>
                  <a:pt x="5737629" y="3915321"/>
                </a:lnTo>
                <a:lnTo>
                  <a:pt x="5736933" y="3914170"/>
                </a:lnTo>
                <a:cubicBezTo>
                  <a:pt x="5692763" y="3842459"/>
                  <a:pt x="5604946" y="3710338"/>
                  <a:pt x="5563206" y="3729311"/>
                </a:cubicBezTo>
                <a:cubicBezTo>
                  <a:pt x="5492428" y="3761483"/>
                  <a:pt x="5452808" y="3834694"/>
                  <a:pt x="5409293" y="3902775"/>
                </a:cubicBezTo>
                <a:lnTo>
                  <a:pt x="5400346" y="3915321"/>
                </a:lnTo>
                <a:lnTo>
                  <a:pt x="5318439" y="3915321"/>
                </a:lnTo>
                <a:lnTo>
                  <a:pt x="5277456" y="3872186"/>
                </a:lnTo>
                <a:cubicBezTo>
                  <a:pt x="5153478" y="3761258"/>
                  <a:pt x="5139395" y="3793004"/>
                  <a:pt x="5032403" y="3881819"/>
                </a:cubicBezTo>
                <a:lnTo>
                  <a:pt x="4989689" y="3915321"/>
                </a:lnTo>
                <a:lnTo>
                  <a:pt x="4708121" y="3915321"/>
                </a:lnTo>
                <a:lnTo>
                  <a:pt x="4663106" y="3885648"/>
                </a:lnTo>
                <a:cubicBezTo>
                  <a:pt x="4605928" y="3844764"/>
                  <a:pt x="4616079" y="3845472"/>
                  <a:pt x="4526479" y="3897445"/>
                </a:cubicBezTo>
                <a:lnTo>
                  <a:pt x="4494017" y="3915321"/>
                </a:lnTo>
                <a:lnTo>
                  <a:pt x="4206302" y="3915321"/>
                </a:lnTo>
                <a:lnTo>
                  <a:pt x="4201354" y="3908543"/>
                </a:lnTo>
                <a:cubicBezTo>
                  <a:pt x="4189000" y="3893074"/>
                  <a:pt x="4173360" y="3874795"/>
                  <a:pt x="4153506" y="3853136"/>
                </a:cubicBezTo>
                <a:cubicBezTo>
                  <a:pt x="4126031" y="3823163"/>
                  <a:pt x="4097410" y="3765973"/>
                  <a:pt x="4058256" y="3776936"/>
                </a:cubicBezTo>
                <a:cubicBezTo>
                  <a:pt x="4009614" y="3790556"/>
                  <a:pt x="3980357" y="3837324"/>
                  <a:pt x="3948677" y="3879949"/>
                </a:cubicBezTo>
                <a:lnTo>
                  <a:pt x="3919132" y="3915321"/>
                </a:lnTo>
                <a:lnTo>
                  <a:pt x="3867783" y="3915321"/>
                </a:lnTo>
                <a:lnTo>
                  <a:pt x="3867321" y="3898481"/>
                </a:lnTo>
                <a:cubicBezTo>
                  <a:pt x="3861720" y="3872220"/>
                  <a:pt x="3836801" y="3834087"/>
                  <a:pt x="3753456" y="3786461"/>
                </a:cubicBezTo>
                <a:cubicBezTo>
                  <a:pt x="3667866" y="3737552"/>
                  <a:pt x="3562956" y="3735661"/>
                  <a:pt x="3467706" y="3710261"/>
                </a:cubicBezTo>
                <a:cubicBezTo>
                  <a:pt x="3370564" y="3799931"/>
                  <a:pt x="3313981" y="3861710"/>
                  <a:pt x="3280542" y="3901936"/>
                </a:cubicBezTo>
                <a:lnTo>
                  <a:pt x="3269818" y="3915321"/>
                </a:lnTo>
                <a:lnTo>
                  <a:pt x="3203808" y="3915321"/>
                </a:lnTo>
                <a:lnTo>
                  <a:pt x="3191625" y="3898525"/>
                </a:lnTo>
                <a:cubicBezTo>
                  <a:pt x="3178350" y="3884559"/>
                  <a:pt x="3159978" y="3869165"/>
                  <a:pt x="3134331" y="3853136"/>
                </a:cubicBezTo>
                <a:cubicBezTo>
                  <a:pt x="3115293" y="3841237"/>
                  <a:pt x="3089881" y="3846786"/>
                  <a:pt x="3067656" y="3843611"/>
                </a:cubicBezTo>
                <a:cubicBezTo>
                  <a:pt x="3060640" y="3856084"/>
                  <a:pt x="3046351" y="3882397"/>
                  <a:pt x="3028135" y="3915041"/>
                </a:cubicBezTo>
                <a:lnTo>
                  <a:pt x="3027976" y="3915321"/>
                </a:lnTo>
                <a:lnTo>
                  <a:pt x="2644708" y="3915321"/>
                </a:lnTo>
                <a:lnTo>
                  <a:pt x="2534256" y="3786461"/>
                </a:lnTo>
                <a:cubicBezTo>
                  <a:pt x="2470900" y="3839814"/>
                  <a:pt x="2431049" y="3879816"/>
                  <a:pt x="2403300" y="3905434"/>
                </a:cubicBezTo>
                <a:lnTo>
                  <a:pt x="2391090" y="3915321"/>
                </a:lnTo>
                <a:lnTo>
                  <a:pt x="2318055" y="3915321"/>
                </a:lnTo>
                <a:lnTo>
                  <a:pt x="2290762" y="3878288"/>
                </a:lnTo>
                <a:cubicBezTo>
                  <a:pt x="2265790" y="3842246"/>
                  <a:pt x="2230107" y="3789755"/>
                  <a:pt x="2172306" y="3719786"/>
                </a:cubicBezTo>
                <a:cubicBezTo>
                  <a:pt x="2073881" y="3745186"/>
                  <a:pt x="1971074" y="3757404"/>
                  <a:pt x="1877031" y="3795986"/>
                </a:cubicBezTo>
                <a:cubicBezTo>
                  <a:pt x="1843798" y="3809620"/>
                  <a:pt x="1834183" y="3858845"/>
                  <a:pt x="1800831" y="3872186"/>
                </a:cubicBezTo>
                <a:cubicBezTo>
                  <a:pt x="1721895" y="3903760"/>
                  <a:pt x="1663751" y="3729928"/>
                  <a:pt x="1657956" y="3719786"/>
                </a:cubicBezTo>
                <a:cubicBezTo>
                  <a:pt x="1638906" y="3703911"/>
                  <a:pt x="1623364" y="3661863"/>
                  <a:pt x="1600806" y="3672161"/>
                </a:cubicBezTo>
                <a:cubicBezTo>
                  <a:pt x="1513891" y="3711840"/>
                  <a:pt x="1440688" y="3756115"/>
                  <a:pt x="1372237" y="3804052"/>
                </a:cubicBezTo>
                <a:lnTo>
                  <a:pt x="1227559" y="3915321"/>
                </a:lnTo>
                <a:lnTo>
                  <a:pt x="1144046" y="3915321"/>
                </a:lnTo>
                <a:lnTo>
                  <a:pt x="1140080" y="3909318"/>
                </a:lnTo>
                <a:cubicBezTo>
                  <a:pt x="1129379" y="3893120"/>
                  <a:pt x="1118267" y="3877245"/>
                  <a:pt x="1105506" y="3862661"/>
                </a:cubicBezTo>
                <a:cubicBezTo>
                  <a:pt x="1086230" y="3840632"/>
                  <a:pt x="1067295" y="3798680"/>
                  <a:pt x="1038831" y="3805511"/>
                </a:cubicBezTo>
                <a:cubicBezTo>
                  <a:pt x="986006" y="3818189"/>
                  <a:pt x="944713" y="3844933"/>
                  <a:pt x="908698" y="3877757"/>
                </a:cubicBezTo>
                <a:lnTo>
                  <a:pt x="872523" y="3915321"/>
                </a:lnTo>
                <a:lnTo>
                  <a:pt x="733013" y="3915321"/>
                </a:lnTo>
                <a:lnTo>
                  <a:pt x="726426" y="3907962"/>
                </a:lnTo>
                <a:cubicBezTo>
                  <a:pt x="663136" y="3834067"/>
                  <a:pt x="734313" y="3891448"/>
                  <a:pt x="657831" y="3834086"/>
                </a:cubicBezTo>
                <a:lnTo>
                  <a:pt x="553386" y="3915321"/>
                </a:lnTo>
                <a:lnTo>
                  <a:pt x="228849" y="3915321"/>
                </a:lnTo>
                <a:lnTo>
                  <a:pt x="219681" y="3900761"/>
                </a:lnTo>
                <a:lnTo>
                  <a:pt x="203041" y="3915321"/>
                </a:lnTo>
                <a:lnTo>
                  <a:pt x="0" y="3915321"/>
                </a:lnTo>
                <a:close/>
              </a:path>
            </a:pathLst>
          </a:custGeom>
          <a:ln>
            <a:noFill/>
          </a:ln>
          <a:effectLst>
            <a:outerShdw blurRad="292100" dist="139700" dir="2700000" algn="tl" rotWithShape="0">
              <a:srgbClr val="333333">
                <a:alpha val="65000"/>
              </a:srgbClr>
            </a:outerShdw>
          </a:effectLst>
        </p:spPr>
      </p:pic>
      <p:sp>
        <p:nvSpPr>
          <p:cNvPr id="18" name="Arrow: Left 17">
            <a:extLst>
              <a:ext uri="{FF2B5EF4-FFF2-40B4-BE49-F238E27FC236}">
                <a16:creationId xmlns:a16="http://schemas.microsoft.com/office/drawing/2014/main" id="{FE0ADE5C-568D-EF97-4A41-75D479B4809F}"/>
              </a:ext>
            </a:extLst>
          </p:cNvPr>
          <p:cNvSpPr/>
          <p:nvPr/>
        </p:nvSpPr>
        <p:spPr>
          <a:xfrm rot="19526388">
            <a:off x="4138465" y="2741396"/>
            <a:ext cx="1228725" cy="553248"/>
          </a:xfrm>
          <a:prstGeom prst="leftArrow">
            <a:avLst/>
          </a:prstGeom>
          <a:solidFill>
            <a:srgbClr val="BF0B3E"/>
          </a:solidFill>
          <a:ln>
            <a:solidFill>
              <a:srgbClr val="BF0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9" name="TextBox 18">
            <a:extLst>
              <a:ext uri="{FF2B5EF4-FFF2-40B4-BE49-F238E27FC236}">
                <a16:creationId xmlns:a16="http://schemas.microsoft.com/office/drawing/2014/main" id="{A0DD59B0-33AC-EA22-D702-ED2804BB946B}"/>
              </a:ext>
            </a:extLst>
          </p:cNvPr>
          <p:cNvSpPr txBox="1"/>
          <p:nvPr/>
        </p:nvSpPr>
        <p:spPr>
          <a:xfrm>
            <a:off x="8362950" y="1737612"/>
            <a:ext cx="3086522"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r>
              <a:rPr kumimoji="0" lang="en-US" sz="20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Assignments are by CTED –  the CTED and each member district share a specialist to help foster collaboration.</a:t>
            </a:r>
          </a:p>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endParaRPr kumimoji="0" lang="en-US" sz="20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r>
              <a:rPr kumimoji="0" lang="en-US" sz="2000" b="0" i="0" u="none" strike="noStrike" kern="1200" cap="none" spc="0" normalizeH="0" baseline="0" noProof="0" dirty="0">
                <a:ln>
                  <a:noFill/>
                </a:ln>
                <a:solidFill>
                  <a:srgbClr val="5A5D5C"/>
                </a:solidFill>
                <a:effectLst/>
                <a:uLnTx/>
                <a:uFillTx/>
                <a:latin typeface="Arial" panose="020B0604020202020204"/>
                <a:ea typeface="+mn-ea"/>
                <a:cs typeface="Calibri Light" panose="020F0302020204030204" pitchFamily="34" charset="0"/>
              </a:rPr>
              <a:t>Direct questions and concerns regarding CTE data reporting &amp; the CTE Data Portal to your assigned specialist.</a:t>
            </a:r>
          </a:p>
        </p:txBody>
      </p:sp>
    </p:spTree>
    <p:extLst>
      <p:ext uri="{BB962C8B-B14F-4D97-AF65-F5344CB8AC3E}">
        <p14:creationId xmlns:p14="http://schemas.microsoft.com/office/powerpoint/2010/main" val="1071728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BED121-BF97-514E-893C-F291FE4879C5}"/>
              </a:ext>
            </a:extLst>
          </p:cNvPr>
          <p:cNvSpPr>
            <a:spLocks noGrp="1"/>
          </p:cNvSpPr>
          <p:nvPr>
            <p:ph type="title"/>
          </p:nvPr>
        </p:nvSpPr>
        <p:spPr>
          <a:xfrm>
            <a:off x="581223" y="351982"/>
            <a:ext cx="6899440" cy="1085853"/>
          </a:xfrm>
        </p:spPr>
        <p:txBody>
          <a:bodyPr/>
          <a:lstStyle/>
          <a:p>
            <a:r>
              <a:rPr lang="en-US" dirty="0"/>
              <a:t>What is CTE/ADE IT working on now?</a:t>
            </a:r>
          </a:p>
        </p:txBody>
      </p:sp>
      <p:sp>
        <p:nvSpPr>
          <p:cNvPr id="4" name="Text Placeholder 3">
            <a:extLst>
              <a:ext uri="{FF2B5EF4-FFF2-40B4-BE49-F238E27FC236}">
                <a16:creationId xmlns:a16="http://schemas.microsoft.com/office/drawing/2014/main" id="{BDA18989-4B9B-6246-83ED-342C4680A8C3}"/>
              </a:ext>
            </a:extLst>
          </p:cNvPr>
          <p:cNvSpPr>
            <a:spLocks noGrp="1"/>
          </p:cNvSpPr>
          <p:nvPr>
            <p:ph type="body" sz="quarter" idx="12"/>
          </p:nvPr>
        </p:nvSpPr>
        <p:spPr>
          <a:xfrm>
            <a:off x="524636" y="1710959"/>
            <a:ext cx="7012614" cy="3977461"/>
          </a:xfrm>
        </p:spPr>
        <p:txBody>
          <a:bodyPr/>
          <a:lstStyle/>
          <a:p>
            <a:pPr>
              <a:lnSpc>
                <a:spcPts val="2600"/>
              </a:lnSpc>
            </a:pPr>
            <a:r>
              <a:rPr lang="en-US" sz="2400" dirty="0">
                <a:solidFill>
                  <a:schemeClr val="tx1"/>
                </a:solidFill>
              </a:rPr>
              <a:t>ADE IT has just finished manual data entry for enrollment reporting (and other enrollment-related updates) in January.</a:t>
            </a:r>
          </a:p>
          <a:p>
            <a:pPr>
              <a:lnSpc>
                <a:spcPts val="2600"/>
              </a:lnSpc>
            </a:pPr>
            <a:r>
              <a:rPr lang="en-US" sz="2400" dirty="0">
                <a:solidFill>
                  <a:schemeClr val="tx1"/>
                </a:solidFill>
              </a:rPr>
              <a:t>ADE IT is now working on updating the Industry Credential bulk upload so that the “upload code” stays consistent from year to year.</a:t>
            </a:r>
          </a:p>
          <a:p>
            <a:pPr>
              <a:lnSpc>
                <a:spcPts val="2600"/>
              </a:lnSpc>
            </a:pPr>
            <a:r>
              <a:rPr lang="en-US" sz="2400" dirty="0">
                <a:solidFill>
                  <a:schemeClr val="tx1"/>
                </a:solidFill>
              </a:rPr>
              <a:t>Next, ADE IT will create the Opportunity Gap Analysis Report in the CTE Data Portal so that users may generate the report at any time and in real-time.</a:t>
            </a:r>
          </a:p>
          <a:p>
            <a:pPr>
              <a:lnSpc>
                <a:spcPts val="2600"/>
              </a:lnSpc>
            </a:pPr>
            <a:r>
              <a:rPr lang="en-US" sz="2400" dirty="0">
                <a:solidFill>
                  <a:schemeClr val="tx1"/>
                </a:solidFill>
              </a:rPr>
              <a:t>We are also looking at how fourth year funding for CTEDs will impact the CTE Data Portal system.</a:t>
            </a:r>
          </a:p>
        </p:txBody>
      </p:sp>
      <p:sp>
        <p:nvSpPr>
          <p:cNvPr id="23" name="Rectangle 22">
            <a:extLst>
              <a:ext uri="{FF2B5EF4-FFF2-40B4-BE49-F238E27FC236}">
                <a16:creationId xmlns:a16="http://schemas.microsoft.com/office/drawing/2014/main" id="{4618733B-F8AF-714D-8A7B-63DA4C34F7FA}"/>
              </a:ext>
            </a:extLst>
          </p:cNvPr>
          <p:cNvSpPr/>
          <p:nvPr/>
        </p:nvSpPr>
        <p:spPr>
          <a:xfrm>
            <a:off x="7839075" y="0"/>
            <a:ext cx="4352925" cy="6858000"/>
          </a:xfrm>
          <a:prstGeom prst="rect">
            <a:avLst/>
          </a:prstGeom>
          <a:solidFill>
            <a:srgbClr val="232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6" name="Graphic 5" descr="Computer outline">
            <a:extLst>
              <a:ext uri="{FF2B5EF4-FFF2-40B4-BE49-F238E27FC236}">
                <a16:creationId xmlns:a16="http://schemas.microsoft.com/office/drawing/2014/main" id="{130FBB76-C8E9-8EAB-7263-A992C97DB3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4799" y="645825"/>
            <a:ext cx="4437201" cy="4437201"/>
          </a:xfrm>
          <a:prstGeom prst="rect">
            <a:avLst/>
          </a:prstGeom>
        </p:spPr>
      </p:pic>
    </p:spTree>
    <p:extLst>
      <p:ext uri="{BB962C8B-B14F-4D97-AF65-F5344CB8AC3E}">
        <p14:creationId xmlns:p14="http://schemas.microsoft.com/office/powerpoint/2010/main" val="2229416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9F5C-6683-7C41-8C6A-D662FB58D05E}"/>
              </a:ext>
            </a:extLst>
          </p:cNvPr>
          <p:cNvSpPr>
            <a:spLocks noGrp="1"/>
          </p:cNvSpPr>
          <p:nvPr>
            <p:ph type="title"/>
          </p:nvPr>
        </p:nvSpPr>
        <p:spPr>
          <a:xfrm>
            <a:off x="543844" y="1210491"/>
            <a:ext cx="7264516" cy="5309877"/>
          </a:xfrm>
        </p:spPr>
        <p:txBody>
          <a:bodyPr/>
          <a:lstStyle/>
          <a:p>
            <a:r>
              <a:rPr lang="en-US" sz="2000" b="1" dirty="0"/>
              <a:t>Tammie Chavez</a:t>
            </a:r>
            <a:r>
              <a:rPr lang="en-US" sz="2000" dirty="0"/>
              <a:t>, CTE Enrollment Specialist</a:t>
            </a:r>
            <a:br>
              <a:rPr lang="en-US" sz="2000" dirty="0"/>
            </a:br>
            <a:r>
              <a:rPr lang="en-US" sz="2000" dirty="0"/>
              <a:t>Tammie.Chavez@azed.gov</a:t>
            </a:r>
            <a:br>
              <a:rPr lang="en-US" sz="2000" dirty="0"/>
            </a:br>
            <a:r>
              <a:rPr lang="en-US" sz="2000" dirty="0"/>
              <a:t>602-542-3839</a:t>
            </a:r>
            <a:br>
              <a:rPr lang="en-US" sz="2000" dirty="0"/>
            </a:br>
            <a:br>
              <a:rPr lang="en-US" sz="2000" dirty="0"/>
            </a:br>
            <a:r>
              <a:rPr lang="en-US" sz="2000" b="1" dirty="0"/>
              <a:t>Charles Jarvis, </a:t>
            </a:r>
            <a:r>
              <a:rPr lang="en-US" sz="2000" dirty="0"/>
              <a:t>Education Program Specialist</a:t>
            </a:r>
            <a:br>
              <a:rPr lang="en-US" sz="2000" dirty="0"/>
            </a:br>
            <a:r>
              <a:rPr lang="en-US" sz="2000" dirty="0"/>
              <a:t>Charles.Jarvis@azed.gov</a:t>
            </a:r>
            <a:br>
              <a:rPr lang="en-US" sz="2000" dirty="0"/>
            </a:br>
            <a:r>
              <a:rPr lang="en-US" sz="2000" dirty="0"/>
              <a:t>602-542-3823</a:t>
            </a:r>
            <a:br>
              <a:rPr lang="en-US" sz="2000" dirty="0"/>
            </a:br>
            <a:br>
              <a:rPr lang="en-US" sz="2000" dirty="0"/>
            </a:br>
            <a:r>
              <a:rPr lang="en-US" sz="2000" b="1" dirty="0"/>
              <a:t>Donna Kerwin</a:t>
            </a:r>
            <a:r>
              <a:rPr lang="en-US" sz="2000" dirty="0"/>
              <a:t>, CTE Business Analyst</a:t>
            </a:r>
            <a:br>
              <a:rPr lang="en-US" sz="2000" dirty="0"/>
            </a:br>
            <a:r>
              <a:rPr lang="en-US" sz="2000" dirty="0"/>
              <a:t>Donna.Kerwin@azed.gov</a:t>
            </a:r>
            <a:br>
              <a:rPr lang="en-US" sz="2000" dirty="0"/>
            </a:br>
            <a:r>
              <a:rPr lang="en-US" sz="2000" dirty="0"/>
              <a:t>602-542-7881</a:t>
            </a:r>
            <a:br>
              <a:rPr lang="en-US" sz="2000" dirty="0"/>
            </a:br>
            <a:br>
              <a:rPr lang="en-US" sz="2000" dirty="0"/>
            </a:br>
            <a:r>
              <a:rPr lang="en-US" sz="2000" b="1" dirty="0"/>
              <a:t>Janet Silao</a:t>
            </a:r>
            <a:r>
              <a:rPr lang="en-US" sz="2000" dirty="0"/>
              <a:t>, Education Program Specialist</a:t>
            </a:r>
            <a:br>
              <a:rPr lang="en-US" sz="2000" dirty="0"/>
            </a:br>
            <a:r>
              <a:rPr lang="en-US" sz="2000" dirty="0"/>
              <a:t>Janet.Silao@azed.gov</a:t>
            </a:r>
            <a:br>
              <a:rPr lang="en-US" sz="2000" dirty="0"/>
            </a:br>
            <a:r>
              <a:rPr lang="en-US" sz="2000" dirty="0"/>
              <a:t>602-542-5485</a:t>
            </a:r>
            <a:br>
              <a:rPr lang="en-US" sz="2000" dirty="0"/>
            </a:br>
            <a:br>
              <a:rPr lang="en-US" sz="2000" dirty="0"/>
            </a:br>
            <a:r>
              <a:rPr lang="en-US" sz="2000" b="1" dirty="0"/>
              <a:t>Samuel Irvin</a:t>
            </a:r>
            <a:r>
              <a:rPr lang="en-US" sz="2000" dirty="0"/>
              <a:t>, CTE Accountability Lead</a:t>
            </a:r>
            <a:br>
              <a:rPr lang="en-US" sz="2000" dirty="0"/>
            </a:br>
            <a:r>
              <a:rPr lang="en-US" sz="2000" dirty="0"/>
              <a:t>Samuel.Irvin@azed.gov</a:t>
            </a:r>
            <a:br>
              <a:rPr lang="en-US" sz="2000" dirty="0"/>
            </a:br>
            <a:r>
              <a:rPr lang="en-US" sz="2000" dirty="0"/>
              <a:t>602-364-1946</a:t>
            </a:r>
          </a:p>
        </p:txBody>
      </p:sp>
      <p:sp>
        <p:nvSpPr>
          <p:cNvPr id="3" name="Text Placeholder 2">
            <a:extLst>
              <a:ext uri="{FF2B5EF4-FFF2-40B4-BE49-F238E27FC236}">
                <a16:creationId xmlns:a16="http://schemas.microsoft.com/office/drawing/2014/main" id="{F2B38AC5-7DA2-AD47-9DA0-06E33E9B88F3}"/>
              </a:ext>
            </a:extLst>
          </p:cNvPr>
          <p:cNvSpPr>
            <a:spLocks noGrp="1"/>
          </p:cNvSpPr>
          <p:nvPr>
            <p:ph type="body" sz="quarter" idx="10"/>
          </p:nvPr>
        </p:nvSpPr>
        <p:spPr>
          <a:xfrm>
            <a:off x="389928" y="349224"/>
            <a:ext cx="7418432" cy="898455"/>
          </a:xfrm>
        </p:spPr>
        <p:txBody>
          <a:bodyPr/>
          <a:lstStyle/>
          <a:p>
            <a:r>
              <a:rPr lang="en-US" sz="4400" dirty="0"/>
              <a:t>CTE Accountability Team </a:t>
            </a:r>
          </a:p>
        </p:txBody>
      </p:sp>
      <p:pic>
        <p:nvPicPr>
          <p:cNvPr id="4" name="Picture 3" descr="Icon&#10;&#10;Description automatically generated">
            <a:extLst>
              <a:ext uri="{FF2B5EF4-FFF2-40B4-BE49-F238E27FC236}">
                <a16:creationId xmlns:a16="http://schemas.microsoft.com/office/drawing/2014/main" id="{9ABFAC75-D592-117B-9E71-EC98D8BEBB20}"/>
              </a:ext>
            </a:extLst>
          </p:cNvPr>
          <p:cNvPicPr>
            <a:picLocks noChangeAspect="1"/>
          </p:cNvPicPr>
          <p:nvPr/>
        </p:nvPicPr>
        <p:blipFill>
          <a:blip r:embed="rId3"/>
          <a:stretch>
            <a:fillRect/>
          </a:stretch>
        </p:blipFill>
        <p:spPr>
          <a:xfrm>
            <a:off x="7903202" y="894908"/>
            <a:ext cx="4224669" cy="4224669"/>
          </a:xfrm>
          <a:prstGeom prst="rect">
            <a:avLst/>
          </a:prstGeom>
        </p:spPr>
      </p:pic>
    </p:spTree>
    <p:extLst>
      <p:ext uri="{BB962C8B-B14F-4D97-AF65-F5344CB8AC3E}">
        <p14:creationId xmlns:p14="http://schemas.microsoft.com/office/powerpoint/2010/main" val="1748809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15600" y="121933"/>
            <a:ext cx="11360800" cy="763600"/>
          </a:xfrm>
          <a:prstGeom prst="rect">
            <a:avLst/>
          </a:prstGeom>
        </p:spPr>
        <p:txBody>
          <a:bodyPr spcFirstLastPara="1" wrap="square" lIns="121900" tIns="121900" rIns="121900" bIns="121900" anchor="t" anchorCtr="0">
            <a:normAutofit fontScale="90000"/>
          </a:bodyPr>
          <a:lstStyle/>
          <a:p>
            <a:r>
              <a:rPr lang="en" sz="4473" b="1" dirty="0">
                <a:latin typeface="Oswald"/>
                <a:ea typeface="Oswald"/>
                <a:cs typeface="Oswald"/>
                <a:sym typeface="Oswald"/>
              </a:rPr>
              <a:t>ACOVA</a:t>
            </a:r>
            <a:r>
              <a:rPr lang="en" sz="4769" b="1" dirty="0">
                <a:latin typeface="Oswald"/>
                <a:ea typeface="Oswald"/>
                <a:cs typeface="Oswald"/>
                <a:sym typeface="Oswald"/>
              </a:rPr>
              <a:t> </a:t>
            </a:r>
            <a:r>
              <a:rPr lang="en" sz="4029" dirty="0">
                <a:latin typeface="Oswald"/>
                <a:ea typeface="Oswald"/>
                <a:cs typeface="Oswald"/>
                <a:sym typeface="Oswald"/>
              </a:rPr>
              <a:t>Updates</a:t>
            </a:r>
            <a:r>
              <a:rPr lang="en" sz="4029" dirty="0"/>
              <a:t> - </a:t>
            </a:r>
            <a:r>
              <a:rPr lang="en" sz="2696" b="1" dirty="0">
                <a:solidFill>
                  <a:srgbClr val="434343"/>
                </a:solidFill>
              </a:rPr>
              <a:t>The CTE Administrator’s Professional Organization</a:t>
            </a:r>
            <a:endParaRPr sz="2696" b="1" dirty="0">
              <a:solidFill>
                <a:srgbClr val="434343"/>
              </a:solidFill>
            </a:endParaRPr>
          </a:p>
          <a:p>
            <a:endParaRPr dirty="0"/>
          </a:p>
        </p:txBody>
      </p:sp>
      <p:sp>
        <p:nvSpPr>
          <p:cNvPr id="55" name="Google Shape;55;p13"/>
          <p:cNvSpPr txBox="1">
            <a:spLocks noGrp="1"/>
          </p:cNvSpPr>
          <p:nvPr>
            <p:ph type="body" idx="1"/>
          </p:nvPr>
        </p:nvSpPr>
        <p:spPr>
          <a:xfrm>
            <a:off x="0" y="1151400"/>
            <a:ext cx="12088000" cy="4555200"/>
          </a:xfrm>
          <a:prstGeom prst="rect">
            <a:avLst/>
          </a:prstGeom>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p>
            <a:pPr indent="-499521">
              <a:buClr>
                <a:srgbClr val="12D0D0"/>
              </a:buClr>
              <a:buSzPts val="2300"/>
            </a:pPr>
            <a:r>
              <a:rPr lang="en" sz="3067">
                <a:solidFill>
                  <a:schemeClr val="dk1"/>
                </a:solidFill>
              </a:rPr>
              <a:t>The professional association building community, advocacy, and leadership for Arizona Career Technical Education (CTE) Administrators</a:t>
            </a:r>
            <a:endParaRPr sz="3067">
              <a:solidFill>
                <a:schemeClr val="dk1"/>
              </a:solidFill>
            </a:endParaRPr>
          </a:p>
          <a:p>
            <a:pPr indent="-499521">
              <a:spcBef>
                <a:spcPts val="1333"/>
              </a:spcBef>
              <a:buClr>
                <a:srgbClr val="12D0D0"/>
              </a:buClr>
              <a:buSzPts val="2300"/>
            </a:pPr>
            <a:r>
              <a:rPr lang="en" sz="3067">
                <a:solidFill>
                  <a:schemeClr val="dk1"/>
                </a:solidFill>
              </a:rPr>
              <a:t>The ACOVA Board is here for YOU!</a:t>
            </a:r>
            <a:endParaRPr sz="3067">
              <a:solidFill>
                <a:schemeClr val="dk1"/>
              </a:solidFill>
            </a:endParaRPr>
          </a:p>
          <a:p>
            <a:pPr indent="0">
              <a:spcBef>
                <a:spcPts val="1333"/>
              </a:spcBef>
              <a:buNone/>
            </a:pPr>
            <a:endParaRPr sz="3067">
              <a:solidFill>
                <a:schemeClr val="dk1"/>
              </a:solidFill>
            </a:endParaRPr>
          </a:p>
          <a:p>
            <a:pPr indent="-499521">
              <a:spcBef>
                <a:spcPts val="1333"/>
              </a:spcBef>
              <a:buClr>
                <a:srgbClr val="12D0D0"/>
              </a:buClr>
              <a:buSzPts val="2300"/>
            </a:pPr>
            <a:r>
              <a:rPr lang="en" sz="3067">
                <a:solidFill>
                  <a:schemeClr val="dk1"/>
                </a:solidFill>
              </a:rPr>
              <a:t>Coming soon-Updated ACOVA Website! </a:t>
            </a:r>
            <a:endParaRPr sz="3067">
              <a:solidFill>
                <a:schemeClr val="dk1"/>
              </a:solidFill>
            </a:endParaRPr>
          </a:p>
          <a:p>
            <a:pPr indent="609585">
              <a:spcBef>
                <a:spcPts val="1333"/>
              </a:spcBef>
              <a:buNone/>
            </a:pPr>
            <a:endParaRPr>
              <a:solidFill>
                <a:schemeClr val="dk1"/>
              </a:solidFill>
            </a:endParaRPr>
          </a:p>
          <a:p>
            <a:pPr indent="609585">
              <a:spcBef>
                <a:spcPts val="1600"/>
              </a:spcBef>
              <a:buNone/>
            </a:pPr>
            <a:endParaRPr>
              <a:solidFill>
                <a:schemeClr val="dk1"/>
              </a:solidFill>
            </a:endParaRPr>
          </a:p>
          <a:p>
            <a:pPr marL="0" indent="0">
              <a:spcBef>
                <a:spcPts val="1600"/>
              </a:spcBef>
              <a:spcAft>
                <a:spcPts val="1600"/>
              </a:spcAft>
              <a:buNone/>
            </a:pPr>
            <a:r>
              <a:rPr lang="en"/>
              <a:t>  </a:t>
            </a:r>
            <a:endParaRPr/>
          </a:p>
        </p:txBody>
      </p:sp>
      <p:pic>
        <p:nvPicPr>
          <p:cNvPr id="56" name="Google Shape;56;p13"/>
          <p:cNvPicPr preferRelativeResize="0"/>
          <p:nvPr/>
        </p:nvPicPr>
        <p:blipFill>
          <a:blip r:embed="rId3">
            <a:alphaModFix/>
          </a:blip>
          <a:stretch>
            <a:fillRect/>
          </a:stretch>
        </p:blipFill>
        <p:spPr>
          <a:xfrm>
            <a:off x="10426400" y="5092400"/>
            <a:ext cx="1765600" cy="1765600"/>
          </a:xfrm>
          <a:prstGeom prst="rect">
            <a:avLst/>
          </a:prstGeom>
          <a:noFill/>
          <a:ln>
            <a:noFill/>
          </a:ln>
        </p:spPr>
      </p:pic>
      <p:pic>
        <p:nvPicPr>
          <p:cNvPr id="57" name="Google Shape;57;p13"/>
          <p:cNvPicPr preferRelativeResize="0"/>
          <p:nvPr/>
        </p:nvPicPr>
        <p:blipFill>
          <a:blip r:embed="rId4">
            <a:alphaModFix/>
          </a:blip>
          <a:stretch>
            <a:fillRect/>
          </a:stretch>
        </p:blipFill>
        <p:spPr>
          <a:xfrm>
            <a:off x="415601" y="950567"/>
            <a:ext cx="11416065" cy="1869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9DCB-2008-F5B6-B82F-7CE02F5754E3}"/>
              </a:ext>
            </a:extLst>
          </p:cNvPr>
          <p:cNvSpPr>
            <a:spLocks noGrp="1"/>
          </p:cNvSpPr>
          <p:nvPr>
            <p:ph type="title"/>
          </p:nvPr>
        </p:nvSpPr>
        <p:spPr>
          <a:xfrm>
            <a:off x="595411" y="1749287"/>
            <a:ext cx="6319867" cy="3999506"/>
          </a:xfrm>
        </p:spPr>
        <p:txBody>
          <a:bodyPr>
            <a:noAutofit/>
          </a:bodyPr>
          <a:lstStyle/>
          <a:p>
            <a:r>
              <a:rPr lang="en-US" sz="2800" dirty="0">
                <a:solidFill>
                  <a:srgbClr val="232B64"/>
                </a:solidFill>
              </a:rPr>
              <a:t>Vision:</a:t>
            </a:r>
            <a:br>
              <a:rPr lang="en-US" sz="2800" dirty="0">
                <a:solidFill>
                  <a:srgbClr val="232B64"/>
                </a:solidFill>
              </a:rPr>
            </a:br>
            <a:r>
              <a:rPr lang="en-US" sz="2800" dirty="0">
                <a:solidFill>
                  <a:srgbClr val="232B64"/>
                </a:solidFill>
              </a:rPr>
              <a:t>Every Arizona student has a developed career pathway.</a:t>
            </a:r>
            <a:br>
              <a:rPr lang="en-US" sz="2800" dirty="0">
                <a:solidFill>
                  <a:srgbClr val="232B64"/>
                </a:solidFill>
              </a:rPr>
            </a:br>
            <a:br>
              <a:rPr lang="en-US" sz="2800" dirty="0">
                <a:solidFill>
                  <a:srgbClr val="232B64"/>
                </a:solidFill>
              </a:rPr>
            </a:br>
            <a:r>
              <a:rPr lang="en-US" sz="2800" dirty="0">
                <a:solidFill>
                  <a:schemeClr val="tx1"/>
                </a:solidFill>
              </a:rPr>
              <a:t>Mission:</a:t>
            </a:r>
            <a:br>
              <a:rPr lang="en-US" dirty="0">
                <a:solidFill>
                  <a:srgbClr val="232B64"/>
                </a:solidFill>
              </a:rPr>
            </a:br>
            <a:r>
              <a:rPr lang="en-US" sz="2800" dirty="0"/>
              <a:t>Career and Technical Education will engage Arizona learners in relevant experiences leading to purposeful and economically viable careers.</a:t>
            </a:r>
            <a:br>
              <a:rPr lang="en-US" sz="2800" dirty="0"/>
            </a:br>
            <a:endParaRPr lang="en-US" sz="2800" dirty="0"/>
          </a:p>
        </p:txBody>
      </p:sp>
      <p:sp>
        <p:nvSpPr>
          <p:cNvPr id="3" name="Text Placeholder 2">
            <a:extLst>
              <a:ext uri="{FF2B5EF4-FFF2-40B4-BE49-F238E27FC236}">
                <a16:creationId xmlns:a16="http://schemas.microsoft.com/office/drawing/2014/main" id="{D7A0EC70-9644-1F6B-D659-8574D0D89FAD}"/>
              </a:ext>
            </a:extLst>
          </p:cNvPr>
          <p:cNvSpPr>
            <a:spLocks noGrp="1"/>
          </p:cNvSpPr>
          <p:nvPr>
            <p:ph type="body" sz="quarter" idx="10"/>
          </p:nvPr>
        </p:nvSpPr>
        <p:spPr>
          <a:xfrm>
            <a:off x="857961" y="922713"/>
            <a:ext cx="6319867" cy="1075380"/>
          </a:xfrm>
        </p:spPr>
        <p:txBody>
          <a:bodyPr>
            <a:noAutofit/>
          </a:bodyPr>
          <a:lstStyle/>
          <a:p>
            <a:r>
              <a:rPr lang="en-US" sz="3600" dirty="0"/>
              <a:t>Arizona CTE NEW Vision</a:t>
            </a:r>
          </a:p>
        </p:txBody>
      </p:sp>
    </p:spTree>
    <p:extLst>
      <p:ext uri="{BB962C8B-B14F-4D97-AF65-F5344CB8AC3E}">
        <p14:creationId xmlns:p14="http://schemas.microsoft.com/office/powerpoint/2010/main" val="3581981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415600" y="121933"/>
            <a:ext cx="11360800" cy="763600"/>
          </a:xfrm>
          <a:prstGeom prst="rect">
            <a:avLst/>
          </a:prstGeom>
        </p:spPr>
        <p:txBody>
          <a:bodyPr spcFirstLastPara="1" wrap="square" lIns="121900" tIns="121900" rIns="121900" bIns="121900" anchor="t" anchorCtr="0">
            <a:normAutofit fontScale="90000"/>
          </a:bodyPr>
          <a:lstStyle/>
          <a:p>
            <a:r>
              <a:rPr lang="en" sz="4473" b="1">
                <a:latin typeface="Oswald"/>
                <a:ea typeface="Oswald"/>
                <a:cs typeface="Oswald"/>
                <a:sym typeface="Oswald"/>
              </a:rPr>
              <a:t>ACOVA- follow us on social media!</a:t>
            </a:r>
            <a:endParaRPr sz="2400" b="1">
              <a:solidFill>
                <a:srgbClr val="434343"/>
              </a:solidFill>
            </a:endParaRPr>
          </a:p>
          <a:p>
            <a:endParaRPr/>
          </a:p>
        </p:txBody>
      </p:sp>
      <p:sp>
        <p:nvSpPr>
          <p:cNvPr id="63" name="Google Shape;63;p14"/>
          <p:cNvSpPr txBox="1">
            <a:spLocks noGrp="1"/>
          </p:cNvSpPr>
          <p:nvPr>
            <p:ph type="body" idx="1"/>
          </p:nvPr>
        </p:nvSpPr>
        <p:spPr>
          <a:xfrm>
            <a:off x="0" y="1151400"/>
            <a:ext cx="12088000" cy="4555200"/>
          </a:xfrm>
          <a:prstGeom prst="rect">
            <a:avLst/>
          </a:prstGeom>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p>
            <a:pPr indent="0">
              <a:buNone/>
            </a:pPr>
            <a:endParaRPr sz="2800">
              <a:solidFill>
                <a:schemeClr val="dk1"/>
              </a:solidFill>
            </a:endParaRPr>
          </a:p>
          <a:p>
            <a:pPr indent="609585">
              <a:spcBef>
                <a:spcPts val="1333"/>
              </a:spcBef>
              <a:buNone/>
            </a:pPr>
            <a:endParaRPr>
              <a:solidFill>
                <a:schemeClr val="dk1"/>
              </a:solidFill>
            </a:endParaRPr>
          </a:p>
          <a:p>
            <a:pPr indent="609585">
              <a:spcBef>
                <a:spcPts val="1600"/>
              </a:spcBef>
              <a:buNone/>
            </a:pPr>
            <a:endParaRPr>
              <a:solidFill>
                <a:schemeClr val="dk1"/>
              </a:solidFill>
            </a:endParaRPr>
          </a:p>
          <a:p>
            <a:pPr marL="0" indent="0">
              <a:spcBef>
                <a:spcPts val="1600"/>
              </a:spcBef>
              <a:spcAft>
                <a:spcPts val="1600"/>
              </a:spcAft>
              <a:buNone/>
            </a:pPr>
            <a:r>
              <a:rPr lang="en"/>
              <a:t>  </a:t>
            </a:r>
            <a:endParaRPr/>
          </a:p>
        </p:txBody>
      </p:sp>
      <p:pic>
        <p:nvPicPr>
          <p:cNvPr id="64" name="Google Shape;64;p14"/>
          <p:cNvPicPr preferRelativeResize="0"/>
          <p:nvPr/>
        </p:nvPicPr>
        <p:blipFill>
          <a:blip r:embed="rId3">
            <a:alphaModFix/>
          </a:blip>
          <a:stretch>
            <a:fillRect/>
          </a:stretch>
        </p:blipFill>
        <p:spPr>
          <a:xfrm>
            <a:off x="10426400" y="5092400"/>
            <a:ext cx="1765600" cy="1765600"/>
          </a:xfrm>
          <a:prstGeom prst="rect">
            <a:avLst/>
          </a:prstGeom>
          <a:noFill/>
          <a:ln>
            <a:noFill/>
          </a:ln>
        </p:spPr>
      </p:pic>
      <p:pic>
        <p:nvPicPr>
          <p:cNvPr id="65" name="Google Shape;65;p14"/>
          <p:cNvPicPr preferRelativeResize="0"/>
          <p:nvPr/>
        </p:nvPicPr>
        <p:blipFill>
          <a:blip r:embed="rId4">
            <a:alphaModFix/>
          </a:blip>
          <a:stretch>
            <a:fillRect/>
          </a:stretch>
        </p:blipFill>
        <p:spPr>
          <a:xfrm>
            <a:off x="415601" y="950567"/>
            <a:ext cx="11416065" cy="186967"/>
          </a:xfrm>
          <a:prstGeom prst="rect">
            <a:avLst/>
          </a:prstGeom>
          <a:noFill/>
          <a:ln>
            <a:noFill/>
          </a:ln>
        </p:spPr>
      </p:pic>
      <p:pic>
        <p:nvPicPr>
          <p:cNvPr id="66" name="Google Shape;66;p14"/>
          <p:cNvPicPr preferRelativeResize="0"/>
          <p:nvPr/>
        </p:nvPicPr>
        <p:blipFill>
          <a:blip r:embed="rId5">
            <a:alphaModFix/>
          </a:blip>
          <a:stretch>
            <a:fillRect/>
          </a:stretch>
        </p:blipFill>
        <p:spPr>
          <a:xfrm>
            <a:off x="3162300" y="885534"/>
            <a:ext cx="5867400" cy="5778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15600" y="121933"/>
            <a:ext cx="11360800" cy="763600"/>
          </a:xfrm>
          <a:prstGeom prst="rect">
            <a:avLst/>
          </a:prstGeom>
        </p:spPr>
        <p:txBody>
          <a:bodyPr spcFirstLastPara="1" wrap="square" lIns="121900" tIns="121900" rIns="121900" bIns="121900" anchor="t" anchorCtr="0">
            <a:normAutofit fontScale="90000"/>
          </a:bodyPr>
          <a:lstStyle/>
          <a:p>
            <a:r>
              <a:rPr lang="en" sz="4473" b="1">
                <a:latin typeface="Oswald"/>
                <a:ea typeface="Oswald"/>
                <a:cs typeface="Oswald"/>
                <a:sym typeface="Oswald"/>
              </a:rPr>
              <a:t>ACOVA- follow us on social media!</a:t>
            </a:r>
            <a:endParaRPr sz="2400" b="1">
              <a:solidFill>
                <a:srgbClr val="434343"/>
              </a:solidFill>
            </a:endParaRPr>
          </a:p>
          <a:p>
            <a:endParaRPr/>
          </a:p>
        </p:txBody>
      </p:sp>
      <p:sp>
        <p:nvSpPr>
          <p:cNvPr id="72" name="Google Shape;72;p15"/>
          <p:cNvSpPr txBox="1">
            <a:spLocks noGrp="1"/>
          </p:cNvSpPr>
          <p:nvPr>
            <p:ph type="body" idx="1"/>
          </p:nvPr>
        </p:nvSpPr>
        <p:spPr>
          <a:xfrm>
            <a:off x="0" y="1151400"/>
            <a:ext cx="12088000" cy="4555200"/>
          </a:xfrm>
          <a:prstGeom prst="rect">
            <a:avLst/>
          </a:prstGeom>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p>
            <a:pPr indent="0">
              <a:buNone/>
            </a:pPr>
            <a:endParaRPr sz="2800">
              <a:solidFill>
                <a:schemeClr val="dk1"/>
              </a:solidFill>
            </a:endParaRPr>
          </a:p>
          <a:p>
            <a:pPr indent="609585">
              <a:spcBef>
                <a:spcPts val="1333"/>
              </a:spcBef>
              <a:buNone/>
            </a:pPr>
            <a:endParaRPr>
              <a:solidFill>
                <a:schemeClr val="dk1"/>
              </a:solidFill>
            </a:endParaRPr>
          </a:p>
          <a:p>
            <a:pPr indent="609585">
              <a:spcBef>
                <a:spcPts val="1600"/>
              </a:spcBef>
              <a:buNone/>
            </a:pPr>
            <a:endParaRPr>
              <a:solidFill>
                <a:schemeClr val="dk1"/>
              </a:solidFill>
            </a:endParaRPr>
          </a:p>
          <a:p>
            <a:pPr marL="0" indent="0">
              <a:spcBef>
                <a:spcPts val="1600"/>
              </a:spcBef>
              <a:spcAft>
                <a:spcPts val="1600"/>
              </a:spcAft>
              <a:buNone/>
            </a:pPr>
            <a:r>
              <a:rPr lang="en"/>
              <a:t>  </a:t>
            </a:r>
            <a:endParaRPr/>
          </a:p>
        </p:txBody>
      </p:sp>
      <p:pic>
        <p:nvPicPr>
          <p:cNvPr id="73" name="Google Shape;73;p15"/>
          <p:cNvPicPr preferRelativeResize="0"/>
          <p:nvPr/>
        </p:nvPicPr>
        <p:blipFill>
          <a:blip r:embed="rId3">
            <a:alphaModFix/>
          </a:blip>
          <a:stretch>
            <a:fillRect/>
          </a:stretch>
        </p:blipFill>
        <p:spPr>
          <a:xfrm>
            <a:off x="10426400" y="5092400"/>
            <a:ext cx="1765600" cy="1765600"/>
          </a:xfrm>
          <a:prstGeom prst="rect">
            <a:avLst/>
          </a:prstGeom>
          <a:noFill/>
          <a:ln>
            <a:noFill/>
          </a:ln>
        </p:spPr>
      </p:pic>
      <p:pic>
        <p:nvPicPr>
          <p:cNvPr id="74" name="Google Shape;74;p15"/>
          <p:cNvPicPr preferRelativeResize="0"/>
          <p:nvPr/>
        </p:nvPicPr>
        <p:blipFill>
          <a:blip r:embed="rId4">
            <a:alphaModFix/>
          </a:blip>
          <a:stretch>
            <a:fillRect/>
          </a:stretch>
        </p:blipFill>
        <p:spPr>
          <a:xfrm>
            <a:off x="415601" y="950567"/>
            <a:ext cx="11416065" cy="186967"/>
          </a:xfrm>
          <a:prstGeom prst="rect">
            <a:avLst/>
          </a:prstGeom>
          <a:noFill/>
          <a:ln>
            <a:noFill/>
          </a:ln>
        </p:spPr>
      </p:pic>
      <p:pic>
        <p:nvPicPr>
          <p:cNvPr id="75" name="Google Shape;75;p15"/>
          <p:cNvPicPr preferRelativeResize="0"/>
          <p:nvPr/>
        </p:nvPicPr>
        <p:blipFill>
          <a:blip r:embed="rId5">
            <a:alphaModFix/>
          </a:blip>
          <a:stretch>
            <a:fillRect/>
          </a:stretch>
        </p:blipFill>
        <p:spPr>
          <a:xfrm>
            <a:off x="3611934" y="1137533"/>
            <a:ext cx="4864100" cy="55118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415600" y="121933"/>
            <a:ext cx="11360800" cy="763600"/>
          </a:xfrm>
          <a:prstGeom prst="rect">
            <a:avLst/>
          </a:prstGeom>
        </p:spPr>
        <p:txBody>
          <a:bodyPr spcFirstLastPara="1" wrap="square" lIns="121900" tIns="121900" rIns="121900" bIns="121900" anchor="t" anchorCtr="0">
            <a:noAutofit/>
          </a:bodyPr>
          <a:lstStyle/>
          <a:p>
            <a:pPr>
              <a:buSzPts val="990"/>
            </a:pPr>
            <a:r>
              <a:rPr lang="en" sz="4293" b="1">
                <a:latin typeface="Oswald"/>
                <a:ea typeface="Oswald"/>
                <a:cs typeface="Oswald"/>
                <a:sym typeface="Oswald"/>
              </a:rPr>
              <a:t>ACOVA </a:t>
            </a:r>
            <a:r>
              <a:rPr lang="en" sz="3627">
                <a:latin typeface="Oswald"/>
                <a:ea typeface="Oswald"/>
                <a:cs typeface="Oswald"/>
                <a:sym typeface="Oswald"/>
              </a:rPr>
              <a:t>Updates</a:t>
            </a:r>
            <a:r>
              <a:rPr lang="en" sz="3627"/>
              <a:t> - </a:t>
            </a:r>
            <a:r>
              <a:rPr lang="en" sz="2427" b="1">
                <a:solidFill>
                  <a:srgbClr val="434343"/>
                </a:solidFill>
              </a:rPr>
              <a:t>The CTE Administrator’s Professional Organization</a:t>
            </a:r>
            <a:endParaRPr sz="2427" b="1">
              <a:solidFill>
                <a:srgbClr val="434343"/>
              </a:solidFill>
            </a:endParaRPr>
          </a:p>
          <a:p>
            <a:pPr>
              <a:buSzPts val="990"/>
            </a:pPr>
            <a:endParaRPr sz="3360"/>
          </a:p>
        </p:txBody>
      </p:sp>
      <p:sp>
        <p:nvSpPr>
          <p:cNvPr id="81" name="Google Shape;81;p16"/>
          <p:cNvSpPr txBox="1">
            <a:spLocks noGrp="1"/>
          </p:cNvSpPr>
          <p:nvPr>
            <p:ph type="body" idx="1"/>
          </p:nvPr>
        </p:nvSpPr>
        <p:spPr>
          <a:xfrm>
            <a:off x="520994" y="1151400"/>
            <a:ext cx="10781415" cy="4547651"/>
          </a:xfrm>
          <a:prstGeom prst="rect">
            <a:avLst/>
          </a:prstGeom>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p>
            <a:pPr indent="-524920">
              <a:buClr>
                <a:srgbClr val="12D0D0"/>
              </a:buClr>
              <a:buSzPts val="2600"/>
            </a:pPr>
            <a:r>
              <a:rPr lang="en" sz="3467" dirty="0">
                <a:solidFill>
                  <a:schemeClr val="dk1"/>
                </a:solidFill>
              </a:rPr>
              <a:t>ACTEAZ MidWinter Conference later today.</a:t>
            </a:r>
            <a:endParaRPr sz="3467" dirty="0">
              <a:solidFill>
                <a:schemeClr val="dk1"/>
              </a:solidFill>
            </a:endParaRPr>
          </a:p>
          <a:p>
            <a:pPr marL="0" indent="0">
              <a:lnSpc>
                <a:spcPct val="100000"/>
              </a:lnSpc>
              <a:buClr>
                <a:schemeClr val="dk1"/>
              </a:buClr>
              <a:buSzPts val="1100"/>
              <a:buNone/>
            </a:pPr>
            <a:r>
              <a:rPr lang="en" sz="3867" dirty="0">
                <a:solidFill>
                  <a:schemeClr val="dk1"/>
                </a:solidFill>
              </a:rPr>
              <a:t>		</a:t>
            </a:r>
            <a:r>
              <a:rPr lang="en" sz="3067" dirty="0">
                <a:solidFill>
                  <a:schemeClr val="dk1"/>
                </a:solidFill>
              </a:rPr>
              <a:t>Critical Issues - 2 PM Thursday</a:t>
            </a:r>
            <a:endParaRPr sz="3067" dirty="0">
              <a:solidFill>
                <a:schemeClr val="dk1"/>
              </a:solidFill>
            </a:endParaRPr>
          </a:p>
          <a:p>
            <a:pPr marL="0" indent="0">
              <a:lnSpc>
                <a:spcPct val="100000"/>
              </a:lnSpc>
              <a:buClr>
                <a:schemeClr val="dk1"/>
              </a:buClr>
              <a:buSzPts val="1100"/>
              <a:buNone/>
            </a:pPr>
            <a:r>
              <a:rPr lang="en" sz="3067" dirty="0">
                <a:solidFill>
                  <a:schemeClr val="dk1"/>
                </a:solidFill>
              </a:rPr>
              <a:t>		Mini M&amp;M -  3 PM Thursday, 9AM Friday</a:t>
            </a:r>
            <a:br>
              <a:rPr lang="en" sz="3067" dirty="0">
                <a:solidFill>
                  <a:schemeClr val="dk1"/>
                </a:solidFill>
              </a:rPr>
            </a:br>
            <a:r>
              <a:rPr lang="en" sz="3067" dirty="0">
                <a:solidFill>
                  <a:schemeClr val="dk1"/>
                </a:solidFill>
              </a:rPr>
              <a:t> 		Business Meeting – 7:30 AM Friday</a:t>
            </a:r>
            <a:endParaRPr sz="3067" dirty="0">
              <a:solidFill>
                <a:schemeClr val="dk1"/>
              </a:solidFill>
            </a:endParaRPr>
          </a:p>
          <a:p>
            <a:pPr marL="0" indent="0">
              <a:lnSpc>
                <a:spcPct val="100000"/>
              </a:lnSpc>
              <a:spcBef>
                <a:spcPts val="1600"/>
              </a:spcBef>
              <a:buClr>
                <a:schemeClr val="dk1"/>
              </a:buClr>
              <a:buSzPts val="1100"/>
              <a:buNone/>
            </a:pPr>
            <a:endParaRPr sz="3067" dirty="0">
              <a:solidFill>
                <a:schemeClr val="dk1"/>
              </a:solidFill>
            </a:endParaRPr>
          </a:p>
          <a:p>
            <a:pPr indent="-499521">
              <a:lnSpc>
                <a:spcPct val="100000"/>
              </a:lnSpc>
              <a:spcBef>
                <a:spcPts val="1600"/>
              </a:spcBef>
              <a:buClr>
                <a:srgbClr val="12D0D0"/>
              </a:buClr>
              <a:buSzPts val="2300"/>
            </a:pPr>
            <a:r>
              <a:rPr lang="en" sz="3067" dirty="0">
                <a:solidFill>
                  <a:schemeClr val="dk1"/>
                </a:solidFill>
              </a:rPr>
              <a:t>Camp M&amp;M @ Summer Conference - July 15, 2023</a:t>
            </a:r>
            <a:endParaRPr sz="3067" dirty="0">
              <a:solidFill>
                <a:schemeClr val="dk1"/>
              </a:solidFill>
            </a:endParaRPr>
          </a:p>
          <a:p>
            <a:pPr indent="609585">
              <a:buNone/>
            </a:pPr>
            <a:endParaRPr dirty="0">
              <a:solidFill>
                <a:schemeClr val="dk1"/>
              </a:solidFill>
            </a:endParaRPr>
          </a:p>
          <a:p>
            <a:pPr indent="609585">
              <a:spcBef>
                <a:spcPts val="1600"/>
              </a:spcBef>
              <a:buNone/>
            </a:pPr>
            <a:endParaRPr dirty="0">
              <a:solidFill>
                <a:schemeClr val="dk1"/>
              </a:solidFill>
            </a:endParaRPr>
          </a:p>
          <a:p>
            <a:pPr marL="0" indent="0">
              <a:spcBef>
                <a:spcPts val="1600"/>
              </a:spcBef>
              <a:spcAft>
                <a:spcPts val="1600"/>
              </a:spcAft>
              <a:buNone/>
            </a:pPr>
            <a:r>
              <a:rPr lang="en" dirty="0"/>
              <a:t>  </a:t>
            </a:r>
            <a:endParaRPr dirty="0"/>
          </a:p>
        </p:txBody>
      </p:sp>
      <p:pic>
        <p:nvPicPr>
          <p:cNvPr id="82" name="Google Shape;82;p16"/>
          <p:cNvPicPr preferRelativeResize="0"/>
          <p:nvPr/>
        </p:nvPicPr>
        <p:blipFill>
          <a:blip r:embed="rId3">
            <a:alphaModFix/>
          </a:blip>
          <a:stretch>
            <a:fillRect/>
          </a:stretch>
        </p:blipFill>
        <p:spPr>
          <a:xfrm>
            <a:off x="10426400" y="5092400"/>
            <a:ext cx="1765600" cy="1765600"/>
          </a:xfrm>
          <a:prstGeom prst="rect">
            <a:avLst/>
          </a:prstGeom>
          <a:noFill/>
          <a:ln>
            <a:noFill/>
          </a:ln>
        </p:spPr>
      </p:pic>
      <p:pic>
        <p:nvPicPr>
          <p:cNvPr id="83" name="Google Shape;83;p16"/>
          <p:cNvPicPr preferRelativeResize="0"/>
          <p:nvPr/>
        </p:nvPicPr>
        <p:blipFill>
          <a:blip r:embed="rId4">
            <a:alphaModFix/>
          </a:blip>
          <a:stretch>
            <a:fillRect/>
          </a:stretch>
        </p:blipFill>
        <p:spPr>
          <a:xfrm>
            <a:off x="415601" y="950567"/>
            <a:ext cx="11416065" cy="18696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415600" y="121933"/>
            <a:ext cx="11360800" cy="763600"/>
          </a:xfrm>
          <a:prstGeom prst="rect">
            <a:avLst/>
          </a:prstGeom>
        </p:spPr>
        <p:txBody>
          <a:bodyPr spcFirstLastPara="1" wrap="square" lIns="121900" tIns="121900" rIns="121900" bIns="121900" anchor="t" anchorCtr="0">
            <a:normAutofit fontScale="90000"/>
          </a:bodyPr>
          <a:lstStyle/>
          <a:p>
            <a:r>
              <a:rPr lang="en" sz="4769" b="1" dirty="0">
                <a:latin typeface="Oswald"/>
                <a:ea typeface="Oswald"/>
                <a:cs typeface="Oswald"/>
                <a:sym typeface="Oswald"/>
              </a:rPr>
              <a:t>ACOVA </a:t>
            </a:r>
            <a:r>
              <a:rPr lang="en" sz="4029" dirty="0">
                <a:latin typeface="Oswald"/>
                <a:ea typeface="Oswald"/>
                <a:cs typeface="Oswald"/>
                <a:sym typeface="Oswald"/>
              </a:rPr>
              <a:t>Updates</a:t>
            </a:r>
            <a:r>
              <a:rPr lang="en" sz="4029" dirty="0"/>
              <a:t> - </a:t>
            </a:r>
            <a:r>
              <a:rPr lang="en" sz="2696" b="1" dirty="0">
                <a:solidFill>
                  <a:srgbClr val="434343"/>
                </a:solidFill>
              </a:rPr>
              <a:t>The CTE Administrator’s Professional Organization</a:t>
            </a:r>
            <a:endParaRPr sz="2696" b="1" dirty="0">
              <a:solidFill>
                <a:srgbClr val="434343"/>
              </a:solidFill>
            </a:endParaRPr>
          </a:p>
          <a:p>
            <a:endParaRPr dirty="0"/>
          </a:p>
        </p:txBody>
      </p:sp>
      <p:sp>
        <p:nvSpPr>
          <p:cNvPr id="89" name="Google Shape;89;p17"/>
          <p:cNvSpPr txBox="1">
            <a:spLocks noGrp="1"/>
          </p:cNvSpPr>
          <p:nvPr>
            <p:ph type="body" idx="1"/>
          </p:nvPr>
        </p:nvSpPr>
        <p:spPr>
          <a:xfrm>
            <a:off x="0" y="1151400"/>
            <a:ext cx="12088000" cy="5706800"/>
          </a:xfrm>
          <a:prstGeom prst="rect">
            <a:avLst/>
          </a:prstGeom>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p>
            <a:pPr marL="0" indent="0">
              <a:lnSpc>
                <a:spcPct val="100000"/>
              </a:lnSpc>
              <a:buClr>
                <a:schemeClr val="dk1"/>
              </a:buClr>
              <a:buSzPts val="1100"/>
              <a:buNone/>
            </a:pPr>
            <a:endParaRPr dirty="0">
              <a:solidFill>
                <a:schemeClr val="dk1"/>
              </a:solidFill>
            </a:endParaRPr>
          </a:p>
          <a:p>
            <a:pPr indent="-507987">
              <a:spcBef>
                <a:spcPts val="1600"/>
              </a:spcBef>
              <a:buClr>
                <a:srgbClr val="12D0D0"/>
              </a:buClr>
              <a:buSzPts val="2400"/>
            </a:pPr>
            <a:r>
              <a:rPr lang="en" sz="3200" dirty="0">
                <a:solidFill>
                  <a:schemeClr val="dk1"/>
                </a:solidFill>
              </a:rPr>
              <a:t>Nominate an AZ CTE Administrator for the 2023 Spirit of ACOVA </a:t>
            </a:r>
            <a:endParaRPr sz="3200" dirty="0">
              <a:solidFill>
                <a:schemeClr val="dk1"/>
              </a:solidFill>
            </a:endParaRPr>
          </a:p>
          <a:p>
            <a:pPr indent="-507987">
              <a:spcBef>
                <a:spcPts val="1333"/>
              </a:spcBef>
              <a:buClr>
                <a:srgbClr val="12D0D0"/>
              </a:buClr>
              <a:buSzPts val="2400"/>
            </a:pPr>
            <a:r>
              <a:rPr lang="en" sz="3200" dirty="0">
                <a:solidFill>
                  <a:schemeClr val="dk1"/>
                </a:solidFill>
              </a:rPr>
              <a:t>ACOVA Executive Board Openings - submit bio to: </a:t>
            </a:r>
            <a:r>
              <a:rPr lang="en" sz="3200" u="sng" dirty="0">
                <a:solidFill>
                  <a:schemeClr val="dk1"/>
                </a:solidFill>
                <a:hlinkClick r:id="rId3">
                  <a:extLst>
                    <a:ext uri="{A12FA001-AC4F-418D-AE19-62706E023703}">
                      <ahyp:hlinkClr xmlns:ahyp="http://schemas.microsoft.com/office/drawing/2018/hyperlinkcolor" val="tx"/>
                    </a:ext>
                  </a:extLst>
                </a:hlinkClick>
              </a:rPr>
              <a:t>jayme.fitzpatrick@dvusd.org</a:t>
            </a:r>
            <a:endParaRPr sz="3200" dirty="0">
              <a:solidFill>
                <a:schemeClr val="dk1"/>
              </a:solidFill>
            </a:endParaRPr>
          </a:p>
          <a:p>
            <a:pPr indent="609585">
              <a:lnSpc>
                <a:spcPct val="100000"/>
              </a:lnSpc>
              <a:buNone/>
            </a:pPr>
            <a:r>
              <a:rPr lang="en" sz="3200" dirty="0">
                <a:solidFill>
                  <a:schemeClr val="dk1"/>
                </a:solidFill>
              </a:rPr>
              <a:t>President Elect - Open</a:t>
            </a:r>
            <a:endParaRPr sz="3200" dirty="0">
              <a:solidFill>
                <a:schemeClr val="dk1"/>
              </a:solidFill>
            </a:endParaRPr>
          </a:p>
          <a:p>
            <a:pPr indent="609585">
              <a:lnSpc>
                <a:spcPct val="100000"/>
              </a:lnSpc>
              <a:buNone/>
            </a:pPr>
            <a:r>
              <a:rPr lang="en" sz="3200" dirty="0">
                <a:solidFill>
                  <a:schemeClr val="dk1"/>
                </a:solidFill>
              </a:rPr>
              <a:t>Treasurer - Open</a:t>
            </a:r>
            <a:endParaRPr sz="3200" dirty="0">
              <a:solidFill>
                <a:schemeClr val="dk1"/>
              </a:solidFill>
            </a:endParaRPr>
          </a:p>
          <a:p>
            <a:pPr indent="609585">
              <a:lnSpc>
                <a:spcPct val="100000"/>
              </a:lnSpc>
              <a:buNone/>
            </a:pPr>
            <a:r>
              <a:rPr lang="en" sz="3200" dirty="0">
                <a:solidFill>
                  <a:schemeClr val="dk1"/>
                </a:solidFill>
              </a:rPr>
              <a:t>Member at Large (3) - Open</a:t>
            </a:r>
            <a:endParaRPr sz="3200" dirty="0">
              <a:solidFill>
                <a:schemeClr val="dk1"/>
              </a:solidFill>
            </a:endParaRPr>
          </a:p>
          <a:p>
            <a:pPr marL="1828754" indent="0">
              <a:lnSpc>
                <a:spcPct val="100000"/>
              </a:lnSpc>
              <a:spcBef>
                <a:spcPts val="1333"/>
              </a:spcBef>
              <a:buNone/>
            </a:pPr>
            <a:endParaRPr dirty="0">
              <a:solidFill>
                <a:schemeClr val="dk1"/>
              </a:solidFill>
            </a:endParaRPr>
          </a:p>
          <a:p>
            <a:pPr indent="609585">
              <a:buNone/>
            </a:pPr>
            <a:endParaRPr dirty="0">
              <a:solidFill>
                <a:schemeClr val="dk1"/>
              </a:solidFill>
            </a:endParaRPr>
          </a:p>
          <a:p>
            <a:pPr indent="609585">
              <a:spcBef>
                <a:spcPts val="1600"/>
              </a:spcBef>
              <a:buNone/>
            </a:pPr>
            <a:endParaRPr dirty="0">
              <a:solidFill>
                <a:schemeClr val="dk1"/>
              </a:solidFill>
            </a:endParaRPr>
          </a:p>
          <a:p>
            <a:pPr marL="0" indent="0">
              <a:spcBef>
                <a:spcPts val="1600"/>
              </a:spcBef>
              <a:spcAft>
                <a:spcPts val="1600"/>
              </a:spcAft>
              <a:buNone/>
            </a:pPr>
            <a:r>
              <a:rPr lang="en" dirty="0"/>
              <a:t>  </a:t>
            </a:r>
            <a:endParaRPr dirty="0"/>
          </a:p>
        </p:txBody>
      </p:sp>
      <p:pic>
        <p:nvPicPr>
          <p:cNvPr id="90" name="Google Shape;90;p17"/>
          <p:cNvPicPr preferRelativeResize="0"/>
          <p:nvPr/>
        </p:nvPicPr>
        <p:blipFill>
          <a:blip r:embed="rId4">
            <a:alphaModFix/>
          </a:blip>
          <a:stretch>
            <a:fillRect/>
          </a:stretch>
        </p:blipFill>
        <p:spPr>
          <a:xfrm>
            <a:off x="10426400" y="5092400"/>
            <a:ext cx="1765600" cy="1765600"/>
          </a:xfrm>
          <a:prstGeom prst="rect">
            <a:avLst/>
          </a:prstGeom>
          <a:noFill/>
          <a:ln>
            <a:noFill/>
          </a:ln>
        </p:spPr>
      </p:pic>
      <p:pic>
        <p:nvPicPr>
          <p:cNvPr id="91" name="Google Shape;91;p17"/>
          <p:cNvPicPr preferRelativeResize="0"/>
          <p:nvPr/>
        </p:nvPicPr>
        <p:blipFill>
          <a:blip r:embed="rId5">
            <a:alphaModFix/>
          </a:blip>
          <a:stretch>
            <a:fillRect/>
          </a:stretch>
        </p:blipFill>
        <p:spPr>
          <a:xfrm>
            <a:off x="415601" y="950567"/>
            <a:ext cx="11416065" cy="18696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AEFB0-51F2-5449-996C-73382891D2F9}"/>
              </a:ext>
            </a:extLst>
          </p:cNvPr>
          <p:cNvSpPr>
            <a:spLocks noGrp="1"/>
          </p:cNvSpPr>
          <p:nvPr>
            <p:ph type="ctrTitle"/>
          </p:nvPr>
        </p:nvSpPr>
        <p:spPr>
          <a:xfrm>
            <a:off x="1097280" y="758953"/>
            <a:ext cx="10058400" cy="1203412"/>
          </a:xfrm>
          <a:solidFill>
            <a:schemeClr val="accent2">
              <a:lumMod val="75000"/>
            </a:schemeClr>
          </a:solidFill>
          <a:ln w="28575">
            <a:solidFill>
              <a:srgbClr val="0066CC"/>
            </a:solidFill>
          </a:ln>
        </p:spPr>
        <p:txBody>
          <a:bodyPr>
            <a:normAutofit/>
          </a:bodyPr>
          <a:lstStyle/>
          <a:p>
            <a:pPr algn="ctr"/>
            <a:r>
              <a:rPr lang="en-US" sz="3600" b="1" dirty="0">
                <a:latin typeface="Calibri" panose="020F0502020204030204" pitchFamily="34" charset="0"/>
                <a:cs typeface="Calibri" panose="020F0502020204030204" pitchFamily="34" charset="0"/>
              </a:rPr>
              <a:t>AOAC – Arizona OCCUPATIONAL </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ADMINISTRATORS </a:t>
            </a:r>
            <a:r>
              <a:rPr lang="en-US" sz="3600" b="1" dirty="0" err="1">
                <a:latin typeface="Calibri" panose="020F0502020204030204" pitchFamily="34" charset="0"/>
                <a:cs typeface="Calibri" panose="020F0502020204030204" pitchFamily="34" charset="0"/>
              </a:rPr>
              <a:t>cOUNCIL</a:t>
            </a:r>
            <a:endParaRPr lang="en-US" sz="36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9F36AF3-85ED-4DE6-B5B8-4E3ACEDA6AD4}"/>
              </a:ext>
            </a:extLst>
          </p:cNvPr>
          <p:cNvSpPr txBox="1"/>
          <p:nvPr/>
        </p:nvSpPr>
        <p:spPr>
          <a:xfrm>
            <a:off x="841248" y="2106201"/>
            <a:ext cx="10661904" cy="44473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Representing Arizona Community Colleges’ Occupational | CTE | Workforce Programs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Manage CTE/Workforce funding including Perkins, Prop 301 (sales tax) STEM formula funding and private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Foster research (Ex: LMI) to improve CTE/Workforce education program offerings to meet Arizona’s workforce demands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Cultivate partnerships with business, industry, education and workforce agencies to inform program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33365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AEFB0-51F2-5449-996C-73382891D2F9}"/>
              </a:ext>
            </a:extLst>
          </p:cNvPr>
          <p:cNvSpPr>
            <a:spLocks noGrp="1"/>
          </p:cNvSpPr>
          <p:nvPr>
            <p:ph type="ctrTitle"/>
          </p:nvPr>
        </p:nvSpPr>
        <p:spPr>
          <a:xfrm>
            <a:off x="1097280" y="758953"/>
            <a:ext cx="10058400" cy="1203412"/>
          </a:xfrm>
          <a:solidFill>
            <a:schemeClr val="accent2">
              <a:lumMod val="75000"/>
            </a:schemeClr>
          </a:solidFill>
          <a:ln w="28575">
            <a:solidFill>
              <a:srgbClr val="0066CC"/>
            </a:solidFill>
          </a:ln>
        </p:spPr>
        <p:txBody>
          <a:bodyPr>
            <a:normAutofit/>
          </a:bodyPr>
          <a:lstStyle/>
          <a:p>
            <a:pPr algn="ctr"/>
            <a:r>
              <a:rPr lang="en-US" sz="3600" b="1" dirty="0">
                <a:latin typeface="Calibri" panose="020F0502020204030204" pitchFamily="34" charset="0"/>
                <a:cs typeface="Calibri" panose="020F0502020204030204" pitchFamily="34" charset="0"/>
              </a:rPr>
              <a:t>AOAC – Arizona OCCUPATIONAL </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ADMINISTRATORS </a:t>
            </a:r>
            <a:r>
              <a:rPr lang="en-US" sz="3600" b="1" dirty="0" err="1">
                <a:latin typeface="Calibri" panose="020F0502020204030204" pitchFamily="34" charset="0"/>
                <a:cs typeface="Calibri" panose="020F0502020204030204" pitchFamily="34" charset="0"/>
              </a:rPr>
              <a:t>cOUNCIL</a:t>
            </a:r>
            <a:endParaRPr lang="en-US" sz="36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9F36AF3-85ED-4DE6-B5B8-4E3ACEDA6AD4}"/>
              </a:ext>
            </a:extLst>
          </p:cNvPr>
          <p:cNvSpPr txBox="1"/>
          <p:nvPr/>
        </p:nvSpPr>
        <p:spPr>
          <a:xfrm>
            <a:off x="841248" y="2106201"/>
            <a:ext cx="10661904" cy="61555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Current Council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AOAC/ADE – NAPE (National Alliance for Partnerships in Equity) – Equity Leadership Academy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AZ CTE Strategic Plan Committee – to inform Mission, Vision and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Ear to the ground regarding the Governor’s proposed budget and legislative activity in CTE/Workforce areas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8502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077C-3BE9-7364-A921-442AA7999BB0}"/>
              </a:ext>
            </a:extLst>
          </p:cNvPr>
          <p:cNvSpPr>
            <a:spLocks noGrp="1"/>
          </p:cNvSpPr>
          <p:nvPr>
            <p:ph type="title"/>
          </p:nvPr>
        </p:nvSpPr>
        <p:spPr>
          <a:xfrm>
            <a:off x="1363519" y="2457053"/>
            <a:ext cx="10591800" cy="775564"/>
          </a:xfrm>
        </p:spPr>
        <p:txBody>
          <a:bodyPr/>
          <a:lstStyle/>
          <a:p>
            <a:r>
              <a:rPr lang="en-US" dirty="0">
                <a:solidFill>
                  <a:schemeClr val="bg1"/>
                </a:solidFill>
              </a:rPr>
              <a:t>CTE Program Services</a:t>
            </a:r>
            <a:br>
              <a:rPr lang="en-US" dirty="0">
                <a:solidFill>
                  <a:schemeClr val="bg1"/>
                </a:solidFill>
              </a:rPr>
            </a:br>
            <a:r>
              <a:rPr lang="en-US" dirty="0">
                <a:solidFill>
                  <a:schemeClr val="bg1"/>
                </a:solidFill>
              </a:rPr>
              <a:t>Updates</a:t>
            </a:r>
            <a:endParaRPr lang="en-US" dirty="0"/>
          </a:p>
        </p:txBody>
      </p:sp>
      <p:sp>
        <p:nvSpPr>
          <p:cNvPr id="3" name="Text Placeholder 2">
            <a:extLst>
              <a:ext uri="{FF2B5EF4-FFF2-40B4-BE49-F238E27FC236}">
                <a16:creationId xmlns:a16="http://schemas.microsoft.com/office/drawing/2014/main" id="{E35F0CAF-FFBF-56CB-A12C-9B72FD9FF22A}"/>
              </a:ext>
            </a:extLst>
          </p:cNvPr>
          <p:cNvSpPr>
            <a:spLocks noGrp="1"/>
          </p:cNvSpPr>
          <p:nvPr>
            <p:ph type="body" sz="quarter" idx="11"/>
          </p:nvPr>
        </p:nvSpPr>
        <p:spPr>
          <a:xfrm>
            <a:off x="716973" y="1109209"/>
            <a:ext cx="5379027" cy="666325"/>
          </a:xfrm>
        </p:spPr>
        <p:txBody>
          <a:bodyPr/>
          <a:lstStyle/>
          <a:p>
            <a:r>
              <a:rPr lang="en-US" sz="2800" b="0" i="0" dirty="0">
                <a:solidFill>
                  <a:srgbClr val="ECECEC"/>
                </a:solidFill>
                <a:latin typeface="+mj-lt"/>
                <a:cs typeface="Calibri Light" panose="020F0302020204030204" pitchFamily="34" charset="0"/>
              </a:rPr>
              <a:t>Cindy Gutierrez</a:t>
            </a:r>
          </a:p>
          <a:p>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60043469-0F4C-8B92-7BD0-F21040D7AF37}"/>
                  </a:ext>
                </a:extLst>
              </p14:cNvPr>
              <p14:cNvContentPartPr/>
              <p14:nvPr/>
            </p14:nvContentPartPr>
            <p14:xfrm>
              <a:off x="938663" y="1449357"/>
              <a:ext cx="360" cy="360"/>
            </p14:xfrm>
          </p:contentPart>
        </mc:Choice>
        <mc:Fallback xmlns="">
          <p:pic>
            <p:nvPicPr>
              <p:cNvPr id="4" name="Ink 3">
                <a:extLst>
                  <a:ext uri="{FF2B5EF4-FFF2-40B4-BE49-F238E27FC236}">
                    <a16:creationId xmlns:a16="http://schemas.microsoft.com/office/drawing/2014/main" id="{60043469-0F4C-8B92-7BD0-F21040D7AF37}"/>
                  </a:ext>
                </a:extLst>
              </p:cNvPr>
              <p:cNvPicPr/>
              <p:nvPr/>
            </p:nvPicPr>
            <p:blipFill>
              <a:blip r:embed="rId4"/>
              <a:stretch>
                <a:fillRect/>
              </a:stretch>
            </p:blipFill>
            <p:spPr>
              <a:xfrm>
                <a:off x="930023" y="1440717"/>
                <a:ext cx="18000" cy="18000"/>
              </a:xfrm>
              <a:prstGeom prst="rect">
                <a:avLst/>
              </a:prstGeom>
            </p:spPr>
          </p:pic>
        </mc:Fallback>
      </mc:AlternateContent>
    </p:spTree>
    <p:extLst>
      <p:ext uri="{BB962C8B-B14F-4D97-AF65-F5344CB8AC3E}">
        <p14:creationId xmlns:p14="http://schemas.microsoft.com/office/powerpoint/2010/main" val="2665299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1D4E46-64B6-E101-7A2F-64159A83DF67}"/>
              </a:ext>
            </a:extLst>
          </p:cNvPr>
          <p:cNvSpPr>
            <a:spLocks noGrp="1"/>
          </p:cNvSpPr>
          <p:nvPr>
            <p:ph type="body" sz="quarter" idx="10"/>
          </p:nvPr>
        </p:nvSpPr>
        <p:spPr>
          <a:xfrm>
            <a:off x="301027" y="213614"/>
            <a:ext cx="7632482" cy="6430772"/>
          </a:xfrm>
        </p:spPr>
        <p:txBody>
          <a:bodyPr/>
          <a:lstStyle/>
          <a:p>
            <a:r>
              <a:rPr lang="en-US" sz="3400" dirty="0"/>
              <a:t>2024 CTE Approved Programs List </a:t>
            </a:r>
          </a:p>
          <a:p>
            <a:pPr algn="ctr"/>
            <a:r>
              <a:rPr lang="en-US" sz="2800" b="0" dirty="0">
                <a:solidFill>
                  <a:schemeClr val="tx1"/>
                </a:solidFill>
              </a:rPr>
              <a:t>on the </a:t>
            </a:r>
          </a:p>
          <a:p>
            <a:pPr algn="ctr"/>
            <a:r>
              <a:rPr lang="en-US" sz="2800" b="0" dirty="0">
                <a:solidFill>
                  <a:schemeClr val="tx1"/>
                </a:solidFill>
              </a:rPr>
              <a:t>CTE Programs and Services Webpage</a:t>
            </a:r>
          </a:p>
          <a:p>
            <a:pPr algn="ctr"/>
            <a:r>
              <a:rPr lang="en-US" sz="2400" dirty="0">
                <a:solidFill>
                  <a:schemeClr val="tx1"/>
                </a:solidFill>
              </a:rPr>
              <a:t> </a:t>
            </a:r>
            <a:r>
              <a:rPr lang="en-US" sz="3200" dirty="0">
                <a:solidFill>
                  <a:schemeClr val="tx1"/>
                </a:solidFill>
              </a:rPr>
              <a:t>https://www.azed.gov/cte/programs </a:t>
            </a:r>
          </a:p>
          <a:p>
            <a:r>
              <a:rPr lang="en-US" sz="3600" dirty="0"/>
              <a:t>	</a:t>
            </a:r>
          </a:p>
        </p:txBody>
      </p:sp>
      <p:sp>
        <p:nvSpPr>
          <p:cNvPr id="8" name="TextBox 7">
            <a:extLst>
              <a:ext uri="{FF2B5EF4-FFF2-40B4-BE49-F238E27FC236}">
                <a16:creationId xmlns:a16="http://schemas.microsoft.com/office/drawing/2014/main" id="{7C9CBC53-2627-C22B-2555-438253BB2D49}"/>
              </a:ext>
            </a:extLst>
          </p:cNvPr>
          <p:cNvSpPr txBox="1"/>
          <p:nvPr/>
        </p:nvSpPr>
        <p:spPr>
          <a:xfrm>
            <a:off x="8046943" y="117802"/>
            <a:ext cx="3844030" cy="61401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a:ea typeface="+mn-ea"/>
                <a:cs typeface="+mn-cs"/>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a:ea typeface="+mn-ea"/>
                <a:cs typeface="+mn-cs"/>
              </a:rPr>
              <a:t>CTE Approved Programs List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a:ea typeface="+mn-ea"/>
                <a:cs typeface="+mn-cs"/>
              </a:rPr>
              <a:t>Updated CIP Codes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and</a:t>
            </a:r>
            <a:r>
              <a:rPr kumimoji="0" lang="en-US" sz="4400" b="0" i="0" u="none" strike="noStrike" kern="1200" cap="none" spc="0" normalizeH="0" baseline="0" noProof="0" dirty="0">
                <a:ln>
                  <a:noFill/>
                </a:ln>
                <a:solidFill>
                  <a:prstClr val="black"/>
                </a:solidFill>
                <a:effectLst/>
                <a:uLnTx/>
                <a:uFillTx/>
                <a:latin typeface="Times New Roman" panose="020206030504050203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a:ea typeface="+mn-ea"/>
                <a:cs typeface="+mn-cs"/>
              </a:rPr>
              <a:t>Updated Program Names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7" name="Picture 6" descr="Graphical user interface, text, application, email&#10;&#10;Description automatically generated">
            <a:extLst>
              <a:ext uri="{FF2B5EF4-FFF2-40B4-BE49-F238E27FC236}">
                <a16:creationId xmlns:a16="http://schemas.microsoft.com/office/drawing/2014/main" id="{FB7A31AB-DEEB-5C48-D446-B714D0DEC0A2}"/>
              </a:ext>
            </a:extLst>
          </p:cNvPr>
          <p:cNvPicPr>
            <a:picLocks noChangeAspect="1"/>
          </p:cNvPicPr>
          <p:nvPr/>
        </p:nvPicPr>
        <p:blipFill rotWithShape="1">
          <a:blip r:embed="rId3"/>
          <a:srcRect l="17147" t="26923" r="39103" b="42165"/>
          <a:stretch/>
        </p:blipFill>
        <p:spPr bwMode="auto">
          <a:xfrm>
            <a:off x="506599" y="2760662"/>
            <a:ext cx="6832425" cy="300484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B43AF701-D063-3369-B0C7-F490A8B1A89F}"/>
                  </a:ext>
                </a:extLst>
              </p14:cNvPr>
              <p14:cNvContentPartPr/>
              <p14:nvPr/>
            </p14:nvContentPartPr>
            <p14:xfrm>
              <a:off x="604705" y="4748442"/>
              <a:ext cx="3032280" cy="380160"/>
            </p14:xfrm>
          </p:contentPart>
        </mc:Choice>
        <mc:Fallback xmlns="">
          <p:pic>
            <p:nvPicPr>
              <p:cNvPr id="10" name="Ink 9">
                <a:extLst>
                  <a:ext uri="{FF2B5EF4-FFF2-40B4-BE49-F238E27FC236}">
                    <a16:creationId xmlns:a16="http://schemas.microsoft.com/office/drawing/2014/main" id="{B43AF701-D063-3369-B0C7-F490A8B1A89F}"/>
                  </a:ext>
                </a:extLst>
              </p:cNvPr>
              <p:cNvPicPr/>
              <p:nvPr/>
            </p:nvPicPr>
            <p:blipFill>
              <a:blip r:embed="rId5"/>
              <a:stretch>
                <a:fillRect/>
              </a:stretch>
            </p:blipFill>
            <p:spPr>
              <a:xfrm>
                <a:off x="595705" y="4739442"/>
                <a:ext cx="3049920" cy="397800"/>
              </a:xfrm>
              <a:prstGeom prst="rect">
                <a:avLst/>
              </a:prstGeom>
            </p:spPr>
          </p:pic>
        </mc:Fallback>
      </mc:AlternateContent>
      <p:grpSp>
        <p:nvGrpSpPr>
          <p:cNvPr id="16" name="Group 15">
            <a:extLst>
              <a:ext uri="{FF2B5EF4-FFF2-40B4-BE49-F238E27FC236}">
                <a16:creationId xmlns:a16="http://schemas.microsoft.com/office/drawing/2014/main" id="{54179D43-AF88-0756-0950-67E406607D8D}"/>
              </a:ext>
            </a:extLst>
          </p:cNvPr>
          <p:cNvGrpSpPr/>
          <p:nvPr/>
        </p:nvGrpSpPr>
        <p:grpSpPr>
          <a:xfrm>
            <a:off x="430337" y="4214503"/>
            <a:ext cx="210960" cy="468000"/>
            <a:chOff x="430337" y="4214503"/>
            <a:chExt cx="210960" cy="468000"/>
          </a:xfrm>
        </p:grpSpPr>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12819590-3530-0986-D4E9-0B1B96C284AB}"/>
                    </a:ext>
                  </a:extLst>
                </p14:cNvPr>
                <p14:cNvContentPartPr/>
                <p14:nvPr/>
              </p14:nvContentPartPr>
              <p14:xfrm>
                <a:off x="430337" y="4214503"/>
                <a:ext cx="187920" cy="468000"/>
              </p14:xfrm>
            </p:contentPart>
          </mc:Choice>
          <mc:Fallback xmlns="">
            <p:pic>
              <p:nvPicPr>
                <p:cNvPr id="14" name="Ink 13">
                  <a:extLst>
                    <a:ext uri="{FF2B5EF4-FFF2-40B4-BE49-F238E27FC236}">
                      <a16:creationId xmlns:a16="http://schemas.microsoft.com/office/drawing/2014/main" id="{12819590-3530-0986-D4E9-0B1B96C284AB}"/>
                    </a:ext>
                  </a:extLst>
                </p:cNvPr>
                <p:cNvPicPr/>
                <p:nvPr/>
              </p:nvPicPr>
              <p:blipFill>
                <a:blip r:embed="rId7"/>
                <a:stretch>
                  <a:fillRect/>
                </a:stretch>
              </p:blipFill>
              <p:spPr>
                <a:xfrm>
                  <a:off x="412337" y="4196503"/>
                  <a:ext cx="223560" cy="503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8729907F-73A5-61DD-3A11-55226B171F2A}"/>
                    </a:ext>
                  </a:extLst>
                </p14:cNvPr>
                <p14:cNvContentPartPr/>
                <p14:nvPr/>
              </p14:nvContentPartPr>
              <p14:xfrm>
                <a:off x="581177" y="4463263"/>
                <a:ext cx="60120" cy="169560"/>
              </p14:xfrm>
            </p:contentPart>
          </mc:Choice>
          <mc:Fallback xmlns="">
            <p:pic>
              <p:nvPicPr>
                <p:cNvPr id="15" name="Ink 14">
                  <a:extLst>
                    <a:ext uri="{FF2B5EF4-FFF2-40B4-BE49-F238E27FC236}">
                      <a16:creationId xmlns:a16="http://schemas.microsoft.com/office/drawing/2014/main" id="{8729907F-73A5-61DD-3A11-55226B171F2A}"/>
                    </a:ext>
                  </a:extLst>
                </p:cNvPr>
                <p:cNvPicPr/>
                <p:nvPr/>
              </p:nvPicPr>
              <p:blipFill>
                <a:blip r:embed="rId9"/>
                <a:stretch>
                  <a:fillRect/>
                </a:stretch>
              </p:blipFill>
              <p:spPr>
                <a:xfrm>
                  <a:off x="563537" y="4445623"/>
                  <a:ext cx="95760" cy="205200"/>
                </a:xfrm>
                <a:prstGeom prst="rect">
                  <a:avLst/>
                </a:prstGeom>
              </p:spPr>
            </p:pic>
          </mc:Fallback>
        </mc:AlternateContent>
      </p:grpSp>
    </p:spTree>
    <p:extLst>
      <p:ext uri="{BB962C8B-B14F-4D97-AF65-F5344CB8AC3E}">
        <p14:creationId xmlns:p14="http://schemas.microsoft.com/office/powerpoint/2010/main" val="188394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1D4E46-64B6-E101-7A2F-64159A83DF67}"/>
              </a:ext>
            </a:extLst>
          </p:cNvPr>
          <p:cNvSpPr>
            <a:spLocks noGrp="1"/>
          </p:cNvSpPr>
          <p:nvPr>
            <p:ph type="body" sz="quarter" idx="10"/>
          </p:nvPr>
        </p:nvSpPr>
        <p:spPr>
          <a:xfrm>
            <a:off x="182881" y="209725"/>
            <a:ext cx="7809982" cy="6430772"/>
          </a:xfrm>
        </p:spPr>
        <p:txBody>
          <a:bodyPr/>
          <a:lstStyle/>
          <a:p>
            <a:r>
              <a:rPr lang="en-US" sz="3400" dirty="0"/>
              <a:t>2024 NEW CTE Approved Programs </a:t>
            </a:r>
          </a:p>
          <a:p>
            <a:endParaRPr lang="en-US" sz="1600" dirty="0"/>
          </a:p>
          <a:p>
            <a:r>
              <a:rPr lang="en-US" sz="2400" b="0" dirty="0">
                <a:solidFill>
                  <a:schemeClr val="tx1"/>
                </a:solidFill>
                <a:latin typeface="+mj-lt"/>
              </a:rPr>
              <a:t>Energy Systems (new) 47.0701.00 </a:t>
            </a:r>
          </a:p>
          <a:p>
            <a:r>
              <a:rPr lang="en-US" sz="2400" b="0" dirty="0">
                <a:solidFill>
                  <a:schemeClr val="tx1"/>
                </a:solidFill>
                <a:latin typeface="+mj-lt"/>
              </a:rPr>
              <a:t>Heavy Industrial Maintenance (new) 47.0300.00 </a:t>
            </a:r>
          </a:p>
          <a:p>
            <a:endParaRPr lang="en-US" sz="1800" b="0" dirty="0">
              <a:solidFill>
                <a:schemeClr val="tx1"/>
              </a:solidFill>
              <a:latin typeface="+mj-lt"/>
            </a:endParaRPr>
          </a:p>
          <a:p>
            <a:r>
              <a:rPr lang="en-US" sz="2800" dirty="0">
                <a:latin typeface="+mj-lt"/>
              </a:rPr>
              <a:t>Approved CTE programs (formerly LOP)</a:t>
            </a:r>
          </a:p>
          <a:p>
            <a:endParaRPr lang="en-US" sz="1800" b="0" dirty="0">
              <a:solidFill>
                <a:schemeClr val="tx1"/>
              </a:solidFill>
              <a:latin typeface="+mj-lt"/>
            </a:endParaRPr>
          </a:p>
          <a:p>
            <a:r>
              <a:rPr lang="en-US" sz="2400" b="0" dirty="0">
                <a:solidFill>
                  <a:schemeClr val="tx1"/>
                </a:solidFill>
                <a:latin typeface="+mj-lt"/>
              </a:rPr>
              <a:t>Plumbing 46.0503.00 </a:t>
            </a:r>
          </a:p>
          <a:p>
            <a:r>
              <a:rPr lang="en-US" sz="2400" b="0" dirty="0">
                <a:solidFill>
                  <a:schemeClr val="tx1"/>
                </a:solidFill>
                <a:latin typeface="+mj-lt"/>
              </a:rPr>
              <a:t>JROTC- Air/Space Force, Army, Navy/Marine</a:t>
            </a:r>
          </a:p>
          <a:p>
            <a:r>
              <a:rPr lang="en-US" sz="2400" dirty="0">
                <a:solidFill>
                  <a:srgbClr val="FF0000"/>
                </a:solidFill>
                <a:latin typeface="+mj-lt"/>
              </a:rPr>
              <a:t>NOTE:  </a:t>
            </a:r>
            <a:r>
              <a:rPr lang="en-US" sz="1800" b="1" dirty="0">
                <a:solidFill>
                  <a:srgbClr val="FF0000"/>
                </a:solidFill>
                <a:effectLst/>
                <a:latin typeface="+mj-lt"/>
                <a:ea typeface="Calibri" panose="020F0502020204030204" pitchFamily="34" charset="0"/>
                <a:cs typeface="Times New Roman" panose="02020603050405020304" pitchFamily="18" charset="0"/>
              </a:rPr>
              <a:t>A DISTRICT MUST FIRST BE APPROVED THROUGH THE FEDERAL MILITARY PROCESS PRIOR TO OFFERING ANY JROTC PROGRAM</a:t>
            </a:r>
          </a:p>
          <a:p>
            <a:endParaRPr lang="en-US" sz="1800" dirty="0">
              <a:solidFill>
                <a:srgbClr val="FF0000"/>
              </a:solidFill>
              <a:latin typeface="+mj-lt"/>
              <a:cs typeface="Times New Roman" panose="02020603050405020304" pitchFamily="18" charset="0"/>
            </a:endParaRPr>
          </a:p>
          <a:p>
            <a:r>
              <a:rPr lang="en-US" sz="2400" b="0" dirty="0">
                <a:solidFill>
                  <a:schemeClr val="tx1"/>
                </a:solidFill>
                <a:latin typeface="+mj-lt"/>
                <a:cs typeface="Times New Roman" panose="02020603050405020304" pitchFamily="18" charset="0"/>
              </a:rPr>
              <a:t>New program descriptions will be added to the CTE Programs and Standards webpage</a:t>
            </a:r>
            <a:endParaRPr lang="en-US" sz="2400" b="0" dirty="0">
              <a:solidFill>
                <a:schemeClr val="tx1"/>
              </a:solidFill>
              <a:latin typeface="+mj-lt"/>
            </a:endParaRPr>
          </a:p>
        </p:txBody>
      </p:sp>
      <p:sp>
        <p:nvSpPr>
          <p:cNvPr id="8" name="TextBox 7">
            <a:extLst>
              <a:ext uri="{FF2B5EF4-FFF2-40B4-BE49-F238E27FC236}">
                <a16:creationId xmlns:a16="http://schemas.microsoft.com/office/drawing/2014/main" id="{7C9CBC53-2627-C22B-2555-438253BB2D49}"/>
              </a:ext>
            </a:extLst>
          </p:cNvPr>
          <p:cNvSpPr txBox="1"/>
          <p:nvPr/>
        </p:nvSpPr>
        <p:spPr>
          <a:xfrm>
            <a:off x="7992863" y="572545"/>
            <a:ext cx="3844030" cy="51552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a:ea typeface="+mn-ea"/>
                <a:cs typeface="+mn-cs"/>
              </a:rPr>
              <a:t>Two (2) brand new Programs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a:ea typeface="+mn-ea"/>
                <a:cs typeface="+mn-cs"/>
              </a:rPr>
              <a:t>Plumbing</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a:ea typeface="+mn-ea"/>
                <a:cs typeface="+mn-cs"/>
              </a:rPr>
              <a:t> </a:t>
            </a:r>
            <a:r>
              <a:rPr kumimoji="0" lang="en-US" sz="3600" b="1" i="0" u="none" strike="noStrike" kern="1200" cap="none" spc="0" normalizeH="0" baseline="0" noProof="0" dirty="0">
                <a:ln>
                  <a:noFill/>
                </a:ln>
                <a:solidFill>
                  <a:prstClr val="black"/>
                </a:solidFill>
                <a:effectLst/>
                <a:uLnTx/>
                <a:uFillTx/>
                <a:latin typeface="Times New Roman" panose="02020603050405020304"/>
                <a:ea typeface="+mn-ea"/>
                <a:cs typeface="+mn-cs"/>
              </a:rPr>
              <a:t>JROTC</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a:ea typeface="+mn-ea"/>
                <a:cs typeface="+mn-cs"/>
              </a:rPr>
              <a:t>no longer LOPs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2046319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1D4E46-64B6-E101-7A2F-64159A83DF67}"/>
              </a:ext>
            </a:extLst>
          </p:cNvPr>
          <p:cNvSpPr>
            <a:spLocks noGrp="1"/>
          </p:cNvSpPr>
          <p:nvPr>
            <p:ph type="body" sz="quarter" idx="10"/>
          </p:nvPr>
        </p:nvSpPr>
        <p:spPr>
          <a:xfrm>
            <a:off x="170122" y="152400"/>
            <a:ext cx="7822742" cy="6553200"/>
          </a:xfrm>
        </p:spPr>
        <p:txBody>
          <a:bodyPr/>
          <a:lstStyle/>
          <a:p>
            <a:r>
              <a:rPr lang="en-US" sz="3400" dirty="0"/>
              <a:t>2024 NEW CTE Approved Programs </a:t>
            </a:r>
            <a:endParaRPr lang="en-US" sz="1600" dirty="0"/>
          </a:p>
          <a:p>
            <a:endParaRPr lang="en-US" sz="2000" dirty="0">
              <a:solidFill>
                <a:schemeClr val="tx1"/>
              </a:solidFill>
            </a:endParaRPr>
          </a:p>
          <a:p>
            <a:endParaRPr lang="en-US" sz="2000" dirty="0">
              <a:solidFill>
                <a:schemeClr val="tx1"/>
              </a:solidFill>
            </a:endParaRPr>
          </a:p>
          <a:p>
            <a:r>
              <a:rPr lang="en-US" sz="2000" dirty="0">
                <a:solidFill>
                  <a:schemeClr val="tx1"/>
                </a:solidFill>
              </a:rPr>
              <a:t>One Program Name Change:</a:t>
            </a:r>
          </a:p>
          <a:p>
            <a:r>
              <a:rPr lang="en-US" sz="2000" dirty="0">
                <a:solidFill>
                  <a:schemeClr val="tx1"/>
                </a:solidFill>
              </a:rPr>
              <a:t>Interior Design and Merchandising </a:t>
            </a:r>
          </a:p>
          <a:p>
            <a:r>
              <a:rPr lang="en-US" sz="2000" dirty="0">
                <a:solidFill>
                  <a:schemeClr val="tx1"/>
                </a:solidFill>
              </a:rPr>
              <a:t>to </a:t>
            </a:r>
          </a:p>
          <a:p>
            <a:r>
              <a:rPr lang="en-US" sz="2000" dirty="0">
                <a:solidFill>
                  <a:schemeClr val="tx1"/>
                </a:solidFill>
              </a:rPr>
              <a:t>Interior Design 50.0408.00</a:t>
            </a:r>
          </a:p>
          <a:p>
            <a:endParaRPr lang="en-US" sz="3200" dirty="0">
              <a:solidFill>
                <a:schemeClr val="tx1"/>
              </a:solidFill>
            </a:endParaRPr>
          </a:p>
        </p:txBody>
      </p:sp>
      <p:sp>
        <p:nvSpPr>
          <p:cNvPr id="8" name="TextBox 7">
            <a:extLst>
              <a:ext uri="{FF2B5EF4-FFF2-40B4-BE49-F238E27FC236}">
                <a16:creationId xmlns:a16="http://schemas.microsoft.com/office/drawing/2014/main" id="{7C9CBC53-2627-C22B-2555-438253BB2D49}"/>
              </a:ext>
            </a:extLst>
          </p:cNvPr>
          <p:cNvSpPr txBox="1"/>
          <p:nvPr/>
        </p:nvSpPr>
        <p:spPr>
          <a:xfrm>
            <a:off x="9154633" y="678408"/>
            <a:ext cx="3037366" cy="36779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Name change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Interior Design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New CIP Codes highlighted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pic>
        <p:nvPicPr>
          <p:cNvPr id="4" name="Picture 3">
            <a:extLst>
              <a:ext uri="{FF2B5EF4-FFF2-40B4-BE49-F238E27FC236}">
                <a16:creationId xmlns:a16="http://schemas.microsoft.com/office/drawing/2014/main" id="{C41DBDD5-3ADE-2750-7FE6-AF4CEFA6F3D6}"/>
              </a:ext>
            </a:extLst>
          </p:cNvPr>
          <p:cNvPicPr>
            <a:picLocks noChangeAspect="1"/>
          </p:cNvPicPr>
          <p:nvPr/>
        </p:nvPicPr>
        <p:blipFill rotWithShape="1">
          <a:blip r:embed="rId3"/>
          <a:srcRect l="32714" t="14033" r="32357" b="1571"/>
          <a:stretch/>
        </p:blipFill>
        <p:spPr>
          <a:xfrm>
            <a:off x="4507483" y="678408"/>
            <a:ext cx="4732211" cy="60981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3426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6B6F-0ED0-9A41-ABAD-A8429B6BDFCC}"/>
              </a:ext>
            </a:extLst>
          </p:cNvPr>
          <p:cNvSpPr>
            <a:spLocks noGrp="1"/>
          </p:cNvSpPr>
          <p:nvPr>
            <p:ph type="title"/>
          </p:nvPr>
        </p:nvSpPr>
        <p:spPr>
          <a:xfrm>
            <a:off x="435400" y="2722652"/>
            <a:ext cx="7161578" cy="2897312"/>
          </a:xfrm>
        </p:spPr>
        <p:txBody>
          <a:bodyPr>
            <a:normAutofit fontScale="90000"/>
          </a:bodyPr>
          <a:lstStyle/>
          <a:p>
            <a:pPr marR="0" lvl="0">
              <a:lnSpc>
                <a:spcPct val="115000"/>
              </a:lnSpc>
              <a:spcBef>
                <a:spcPts val="0"/>
              </a:spcBef>
              <a:spcAft>
                <a:spcPts val="0"/>
              </a:spcAft>
            </a:pPr>
            <a:r>
              <a:rPr lang="en-US" sz="2800" dirty="0" err="1">
                <a:effectLst/>
                <a:latin typeface="Calibri" panose="020F0502020204030204" pitchFamily="34" charset="0"/>
                <a:ea typeface="Calibri" panose="020F0502020204030204" pitchFamily="34" charset="0"/>
              </a:rPr>
              <a:t>Hurshneet</a:t>
            </a:r>
            <a:r>
              <a:rPr lang="en-US" sz="2800" dirty="0">
                <a:effectLst/>
                <a:latin typeface="Calibri" panose="020F0502020204030204" pitchFamily="34" charset="0"/>
                <a:ea typeface="Calibri" panose="020F0502020204030204" pitchFamily="34" charset="0"/>
              </a:rPr>
              <a:t> </a:t>
            </a:r>
            <a:r>
              <a:rPr lang="en-US" sz="2800" dirty="0" err="1">
                <a:effectLst/>
                <a:latin typeface="Calibri" panose="020F0502020204030204" pitchFamily="34" charset="0"/>
                <a:ea typeface="Calibri" panose="020F0502020204030204" pitchFamily="34" charset="0"/>
              </a:rPr>
              <a:t>Chada</a:t>
            </a:r>
            <a:r>
              <a:rPr lang="en-US" sz="2800" dirty="0">
                <a:effectLst/>
                <a:latin typeface="Calibri" panose="020F0502020204030204" pitchFamily="34" charset="0"/>
                <a:ea typeface="Calibri" panose="020F0502020204030204" pitchFamily="34" charset="0"/>
              </a:rPr>
              <a:t>:   Mountain Ridge  Deer Valley</a:t>
            </a:r>
            <a:br>
              <a:rPr lang="en-US" sz="2800" dirty="0">
                <a:effectLst/>
                <a:latin typeface="Calibri" panose="020F0502020204030204" pitchFamily="34" charset="0"/>
                <a:ea typeface="Calibri" panose="020F0502020204030204" pitchFamily="34" charset="0"/>
              </a:rPr>
            </a:br>
            <a:r>
              <a:rPr lang="en-US" sz="2800" dirty="0">
                <a:effectLst/>
                <a:latin typeface="Calibri" panose="020F0502020204030204" pitchFamily="34" charset="0"/>
                <a:ea typeface="Calibri" panose="020F0502020204030204" pitchFamily="34" charset="0"/>
              </a:rPr>
              <a:t>Marissa </a:t>
            </a:r>
            <a:r>
              <a:rPr lang="en-US" sz="2800" dirty="0" err="1">
                <a:effectLst/>
                <a:latin typeface="Calibri" panose="020F0502020204030204" pitchFamily="34" charset="0"/>
                <a:ea typeface="Calibri" panose="020F0502020204030204" pitchFamily="34" charset="0"/>
              </a:rPr>
              <a:t>Partida</a:t>
            </a:r>
            <a:r>
              <a:rPr lang="en-US" sz="2800" dirty="0">
                <a:effectLst/>
                <a:latin typeface="Calibri" panose="020F0502020204030204" pitchFamily="34" charset="0"/>
                <a:ea typeface="Calibri" panose="020F0502020204030204" pitchFamily="34" charset="0"/>
              </a:rPr>
              <a:t>:      Desert View  Sunnyside</a:t>
            </a:r>
            <a:br>
              <a:rPr lang="en-US" sz="2800" dirty="0">
                <a:effectLst/>
                <a:latin typeface="Calibri" panose="020F0502020204030204" pitchFamily="34" charset="0"/>
                <a:ea typeface="Calibri" panose="020F0502020204030204" pitchFamily="34" charset="0"/>
              </a:rPr>
            </a:br>
            <a:r>
              <a:rPr lang="en-US" sz="2800" dirty="0">
                <a:effectLst/>
                <a:latin typeface="Calibri" panose="020F0502020204030204" pitchFamily="34" charset="0"/>
                <a:ea typeface="Calibri" panose="020F0502020204030204" pitchFamily="34" charset="0"/>
              </a:rPr>
              <a:t>Tej Desai:	          Paradise Valley HS</a:t>
            </a:r>
            <a:br>
              <a:rPr lang="en-US" sz="2800" dirty="0">
                <a:effectLst/>
                <a:latin typeface="Calibri" panose="020F0502020204030204" pitchFamily="34" charset="0"/>
                <a:ea typeface="Calibri" panose="020F0502020204030204" pitchFamily="34" charset="0"/>
              </a:rPr>
            </a:br>
            <a:r>
              <a:rPr lang="en-US" sz="2800" dirty="0">
                <a:effectLst/>
                <a:latin typeface="Calibri" panose="020F0502020204030204" pitchFamily="34" charset="0"/>
                <a:ea typeface="Calibri" panose="020F0502020204030204" pitchFamily="34" charset="0"/>
              </a:rPr>
              <a:t>Sara </a:t>
            </a:r>
            <a:r>
              <a:rPr lang="en-US" sz="2800" dirty="0" err="1">
                <a:effectLst/>
                <a:latin typeface="Calibri" panose="020F0502020204030204" pitchFamily="34" charset="0"/>
                <a:ea typeface="Calibri" panose="020F0502020204030204" pitchFamily="34" charset="0"/>
              </a:rPr>
              <a:t>Pirone</a:t>
            </a:r>
            <a:r>
              <a:rPr lang="en-US" sz="2800" dirty="0">
                <a:effectLst/>
                <a:latin typeface="Calibri" panose="020F0502020204030204" pitchFamily="34" charset="0"/>
                <a:ea typeface="Calibri" panose="020F0502020204030204" pitchFamily="34" charset="0"/>
              </a:rPr>
              <a:t>:	          Verrado   Agua Fria</a:t>
            </a:r>
            <a:br>
              <a:rPr lang="en-US" sz="2800" dirty="0">
                <a:effectLst/>
                <a:latin typeface="Calibri" panose="020F0502020204030204" pitchFamily="34" charset="0"/>
                <a:ea typeface="Calibri" panose="020F0502020204030204" pitchFamily="34" charset="0"/>
              </a:rPr>
            </a:br>
            <a:r>
              <a:rPr lang="en-US" sz="2800" dirty="0">
                <a:effectLst/>
                <a:latin typeface="Calibri" panose="020F0502020204030204" pitchFamily="34" charset="0"/>
                <a:ea typeface="Calibri" panose="020F0502020204030204" pitchFamily="34" charset="0"/>
              </a:rPr>
              <a:t>Kiersten Morris:       CDO &amp; Pima JTED</a:t>
            </a:r>
            <a:br>
              <a:rPr lang="en-US" sz="2800" dirty="0">
                <a:effectLst/>
                <a:latin typeface="Calibri" panose="020F0502020204030204" pitchFamily="34" charset="0"/>
                <a:ea typeface="Calibri" panose="020F0502020204030204" pitchFamily="34" charset="0"/>
              </a:rPr>
            </a:br>
            <a:endParaRPr lang="en-US" dirty="0"/>
          </a:p>
        </p:txBody>
      </p:sp>
      <p:sp>
        <p:nvSpPr>
          <p:cNvPr id="3" name="Text Placeholder 2">
            <a:extLst>
              <a:ext uri="{FF2B5EF4-FFF2-40B4-BE49-F238E27FC236}">
                <a16:creationId xmlns:a16="http://schemas.microsoft.com/office/drawing/2014/main" id="{316485C3-52A8-674C-A2AC-EA2457FC3FC8}"/>
              </a:ext>
            </a:extLst>
          </p:cNvPr>
          <p:cNvSpPr>
            <a:spLocks noGrp="1"/>
          </p:cNvSpPr>
          <p:nvPr>
            <p:ph type="body" sz="quarter" idx="10"/>
          </p:nvPr>
        </p:nvSpPr>
        <p:spPr>
          <a:xfrm>
            <a:off x="264160" y="1413329"/>
            <a:ext cx="7332817" cy="1075380"/>
          </a:xfrm>
        </p:spPr>
        <p:txBody>
          <a:bodyPr>
            <a:normAutofit/>
          </a:bodyPr>
          <a:lstStyle/>
          <a:p>
            <a:r>
              <a:rPr lang="en-US" sz="3600" dirty="0"/>
              <a:t>US Presidential Scholars in CTE</a:t>
            </a:r>
            <a:endParaRPr lang="en-US" sz="3000" dirty="0"/>
          </a:p>
        </p:txBody>
      </p:sp>
      <p:pic>
        <p:nvPicPr>
          <p:cNvPr id="10" name="Picture 9" descr="A picture containing icon&#10;&#10;Description automatically generated">
            <a:extLst>
              <a:ext uri="{FF2B5EF4-FFF2-40B4-BE49-F238E27FC236}">
                <a16:creationId xmlns:a16="http://schemas.microsoft.com/office/drawing/2014/main" id="{7153DAE1-7844-2047-9281-79869E59C293}"/>
              </a:ext>
            </a:extLst>
          </p:cNvPr>
          <p:cNvPicPr>
            <a:picLocks noChangeAspect="1"/>
          </p:cNvPicPr>
          <p:nvPr/>
        </p:nvPicPr>
        <p:blipFill>
          <a:blip r:embed="rId2"/>
          <a:stretch>
            <a:fillRect/>
          </a:stretch>
        </p:blipFill>
        <p:spPr>
          <a:xfrm>
            <a:off x="8175812" y="811079"/>
            <a:ext cx="3876767" cy="4808885"/>
          </a:xfrm>
          <a:prstGeom prst="rect">
            <a:avLst/>
          </a:prstGeom>
        </p:spPr>
      </p:pic>
    </p:spTree>
    <p:extLst>
      <p:ext uri="{BB962C8B-B14F-4D97-AF65-F5344CB8AC3E}">
        <p14:creationId xmlns:p14="http://schemas.microsoft.com/office/powerpoint/2010/main" val="3586431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C72F94F-1D37-7CFF-BF05-F1BED247FF79}"/>
              </a:ext>
            </a:extLst>
          </p:cNvPr>
          <p:cNvSpPr>
            <a:spLocks noGrp="1"/>
          </p:cNvSpPr>
          <p:nvPr>
            <p:ph type="title"/>
          </p:nvPr>
        </p:nvSpPr>
        <p:spPr>
          <a:xfrm>
            <a:off x="8133907" y="540775"/>
            <a:ext cx="3891516" cy="5302676"/>
          </a:xfrm>
        </p:spPr>
        <p:txBody>
          <a:bodyPr/>
          <a:lstStyle/>
          <a:p>
            <a:r>
              <a:rPr lang="en-US" sz="4800" dirty="0">
                <a:solidFill>
                  <a:schemeClr val="bg1"/>
                </a:solidFill>
              </a:rPr>
              <a:t>CTE Program </a:t>
            </a:r>
            <a:br>
              <a:rPr lang="en-US" sz="4800" dirty="0">
                <a:solidFill>
                  <a:schemeClr val="bg1"/>
                </a:solidFill>
              </a:rPr>
            </a:br>
            <a:r>
              <a:rPr lang="en-US" sz="4800" dirty="0">
                <a:solidFill>
                  <a:schemeClr val="bg1"/>
                </a:solidFill>
              </a:rPr>
              <a:t>Monitoring SY 23-24</a:t>
            </a:r>
            <a:br>
              <a:rPr lang="en-US" sz="4800" dirty="0">
                <a:solidFill>
                  <a:schemeClr val="bg1"/>
                </a:solidFill>
              </a:rPr>
            </a:br>
            <a:br>
              <a:rPr lang="en-US" sz="4800" dirty="0">
                <a:solidFill>
                  <a:schemeClr val="bg1"/>
                </a:solidFill>
              </a:rPr>
            </a:br>
            <a:r>
              <a:rPr lang="en-US" sz="2800" dirty="0">
                <a:solidFill>
                  <a:schemeClr val="bg1"/>
                </a:solidFill>
              </a:rPr>
              <a:t>Email:</a:t>
            </a:r>
            <a:br>
              <a:rPr lang="en-US" sz="4800" dirty="0">
                <a:solidFill>
                  <a:schemeClr val="bg1"/>
                </a:solidFill>
              </a:rPr>
            </a:br>
            <a:r>
              <a:rPr lang="en-US" sz="2200" kern="0" dirty="0">
                <a:solidFill>
                  <a:schemeClr val="bg1"/>
                </a:solidFill>
                <a:latin typeface="Franklin Gothic Medium"/>
              </a:rPr>
              <a:t>CTELocalPrograms@azed.gov</a:t>
            </a:r>
            <a:r>
              <a:rPr lang="en-US" sz="2200" dirty="0">
                <a:solidFill>
                  <a:schemeClr val="bg1"/>
                </a:solidFill>
              </a:rPr>
              <a:t> </a:t>
            </a:r>
          </a:p>
        </p:txBody>
      </p:sp>
      <p:sp>
        <p:nvSpPr>
          <p:cNvPr id="13" name="Content Placeholder 12">
            <a:extLst>
              <a:ext uri="{FF2B5EF4-FFF2-40B4-BE49-F238E27FC236}">
                <a16:creationId xmlns:a16="http://schemas.microsoft.com/office/drawing/2014/main" id="{E01B808F-308F-374B-47A8-7B2BD97A6504}"/>
              </a:ext>
            </a:extLst>
          </p:cNvPr>
          <p:cNvSpPr>
            <a:spLocks noGrp="1"/>
          </p:cNvSpPr>
          <p:nvPr>
            <p:ph type="body" sz="quarter" idx="10"/>
          </p:nvPr>
        </p:nvSpPr>
        <p:spPr>
          <a:xfrm>
            <a:off x="294652" y="353855"/>
            <a:ext cx="7551489" cy="6332171"/>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mj-lt"/>
                <a:ea typeface="+mn-ea"/>
              </a:rPr>
              <a:t>Districts Scheduled for SY </a:t>
            </a:r>
            <a:r>
              <a:rPr kumimoji="0" lang="en-US" sz="2400" b="1" i="0" u="none" strike="noStrike" kern="0" cap="none" spc="0" normalizeH="0" baseline="0" noProof="0" dirty="0">
                <a:ln>
                  <a:noFill/>
                </a:ln>
                <a:solidFill>
                  <a:srgbClr val="BF0D3E"/>
                </a:solidFill>
                <a:effectLst/>
                <a:uLnTx/>
                <a:uFillTx/>
                <a:latin typeface="+mj-lt"/>
                <a:ea typeface="+mn-ea"/>
              </a:rPr>
              <a:t>23-24</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BF0D3E"/>
              </a:solidFill>
              <a:effectLst/>
              <a:uLnTx/>
              <a:uFillTx/>
              <a:latin typeface="+mj-lt"/>
              <a:ea typeface="+mn-ea"/>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chemeClr val="tx1"/>
                </a:solidFill>
                <a:effectLst/>
                <a:uLnTx/>
                <a:uFillTx/>
                <a:latin typeface="+mj-lt"/>
                <a:ea typeface="+mn-ea"/>
              </a:rPr>
              <a:t>CAVIT and member districts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chemeClr val="tx1"/>
                </a:solidFill>
                <a:effectLst/>
                <a:uLnTx/>
                <a:uFillTx/>
                <a:latin typeface="+mj-lt"/>
                <a:ea typeface="+mn-ea"/>
              </a:rPr>
              <a:t>EVIT and all member districts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kern="0" dirty="0">
                <a:solidFill>
                  <a:schemeClr val="tx1"/>
                </a:solidFill>
                <a:latin typeface="+mj-lt"/>
                <a:ea typeface="+mn-ea"/>
              </a:rPr>
              <a:t>Ray Unified School District</a:t>
            </a:r>
          </a:p>
          <a:p>
            <a:pPr marR="0" lvl="0" defTabSz="914400" eaLnBrk="1" fontAlgn="auto" latinLnBrk="0" hangingPunct="1">
              <a:lnSpc>
                <a:spcPct val="100000"/>
              </a:lnSpc>
              <a:spcBef>
                <a:spcPts val="0"/>
              </a:spcBef>
              <a:spcAft>
                <a:spcPts val="0"/>
              </a:spcAft>
              <a:buClrTx/>
              <a:buSzTx/>
              <a:tabLst/>
              <a:defRPr/>
            </a:pPr>
            <a:endParaRPr kumimoji="0" lang="en-US" sz="2400" b="0" i="0" u="none" strike="noStrike" kern="0" cap="none" spc="0" normalizeH="0" baseline="0" noProof="0" dirty="0">
              <a:ln>
                <a:noFill/>
              </a:ln>
              <a:solidFill>
                <a:prstClr val="black"/>
              </a:solidFill>
              <a:effectLst/>
              <a:uLnTx/>
              <a:uFillTx/>
              <a:latin typeface="+mj-lt"/>
              <a:ea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mj-lt"/>
                <a:ea typeface="+mn-ea"/>
              </a:rPr>
              <a:t>SY</a:t>
            </a:r>
            <a:r>
              <a:rPr kumimoji="0" lang="en-US" sz="2400" b="1" i="0" u="none" strike="noStrike" kern="0" cap="none" spc="0" normalizeH="0" baseline="0" noProof="0" dirty="0">
                <a:ln>
                  <a:noFill/>
                </a:ln>
                <a:solidFill>
                  <a:srgbClr val="BF0D3E"/>
                </a:solidFill>
                <a:effectLst/>
                <a:uLnTx/>
                <a:uFillTx/>
                <a:latin typeface="+mj-lt"/>
                <a:ea typeface="+mn-ea"/>
              </a:rPr>
              <a:t> 23-24 </a:t>
            </a:r>
            <a:r>
              <a:rPr kumimoji="0" lang="en-US" sz="2400" b="1" i="0" u="none" strike="noStrike" kern="0" cap="none" spc="0" normalizeH="0" baseline="0" noProof="0" dirty="0">
                <a:ln>
                  <a:noFill/>
                </a:ln>
                <a:solidFill>
                  <a:prstClr val="black"/>
                </a:solidFill>
                <a:effectLst/>
                <a:uLnTx/>
                <a:uFillTx/>
                <a:latin typeface="+mj-lt"/>
                <a:ea typeface="+mn-ea"/>
              </a:rPr>
              <a:t>District notifications and training:</a:t>
            </a: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dirty="0">
              <a:solidFill>
                <a:prstClr val="black"/>
              </a:solidFill>
              <a:latin typeface="+mj-lt"/>
              <a:ea typeface="+mn-ea"/>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mj-lt"/>
                <a:ea typeface="+mn-ea"/>
              </a:rPr>
              <a:t>Required Training held February 1, 2023</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0" dirty="0">
                <a:solidFill>
                  <a:srgbClr val="012169"/>
                </a:solidFill>
                <a:latin typeface="+mj-lt"/>
              </a:rPr>
              <a:t>Specific </a:t>
            </a:r>
            <a:r>
              <a:rPr kumimoji="0" lang="en-US" sz="2400" b="0" i="0" u="none" strike="noStrike" kern="0" cap="none" spc="0" normalizeH="0" baseline="0" noProof="0" dirty="0">
                <a:ln>
                  <a:noFill/>
                </a:ln>
                <a:solidFill>
                  <a:srgbClr val="012169"/>
                </a:solidFill>
                <a:effectLst/>
                <a:uLnTx/>
                <a:uFillTx/>
                <a:latin typeface="+mj-lt"/>
                <a:ea typeface="+mn-ea"/>
              </a:rPr>
              <a:t>CTED and member district only virtual meetings in April 2023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chemeClr val="tx1"/>
                </a:solidFill>
                <a:effectLst/>
                <a:uLnTx/>
                <a:uFillTx/>
                <a:latin typeface="+mj-lt"/>
                <a:ea typeface="+mn-ea"/>
              </a:rPr>
              <a:t>District submissions beginning May 2023</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kern="0" dirty="0">
                <a:solidFill>
                  <a:srgbClr val="002169"/>
                </a:solidFill>
                <a:latin typeface="+mj-lt"/>
                <a:ea typeface="+mn-ea"/>
              </a:rPr>
              <a:t>2023 Summer Conference Monitoring support session,</a:t>
            </a:r>
            <a:r>
              <a:rPr lang="en-US" sz="2400" b="0" kern="0" dirty="0">
                <a:solidFill>
                  <a:srgbClr val="BF0B3E"/>
                </a:solidFill>
                <a:latin typeface="+mj-lt"/>
                <a:ea typeface="+mn-ea"/>
              </a:rPr>
              <a:t> Tentative</a:t>
            </a:r>
            <a:r>
              <a:rPr lang="en-US" sz="2400" b="0" kern="0" dirty="0">
                <a:solidFill>
                  <a:srgbClr val="002169"/>
                </a:solidFill>
                <a:latin typeface="+mj-lt"/>
                <a:ea typeface="+mn-ea"/>
              </a:rPr>
              <a:t>, Monday, July 17, 2023, </a:t>
            </a:r>
          </a:p>
          <a:p>
            <a:pPr marR="0" lvl="0" defTabSz="914400" eaLnBrk="1" fontAlgn="auto" latinLnBrk="0" hangingPunct="1">
              <a:lnSpc>
                <a:spcPct val="100000"/>
              </a:lnSpc>
              <a:spcBef>
                <a:spcPts val="0"/>
              </a:spcBef>
              <a:spcAft>
                <a:spcPts val="0"/>
              </a:spcAft>
              <a:buClrTx/>
              <a:buSzTx/>
              <a:tabLst/>
              <a:defRPr/>
            </a:pPr>
            <a:r>
              <a:rPr lang="en-US" sz="2400" b="0" kern="0" dirty="0">
                <a:solidFill>
                  <a:srgbClr val="002169"/>
                </a:solidFill>
                <a:latin typeface="+mj-lt"/>
                <a:ea typeface="+mn-ea"/>
              </a:rPr>
              <a:t>    8:00 am, Westin La Paloma</a:t>
            </a:r>
            <a:endParaRPr lang="en-US" sz="2400" dirty="0">
              <a:solidFill>
                <a:srgbClr val="002169"/>
              </a:solidFill>
              <a:latin typeface="+mj-lt"/>
            </a:endParaRPr>
          </a:p>
        </p:txBody>
      </p:sp>
    </p:spTree>
    <p:extLst>
      <p:ext uri="{BB962C8B-B14F-4D97-AF65-F5344CB8AC3E}">
        <p14:creationId xmlns:p14="http://schemas.microsoft.com/office/powerpoint/2010/main" val="2733316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3CAE-D659-1029-DBAB-218206D42C62}"/>
              </a:ext>
            </a:extLst>
          </p:cNvPr>
          <p:cNvSpPr>
            <a:spLocks noGrp="1"/>
          </p:cNvSpPr>
          <p:nvPr>
            <p:ph type="title"/>
          </p:nvPr>
        </p:nvSpPr>
        <p:spPr>
          <a:xfrm>
            <a:off x="366977" y="1613320"/>
            <a:ext cx="7224614" cy="3477875"/>
          </a:xfrm>
        </p:spPr>
        <p:txBody>
          <a:bodyPr/>
          <a:lstStyle/>
          <a:p>
            <a:br>
              <a:rPr lang="en-US" sz="2800" u="sng" dirty="0"/>
            </a:br>
            <a:r>
              <a:rPr lang="en-US" sz="2800" dirty="0"/>
              <a:t>Cochise Technology District 	and member districts</a:t>
            </a:r>
            <a:br>
              <a:rPr lang="en-US" sz="2800" dirty="0"/>
            </a:br>
            <a:br>
              <a:rPr lang="en-US" sz="2800" dirty="0"/>
            </a:br>
            <a:r>
              <a:rPr lang="en-US" sz="2800" dirty="0"/>
              <a:t>Gila Institute for Technology 	and member districts</a:t>
            </a:r>
            <a:br>
              <a:rPr lang="en-US" sz="2800" dirty="0"/>
            </a:br>
            <a:br>
              <a:rPr lang="en-US" sz="2800" dirty="0"/>
            </a:br>
            <a:r>
              <a:rPr lang="en-US" sz="2800" dirty="0"/>
              <a:t>Pima JTED and member districts</a:t>
            </a:r>
            <a:br>
              <a:rPr lang="en-US" sz="2800" dirty="0"/>
            </a:br>
            <a:br>
              <a:rPr lang="en-US" dirty="0"/>
            </a:br>
            <a:endParaRPr lang="en-US" dirty="0"/>
          </a:p>
        </p:txBody>
      </p:sp>
      <p:sp>
        <p:nvSpPr>
          <p:cNvPr id="3" name="Text Placeholder 2">
            <a:extLst>
              <a:ext uri="{FF2B5EF4-FFF2-40B4-BE49-F238E27FC236}">
                <a16:creationId xmlns:a16="http://schemas.microsoft.com/office/drawing/2014/main" id="{A7CB1AB8-68DF-CEAF-D600-3B8E2129AF3E}"/>
              </a:ext>
            </a:extLst>
          </p:cNvPr>
          <p:cNvSpPr>
            <a:spLocks noGrp="1"/>
          </p:cNvSpPr>
          <p:nvPr>
            <p:ph type="body" sz="quarter" idx="10"/>
          </p:nvPr>
        </p:nvSpPr>
        <p:spPr>
          <a:xfrm>
            <a:off x="534451" y="443130"/>
            <a:ext cx="7057140" cy="708160"/>
          </a:xfrm>
        </p:spPr>
        <p:txBody>
          <a:bodyPr/>
          <a:lstStyle/>
          <a:p>
            <a:r>
              <a:rPr lang="en-US" sz="3600" dirty="0"/>
              <a:t>Districts for SY 24-25</a:t>
            </a:r>
            <a:endParaRPr lang="en-US" sz="3600" b="0" dirty="0"/>
          </a:p>
        </p:txBody>
      </p:sp>
      <p:sp>
        <p:nvSpPr>
          <p:cNvPr id="6" name="TextBox 5">
            <a:extLst>
              <a:ext uri="{FF2B5EF4-FFF2-40B4-BE49-F238E27FC236}">
                <a16:creationId xmlns:a16="http://schemas.microsoft.com/office/drawing/2014/main" id="{40906FF5-56F0-3901-D902-9BD53EDBABE6}"/>
              </a:ext>
            </a:extLst>
          </p:cNvPr>
          <p:cNvSpPr txBox="1"/>
          <p:nvPr/>
        </p:nvSpPr>
        <p:spPr>
          <a:xfrm>
            <a:off x="8711226" y="1050401"/>
            <a:ext cx="3060564"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anose="02020603050405020304"/>
                <a:ea typeface="+mn-ea"/>
                <a:cs typeface="+mn-cs"/>
              </a:rPr>
              <a:t>CTE Program </a:t>
            </a:r>
            <a:br>
              <a:rPr kumimoji="0" lang="en-US" sz="4400" b="0" i="0" u="none" strike="noStrike" kern="1200" cap="none" spc="0" normalizeH="0" baseline="0" noProof="0" dirty="0">
                <a:ln>
                  <a:noFill/>
                </a:ln>
                <a:solidFill>
                  <a:prstClr val="white"/>
                </a:solidFill>
                <a:effectLst/>
                <a:uLnTx/>
                <a:uFillTx/>
                <a:latin typeface="Times New Roman" panose="02020603050405020304"/>
                <a:ea typeface="+mn-ea"/>
                <a:cs typeface="+mn-cs"/>
              </a:rPr>
            </a:br>
            <a:r>
              <a:rPr kumimoji="0" lang="en-US" sz="4400" b="0" i="0" u="none" strike="noStrike" kern="1200" cap="none" spc="0" normalizeH="0" baseline="0" noProof="0" dirty="0">
                <a:ln>
                  <a:noFill/>
                </a:ln>
                <a:solidFill>
                  <a:prstClr val="white"/>
                </a:solidFill>
                <a:effectLst/>
                <a:uLnTx/>
                <a:uFillTx/>
                <a:latin typeface="Times New Roman" panose="02020603050405020304"/>
                <a:ea typeface="+mn-ea"/>
                <a:cs typeface="+mn-cs"/>
              </a:rPr>
              <a:t>Monitoring school year 24-25 </a:t>
            </a:r>
            <a:endParaRPr kumimoji="0" lang="en-US" sz="4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953324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BFFC8C1-609B-A971-6566-96AD692638E9}"/>
              </a:ext>
            </a:extLst>
          </p:cNvPr>
          <p:cNvSpPr txBox="1"/>
          <p:nvPr/>
        </p:nvSpPr>
        <p:spPr>
          <a:xfrm>
            <a:off x="8155172" y="882559"/>
            <a:ext cx="3910297"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r>
              <a:rPr kumimoji="0" lang="en-US" sz="4800" b="0" i="0" u="none" strike="noStrike" kern="1200" cap="none" spc="0" normalizeH="0" baseline="0" noProof="0" dirty="0">
                <a:ln>
                  <a:noFill/>
                </a:ln>
                <a:solidFill>
                  <a:srgbClr val="ECECEC"/>
                </a:solidFill>
                <a:effectLst/>
                <a:uLnTx/>
                <a:uFillTx/>
                <a:latin typeface="Arial" panose="020B0604020202020204"/>
                <a:ea typeface="+mn-ea"/>
                <a:cs typeface="Calibri Light" panose="020F0302020204030204" pitchFamily="34" charset="0"/>
              </a:rPr>
              <a:t>Monitoring </a:t>
            </a:r>
          </a:p>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r>
              <a:rPr kumimoji="0" lang="en-US" sz="4800" b="0" i="0" u="none" strike="noStrike" kern="1200" cap="none" spc="0" normalizeH="0" baseline="0" noProof="0" dirty="0">
                <a:ln>
                  <a:noFill/>
                </a:ln>
                <a:solidFill>
                  <a:srgbClr val="ECECEC"/>
                </a:solidFill>
                <a:effectLst/>
                <a:uLnTx/>
                <a:uFillTx/>
                <a:latin typeface="Arial" panose="020B0604020202020204"/>
                <a:ea typeface="+mn-ea"/>
                <a:cs typeface="Calibri Light" panose="020F0302020204030204" pitchFamily="34" charset="0"/>
              </a:rPr>
              <a:t>Resources </a:t>
            </a:r>
          </a:p>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r>
              <a:rPr kumimoji="0" lang="en-US" sz="4800" b="0" i="0" u="none" strike="noStrike" kern="1200" cap="none" spc="0" normalizeH="0" baseline="0" noProof="0" dirty="0">
                <a:ln>
                  <a:noFill/>
                </a:ln>
                <a:solidFill>
                  <a:srgbClr val="ECECEC"/>
                </a:solidFill>
                <a:effectLst/>
                <a:uLnTx/>
                <a:uFillTx/>
                <a:latin typeface="Arial" panose="020B0604020202020204"/>
                <a:ea typeface="+mn-ea"/>
                <a:cs typeface="Calibri Light" panose="020F0302020204030204" pitchFamily="34" charset="0"/>
              </a:rPr>
              <a:t>and </a:t>
            </a:r>
          </a:p>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r>
              <a:rPr kumimoji="0" lang="en-US" sz="4800" b="0" i="0" u="none" strike="noStrike" kern="1200" cap="none" spc="0" normalizeH="0" baseline="0" noProof="0" dirty="0">
                <a:ln>
                  <a:noFill/>
                </a:ln>
                <a:solidFill>
                  <a:srgbClr val="ECECEC"/>
                </a:solidFill>
                <a:effectLst/>
                <a:uLnTx/>
                <a:uFillTx/>
                <a:latin typeface="Arial" panose="020B0604020202020204"/>
                <a:ea typeface="+mn-ea"/>
                <a:cs typeface="Calibri Light" panose="020F0302020204030204" pitchFamily="34" charset="0"/>
              </a:rPr>
              <a:t>Guidance</a:t>
            </a:r>
          </a:p>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endParaRPr kumimoji="0" lang="en-US" sz="4800" b="0" i="0" u="none" strike="noStrike" kern="1200" cap="none" spc="0" normalizeH="0" baseline="0" noProof="0" dirty="0">
              <a:ln>
                <a:noFill/>
              </a:ln>
              <a:solidFill>
                <a:srgbClr val="ECECEC"/>
              </a:solidFill>
              <a:effectLst/>
              <a:uLnTx/>
              <a:uFillTx/>
              <a:latin typeface="Arial" panose="020B0604020202020204"/>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r>
              <a:rPr kumimoji="0" lang="en-US" sz="1800" b="0" i="0" strike="noStrike" kern="1200" cap="none" spc="0" normalizeH="0" baseline="0" noProof="0" dirty="0">
                <a:ln>
                  <a:noFill/>
                </a:ln>
                <a:solidFill>
                  <a:srgbClr val="ECECEC"/>
                </a:solidFill>
                <a:effectLst/>
                <a:uLnTx/>
                <a:uFillTx/>
                <a:latin typeface="Arial" panose="020B0604020202020204"/>
                <a:ea typeface="+mn-ea"/>
                <a:cs typeface="Calibri Light" panose="020F0302020204030204" pitchFamily="34" charset="0"/>
              </a:rPr>
              <a:t>https://www.azed.gov/cte/programs</a:t>
            </a:r>
          </a:p>
        </p:txBody>
      </p:sp>
      <p:pic>
        <p:nvPicPr>
          <p:cNvPr id="8" name="Picture 7">
            <a:extLst>
              <a:ext uri="{FF2B5EF4-FFF2-40B4-BE49-F238E27FC236}">
                <a16:creationId xmlns:a16="http://schemas.microsoft.com/office/drawing/2014/main" id="{9D9BE37D-4434-EACA-B6D6-C3EFA8C4AFFC}"/>
              </a:ext>
            </a:extLst>
          </p:cNvPr>
          <p:cNvPicPr>
            <a:picLocks noChangeAspect="1"/>
          </p:cNvPicPr>
          <p:nvPr/>
        </p:nvPicPr>
        <p:blipFill rotWithShape="1">
          <a:blip r:embed="rId3"/>
          <a:srcRect l="23808" t="20073" r="40862" b="13554"/>
          <a:stretch/>
        </p:blipFill>
        <p:spPr>
          <a:xfrm>
            <a:off x="762096" y="71717"/>
            <a:ext cx="6239435" cy="6589058"/>
          </a:xfrm>
          <a:prstGeom prst="rect">
            <a:avLst/>
          </a:prstGeom>
        </p:spPr>
      </p:pic>
      <p:grpSp>
        <p:nvGrpSpPr>
          <p:cNvPr id="15" name="Group 14">
            <a:extLst>
              <a:ext uri="{FF2B5EF4-FFF2-40B4-BE49-F238E27FC236}">
                <a16:creationId xmlns:a16="http://schemas.microsoft.com/office/drawing/2014/main" id="{8789E8FB-12A9-0954-1786-CECB4B3583CD}"/>
              </a:ext>
            </a:extLst>
          </p:cNvPr>
          <p:cNvGrpSpPr/>
          <p:nvPr/>
        </p:nvGrpSpPr>
        <p:grpSpPr>
          <a:xfrm>
            <a:off x="1062796" y="4766542"/>
            <a:ext cx="221400" cy="612720"/>
            <a:chOff x="1062796" y="4766542"/>
            <a:chExt cx="221400" cy="61272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8FF7BC9-686E-F87C-C30B-87090E819BF9}"/>
                    </a:ext>
                  </a:extLst>
                </p14:cNvPr>
                <p14:cNvContentPartPr/>
                <p14:nvPr/>
              </p14:nvContentPartPr>
              <p14:xfrm>
                <a:off x="1062796" y="4766542"/>
                <a:ext cx="178920" cy="612720"/>
              </p14:xfrm>
            </p:contentPart>
          </mc:Choice>
          <mc:Fallback xmlns="">
            <p:pic>
              <p:nvPicPr>
                <p:cNvPr id="2" name="Ink 1">
                  <a:extLst>
                    <a:ext uri="{FF2B5EF4-FFF2-40B4-BE49-F238E27FC236}">
                      <a16:creationId xmlns:a16="http://schemas.microsoft.com/office/drawing/2014/main" id="{08FF7BC9-686E-F87C-C30B-87090E819BF9}"/>
                    </a:ext>
                  </a:extLst>
                </p:cNvPr>
                <p:cNvPicPr/>
                <p:nvPr/>
              </p:nvPicPr>
              <p:blipFill>
                <a:blip r:embed="rId5"/>
                <a:stretch>
                  <a:fillRect/>
                </a:stretch>
              </p:blipFill>
              <p:spPr>
                <a:xfrm>
                  <a:off x="1045156" y="4748542"/>
                  <a:ext cx="214560" cy="648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116AD86B-6F82-26E9-25AC-9D73D9262266}"/>
                    </a:ext>
                  </a:extLst>
                </p14:cNvPr>
                <p14:cNvContentPartPr/>
                <p14:nvPr/>
              </p14:nvContentPartPr>
              <p14:xfrm>
                <a:off x="1237396" y="4820902"/>
                <a:ext cx="46800" cy="197280"/>
              </p14:xfrm>
            </p:contentPart>
          </mc:Choice>
          <mc:Fallback xmlns="">
            <p:pic>
              <p:nvPicPr>
                <p:cNvPr id="12" name="Ink 11">
                  <a:extLst>
                    <a:ext uri="{FF2B5EF4-FFF2-40B4-BE49-F238E27FC236}">
                      <a16:creationId xmlns:a16="http://schemas.microsoft.com/office/drawing/2014/main" id="{116AD86B-6F82-26E9-25AC-9D73D9262266}"/>
                    </a:ext>
                  </a:extLst>
                </p:cNvPr>
                <p:cNvPicPr/>
                <p:nvPr/>
              </p:nvPicPr>
              <p:blipFill>
                <a:blip r:embed="rId7"/>
                <a:stretch>
                  <a:fillRect/>
                </a:stretch>
              </p:blipFill>
              <p:spPr>
                <a:xfrm>
                  <a:off x="1219756" y="4802902"/>
                  <a:ext cx="82440" cy="232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607A1769-BDE0-EDC7-BE16-A9404924C8A9}"/>
                  </a:ext>
                </a:extLst>
              </p14:cNvPr>
              <p14:cNvContentPartPr/>
              <p14:nvPr/>
            </p14:nvContentPartPr>
            <p14:xfrm>
              <a:off x="905476" y="5338222"/>
              <a:ext cx="184320" cy="396360"/>
            </p14:xfrm>
          </p:contentPart>
        </mc:Choice>
        <mc:Fallback xmlns="">
          <p:pic>
            <p:nvPicPr>
              <p:cNvPr id="21" name="Ink 20">
                <a:extLst>
                  <a:ext uri="{FF2B5EF4-FFF2-40B4-BE49-F238E27FC236}">
                    <a16:creationId xmlns:a16="http://schemas.microsoft.com/office/drawing/2014/main" id="{607A1769-BDE0-EDC7-BE16-A9404924C8A9}"/>
                  </a:ext>
                </a:extLst>
              </p:cNvPr>
              <p:cNvPicPr/>
              <p:nvPr/>
            </p:nvPicPr>
            <p:blipFill>
              <a:blip r:embed="rId9"/>
              <a:stretch>
                <a:fillRect/>
              </a:stretch>
            </p:blipFill>
            <p:spPr>
              <a:xfrm>
                <a:off x="887836" y="5320582"/>
                <a:ext cx="219960" cy="432000"/>
              </a:xfrm>
              <a:prstGeom prst="rect">
                <a:avLst/>
              </a:prstGeom>
            </p:spPr>
          </p:pic>
        </mc:Fallback>
      </mc:AlternateContent>
    </p:spTree>
    <p:extLst>
      <p:ext uri="{BB962C8B-B14F-4D97-AF65-F5344CB8AC3E}">
        <p14:creationId xmlns:p14="http://schemas.microsoft.com/office/powerpoint/2010/main" val="11513831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46E45B-372D-AF0B-9A65-76244BEC00E1}"/>
              </a:ext>
            </a:extLst>
          </p:cNvPr>
          <p:cNvSpPr>
            <a:spLocks noGrp="1"/>
          </p:cNvSpPr>
          <p:nvPr>
            <p:ph type="body" sz="quarter" idx="10"/>
          </p:nvPr>
        </p:nvSpPr>
        <p:spPr>
          <a:xfrm>
            <a:off x="438657" y="367656"/>
            <a:ext cx="6833000" cy="564161"/>
          </a:xfrm>
        </p:spPr>
        <p:txBody>
          <a:bodyPr/>
          <a:lstStyle/>
          <a:p>
            <a:r>
              <a:rPr lang="en-US" sz="2800" dirty="0"/>
              <a:t>New Industry Credential Applications</a:t>
            </a:r>
          </a:p>
          <a:p>
            <a:endParaRPr lang="en-US" sz="2400" b="0" dirty="0">
              <a:solidFill>
                <a:schemeClr val="tx1"/>
              </a:solidFill>
            </a:endParaRPr>
          </a:p>
          <a:p>
            <a:pPr marL="571500" indent="-571500">
              <a:buFont typeface="Arial" panose="020B0604020202020204" pitchFamily="34" charset="0"/>
              <a:buChar char="•"/>
            </a:pPr>
            <a:r>
              <a:rPr lang="en-US" sz="2800" b="0" dirty="0">
                <a:solidFill>
                  <a:schemeClr val="tx1"/>
                </a:solidFill>
              </a:rPr>
              <a:t>Applications to submit a new credential </a:t>
            </a:r>
            <a:r>
              <a:rPr lang="en-US" sz="2800" b="0" dirty="0">
                <a:solidFill>
                  <a:srgbClr val="C00000"/>
                </a:solidFill>
              </a:rPr>
              <a:t>opens</a:t>
            </a:r>
            <a:r>
              <a:rPr lang="en-US" sz="2800" b="0" dirty="0">
                <a:solidFill>
                  <a:schemeClr val="tx1"/>
                </a:solidFill>
              </a:rPr>
              <a:t> March 1st and </a:t>
            </a:r>
            <a:r>
              <a:rPr lang="en-US" sz="2800" b="0" dirty="0">
                <a:solidFill>
                  <a:srgbClr val="C00000"/>
                </a:solidFill>
              </a:rPr>
              <a:t>closes </a:t>
            </a:r>
            <a:r>
              <a:rPr lang="en-US" sz="2800" b="0" dirty="0">
                <a:solidFill>
                  <a:schemeClr val="tx1"/>
                </a:solidFill>
              </a:rPr>
              <a:t>May 31st at 5 p.m. </a:t>
            </a:r>
          </a:p>
          <a:p>
            <a:pPr marL="571500" indent="-571500">
              <a:buFont typeface="Arial" panose="020B0604020202020204" pitchFamily="34" charset="0"/>
              <a:buChar char="•"/>
            </a:pPr>
            <a:r>
              <a:rPr lang="en-US" sz="2800" b="0" dirty="0">
                <a:solidFill>
                  <a:schemeClr val="tx1"/>
                </a:solidFill>
              </a:rPr>
              <a:t>Electronic process - link on Industry Credential webpage</a:t>
            </a:r>
          </a:p>
          <a:p>
            <a:pPr marL="571500" indent="-571500">
              <a:buFont typeface="Arial" panose="020B0604020202020204" pitchFamily="34" charset="0"/>
              <a:buChar char="•"/>
            </a:pPr>
            <a:endParaRPr lang="en-US" sz="2800" b="0" dirty="0">
              <a:solidFill>
                <a:schemeClr val="tx1"/>
              </a:solidFill>
            </a:endParaRPr>
          </a:p>
        </p:txBody>
      </p:sp>
      <p:sp>
        <p:nvSpPr>
          <p:cNvPr id="5" name="TextBox 4">
            <a:extLst>
              <a:ext uri="{FF2B5EF4-FFF2-40B4-BE49-F238E27FC236}">
                <a16:creationId xmlns:a16="http://schemas.microsoft.com/office/drawing/2014/main" id="{8D1A3861-4296-356E-AA41-D616EEC7094A}"/>
              </a:ext>
            </a:extLst>
          </p:cNvPr>
          <p:cNvSpPr txBox="1"/>
          <p:nvPr/>
        </p:nvSpPr>
        <p:spPr>
          <a:xfrm>
            <a:off x="8218967" y="367656"/>
            <a:ext cx="353437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53C10C"/>
              </a:buClr>
              <a:buSzPct val="85000"/>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Industry Credential Application</a:t>
            </a:r>
          </a:p>
        </p:txBody>
      </p:sp>
      <p:sp>
        <p:nvSpPr>
          <p:cNvPr id="7" name="TextBox 6">
            <a:extLst>
              <a:ext uri="{FF2B5EF4-FFF2-40B4-BE49-F238E27FC236}">
                <a16:creationId xmlns:a16="http://schemas.microsoft.com/office/drawing/2014/main" id="{65A1C56D-90EA-7860-D3E8-471D33388AAB}"/>
              </a:ext>
            </a:extLst>
          </p:cNvPr>
          <p:cNvSpPr txBox="1"/>
          <p:nvPr/>
        </p:nvSpPr>
        <p:spPr>
          <a:xfrm>
            <a:off x="7878726" y="2552541"/>
            <a:ext cx="4382943"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a:ea typeface="+mn-ea"/>
                <a:cs typeface="+mn-cs"/>
              </a:rPr>
              <a:t>Must be submitted by a district or 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a:ea typeface="+mn-ea"/>
                <a:cs typeface="+mn-cs"/>
              </a:rPr>
              <a:t>https://www.azed.gov/cte/ </a:t>
            </a:r>
            <a:r>
              <a:rPr kumimoji="0" lang="en-US" sz="1600" b="0" i="0" u="none" strike="noStrike" kern="1200" cap="none" spc="0" normalizeH="0" baseline="0" noProof="0" dirty="0" err="1">
                <a:ln>
                  <a:noFill/>
                </a:ln>
                <a:solidFill>
                  <a:prstClr val="white"/>
                </a:solidFill>
                <a:effectLst/>
                <a:uLnTx/>
                <a:uFillTx/>
                <a:latin typeface="Times New Roman" panose="02020603050405020304"/>
                <a:ea typeface="+mn-ea"/>
                <a:cs typeface="+mn-cs"/>
              </a:rPr>
              <a:t>cte</a:t>
            </a:r>
            <a:r>
              <a:rPr kumimoji="0" lang="en-US" sz="1600" b="0" i="0" u="none" strike="noStrike" kern="1200" cap="none" spc="0" normalizeH="0" baseline="0" noProof="0" dirty="0">
                <a:ln>
                  <a:noFill/>
                </a:ln>
                <a:solidFill>
                  <a:prstClr val="white"/>
                </a:solidFill>
                <a:effectLst/>
                <a:uLnTx/>
                <a:uFillTx/>
                <a:latin typeface="Times New Roman" panose="02020603050405020304"/>
                <a:ea typeface="+mn-ea"/>
                <a:cs typeface="+mn-cs"/>
              </a:rPr>
              <a:t>-industry-credentials</a:t>
            </a:r>
          </a:p>
        </p:txBody>
      </p:sp>
      <p:pic>
        <p:nvPicPr>
          <p:cNvPr id="11" name="Picture 10" descr="Graphical user interface, text, application, email&#10;&#10;Description automatically generated">
            <a:extLst>
              <a:ext uri="{FF2B5EF4-FFF2-40B4-BE49-F238E27FC236}">
                <a16:creationId xmlns:a16="http://schemas.microsoft.com/office/drawing/2014/main" id="{8F721C1D-0C33-6AD7-51AD-74E4FE07D4C1}"/>
              </a:ext>
            </a:extLst>
          </p:cNvPr>
          <p:cNvPicPr>
            <a:picLocks noChangeAspect="1"/>
          </p:cNvPicPr>
          <p:nvPr/>
        </p:nvPicPr>
        <p:blipFill rotWithShape="1">
          <a:blip r:embed="rId3"/>
          <a:srcRect l="6688" t="2717" r="41132" b="59733"/>
          <a:stretch/>
        </p:blipFill>
        <p:spPr bwMode="auto">
          <a:xfrm>
            <a:off x="705395" y="3574794"/>
            <a:ext cx="6566262" cy="2752306"/>
          </a:xfrm>
          <a:prstGeom prst="rect">
            <a:avLst/>
          </a:prstGeom>
          <a:ln>
            <a:noFill/>
          </a:ln>
          <a:extLst>
            <a:ext uri="{53640926-AAD7-44D8-BBD7-CCE9431645EC}">
              <a14:shadowObscured xmlns:a14="http://schemas.microsoft.com/office/drawing/2010/main"/>
            </a:ext>
          </a:extLst>
        </p:spPr>
      </p:pic>
      <p:grpSp>
        <p:nvGrpSpPr>
          <p:cNvPr id="14" name="Group 13">
            <a:extLst>
              <a:ext uri="{FF2B5EF4-FFF2-40B4-BE49-F238E27FC236}">
                <a16:creationId xmlns:a16="http://schemas.microsoft.com/office/drawing/2014/main" id="{BC7DE95D-BAEE-07FA-62DC-490FC38DB360}"/>
              </a:ext>
            </a:extLst>
          </p:cNvPr>
          <p:cNvGrpSpPr/>
          <p:nvPr/>
        </p:nvGrpSpPr>
        <p:grpSpPr>
          <a:xfrm>
            <a:off x="792137" y="5201983"/>
            <a:ext cx="1689480" cy="191880"/>
            <a:chOff x="792137" y="5201983"/>
            <a:chExt cx="1689480" cy="191880"/>
          </a:xfrm>
        </p:grpSpPr>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4765A85E-415E-7D64-9076-625AD43DABB4}"/>
                    </a:ext>
                  </a:extLst>
                </p14:cNvPr>
                <p14:cNvContentPartPr/>
                <p14:nvPr/>
              </p14:nvContentPartPr>
              <p14:xfrm>
                <a:off x="792137" y="5201983"/>
                <a:ext cx="1686240" cy="75600"/>
              </p14:xfrm>
            </p:contentPart>
          </mc:Choice>
          <mc:Fallback xmlns="">
            <p:pic>
              <p:nvPicPr>
                <p:cNvPr id="12" name="Ink 11">
                  <a:extLst>
                    <a:ext uri="{FF2B5EF4-FFF2-40B4-BE49-F238E27FC236}">
                      <a16:creationId xmlns:a16="http://schemas.microsoft.com/office/drawing/2014/main" id="{4765A85E-415E-7D64-9076-625AD43DABB4}"/>
                    </a:ext>
                  </a:extLst>
                </p:cNvPr>
                <p:cNvPicPr/>
                <p:nvPr/>
              </p:nvPicPr>
              <p:blipFill>
                <a:blip r:embed="rId5"/>
                <a:stretch>
                  <a:fillRect/>
                </a:stretch>
              </p:blipFill>
              <p:spPr>
                <a:xfrm>
                  <a:off x="774497" y="5183983"/>
                  <a:ext cx="172188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33EC21B4-1226-3E52-8A92-51524A5E5A02}"/>
                    </a:ext>
                  </a:extLst>
                </p14:cNvPr>
                <p14:cNvContentPartPr/>
                <p14:nvPr/>
              </p14:nvContentPartPr>
              <p14:xfrm>
                <a:off x="2333297" y="5268223"/>
                <a:ext cx="148320" cy="125640"/>
              </p14:xfrm>
            </p:contentPart>
          </mc:Choice>
          <mc:Fallback xmlns="">
            <p:pic>
              <p:nvPicPr>
                <p:cNvPr id="13" name="Ink 12">
                  <a:extLst>
                    <a:ext uri="{FF2B5EF4-FFF2-40B4-BE49-F238E27FC236}">
                      <a16:creationId xmlns:a16="http://schemas.microsoft.com/office/drawing/2014/main" id="{33EC21B4-1226-3E52-8A92-51524A5E5A02}"/>
                    </a:ext>
                  </a:extLst>
                </p:cNvPr>
                <p:cNvPicPr/>
                <p:nvPr/>
              </p:nvPicPr>
              <p:blipFill>
                <a:blip r:embed="rId7"/>
                <a:stretch>
                  <a:fillRect/>
                </a:stretch>
              </p:blipFill>
              <p:spPr>
                <a:xfrm>
                  <a:off x="2315657" y="5250583"/>
                  <a:ext cx="183960" cy="161280"/>
                </a:xfrm>
                <a:prstGeom prst="rect">
                  <a:avLst/>
                </a:prstGeom>
              </p:spPr>
            </p:pic>
          </mc:Fallback>
        </mc:AlternateContent>
      </p:grpSp>
      <p:grpSp>
        <p:nvGrpSpPr>
          <p:cNvPr id="17" name="Group 16">
            <a:extLst>
              <a:ext uri="{FF2B5EF4-FFF2-40B4-BE49-F238E27FC236}">
                <a16:creationId xmlns:a16="http://schemas.microsoft.com/office/drawing/2014/main" id="{5D155DBE-6726-C351-537A-9E4F25E78811}"/>
              </a:ext>
            </a:extLst>
          </p:cNvPr>
          <p:cNvGrpSpPr/>
          <p:nvPr/>
        </p:nvGrpSpPr>
        <p:grpSpPr>
          <a:xfrm>
            <a:off x="1018577" y="5734783"/>
            <a:ext cx="1062720" cy="338760"/>
            <a:chOff x="1018577" y="5734783"/>
            <a:chExt cx="1062720" cy="338760"/>
          </a:xfrm>
        </p:grpSpPr>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27D59A2C-1281-78E1-4AAB-2A25F5D241CE}"/>
                    </a:ext>
                  </a:extLst>
                </p14:cNvPr>
                <p14:cNvContentPartPr/>
                <p14:nvPr/>
              </p14:nvContentPartPr>
              <p14:xfrm>
                <a:off x="1018577" y="5734783"/>
                <a:ext cx="1056600" cy="150840"/>
              </p14:xfrm>
            </p:contentPart>
          </mc:Choice>
          <mc:Fallback xmlns="">
            <p:pic>
              <p:nvPicPr>
                <p:cNvPr id="15" name="Ink 14">
                  <a:extLst>
                    <a:ext uri="{FF2B5EF4-FFF2-40B4-BE49-F238E27FC236}">
                      <a16:creationId xmlns:a16="http://schemas.microsoft.com/office/drawing/2014/main" id="{27D59A2C-1281-78E1-4AAB-2A25F5D241CE}"/>
                    </a:ext>
                  </a:extLst>
                </p:cNvPr>
                <p:cNvPicPr/>
                <p:nvPr/>
              </p:nvPicPr>
              <p:blipFill>
                <a:blip r:embed="rId9"/>
                <a:stretch>
                  <a:fillRect/>
                </a:stretch>
              </p:blipFill>
              <p:spPr>
                <a:xfrm>
                  <a:off x="1000577" y="5717143"/>
                  <a:ext cx="109224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A6CFA952-0A3E-CFB4-4F9C-259F2D50203E}"/>
                    </a:ext>
                  </a:extLst>
                </p14:cNvPr>
                <p14:cNvContentPartPr/>
                <p14:nvPr/>
              </p14:nvContentPartPr>
              <p14:xfrm>
                <a:off x="1909577" y="5895343"/>
                <a:ext cx="171720" cy="178200"/>
              </p14:xfrm>
            </p:contentPart>
          </mc:Choice>
          <mc:Fallback xmlns="">
            <p:pic>
              <p:nvPicPr>
                <p:cNvPr id="16" name="Ink 15">
                  <a:extLst>
                    <a:ext uri="{FF2B5EF4-FFF2-40B4-BE49-F238E27FC236}">
                      <a16:creationId xmlns:a16="http://schemas.microsoft.com/office/drawing/2014/main" id="{A6CFA952-0A3E-CFB4-4F9C-259F2D50203E}"/>
                    </a:ext>
                  </a:extLst>
                </p:cNvPr>
                <p:cNvPicPr/>
                <p:nvPr/>
              </p:nvPicPr>
              <p:blipFill>
                <a:blip r:embed="rId11"/>
                <a:stretch>
                  <a:fillRect/>
                </a:stretch>
              </p:blipFill>
              <p:spPr>
                <a:xfrm>
                  <a:off x="1891577" y="5877703"/>
                  <a:ext cx="207360" cy="213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4F59D377-5F2B-3856-B049-20A1B6620229}"/>
                  </a:ext>
                </a:extLst>
              </p14:cNvPr>
              <p14:cNvContentPartPr/>
              <p14:nvPr/>
            </p14:nvContentPartPr>
            <p14:xfrm>
              <a:off x="6131236" y="4515622"/>
              <a:ext cx="991080" cy="307800"/>
            </p14:xfrm>
          </p:contentPart>
        </mc:Choice>
        <mc:Fallback xmlns="">
          <p:pic>
            <p:nvPicPr>
              <p:cNvPr id="18" name="Ink 17">
                <a:extLst>
                  <a:ext uri="{FF2B5EF4-FFF2-40B4-BE49-F238E27FC236}">
                    <a16:creationId xmlns:a16="http://schemas.microsoft.com/office/drawing/2014/main" id="{4F59D377-5F2B-3856-B049-20A1B6620229}"/>
                  </a:ext>
                </a:extLst>
              </p:cNvPr>
              <p:cNvPicPr/>
              <p:nvPr/>
            </p:nvPicPr>
            <p:blipFill>
              <a:blip r:embed="rId13"/>
              <a:stretch>
                <a:fillRect/>
              </a:stretch>
            </p:blipFill>
            <p:spPr>
              <a:xfrm>
                <a:off x="6113596" y="4497982"/>
                <a:ext cx="1026720" cy="343440"/>
              </a:xfrm>
              <a:prstGeom prst="rect">
                <a:avLst/>
              </a:prstGeom>
            </p:spPr>
          </p:pic>
        </mc:Fallback>
      </mc:AlternateContent>
    </p:spTree>
    <p:extLst>
      <p:ext uri="{BB962C8B-B14F-4D97-AF65-F5344CB8AC3E}">
        <p14:creationId xmlns:p14="http://schemas.microsoft.com/office/powerpoint/2010/main" val="328965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86337-9E07-5648-AC51-80EF7742067E}"/>
              </a:ext>
            </a:extLst>
          </p:cNvPr>
          <p:cNvSpPr>
            <a:spLocks noGrp="1"/>
          </p:cNvSpPr>
          <p:nvPr>
            <p:ph type="title"/>
          </p:nvPr>
        </p:nvSpPr>
        <p:spPr>
          <a:xfrm>
            <a:off x="558011" y="5074575"/>
            <a:ext cx="6319105" cy="339926"/>
          </a:xfrm>
        </p:spPr>
        <p:txBody>
          <a:bodyPr/>
          <a:lstStyle/>
          <a:p>
            <a:r>
              <a:rPr lang="en-US" sz="2800" dirty="0">
                <a:latin typeface="+mj-lt"/>
              </a:rPr>
              <a:t>Cindy Gutierrez, Director, CTE Program Services</a:t>
            </a:r>
            <a:br>
              <a:rPr lang="en-US" sz="2800" dirty="0">
                <a:latin typeface="+mj-lt"/>
              </a:rPr>
            </a:br>
            <a:r>
              <a:rPr lang="en-US" sz="2800" dirty="0">
                <a:latin typeface="+mj-lt"/>
                <a:hlinkClick r:id="rId3">
                  <a:extLst>
                    <a:ext uri="{A12FA001-AC4F-418D-AE19-62706E023703}">
                      <ahyp:hlinkClr xmlns:ahyp="http://schemas.microsoft.com/office/drawing/2018/hyperlinkcolor" val="tx"/>
                    </a:ext>
                  </a:extLst>
                </a:hlinkClick>
              </a:rPr>
              <a:t>Cindy.Gutierrez@azed.gov</a:t>
            </a:r>
            <a:br>
              <a:rPr lang="en-US" sz="2800" dirty="0">
                <a:latin typeface="+mj-lt"/>
              </a:rPr>
            </a:br>
            <a:r>
              <a:rPr lang="en-US" sz="2800" dirty="0">
                <a:latin typeface="+mj-lt"/>
              </a:rPr>
              <a:t>(602) 542-4365</a:t>
            </a:r>
          </a:p>
        </p:txBody>
      </p:sp>
      <p:sp>
        <p:nvSpPr>
          <p:cNvPr id="3" name="Text Placeholder 2">
            <a:extLst>
              <a:ext uri="{FF2B5EF4-FFF2-40B4-BE49-F238E27FC236}">
                <a16:creationId xmlns:a16="http://schemas.microsoft.com/office/drawing/2014/main" id="{69643A17-2976-6049-8B3B-1290AF7470DF}"/>
              </a:ext>
            </a:extLst>
          </p:cNvPr>
          <p:cNvSpPr>
            <a:spLocks noGrp="1"/>
          </p:cNvSpPr>
          <p:nvPr>
            <p:ph type="body" sz="quarter" idx="10"/>
          </p:nvPr>
        </p:nvSpPr>
        <p:spPr/>
        <p:txBody>
          <a:bodyPr/>
          <a:lstStyle/>
          <a:p>
            <a:r>
              <a:rPr lang="en-US" dirty="0"/>
              <a:t>Thank You</a:t>
            </a:r>
          </a:p>
        </p:txBody>
      </p:sp>
    </p:spTree>
    <p:extLst>
      <p:ext uri="{BB962C8B-B14F-4D97-AF65-F5344CB8AC3E}">
        <p14:creationId xmlns:p14="http://schemas.microsoft.com/office/powerpoint/2010/main" val="13665472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7"/>
          <p:cNvSpPr txBox="1"/>
          <p:nvPr/>
        </p:nvSpPr>
        <p:spPr>
          <a:xfrm>
            <a:off x="325667" y="3599101"/>
            <a:ext cx="3473600" cy="1331734"/>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3067" b="1" kern="0" dirty="0">
                <a:solidFill>
                  <a:srgbClr val="00CC99"/>
                </a:solidFill>
                <a:latin typeface="Roboto"/>
                <a:ea typeface="Roboto"/>
                <a:cs typeface="Roboto"/>
                <a:sym typeface="Roboto"/>
              </a:rPr>
              <a:t>Featured Benefits</a:t>
            </a:r>
          </a:p>
          <a:p>
            <a:pPr defTabSz="1219170">
              <a:lnSpc>
                <a:spcPct val="115000"/>
              </a:lnSpc>
              <a:buClr>
                <a:srgbClr val="000000"/>
              </a:buClr>
            </a:pPr>
            <a:r>
              <a:rPr lang="en-US" sz="3067" b="1" kern="0" dirty="0">
                <a:solidFill>
                  <a:srgbClr val="00CC99"/>
                </a:solidFill>
                <a:latin typeface="Roboto"/>
                <a:ea typeface="Roboto"/>
                <a:cs typeface="Roboto"/>
                <a:sym typeface="Roboto"/>
              </a:rPr>
              <a:t>c</a:t>
            </a:r>
            <a:r>
              <a:rPr lang="en" sz="3067" b="1" kern="0" dirty="0" err="1">
                <a:solidFill>
                  <a:srgbClr val="00CC99"/>
                </a:solidFill>
                <a:latin typeface="Roboto"/>
                <a:ea typeface="Roboto"/>
                <a:cs typeface="Roboto"/>
                <a:sym typeface="Roboto"/>
              </a:rPr>
              <a:t>tecaz.org</a:t>
            </a:r>
            <a:endParaRPr sz="2267" b="1" kern="0" dirty="0">
              <a:solidFill>
                <a:srgbClr val="00CC99"/>
              </a:solidFill>
              <a:latin typeface="Roboto"/>
              <a:ea typeface="Roboto"/>
              <a:cs typeface="Roboto"/>
              <a:sym typeface="Roboto"/>
            </a:endParaRPr>
          </a:p>
        </p:txBody>
      </p:sp>
      <p:pic>
        <p:nvPicPr>
          <p:cNvPr id="120" name="Google Shape;120;p27"/>
          <p:cNvPicPr preferRelativeResize="0"/>
          <p:nvPr/>
        </p:nvPicPr>
        <p:blipFill>
          <a:blip r:embed="rId3">
            <a:alphaModFix/>
          </a:blip>
          <a:stretch>
            <a:fillRect/>
          </a:stretch>
        </p:blipFill>
        <p:spPr>
          <a:xfrm>
            <a:off x="0" y="6858009"/>
            <a:ext cx="12192000" cy="248267"/>
          </a:xfrm>
          <a:prstGeom prst="rect">
            <a:avLst/>
          </a:prstGeom>
          <a:noFill/>
          <a:ln>
            <a:noFill/>
          </a:ln>
        </p:spPr>
      </p:pic>
      <p:pic>
        <p:nvPicPr>
          <p:cNvPr id="121" name="Google Shape;121;p27"/>
          <p:cNvPicPr preferRelativeResize="0"/>
          <p:nvPr/>
        </p:nvPicPr>
        <p:blipFill>
          <a:blip r:embed="rId4">
            <a:alphaModFix/>
          </a:blip>
          <a:stretch>
            <a:fillRect/>
          </a:stretch>
        </p:blipFill>
        <p:spPr>
          <a:xfrm>
            <a:off x="668069" y="224633"/>
            <a:ext cx="2788799" cy="3121640"/>
          </a:xfrm>
          <a:prstGeom prst="rect">
            <a:avLst/>
          </a:prstGeom>
          <a:noFill/>
          <a:ln>
            <a:noFill/>
          </a:ln>
        </p:spPr>
      </p:pic>
      <p:pic>
        <p:nvPicPr>
          <p:cNvPr id="122" name="Google Shape;122;p27"/>
          <p:cNvPicPr preferRelativeResize="0"/>
          <p:nvPr/>
        </p:nvPicPr>
        <p:blipFill>
          <a:blip r:embed="rId5">
            <a:alphaModFix/>
          </a:blip>
          <a:stretch>
            <a:fillRect/>
          </a:stretch>
        </p:blipFill>
        <p:spPr>
          <a:xfrm>
            <a:off x="1964900" y="6318167"/>
            <a:ext cx="879933" cy="404767"/>
          </a:xfrm>
          <a:prstGeom prst="rect">
            <a:avLst/>
          </a:prstGeom>
          <a:noFill/>
          <a:ln>
            <a:noFill/>
          </a:ln>
        </p:spPr>
      </p:pic>
      <p:sp>
        <p:nvSpPr>
          <p:cNvPr id="123" name="Google Shape;123;p27"/>
          <p:cNvSpPr txBox="1"/>
          <p:nvPr/>
        </p:nvSpPr>
        <p:spPr>
          <a:xfrm>
            <a:off x="211000" y="6294767"/>
            <a:ext cx="2788800" cy="4513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333" kern="0">
                <a:solidFill>
                  <a:srgbClr val="000000"/>
                </a:solidFill>
                <a:latin typeface="Roboto"/>
                <a:ea typeface="Roboto"/>
                <a:cs typeface="Roboto"/>
                <a:sym typeface="Roboto"/>
              </a:rPr>
              <a:t>Brought to you by:</a:t>
            </a:r>
            <a:endParaRPr sz="1333" kern="0">
              <a:solidFill>
                <a:srgbClr val="000000"/>
              </a:solidFill>
              <a:latin typeface="Roboto"/>
              <a:ea typeface="Roboto"/>
              <a:cs typeface="Roboto"/>
              <a:sym typeface="Roboto"/>
            </a:endParaRPr>
          </a:p>
        </p:txBody>
      </p:sp>
      <p:pic>
        <p:nvPicPr>
          <p:cNvPr id="124" name="Google Shape;124;p27"/>
          <p:cNvPicPr preferRelativeResize="0"/>
          <p:nvPr/>
        </p:nvPicPr>
        <p:blipFill>
          <a:blip r:embed="rId6">
            <a:alphaModFix/>
          </a:blip>
          <a:stretch>
            <a:fillRect/>
          </a:stretch>
        </p:blipFill>
        <p:spPr>
          <a:xfrm>
            <a:off x="4210901" y="224634"/>
            <a:ext cx="4835073" cy="1565373"/>
          </a:xfrm>
          <a:prstGeom prst="rect">
            <a:avLst/>
          </a:prstGeom>
          <a:noFill/>
          <a:ln>
            <a:noFill/>
          </a:ln>
        </p:spPr>
      </p:pic>
      <p:pic>
        <p:nvPicPr>
          <p:cNvPr id="125" name="Google Shape;125;p27"/>
          <p:cNvPicPr preferRelativeResize="0"/>
          <p:nvPr/>
        </p:nvPicPr>
        <p:blipFill>
          <a:blip r:embed="rId7">
            <a:alphaModFix/>
          </a:blip>
          <a:stretch>
            <a:fillRect/>
          </a:stretch>
        </p:blipFill>
        <p:spPr>
          <a:xfrm>
            <a:off x="7144793" y="1784171"/>
            <a:ext cx="4835072" cy="1597596"/>
          </a:xfrm>
          <a:prstGeom prst="rect">
            <a:avLst/>
          </a:prstGeom>
          <a:noFill/>
          <a:ln>
            <a:noFill/>
          </a:ln>
        </p:spPr>
      </p:pic>
      <p:pic>
        <p:nvPicPr>
          <p:cNvPr id="126" name="Google Shape;126;p27"/>
          <p:cNvPicPr preferRelativeResize="0"/>
          <p:nvPr/>
        </p:nvPicPr>
        <p:blipFill>
          <a:blip r:embed="rId8">
            <a:alphaModFix/>
          </a:blip>
          <a:stretch>
            <a:fillRect/>
          </a:stretch>
        </p:blipFill>
        <p:spPr>
          <a:xfrm>
            <a:off x="4310096" y="3375931"/>
            <a:ext cx="4835073" cy="1790071"/>
          </a:xfrm>
          <a:prstGeom prst="rect">
            <a:avLst/>
          </a:prstGeom>
          <a:noFill/>
          <a:ln>
            <a:noFill/>
          </a:ln>
        </p:spPr>
      </p:pic>
      <p:pic>
        <p:nvPicPr>
          <p:cNvPr id="127" name="Google Shape;127;p27"/>
          <p:cNvPicPr preferRelativeResize="0"/>
          <p:nvPr/>
        </p:nvPicPr>
        <p:blipFill>
          <a:blip r:embed="rId9">
            <a:alphaModFix/>
          </a:blip>
          <a:stretch>
            <a:fillRect/>
          </a:stretch>
        </p:blipFill>
        <p:spPr>
          <a:xfrm>
            <a:off x="6921514" y="5181001"/>
            <a:ext cx="5152253" cy="156536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pSp>
        <p:nvGrpSpPr>
          <p:cNvPr id="105" name="Google Shape;105;p26"/>
          <p:cNvGrpSpPr/>
          <p:nvPr/>
        </p:nvGrpSpPr>
        <p:grpSpPr>
          <a:xfrm>
            <a:off x="0" y="1"/>
            <a:ext cx="12192000" cy="1107433"/>
            <a:chOff x="-8425" y="-362098"/>
            <a:chExt cx="9144000" cy="1209869"/>
          </a:xfrm>
        </p:grpSpPr>
        <p:pic>
          <p:nvPicPr>
            <p:cNvPr id="106" name="Google Shape;106;p26"/>
            <p:cNvPicPr preferRelativeResize="0"/>
            <p:nvPr/>
          </p:nvPicPr>
          <p:blipFill>
            <a:blip r:embed="rId3">
              <a:alphaModFix/>
            </a:blip>
            <a:stretch>
              <a:fillRect/>
            </a:stretch>
          </p:blipFill>
          <p:spPr>
            <a:xfrm>
              <a:off x="-8425" y="-362098"/>
              <a:ext cx="9144000" cy="1209869"/>
            </a:xfrm>
            <a:prstGeom prst="rect">
              <a:avLst/>
            </a:prstGeom>
            <a:noFill/>
            <a:ln>
              <a:noFill/>
            </a:ln>
          </p:spPr>
        </p:pic>
        <p:sp>
          <p:nvSpPr>
            <p:cNvPr id="107" name="Google Shape;107;p26"/>
            <p:cNvSpPr txBox="1"/>
            <p:nvPr/>
          </p:nvSpPr>
          <p:spPr>
            <a:xfrm>
              <a:off x="460175" y="-183168"/>
              <a:ext cx="8206800" cy="80694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200" b="1" kern="0" dirty="0">
                  <a:solidFill>
                    <a:srgbClr val="FFFFFF"/>
                  </a:solidFill>
                  <a:latin typeface="Roboto"/>
                  <a:ea typeface="Roboto"/>
                  <a:cs typeface="Roboto"/>
                  <a:sym typeface="Roboto"/>
                </a:rPr>
                <a:t>CRAFTING CURRICULUM | CONNECTING EDUCATORS</a:t>
              </a:r>
              <a:endParaRPr sz="3200" b="1" kern="0" dirty="0">
                <a:solidFill>
                  <a:srgbClr val="FFFFFF"/>
                </a:solidFill>
                <a:latin typeface="Roboto"/>
                <a:ea typeface="Roboto"/>
                <a:cs typeface="Roboto"/>
                <a:sym typeface="Roboto"/>
              </a:endParaRPr>
            </a:p>
          </p:txBody>
        </p:sp>
      </p:grpSp>
      <p:sp>
        <p:nvSpPr>
          <p:cNvPr id="108" name="Google Shape;108;p26"/>
          <p:cNvSpPr txBox="1"/>
          <p:nvPr/>
        </p:nvSpPr>
        <p:spPr>
          <a:xfrm>
            <a:off x="6838121" y="1270186"/>
            <a:ext cx="5304000" cy="5489219"/>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b="1" kern="0" dirty="0">
                <a:solidFill>
                  <a:srgbClr val="202124"/>
                </a:solidFill>
                <a:highlight>
                  <a:srgbClr val="FFFFFF"/>
                </a:highlight>
                <a:latin typeface="Roboto"/>
                <a:ea typeface="Roboto"/>
                <a:cs typeface="Roboto"/>
                <a:sym typeface="Roboto"/>
              </a:rPr>
              <a:t>Blueprint for Instruction &amp; Assessment, Instructional Framework Project </a:t>
            </a:r>
            <a:endParaRPr sz="2000" b="1" kern="0" dirty="0">
              <a:solidFill>
                <a:srgbClr val="202124"/>
              </a:solidFill>
              <a:highlight>
                <a:srgbClr val="FFFFFF"/>
              </a:highlight>
              <a:latin typeface="Roboto"/>
              <a:ea typeface="Roboto"/>
              <a:cs typeface="Roboto"/>
              <a:sym typeface="Roboto"/>
            </a:endParaRPr>
          </a:p>
          <a:p>
            <a:pPr marL="609585" indent="-431789" defTabSz="1219170">
              <a:lnSpc>
                <a:spcPct val="115000"/>
              </a:lnSpc>
              <a:spcBef>
                <a:spcPts val="1333"/>
              </a:spcBef>
              <a:buClr>
                <a:srgbClr val="05C3DD"/>
              </a:buClr>
              <a:buSzPts val="1500"/>
              <a:buFont typeface="Roboto"/>
              <a:buChar char="●"/>
            </a:pPr>
            <a:r>
              <a:rPr lang="en" sz="2000" kern="0" dirty="0">
                <a:solidFill>
                  <a:srgbClr val="202124"/>
                </a:solidFill>
                <a:highlight>
                  <a:srgbClr val="FFFFFF"/>
                </a:highlight>
                <a:latin typeface="Roboto"/>
                <a:ea typeface="Roboto"/>
                <a:cs typeface="Roboto"/>
                <a:sym typeface="Roboto"/>
              </a:rPr>
              <a:t>Accounting</a:t>
            </a:r>
            <a:endParaRPr sz="2000" kern="0" dirty="0">
              <a:solidFill>
                <a:srgbClr val="202124"/>
              </a:solidFill>
              <a:highlight>
                <a:srgbClr val="FFFFFF"/>
              </a:highlight>
              <a:latin typeface="Roboto"/>
              <a:ea typeface="Roboto"/>
              <a:cs typeface="Roboto"/>
              <a:sym typeface="Roboto"/>
            </a:endParaRPr>
          </a:p>
          <a:p>
            <a:pPr marL="609585" indent="-431789" defTabSz="1219170">
              <a:lnSpc>
                <a:spcPct val="115000"/>
              </a:lnSpc>
              <a:buClr>
                <a:srgbClr val="05C3DD"/>
              </a:buClr>
              <a:buSzPts val="1500"/>
              <a:buFont typeface="Roboto"/>
              <a:buChar char="●"/>
            </a:pPr>
            <a:r>
              <a:rPr lang="en" sz="2000" kern="0" dirty="0">
                <a:solidFill>
                  <a:srgbClr val="202124"/>
                </a:solidFill>
                <a:highlight>
                  <a:srgbClr val="FFFFFF"/>
                </a:highlight>
                <a:latin typeface="Roboto"/>
                <a:ea typeface="Roboto"/>
                <a:cs typeface="Roboto"/>
                <a:sym typeface="Roboto"/>
              </a:rPr>
              <a:t>Education Professions</a:t>
            </a:r>
            <a:endParaRPr sz="2000" kern="0" dirty="0">
              <a:solidFill>
                <a:srgbClr val="202124"/>
              </a:solidFill>
              <a:highlight>
                <a:srgbClr val="FFFFFF"/>
              </a:highlight>
              <a:latin typeface="Roboto"/>
              <a:ea typeface="Roboto"/>
              <a:cs typeface="Roboto"/>
              <a:sym typeface="Roboto"/>
            </a:endParaRPr>
          </a:p>
          <a:p>
            <a:pPr marL="609585" indent="-431789" defTabSz="1219170">
              <a:lnSpc>
                <a:spcPct val="115000"/>
              </a:lnSpc>
              <a:buClr>
                <a:srgbClr val="05C3DD"/>
              </a:buClr>
              <a:buSzPts val="1500"/>
              <a:buFont typeface="Roboto"/>
              <a:buChar char="●"/>
            </a:pPr>
            <a:r>
              <a:rPr lang="en" sz="2000" kern="0" dirty="0">
                <a:solidFill>
                  <a:srgbClr val="202124"/>
                </a:solidFill>
                <a:highlight>
                  <a:srgbClr val="FFFFFF"/>
                </a:highlight>
                <a:latin typeface="Roboto"/>
                <a:ea typeface="Roboto"/>
                <a:cs typeface="Roboto"/>
                <a:sym typeface="Roboto"/>
              </a:rPr>
              <a:t>Electronic Technologies**</a:t>
            </a:r>
            <a:endParaRPr sz="2000" kern="0" dirty="0">
              <a:solidFill>
                <a:srgbClr val="202124"/>
              </a:solidFill>
              <a:highlight>
                <a:srgbClr val="FFFFFF"/>
              </a:highlight>
              <a:latin typeface="Roboto"/>
              <a:ea typeface="Roboto"/>
              <a:cs typeface="Roboto"/>
              <a:sym typeface="Roboto"/>
            </a:endParaRPr>
          </a:p>
          <a:p>
            <a:pPr marL="609585" indent="-431789" defTabSz="1219170">
              <a:lnSpc>
                <a:spcPct val="115000"/>
              </a:lnSpc>
              <a:buClr>
                <a:srgbClr val="05C3DD"/>
              </a:buClr>
              <a:buSzPts val="1500"/>
              <a:buFont typeface="Roboto"/>
              <a:buChar char="●"/>
            </a:pPr>
            <a:r>
              <a:rPr lang="en" sz="2000" kern="0" dirty="0">
                <a:solidFill>
                  <a:srgbClr val="202124"/>
                </a:solidFill>
                <a:highlight>
                  <a:srgbClr val="FFFFFF"/>
                </a:highlight>
                <a:latin typeface="Roboto"/>
                <a:ea typeface="Roboto"/>
                <a:cs typeface="Roboto"/>
                <a:sym typeface="Roboto"/>
              </a:rPr>
              <a:t>Emergency Medical Services</a:t>
            </a:r>
            <a:endParaRPr sz="2000" kern="0" dirty="0">
              <a:solidFill>
                <a:srgbClr val="202124"/>
              </a:solidFill>
              <a:highlight>
                <a:srgbClr val="FFFFFF"/>
              </a:highlight>
              <a:latin typeface="Roboto"/>
              <a:ea typeface="Roboto"/>
              <a:cs typeface="Roboto"/>
              <a:sym typeface="Roboto"/>
            </a:endParaRPr>
          </a:p>
          <a:p>
            <a:pPr marL="609585" indent="-431789" defTabSz="1219170">
              <a:lnSpc>
                <a:spcPct val="115000"/>
              </a:lnSpc>
              <a:buClr>
                <a:srgbClr val="05C3DD"/>
              </a:buClr>
              <a:buSzPts val="1500"/>
              <a:buFont typeface="Roboto"/>
              <a:buChar char="●"/>
            </a:pPr>
            <a:r>
              <a:rPr lang="en" sz="2000" kern="0" dirty="0">
                <a:solidFill>
                  <a:srgbClr val="202124"/>
                </a:solidFill>
                <a:highlight>
                  <a:srgbClr val="FFFFFF"/>
                </a:highlight>
                <a:latin typeface="Roboto"/>
                <a:ea typeface="Roboto"/>
                <a:cs typeface="Roboto"/>
                <a:sym typeface="Roboto"/>
              </a:rPr>
              <a:t>Fire Service**</a:t>
            </a:r>
            <a:endParaRPr sz="2000" kern="0" dirty="0">
              <a:solidFill>
                <a:srgbClr val="202124"/>
              </a:solidFill>
              <a:highlight>
                <a:srgbClr val="FFFFFF"/>
              </a:highlight>
              <a:latin typeface="Roboto"/>
              <a:ea typeface="Roboto"/>
              <a:cs typeface="Roboto"/>
              <a:sym typeface="Roboto"/>
            </a:endParaRPr>
          </a:p>
          <a:p>
            <a:pPr marL="609585" indent="-431789" defTabSz="1219170">
              <a:lnSpc>
                <a:spcPct val="115000"/>
              </a:lnSpc>
              <a:buClr>
                <a:srgbClr val="05C3DD"/>
              </a:buClr>
              <a:buSzPts val="1500"/>
              <a:buFont typeface="Roboto"/>
              <a:buChar char="●"/>
            </a:pPr>
            <a:r>
              <a:rPr lang="en" sz="2000" kern="0" dirty="0">
                <a:solidFill>
                  <a:srgbClr val="202124"/>
                </a:solidFill>
                <a:highlight>
                  <a:srgbClr val="FFFFFF"/>
                </a:highlight>
                <a:latin typeface="Roboto"/>
                <a:ea typeface="Roboto"/>
                <a:cs typeface="Roboto"/>
                <a:sym typeface="Roboto"/>
              </a:rPr>
              <a:t>Heavy Equipment Operations</a:t>
            </a:r>
            <a:endParaRPr sz="2000" kern="0" dirty="0">
              <a:solidFill>
                <a:srgbClr val="202124"/>
              </a:solidFill>
              <a:highlight>
                <a:srgbClr val="FFFFFF"/>
              </a:highlight>
              <a:latin typeface="Roboto"/>
              <a:ea typeface="Roboto"/>
              <a:cs typeface="Roboto"/>
              <a:sym typeface="Roboto"/>
            </a:endParaRPr>
          </a:p>
          <a:p>
            <a:pPr marL="609585" indent="-431789" defTabSz="1219170">
              <a:lnSpc>
                <a:spcPct val="115000"/>
              </a:lnSpc>
              <a:buClr>
                <a:srgbClr val="05C3DD"/>
              </a:buClr>
              <a:buSzPts val="1500"/>
              <a:buFont typeface="Roboto"/>
              <a:buChar char="●"/>
            </a:pPr>
            <a:r>
              <a:rPr lang="en" sz="2000" kern="0" dirty="0">
                <a:solidFill>
                  <a:srgbClr val="202124"/>
                </a:solidFill>
                <a:highlight>
                  <a:srgbClr val="FFFFFF"/>
                </a:highlight>
                <a:latin typeface="Roboto"/>
                <a:ea typeface="Roboto"/>
                <a:cs typeface="Roboto"/>
                <a:sym typeface="Roboto"/>
              </a:rPr>
              <a:t>Hospitality Management**</a:t>
            </a:r>
            <a:endParaRPr sz="2000" kern="0" dirty="0">
              <a:solidFill>
                <a:srgbClr val="202124"/>
              </a:solidFill>
              <a:highlight>
                <a:srgbClr val="FFFFFF"/>
              </a:highlight>
              <a:latin typeface="Roboto"/>
              <a:ea typeface="Roboto"/>
              <a:cs typeface="Roboto"/>
              <a:sym typeface="Roboto"/>
            </a:endParaRPr>
          </a:p>
          <a:p>
            <a:pPr marL="609585" indent="-431789" defTabSz="1219170">
              <a:lnSpc>
                <a:spcPct val="115000"/>
              </a:lnSpc>
              <a:buClr>
                <a:srgbClr val="05C3DD"/>
              </a:buClr>
              <a:buSzPts val="1500"/>
              <a:buFont typeface="Roboto"/>
              <a:buChar char="●"/>
            </a:pPr>
            <a:r>
              <a:rPr lang="en" sz="2000" kern="0" dirty="0">
                <a:solidFill>
                  <a:srgbClr val="202124"/>
                </a:solidFill>
                <a:highlight>
                  <a:srgbClr val="FFFFFF"/>
                </a:highlight>
                <a:latin typeface="Roboto"/>
                <a:ea typeface="Roboto"/>
                <a:cs typeface="Roboto"/>
                <a:sym typeface="Roboto"/>
              </a:rPr>
              <a:t>Laboratory Assisting</a:t>
            </a:r>
            <a:endParaRPr sz="2000" kern="0" dirty="0">
              <a:solidFill>
                <a:srgbClr val="202124"/>
              </a:solidFill>
              <a:highlight>
                <a:srgbClr val="FFFFFF"/>
              </a:highlight>
              <a:latin typeface="Roboto"/>
              <a:ea typeface="Roboto"/>
              <a:cs typeface="Roboto"/>
              <a:sym typeface="Roboto"/>
            </a:endParaRPr>
          </a:p>
          <a:p>
            <a:pPr marL="609585" indent="-431789" defTabSz="1219170">
              <a:lnSpc>
                <a:spcPct val="115000"/>
              </a:lnSpc>
              <a:buClr>
                <a:srgbClr val="05C3DD"/>
              </a:buClr>
              <a:buSzPts val="1500"/>
              <a:buFont typeface="Roboto"/>
              <a:buChar char="●"/>
            </a:pPr>
            <a:r>
              <a:rPr lang="en" sz="2000" kern="0" dirty="0">
                <a:solidFill>
                  <a:srgbClr val="202124"/>
                </a:solidFill>
                <a:highlight>
                  <a:srgbClr val="FFFFFF"/>
                </a:highlight>
                <a:latin typeface="Roboto"/>
                <a:ea typeface="Roboto"/>
                <a:cs typeface="Roboto"/>
                <a:sym typeface="Roboto"/>
              </a:rPr>
              <a:t>Marketing</a:t>
            </a:r>
            <a:endParaRPr sz="2000" kern="0" dirty="0">
              <a:solidFill>
                <a:srgbClr val="202124"/>
              </a:solidFill>
              <a:highlight>
                <a:srgbClr val="FFFFFF"/>
              </a:highlight>
              <a:latin typeface="Roboto"/>
              <a:ea typeface="Roboto"/>
              <a:cs typeface="Roboto"/>
              <a:sym typeface="Roboto"/>
            </a:endParaRPr>
          </a:p>
          <a:p>
            <a:pPr marL="609585" indent="-431789" defTabSz="1219170">
              <a:lnSpc>
                <a:spcPct val="115000"/>
              </a:lnSpc>
              <a:buClr>
                <a:srgbClr val="05C3DD"/>
              </a:buClr>
              <a:buSzPts val="1500"/>
              <a:buFont typeface="Roboto"/>
              <a:buChar char="●"/>
            </a:pPr>
            <a:r>
              <a:rPr lang="en" sz="2000" kern="0" dirty="0">
                <a:solidFill>
                  <a:srgbClr val="202124"/>
                </a:solidFill>
                <a:highlight>
                  <a:srgbClr val="FFFFFF"/>
                </a:highlight>
                <a:latin typeface="Roboto"/>
                <a:ea typeface="Roboto"/>
                <a:cs typeface="Roboto"/>
                <a:sym typeface="Roboto"/>
              </a:rPr>
              <a:t>Mechanical Drafting</a:t>
            </a:r>
            <a:endParaRPr sz="2000" kern="0" dirty="0">
              <a:solidFill>
                <a:srgbClr val="202124"/>
              </a:solidFill>
              <a:highlight>
                <a:srgbClr val="FFFFFF"/>
              </a:highlight>
              <a:latin typeface="Roboto"/>
              <a:ea typeface="Roboto"/>
              <a:cs typeface="Roboto"/>
              <a:sym typeface="Roboto"/>
            </a:endParaRPr>
          </a:p>
          <a:p>
            <a:pPr marL="609585" indent="-431789" defTabSz="1219170">
              <a:lnSpc>
                <a:spcPct val="115000"/>
              </a:lnSpc>
              <a:buClr>
                <a:srgbClr val="05C3DD"/>
              </a:buClr>
              <a:buSzPts val="1500"/>
              <a:buFont typeface="Roboto"/>
              <a:buChar char="●"/>
            </a:pPr>
            <a:r>
              <a:rPr lang="en" sz="2000" kern="0" dirty="0">
                <a:solidFill>
                  <a:srgbClr val="202124"/>
                </a:solidFill>
                <a:highlight>
                  <a:srgbClr val="FFFFFF"/>
                </a:highlight>
                <a:latin typeface="Roboto"/>
                <a:ea typeface="Roboto"/>
                <a:cs typeface="Roboto"/>
                <a:sym typeface="Roboto"/>
              </a:rPr>
              <a:t>Precision Machining</a:t>
            </a:r>
          </a:p>
          <a:p>
            <a:pPr marL="177796" lvl="2" defTabSz="1219170">
              <a:lnSpc>
                <a:spcPct val="115000"/>
              </a:lnSpc>
              <a:buClr>
                <a:srgbClr val="05C3DD"/>
              </a:buClr>
              <a:buSzPts val="1500"/>
            </a:pPr>
            <a:r>
              <a:rPr lang="en" sz="1467" kern="0" dirty="0">
                <a:solidFill>
                  <a:srgbClr val="202124"/>
                </a:solidFill>
                <a:highlight>
                  <a:srgbClr val="FFFFFF"/>
                </a:highlight>
                <a:latin typeface="Roboto"/>
                <a:ea typeface="Roboto"/>
                <a:cs typeface="Roboto"/>
                <a:sym typeface="Roboto"/>
              </a:rPr>
              <a:t>**Pending Standards Revisions</a:t>
            </a:r>
            <a:endParaRPr sz="1467" kern="0" dirty="0">
              <a:solidFill>
                <a:srgbClr val="202124"/>
              </a:solidFill>
              <a:highlight>
                <a:srgbClr val="FFFFFF"/>
              </a:highlight>
              <a:latin typeface="Roboto"/>
              <a:ea typeface="Roboto"/>
              <a:cs typeface="Roboto"/>
              <a:sym typeface="Roboto"/>
            </a:endParaRPr>
          </a:p>
          <a:p>
            <a:pPr defTabSz="1219170">
              <a:buClr>
                <a:srgbClr val="000000"/>
              </a:buClr>
            </a:pPr>
            <a:endParaRPr sz="2000" kern="0" dirty="0">
              <a:solidFill>
                <a:srgbClr val="000000"/>
              </a:solidFill>
              <a:latin typeface="Roboto"/>
              <a:ea typeface="Roboto"/>
              <a:cs typeface="Roboto"/>
              <a:sym typeface="Roboto"/>
            </a:endParaRPr>
          </a:p>
        </p:txBody>
      </p:sp>
      <p:sp>
        <p:nvSpPr>
          <p:cNvPr id="109" name="Google Shape;109;p26"/>
          <p:cNvSpPr txBox="1"/>
          <p:nvPr/>
        </p:nvSpPr>
        <p:spPr>
          <a:xfrm>
            <a:off x="453667" y="1458600"/>
            <a:ext cx="5412800" cy="3392940"/>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2800" b="1" kern="0">
                <a:solidFill>
                  <a:srgbClr val="05C3DD"/>
                </a:solidFill>
                <a:latin typeface="Roboto"/>
                <a:ea typeface="Roboto"/>
                <a:cs typeface="Roboto"/>
                <a:sym typeface="Roboto"/>
              </a:rPr>
              <a:t>Upcoming Events </a:t>
            </a:r>
            <a:endParaRPr sz="2800" b="1" kern="0">
              <a:solidFill>
                <a:srgbClr val="05C3DD"/>
              </a:solidFill>
              <a:latin typeface="Roboto"/>
              <a:ea typeface="Roboto"/>
              <a:cs typeface="Roboto"/>
              <a:sym typeface="Roboto"/>
            </a:endParaRPr>
          </a:p>
          <a:p>
            <a:pPr marL="609585" indent="-457189" defTabSz="1219170">
              <a:lnSpc>
                <a:spcPct val="115000"/>
              </a:lnSpc>
              <a:buClr>
                <a:srgbClr val="05C3DD"/>
              </a:buClr>
              <a:buSzPts val="1800"/>
              <a:buFont typeface="Roboto Medium"/>
              <a:buChar char="●"/>
            </a:pPr>
            <a:r>
              <a:rPr lang="en" sz="2400" kern="0">
                <a:solidFill>
                  <a:srgbClr val="000000"/>
                </a:solidFill>
                <a:latin typeface="Roboto Medium"/>
                <a:ea typeface="Roboto Medium"/>
                <a:cs typeface="Roboto Medium"/>
                <a:sym typeface="Roboto Medium"/>
              </a:rPr>
              <a:t>Nomination Process</a:t>
            </a:r>
            <a:endParaRPr sz="2400" kern="0">
              <a:solidFill>
                <a:srgbClr val="000000"/>
              </a:solidFill>
              <a:latin typeface="Roboto Medium"/>
              <a:ea typeface="Roboto Medium"/>
              <a:cs typeface="Roboto Medium"/>
              <a:sym typeface="Roboto Medium"/>
            </a:endParaRPr>
          </a:p>
          <a:p>
            <a:pPr marL="1219170" lvl="1" indent="-431789" defTabSz="1219170">
              <a:lnSpc>
                <a:spcPct val="115000"/>
              </a:lnSpc>
              <a:buClr>
                <a:srgbClr val="00CC99"/>
              </a:buClr>
              <a:buSzPts val="1500"/>
              <a:buFont typeface="Roboto Medium"/>
              <a:buChar char="○"/>
            </a:pPr>
            <a:r>
              <a:rPr lang="en" sz="2000" kern="0">
                <a:solidFill>
                  <a:srgbClr val="00CC99"/>
                </a:solidFill>
                <a:latin typeface="Roboto Medium"/>
                <a:ea typeface="Roboto Medium"/>
                <a:cs typeface="Roboto Medium"/>
                <a:sym typeface="Roboto Medium"/>
              </a:rPr>
              <a:t>Teacher Self Nomination</a:t>
            </a:r>
            <a:endParaRPr sz="2000" kern="0">
              <a:solidFill>
                <a:srgbClr val="00CC99"/>
              </a:solidFill>
              <a:latin typeface="Roboto Medium"/>
              <a:ea typeface="Roboto Medium"/>
              <a:cs typeface="Roboto Medium"/>
              <a:sym typeface="Roboto Medium"/>
            </a:endParaRPr>
          </a:p>
          <a:p>
            <a:pPr marL="1219170" lvl="1" indent="-431789" defTabSz="1219170">
              <a:lnSpc>
                <a:spcPct val="115000"/>
              </a:lnSpc>
              <a:buClr>
                <a:srgbClr val="00CC99"/>
              </a:buClr>
              <a:buSzPts val="1500"/>
              <a:buFont typeface="Roboto Medium"/>
              <a:buChar char="○"/>
            </a:pPr>
            <a:r>
              <a:rPr lang="en" sz="2000" kern="0">
                <a:solidFill>
                  <a:srgbClr val="00CC99"/>
                </a:solidFill>
                <a:latin typeface="Roboto Medium"/>
                <a:ea typeface="Roboto Medium"/>
                <a:cs typeface="Roboto Medium"/>
                <a:sym typeface="Roboto Medium"/>
              </a:rPr>
              <a:t>Director/Administrator</a:t>
            </a:r>
            <a:endParaRPr sz="2533" kern="0">
              <a:solidFill>
                <a:srgbClr val="000000"/>
              </a:solidFill>
              <a:latin typeface="Roboto Medium"/>
              <a:ea typeface="Roboto Medium"/>
              <a:cs typeface="Roboto Medium"/>
              <a:sym typeface="Roboto Medium"/>
            </a:endParaRPr>
          </a:p>
          <a:p>
            <a:pPr marL="609585" indent="-474121" defTabSz="1219170">
              <a:buClr>
                <a:srgbClr val="05C3DD"/>
              </a:buClr>
              <a:buSzPts val="2000"/>
              <a:buFont typeface="Roboto Medium"/>
              <a:buChar char="●"/>
            </a:pPr>
            <a:r>
              <a:rPr lang="en" sz="2267" b="1" kern="0">
                <a:solidFill>
                  <a:srgbClr val="000000"/>
                </a:solidFill>
                <a:latin typeface="Roboto"/>
                <a:ea typeface="Roboto"/>
                <a:cs typeface="Roboto"/>
                <a:sym typeface="Roboto"/>
              </a:rPr>
              <a:t>Link to nominate </a:t>
            </a:r>
            <a:r>
              <a:rPr lang="en" sz="2267" kern="0">
                <a:solidFill>
                  <a:srgbClr val="000000"/>
                </a:solidFill>
                <a:latin typeface="Roboto"/>
                <a:ea typeface="Roboto"/>
                <a:cs typeface="Roboto"/>
                <a:sym typeface="Roboto"/>
              </a:rPr>
              <a:t>will be available on </a:t>
            </a:r>
            <a:r>
              <a:rPr lang="en" sz="2267" b="1" kern="0">
                <a:solidFill>
                  <a:srgbClr val="000000"/>
                </a:solidFill>
                <a:latin typeface="Roboto"/>
                <a:ea typeface="Roboto"/>
                <a:cs typeface="Roboto"/>
                <a:sym typeface="Roboto"/>
              </a:rPr>
              <a:t>Quarterly Newsletter </a:t>
            </a:r>
            <a:r>
              <a:rPr lang="en" sz="2267" kern="0">
                <a:solidFill>
                  <a:srgbClr val="000000"/>
                </a:solidFill>
                <a:latin typeface="Roboto"/>
                <a:ea typeface="Roboto"/>
                <a:cs typeface="Roboto"/>
                <a:sym typeface="Roboto"/>
              </a:rPr>
              <a:t>and in the</a:t>
            </a:r>
            <a:r>
              <a:rPr lang="en" sz="2267" b="1" kern="0">
                <a:solidFill>
                  <a:srgbClr val="000000"/>
                </a:solidFill>
                <a:latin typeface="Roboto"/>
                <a:ea typeface="Roboto"/>
                <a:cs typeface="Roboto"/>
                <a:sym typeface="Roboto"/>
              </a:rPr>
              <a:t> </a:t>
            </a:r>
            <a:r>
              <a:rPr lang="en" sz="2267" b="1" u="sng" kern="0">
                <a:solidFill>
                  <a:srgbClr val="05C3DD"/>
                </a:solidFill>
                <a:latin typeface="Roboto"/>
                <a:ea typeface="Roboto"/>
                <a:cs typeface="Roboto"/>
                <a:sym typeface="Roboto"/>
                <a:hlinkClick r:id="rId4">
                  <a:extLst>
                    <a:ext uri="{A12FA001-AC4F-418D-AE19-62706E023703}">
                      <ahyp:hlinkClr xmlns:ahyp="http://schemas.microsoft.com/office/drawing/2018/hyperlinkcolor" val="tx"/>
                    </a:ext>
                  </a:extLst>
                </a:hlinkClick>
              </a:rPr>
              <a:t>Administrators’ Group</a:t>
            </a:r>
            <a:r>
              <a:rPr lang="en" sz="2267" b="1" kern="0">
                <a:solidFill>
                  <a:srgbClr val="000000"/>
                </a:solidFill>
                <a:latin typeface="Roboto"/>
                <a:ea typeface="Roboto"/>
                <a:cs typeface="Roboto"/>
                <a:sym typeface="Roboto"/>
              </a:rPr>
              <a:t> </a:t>
            </a:r>
            <a:endParaRPr sz="2133" b="1" kern="0">
              <a:solidFill>
                <a:srgbClr val="000000"/>
              </a:solidFill>
              <a:latin typeface="Roboto"/>
              <a:ea typeface="Roboto"/>
              <a:cs typeface="Roboto"/>
              <a:sym typeface="Roboto"/>
            </a:endParaRPr>
          </a:p>
          <a:p>
            <a:pPr defTabSz="1219170">
              <a:lnSpc>
                <a:spcPct val="115000"/>
              </a:lnSpc>
              <a:buClr>
                <a:srgbClr val="000000"/>
              </a:buClr>
            </a:pPr>
            <a:endParaRPr sz="2667" kern="0">
              <a:solidFill>
                <a:srgbClr val="000000"/>
              </a:solidFill>
              <a:latin typeface="Roboto Medium"/>
              <a:ea typeface="Roboto Medium"/>
              <a:cs typeface="Roboto Medium"/>
              <a:sym typeface="Roboto Medium"/>
            </a:endParaRPr>
          </a:p>
        </p:txBody>
      </p:sp>
      <p:pic>
        <p:nvPicPr>
          <p:cNvPr id="110" name="Google Shape;110;p26">
            <a:hlinkClick r:id="rId5"/>
          </p:cNvPr>
          <p:cNvPicPr preferRelativeResize="0"/>
          <p:nvPr/>
        </p:nvPicPr>
        <p:blipFill>
          <a:blip r:embed="rId6">
            <a:alphaModFix/>
          </a:blip>
          <a:stretch>
            <a:fillRect/>
          </a:stretch>
        </p:blipFill>
        <p:spPr>
          <a:xfrm>
            <a:off x="227167" y="5816331"/>
            <a:ext cx="786167" cy="879992"/>
          </a:xfrm>
          <a:prstGeom prst="rect">
            <a:avLst/>
          </a:prstGeom>
          <a:noFill/>
          <a:ln>
            <a:noFill/>
          </a:ln>
        </p:spPr>
      </p:pic>
      <p:sp>
        <p:nvSpPr>
          <p:cNvPr id="111" name="Google Shape;111;p26"/>
          <p:cNvSpPr txBox="1"/>
          <p:nvPr/>
        </p:nvSpPr>
        <p:spPr>
          <a:xfrm>
            <a:off x="3589001" y="5893333"/>
            <a:ext cx="3249121" cy="726000"/>
          </a:xfrm>
          <a:prstGeom prst="rect">
            <a:avLst/>
          </a:prstGeom>
          <a:noFill/>
          <a:ln>
            <a:noFill/>
          </a:ln>
        </p:spPr>
        <p:txBody>
          <a:bodyPr spcFirstLastPara="1" wrap="square" lIns="121900" tIns="60933" rIns="121900" bIns="60933" anchor="b" anchorCtr="0">
            <a:noAutofit/>
          </a:bodyPr>
          <a:lstStyle/>
          <a:p>
            <a:pPr defTabSz="1219170">
              <a:buClr>
                <a:srgbClr val="000000"/>
              </a:buClr>
            </a:pPr>
            <a:r>
              <a:rPr lang="en" sz="1600" kern="0">
                <a:solidFill>
                  <a:srgbClr val="000000"/>
                </a:solidFill>
                <a:latin typeface="Roboto"/>
                <a:ea typeface="Roboto"/>
                <a:cs typeface="Roboto"/>
                <a:sym typeface="Roboto"/>
              </a:rPr>
              <a:t>Reach us:  </a:t>
            </a:r>
            <a:r>
              <a:rPr lang="en" sz="1600" u="sng" kern="0">
                <a:solidFill>
                  <a:srgbClr val="0000FF"/>
                </a:solidFill>
                <a:latin typeface="Roboto"/>
                <a:ea typeface="Roboto"/>
                <a:cs typeface="Roboto"/>
                <a:sym typeface="Roboto"/>
                <a:hlinkClick r:id="rId7">
                  <a:extLst>
                    <a:ext uri="{A12FA001-AC4F-418D-AE19-62706E023703}">
                      <ahyp:hlinkClr xmlns:ahyp="http://schemas.microsoft.com/office/drawing/2018/hyperlinkcolor" val="tx"/>
                    </a:ext>
                  </a:extLst>
                </a:hlinkClick>
              </a:rPr>
              <a:t>support@ctecaz.org</a:t>
            </a:r>
            <a:endParaRPr sz="1600" kern="0">
              <a:solidFill>
                <a:srgbClr val="000000"/>
              </a:solidFill>
              <a:latin typeface="Roboto"/>
              <a:ea typeface="Roboto"/>
              <a:cs typeface="Roboto"/>
              <a:sym typeface="Roboto"/>
            </a:endParaRPr>
          </a:p>
          <a:p>
            <a:pPr defTabSz="1219170">
              <a:buClr>
                <a:srgbClr val="000000"/>
              </a:buClr>
            </a:pPr>
            <a:r>
              <a:rPr lang="en" sz="1600" kern="0">
                <a:solidFill>
                  <a:srgbClr val="000000"/>
                </a:solidFill>
                <a:latin typeface="Roboto"/>
                <a:ea typeface="Roboto"/>
                <a:cs typeface="Roboto"/>
                <a:sym typeface="Roboto"/>
              </a:rPr>
              <a:t>Follow on Social Media</a:t>
            </a:r>
            <a:endParaRPr sz="2133" kern="0">
              <a:solidFill>
                <a:srgbClr val="000000"/>
              </a:solidFill>
              <a:latin typeface="Raleway"/>
              <a:ea typeface="Raleway"/>
              <a:cs typeface="Raleway"/>
              <a:sym typeface="Raleway"/>
            </a:endParaRPr>
          </a:p>
        </p:txBody>
      </p:sp>
      <p:pic>
        <p:nvPicPr>
          <p:cNvPr id="112" name="Google Shape;112;p26">
            <a:hlinkClick r:id="rId8"/>
          </p:cNvPr>
          <p:cNvPicPr preferRelativeResize="0"/>
          <p:nvPr/>
        </p:nvPicPr>
        <p:blipFill>
          <a:blip r:embed="rId9">
            <a:alphaModFix/>
          </a:blip>
          <a:stretch>
            <a:fillRect/>
          </a:stretch>
        </p:blipFill>
        <p:spPr>
          <a:xfrm>
            <a:off x="1132384" y="5942467"/>
            <a:ext cx="679865" cy="627733"/>
          </a:xfrm>
          <a:prstGeom prst="rect">
            <a:avLst/>
          </a:prstGeom>
          <a:noFill/>
          <a:ln>
            <a:noFill/>
          </a:ln>
        </p:spPr>
      </p:pic>
      <p:pic>
        <p:nvPicPr>
          <p:cNvPr id="113" name="Google Shape;113;p26">
            <a:hlinkClick r:id="rId10"/>
          </p:cNvPr>
          <p:cNvPicPr preferRelativeResize="0"/>
          <p:nvPr/>
        </p:nvPicPr>
        <p:blipFill>
          <a:blip r:embed="rId11">
            <a:alphaModFix/>
          </a:blip>
          <a:stretch>
            <a:fillRect/>
          </a:stretch>
        </p:blipFill>
        <p:spPr>
          <a:xfrm>
            <a:off x="1967617" y="5943773"/>
            <a:ext cx="679865" cy="625116"/>
          </a:xfrm>
          <a:prstGeom prst="rect">
            <a:avLst/>
          </a:prstGeom>
          <a:noFill/>
          <a:ln>
            <a:noFill/>
          </a:ln>
        </p:spPr>
      </p:pic>
      <p:pic>
        <p:nvPicPr>
          <p:cNvPr id="114" name="Google Shape;114;p26">
            <a:hlinkClick r:id="rId12"/>
          </p:cNvPr>
          <p:cNvPicPr preferRelativeResize="0"/>
          <p:nvPr/>
        </p:nvPicPr>
        <p:blipFill>
          <a:blip r:embed="rId13">
            <a:alphaModFix/>
          </a:blip>
          <a:stretch>
            <a:fillRect/>
          </a:stretch>
        </p:blipFill>
        <p:spPr>
          <a:xfrm>
            <a:off x="2802833" y="5893383"/>
            <a:ext cx="786168" cy="7259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0774" y="328715"/>
            <a:ext cx="3064080" cy="1470025"/>
          </a:xfrm>
        </p:spPr>
        <p:txBody>
          <a:bodyPr>
            <a:noAutofit/>
          </a:bodyPr>
          <a:lstStyle/>
          <a:p>
            <a:pPr algn="l"/>
            <a:r>
              <a:rPr lang="en-US" sz="4800" dirty="0">
                <a:solidFill>
                  <a:schemeClr val="bg1"/>
                </a:solidFill>
                <a:latin typeface="MiloOT" panose="020B0504030101020102" pitchFamily="34" charset="0"/>
              </a:rPr>
              <a:t>Project CHANGE</a:t>
            </a:r>
          </a:p>
        </p:txBody>
      </p:sp>
      <p:sp>
        <p:nvSpPr>
          <p:cNvPr id="3" name="Subtitle 2"/>
          <p:cNvSpPr>
            <a:spLocks noGrp="1"/>
          </p:cNvSpPr>
          <p:nvPr>
            <p:ph type="subTitle" idx="1"/>
          </p:nvPr>
        </p:nvSpPr>
        <p:spPr>
          <a:xfrm>
            <a:off x="5810774" y="2248249"/>
            <a:ext cx="4521666" cy="1644242"/>
          </a:xfrm>
        </p:spPr>
        <p:txBody>
          <a:bodyPr>
            <a:noAutofit/>
          </a:bodyPr>
          <a:lstStyle/>
          <a:p>
            <a:pPr marL="342900" indent="-342900" algn="l">
              <a:buFont typeface="Arial" panose="020B0604020202020204" pitchFamily="34" charset="0"/>
              <a:buChar char="•"/>
            </a:pPr>
            <a:r>
              <a:rPr lang="en-US" sz="2400" b="1" dirty="0">
                <a:latin typeface="MiloOT" panose="020B0504030101020102" pitchFamily="34" charset="0"/>
              </a:rPr>
              <a:t>Increase gender nontraditional CTE enrollment </a:t>
            </a:r>
          </a:p>
          <a:p>
            <a:pPr marL="342900" indent="-342900" algn="l">
              <a:buFont typeface="Arial" panose="020B0604020202020204" pitchFamily="34" charset="0"/>
              <a:buChar char="•"/>
            </a:pPr>
            <a:r>
              <a:rPr lang="en-US" sz="2400" b="1" dirty="0">
                <a:latin typeface="MiloOT" panose="020B0504030101020102" pitchFamily="34" charset="0"/>
              </a:rPr>
              <a:t>Promote safe and healthy schools</a:t>
            </a:r>
            <a:endParaRPr lang="en-US" sz="2400" dirty="0">
              <a:latin typeface="MiloOT" panose="020B0504030101020102"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950" y="195250"/>
            <a:ext cx="3593635" cy="2395756"/>
          </a:xfrm>
          <a:prstGeom prst="rect">
            <a:avLst/>
          </a:prstGeom>
        </p:spPr>
      </p:pic>
      <p:sp>
        <p:nvSpPr>
          <p:cNvPr id="6" name="TextBox 5"/>
          <p:cNvSpPr txBox="1"/>
          <p:nvPr/>
        </p:nvSpPr>
        <p:spPr>
          <a:xfrm>
            <a:off x="1906774" y="2774022"/>
            <a:ext cx="3904001" cy="3785652"/>
          </a:xfrm>
          <a:prstGeom prst="rect">
            <a:avLst/>
          </a:prstGeom>
          <a:noFill/>
        </p:spPr>
        <p:txBody>
          <a:bodyPr wrap="square" rtlCol="0">
            <a:spAutoFit/>
          </a:bodyPr>
          <a:lstStyle/>
          <a:p>
            <a:pPr marL="342900" indent="-342900" defTabSz="457200">
              <a:buFont typeface="+mj-lt"/>
              <a:buAutoNum type="arabicPeriod"/>
            </a:pPr>
            <a:r>
              <a:rPr lang="en-US" sz="2400" dirty="0">
                <a:solidFill>
                  <a:srgbClr val="C8D9D8"/>
                </a:solidFill>
                <a:latin typeface="MiloOT" panose="020B0504030101020102" pitchFamily="34" charset="0"/>
              </a:rPr>
              <a:t>Recruitment + Retention of Nontraditional students</a:t>
            </a:r>
          </a:p>
          <a:p>
            <a:pPr marL="342900" indent="-342900" defTabSz="457200">
              <a:buFont typeface="+mj-lt"/>
              <a:buAutoNum type="arabicPeriod"/>
            </a:pPr>
            <a:r>
              <a:rPr lang="en-US" sz="2400" dirty="0">
                <a:solidFill>
                  <a:srgbClr val="C8D9D8"/>
                </a:solidFill>
                <a:latin typeface="MiloOT" panose="020B0504030101020102" pitchFamily="34" charset="0"/>
              </a:rPr>
              <a:t>Gender, CTE, and Nontraditional Career Success</a:t>
            </a:r>
          </a:p>
          <a:p>
            <a:pPr marL="342900" indent="-342900" defTabSz="457200">
              <a:buFont typeface="+mj-lt"/>
              <a:buAutoNum type="arabicPeriod"/>
            </a:pPr>
            <a:r>
              <a:rPr lang="en-US" sz="2400" dirty="0">
                <a:solidFill>
                  <a:srgbClr val="C8D9D8"/>
                </a:solidFill>
                <a:latin typeface="MiloOT" panose="020B0504030101020102" pitchFamily="34" charset="0"/>
              </a:rPr>
              <a:t>Stop Sexual Harassment</a:t>
            </a:r>
          </a:p>
          <a:p>
            <a:pPr marL="342900" indent="-342900" defTabSz="457200">
              <a:buFont typeface="+mj-lt"/>
              <a:buAutoNum type="arabicPeriod"/>
            </a:pPr>
            <a:r>
              <a:rPr lang="en-US" sz="2400" dirty="0">
                <a:solidFill>
                  <a:srgbClr val="C8D9D8"/>
                </a:solidFill>
                <a:latin typeface="MiloOT" panose="020B0504030101020102" pitchFamily="34" charset="0"/>
              </a:rPr>
              <a:t>Stop Cyberbullying + Promote Positive Digital Citizenship</a:t>
            </a:r>
          </a:p>
          <a:p>
            <a:pPr marL="342900" indent="-342900" defTabSz="457200">
              <a:buFont typeface="+mj-lt"/>
              <a:buAutoNum type="arabicPeriod"/>
            </a:pPr>
            <a:r>
              <a:rPr lang="en-US" sz="2400" dirty="0">
                <a:solidFill>
                  <a:srgbClr val="C8D9D8"/>
                </a:solidFill>
                <a:latin typeface="MiloOT" panose="020B0504030101020102" pitchFamily="34" charset="0"/>
              </a:rPr>
              <a:t>CTE Awareness</a:t>
            </a:r>
          </a:p>
        </p:txBody>
      </p:sp>
      <p:sp>
        <p:nvSpPr>
          <p:cNvPr id="7" name="TextBox 6"/>
          <p:cNvSpPr txBox="1"/>
          <p:nvPr/>
        </p:nvSpPr>
        <p:spPr>
          <a:xfrm>
            <a:off x="6205331" y="4671391"/>
            <a:ext cx="4462671" cy="1569660"/>
          </a:xfrm>
          <a:prstGeom prst="rect">
            <a:avLst/>
          </a:prstGeom>
          <a:noFill/>
        </p:spPr>
        <p:txBody>
          <a:bodyPr wrap="square" rtlCol="0">
            <a:spAutoFit/>
          </a:bodyPr>
          <a:lstStyle/>
          <a:p>
            <a:pPr defTabSz="457200"/>
            <a:r>
              <a:rPr lang="en-US" sz="2400" dirty="0">
                <a:solidFill>
                  <a:prstClr val="white"/>
                </a:solidFill>
                <a:latin typeface="Calibri"/>
              </a:rPr>
              <a:t>tylerlepeau@email.arizona.edu</a:t>
            </a:r>
          </a:p>
          <a:p>
            <a:pPr defTabSz="457200"/>
            <a:r>
              <a:rPr lang="en-US" sz="2400" dirty="0">
                <a:solidFill>
                  <a:prstClr val="white"/>
                </a:solidFill>
                <a:latin typeface="Calibri"/>
              </a:rPr>
              <a:t>timwernette@msn.com</a:t>
            </a:r>
          </a:p>
          <a:p>
            <a:pPr defTabSz="457200"/>
            <a:endParaRPr lang="en-US" sz="2400" dirty="0">
              <a:solidFill>
                <a:prstClr val="white"/>
              </a:solidFill>
              <a:latin typeface="Calibri"/>
            </a:endParaRPr>
          </a:p>
          <a:p>
            <a:pPr defTabSz="457200"/>
            <a:endParaRPr lang="en-US" sz="2400" dirty="0">
              <a:solidFill>
                <a:prstClr val="white"/>
              </a:solidFill>
              <a:latin typeface="Calibri"/>
            </a:endParaRPr>
          </a:p>
        </p:txBody>
      </p:sp>
    </p:spTree>
    <p:extLst>
      <p:ext uri="{BB962C8B-B14F-4D97-AF65-F5344CB8AC3E}">
        <p14:creationId xmlns:p14="http://schemas.microsoft.com/office/powerpoint/2010/main" val="3950740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chemeClr val="bg1"/>
                </a:solidFill>
                <a:latin typeface="MiloOT" panose="020B0504030101020102" pitchFamily="34" charset="0"/>
              </a:rPr>
              <a:t>Project CHANGE</a:t>
            </a:r>
            <a:endParaRPr lang="en-US" sz="4800" dirty="0"/>
          </a:p>
        </p:txBody>
      </p:sp>
      <p:sp>
        <p:nvSpPr>
          <p:cNvPr id="3" name="Content Placeholder 2"/>
          <p:cNvSpPr>
            <a:spLocks noGrp="1"/>
          </p:cNvSpPr>
          <p:nvPr>
            <p:ph idx="1"/>
          </p:nvPr>
        </p:nvSpPr>
        <p:spPr>
          <a:xfrm>
            <a:off x="1928037" y="1103314"/>
            <a:ext cx="3763926" cy="5510139"/>
          </a:xfrm>
        </p:spPr>
        <p:txBody>
          <a:bodyPr>
            <a:normAutofit/>
          </a:bodyPr>
          <a:lstStyle/>
          <a:p>
            <a:pPr lvl="0"/>
            <a:r>
              <a:rPr lang="en-US" dirty="0"/>
              <a:t>We are presenting in person! Or if requested, we can also offer remote:</a:t>
            </a:r>
          </a:p>
          <a:p>
            <a:pPr lvl="0"/>
            <a:r>
              <a:rPr lang="en-US" dirty="0"/>
              <a:t>Live online sessions on Zoom or Google Meet (works best with groups of about 10-40 participants).</a:t>
            </a:r>
          </a:p>
          <a:p>
            <a:pPr lvl="0"/>
            <a:r>
              <a:rPr lang="en-US" dirty="0"/>
              <a:t>Pre-recorded video presentations along with optional interactive Google slide activity.</a:t>
            </a:r>
          </a:p>
          <a:p>
            <a:endParaRPr lang="en-US" dirty="0"/>
          </a:p>
        </p:txBody>
      </p:sp>
      <p:sp>
        <p:nvSpPr>
          <p:cNvPr id="4" name="Content Placeholder 3"/>
          <p:cNvSpPr>
            <a:spLocks noGrp="1"/>
          </p:cNvSpPr>
          <p:nvPr>
            <p:ph idx="13"/>
          </p:nvPr>
        </p:nvSpPr>
        <p:spPr>
          <a:xfrm>
            <a:off x="6010941" y="1201481"/>
            <a:ext cx="3970751" cy="3934047"/>
          </a:xfrm>
        </p:spPr>
        <p:txBody>
          <a:bodyPr>
            <a:normAutofit/>
          </a:bodyPr>
          <a:lstStyle/>
          <a:p>
            <a:r>
              <a:rPr lang="en-US" dirty="0"/>
              <a:t>Presentations and workshops are provided at no cost. </a:t>
            </a:r>
          </a:p>
          <a:p>
            <a:r>
              <a:rPr lang="en-US" dirty="0"/>
              <a:t>Educator presentations provide professional development hours.  </a:t>
            </a:r>
          </a:p>
          <a:p>
            <a:r>
              <a:rPr lang="en-US" dirty="0"/>
              <a:t>Presentations run approximately an hour to accommodate a typical class period (shorter for pre-recorded video).</a:t>
            </a:r>
          </a:p>
          <a:p>
            <a:endParaRPr lang="en-US" dirty="0"/>
          </a:p>
        </p:txBody>
      </p:sp>
      <p:pic>
        <p:nvPicPr>
          <p:cNvPr id="6" name="Picture 5"/>
          <p:cNvPicPr>
            <a:picLocks noChangeAspect="1"/>
          </p:cNvPicPr>
          <p:nvPr/>
        </p:nvPicPr>
        <p:blipFill>
          <a:blip r:embed="rId2"/>
          <a:stretch>
            <a:fillRect/>
          </a:stretch>
        </p:blipFill>
        <p:spPr>
          <a:xfrm>
            <a:off x="6010940" y="5135527"/>
            <a:ext cx="4374738" cy="1119766"/>
          </a:xfrm>
          <a:prstGeom prst="rect">
            <a:avLst/>
          </a:prstGeom>
        </p:spPr>
      </p:pic>
    </p:spTree>
    <p:extLst>
      <p:ext uri="{BB962C8B-B14F-4D97-AF65-F5344CB8AC3E}">
        <p14:creationId xmlns:p14="http://schemas.microsoft.com/office/powerpoint/2010/main" val="38528707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28A4A74-1A12-D246-9EB1-A9693BCF919F}"/>
              </a:ext>
            </a:extLst>
          </p:cNvPr>
          <p:cNvSpPr>
            <a:spLocks noGrp="1"/>
          </p:cNvSpPr>
          <p:nvPr>
            <p:ph type="title"/>
          </p:nvPr>
        </p:nvSpPr>
        <p:spPr>
          <a:xfrm>
            <a:off x="762000" y="3232286"/>
            <a:ext cx="11430000" cy="749735"/>
          </a:xfrm>
        </p:spPr>
        <p:txBody>
          <a:bodyPr>
            <a:normAutofit fontScale="90000"/>
          </a:bodyPr>
          <a:lstStyle/>
          <a:p>
            <a:pPr algn="l"/>
            <a:r>
              <a:rPr lang="en-US" dirty="0">
                <a:latin typeface="Raleway" pitchFamily="2" charset="0"/>
              </a:rPr>
              <a:t>School Counselor Director Updates</a:t>
            </a:r>
          </a:p>
        </p:txBody>
      </p:sp>
      <p:sp>
        <p:nvSpPr>
          <p:cNvPr id="15" name="Text Placeholder 14">
            <a:extLst>
              <a:ext uri="{FF2B5EF4-FFF2-40B4-BE49-F238E27FC236}">
                <a16:creationId xmlns:a16="http://schemas.microsoft.com/office/drawing/2014/main" id="{3281D211-8074-6C41-8A37-F9A78B6B9F9A}"/>
              </a:ext>
            </a:extLst>
          </p:cNvPr>
          <p:cNvSpPr>
            <a:spLocks noGrp="1"/>
          </p:cNvSpPr>
          <p:nvPr>
            <p:ph type="body" sz="quarter" idx="11"/>
          </p:nvPr>
        </p:nvSpPr>
        <p:spPr>
          <a:xfrm>
            <a:off x="762210" y="4625885"/>
            <a:ext cx="11429579" cy="681038"/>
          </a:xfrm>
        </p:spPr>
        <p:txBody>
          <a:bodyPr/>
          <a:lstStyle/>
          <a:p>
            <a:pPr algn="l"/>
            <a:r>
              <a:rPr lang="en-US" dirty="0">
                <a:latin typeface="Raleway" pitchFamily="2" charset="0"/>
              </a:rPr>
              <a:t>Emily Brown</a:t>
            </a:r>
          </a:p>
        </p:txBody>
      </p:sp>
      <p:pic>
        <p:nvPicPr>
          <p:cNvPr id="3" name="Picture 3" descr="Logo&#10;&#10;Description automatically generated">
            <a:extLst>
              <a:ext uri="{FF2B5EF4-FFF2-40B4-BE49-F238E27FC236}">
                <a16:creationId xmlns:a16="http://schemas.microsoft.com/office/drawing/2014/main" id="{F5DB2F28-5C22-D8C6-A433-23DB54568088}"/>
              </a:ext>
            </a:extLst>
          </p:cNvPr>
          <p:cNvPicPr>
            <a:picLocks noChangeAspect="1"/>
          </p:cNvPicPr>
          <p:nvPr/>
        </p:nvPicPr>
        <p:blipFill>
          <a:blip r:embed="rId2"/>
          <a:stretch>
            <a:fillRect/>
          </a:stretch>
        </p:blipFill>
        <p:spPr>
          <a:xfrm>
            <a:off x="1080477" y="914400"/>
            <a:ext cx="1522047" cy="1522047"/>
          </a:xfrm>
          <a:prstGeom prst="rect">
            <a:avLst/>
          </a:prstGeom>
        </p:spPr>
      </p:pic>
    </p:spTree>
    <p:extLst>
      <p:ext uri="{BB962C8B-B14F-4D97-AF65-F5344CB8AC3E}">
        <p14:creationId xmlns:p14="http://schemas.microsoft.com/office/powerpoint/2010/main" val="1504404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E2242-C6F6-D403-576F-FC306EEFAE1D}"/>
              </a:ext>
            </a:extLst>
          </p:cNvPr>
          <p:cNvSpPr>
            <a:spLocks noGrp="1"/>
          </p:cNvSpPr>
          <p:nvPr>
            <p:ph type="title"/>
          </p:nvPr>
        </p:nvSpPr>
        <p:spPr>
          <a:xfrm>
            <a:off x="595411" y="1729047"/>
            <a:ext cx="6319867" cy="2711723"/>
          </a:xfrm>
        </p:spPr>
        <p:txBody>
          <a:bodyPr>
            <a:normAutofit fontScale="90000"/>
          </a:bodyPr>
          <a:lstStyle/>
          <a:p>
            <a:r>
              <a:rPr lang="en-US" sz="3200" dirty="0"/>
              <a:t>CTE is now in the same division as Exceptional Student Services / Child and Adult Services.</a:t>
            </a:r>
            <a:br>
              <a:rPr lang="en-US" sz="3200" dirty="0"/>
            </a:br>
            <a:br>
              <a:rPr lang="en-US" sz="3200" dirty="0"/>
            </a:br>
            <a:r>
              <a:rPr lang="en-US" sz="3200" dirty="0"/>
              <a:t>Colette Chapman is the Associate Superintendent for this division.</a:t>
            </a:r>
          </a:p>
        </p:txBody>
      </p:sp>
      <p:sp>
        <p:nvSpPr>
          <p:cNvPr id="3" name="Text Placeholder 2">
            <a:extLst>
              <a:ext uri="{FF2B5EF4-FFF2-40B4-BE49-F238E27FC236}">
                <a16:creationId xmlns:a16="http://schemas.microsoft.com/office/drawing/2014/main" id="{694EDE40-5F0B-3CCB-2B7D-3575B21AD513}"/>
              </a:ext>
            </a:extLst>
          </p:cNvPr>
          <p:cNvSpPr>
            <a:spLocks noGrp="1"/>
          </p:cNvSpPr>
          <p:nvPr>
            <p:ph type="body" sz="quarter" idx="10"/>
          </p:nvPr>
        </p:nvSpPr>
        <p:spPr>
          <a:xfrm>
            <a:off x="686851" y="693578"/>
            <a:ext cx="6319867" cy="898455"/>
          </a:xfrm>
        </p:spPr>
        <p:txBody>
          <a:bodyPr/>
          <a:lstStyle/>
          <a:p>
            <a:r>
              <a:rPr lang="en-US" sz="4000" dirty="0"/>
              <a:t>ADE Reorganization</a:t>
            </a:r>
          </a:p>
        </p:txBody>
      </p:sp>
    </p:spTree>
    <p:extLst>
      <p:ext uri="{BB962C8B-B14F-4D97-AF65-F5344CB8AC3E}">
        <p14:creationId xmlns:p14="http://schemas.microsoft.com/office/powerpoint/2010/main" val="39555486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1D910-2F62-E91D-1BAF-FADFD773AC73}"/>
              </a:ext>
            </a:extLst>
          </p:cNvPr>
          <p:cNvSpPr>
            <a:spLocks noGrp="1"/>
          </p:cNvSpPr>
          <p:nvPr>
            <p:ph type="title"/>
          </p:nvPr>
        </p:nvSpPr>
        <p:spPr>
          <a:xfrm>
            <a:off x="985936" y="1552576"/>
            <a:ext cx="6472140" cy="4781549"/>
          </a:xfrm>
        </p:spPr>
        <p:txBody>
          <a:bodyPr>
            <a:normAutofit fontScale="90000"/>
          </a:bodyPr>
          <a:lstStyle/>
          <a:p>
            <a:r>
              <a:rPr lang="en-US" dirty="0">
                <a:latin typeface="Raleway" pitchFamily="2" charset="0"/>
              </a:rPr>
              <a:t>We are proud to say that we currently have over 50,000 users on My Future AZ.</a:t>
            </a:r>
            <a:br>
              <a:rPr lang="en-US" dirty="0">
                <a:latin typeface="Raleway" pitchFamily="2" charset="0"/>
              </a:rPr>
            </a:br>
            <a:br>
              <a:rPr lang="en-US" dirty="0">
                <a:latin typeface="Raleway" pitchFamily="2" charset="0"/>
              </a:rPr>
            </a:br>
            <a:r>
              <a:rPr lang="en-US" dirty="0">
                <a:latin typeface="Raleway" pitchFamily="2" charset="0"/>
              </a:rPr>
              <a:t>Now offering 3 virtual trainings each month to support users.</a:t>
            </a:r>
            <a:br>
              <a:rPr lang="en-US" dirty="0">
                <a:latin typeface="Raleway" pitchFamily="2" charset="0"/>
              </a:rPr>
            </a:br>
            <a:br>
              <a:rPr lang="en-US" dirty="0">
                <a:latin typeface="Raleway" pitchFamily="2" charset="0"/>
              </a:rPr>
            </a:br>
            <a:r>
              <a:rPr lang="en-US" dirty="0">
                <a:latin typeface="Raleway" pitchFamily="2" charset="0"/>
              </a:rPr>
              <a:t>To register for trainings, visit:</a:t>
            </a:r>
            <a:br>
              <a:rPr lang="en-US" dirty="0">
                <a:latin typeface="Raleway" pitchFamily="2" charset="0"/>
              </a:rPr>
            </a:br>
            <a:r>
              <a:rPr lang="en-US" dirty="0">
                <a:latin typeface="Raleway" pitchFamily="2" charset="0"/>
                <a:hlinkClick r:id="rId2"/>
              </a:rPr>
              <a:t>https://www.azed.gov/ecap</a:t>
            </a:r>
            <a:br>
              <a:rPr lang="en-US" dirty="0">
                <a:latin typeface="Raleway" pitchFamily="2" charset="0"/>
              </a:rPr>
            </a:br>
            <a:endParaRPr lang="en-US" dirty="0">
              <a:latin typeface="Raleway" pitchFamily="2" charset="0"/>
            </a:endParaRPr>
          </a:p>
        </p:txBody>
      </p:sp>
      <p:pic>
        <p:nvPicPr>
          <p:cNvPr id="1026" name="Picture 2" descr="Logo, company name&#10;&#10;Description automatically generated">
            <a:extLst>
              <a:ext uri="{FF2B5EF4-FFF2-40B4-BE49-F238E27FC236}">
                <a16:creationId xmlns:a16="http://schemas.microsoft.com/office/drawing/2014/main" id="{46303E3A-8A20-866A-67A8-4A1EAE8CD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711" y="2407949"/>
            <a:ext cx="3402543" cy="20421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07A6276-8A6D-BC56-DCB2-F739AE65A0F6}"/>
              </a:ext>
            </a:extLst>
          </p:cNvPr>
          <p:cNvSpPr txBox="1"/>
          <p:nvPr/>
        </p:nvSpPr>
        <p:spPr>
          <a:xfrm>
            <a:off x="1095375" y="523875"/>
            <a:ext cx="49053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Raleway" pitchFamily="2" charset="0"/>
                <a:ea typeface="+mn-ea"/>
                <a:cs typeface="+mn-cs"/>
              </a:rPr>
              <a:t>My </a:t>
            </a:r>
            <a:r>
              <a:rPr kumimoji="0" lang="en-US" sz="4800" b="1" i="0" u="none" strike="noStrike" kern="1200" cap="none" spc="0" normalizeH="0" baseline="0" noProof="0" dirty="0">
                <a:ln>
                  <a:noFill/>
                </a:ln>
                <a:solidFill>
                  <a:srgbClr val="002060"/>
                </a:solidFill>
                <a:effectLst/>
                <a:uLnTx/>
                <a:uFillTx/>
                <a:latin typeface="Raleway" pitchFamily="2" charset="0"/>
                <a:ea typeface="+mn-ea"/>
                <a:cs typeface="+mn-cs"/>
              </a:rPr>
              <a:t>Future</a:t>
            </a:r>
            <a:r>
              <a:rPr kumimoji="0" lang="en-US" sz="4400" b="1" i="0" u="none" strike="noStrike" kern="1200" cap="none" spc="0" normalizeH="0" baseline="0" noProof="0" dirty="0">
                <a:ln>
                  <a:noFill/>
                </a:ln>
                <a:solidFill>
                  <a:srgbClr val="002060"/>
                </a:solidFill>
                <a:effectLst/>
                <a:uLnTx/>
                <a:uFillTx/>
                <a:latin typeface="Raleway" pitchFamily="2" charset="0"/>
                <a:ea typeface="+mn-ea"/>
                <a:cs typeface="+mn-cs"/>
              </a:rPr>
              <a:t> AZ</a:t>
            </a:r>
          </a:p>
        </p:txBody>
      </p:sp>
    </p:spTree>
    <p:extLst>
      <p:ext uri="{BB962C8B-B14F-4D97-AF65-F5344CB8AC3E}">
        <p14:creationId xmlns:p14="http://schemas.microsoft.com/office/powerpoint/2010/main" val="38835153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1D910-2F62-E91D-1BAF-FADFD773AC73}"/>
              </a:ext>
            </a:extLst>
          </p:cNvPr>
          <p:cNvSpPr>
            <a:spLocks noGrp="1"/>
          </p:cNvSpPr>
          <p:nvPr>
            <p:ph type="title"/>
          </p:nvPr>
        </p:nvSpPr>
        <p:spPr>
          <a:xfrm>
            <a:off x="595411" y="2247900"/>
            <a:ext cx="6872189" cy="4114800"/>
          </a:xfrm>
        </p:spPr>
        <p:txBody>
          <a:bodyPr>
            <a:normAutofit/>
          </a:bodyPr>
          <a:lstStyle/>
          <a:p>
            <a:r>
              <a:rPr lang="en-US" dirty="0">
                <a:latin typeface="Raleway" pitchFamily="2" charset="0"/>
              </a:rPr>
              <a:t>School Counselors Track: Monday and Tuesday </a:t>
            </a:r>
            <a:br>
              <a:rPr lang="en-US" dirty="0">
                <a:latin typeface="Raleway" pitchFamily="2" charset="0"/>
              </a:rPr>
            </a:br>
            <a:r>
              <a:rPr lang="en-US" dirty="0">
                <a:latin typeface="Raleway" pitchFamily="2" charset="0"/>
              </a:rPr>
              <a:t>July 17th-18</a:t>
            </a:r>
            <a:r>
              <a:rPr lang="en-US" baseline="30000" dirty="0">
                <a:latin typeface="Raleway" pitchFamily="2" charset="0"/>
              </a:rPr>
              <a:t>th</a:t>
            </a:r>
            <a:br>
              <a:rPr lang="en-US" dirty="0">
                <a:latin typeface="Raleway" pitchFamily="2" charset="0"/>
              </a:rPr>
            </a:br>
            <a:br>
              <a:rPr lang="en-US" dirty="0">
                <a:latin typeface="Raleway" pitchFamily="2" charset="0"/>
              </a:rPr>
            </a:br>
            <a:r>
              <a:rPr lang="en-US" dirty="0">
                <a:latin typeface="Raleway" pitchFamily="2" charset="0"/>
              </a:rPr>
              <a:t>School Counselors Luncheon July 17</a:t>
            </a:r>
            <a:r>
              <a:rPr lang="en-US" baseline="30000" dirty="0">
                <a:latin typeface="Raleway" pitchFamily="2" charset="0"/>
              </a:rPr>
              <a:t>th</a:t>
            </a:r>
            <a:br>
              <a:rPr lang="en-US" dirty="0">
                <a:latin typeface="Raleway" pitchFamily="2" charset="0"/>
              </a:rPr>
            </a:br>
            <a:r>
              <a:rPr lang="en-US" dirty="0">
                <a:latin typeface="Raleway" pitchFamily="2" charset="0"/>
              </a:rPr>
              <a:t>11:30am-1:00pm</a:t>
            </a:r>
          </a:p>
        </p:txBody>
      </p:sp>
      <p:sp>
        <p:nvSpPr>
          <p:cNvPr id="3" name="Text Placeholder 2">
            <a:extLst>
              <a:ext uri="{FF2B5EF4-FFF2-40B4-BE49-F238E27FC236}">
                <a16:creationId xmlns:a16="http://schemas.microsoft.com/office/drawing/2014/main" id="{A66BA3C3-E6FC-1157-7B81-4708BD5286AE}"/>
              </a:ext>
            </a:extLst>
          </p:cNvPr>
          <p:cNvSpPr>
            <a:spLocks noGrp="1"/>
          </p:cNvSpPr>
          <p:nvPr>
            <p:ph type="body" sz="quarter" idx="10"/>
          </p:nvPr>
        </p:nvSpPr>
        <p:spPr>
          <a:xfrm>
            <a:off x="700186" y="684399"/>
            <a:ext cx="6872189" cy="1801626"/>
          </a:xfrm>
        </p:spPr>
        <p:txBody>
          <a:bodyPr>
            <a:noAutofit/>
          </a:bodyPr>
          <a:lstStyle/>
          <a:p>
            <a:r>
              <a:rPr lang="en-US" sz="4800" dirty="0">
                <a:latin typeface="Raleway" pitchFamily="2" charset="0"/>
              </a:rPr>
              <a:t>CTE Summer Conference</a:t>
            </a:r>
          </a:p>
        </p:txBody>
      </p:sp>
    </p:spTree>
    <p:extLst>
      <p:ext uri="{BB962C8B-B14F-4D97-AF65-F5344CB8AC3E}">
        <p14:creationId xmlns:p14="http://schemas.microsoft.com/office/powerpoint/2010/main" val="28524787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1D910-2F62-E91D-1BAF-FADFD773AC73}"/>
              </a:ext>
            </a:extLst>
          </p:cNvPr>
          <p:cNvSpPr>
            <a:spLocks noGrp="1"/>
          </p:cNvSpPr>
          <p:nvPr>
            <p:ph type="title"/>
          </p:nvPr>
        </p:nvSpPr>
        <p:spPr>
          <a:xfrm>
            <a:off x="409575" y="1155590"/>
            <a:ext cx="6915150" cy="2197210"/>
          </a:xfrm>
        </p:spPr>
        <p:txBody>
          <a:bodyPr>
            <a:noAutofit/>
          </a:bodyPr>
          <a:lstStyle/>
          <a:p>
            <a:r>
              <a:rPr lang="en-US" dirty="0">
                <a:latin typeface="Raleway" pitchFamily="2" charset="0"/>
              </a:rPr>
              <a:t>Restarted monthly School Counselor Connection Newsletter in January</a:t>
            </a:r>
            <a:br>
              <a:rPr lang="en-US" dirty="0">
                <a:latin typeface="Raleway" pitchFamily="2" charset="0"/>
              </a:rPr>
            </a:br>
            <a:endParaRPr lang="en-US" dirty="0">
              <a:latin typeface="Raleway" pitchFamily="2" charset="0"/>
            </a:endParaRPr>
          </a:p>
        </p:txBody>
      </p:sp>
      <p:pic>
        <p:nvPicPr>
          <p:cNvPr id="5" name="Picture 4" descr="Qr code&#10;&#10;Description automatically generated">
            <a:extLst>
              <a:ext uri="{FF2B5EF4-FFF2-40B4-BE49-F238E27FC236}">
                <a16:creationId xmlns:a16="http://schemas.microsoft.com/office/drawing/2014/main" id="{9408CDEF-03FF-F8E6-8345-E241CE3FA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050" y="3505201"/>
            <a:ext cx="2857899" cy="2857899"/>
          </a:xfrm>
          <a:prstGeom prst="rect">
            <a:avLst/>
          </a:prstGeom>
        </p:spPr>
      </p:pic>
      <p:sp>
        <p:nvSpPr>
          <p:cNvPr id="6" name="TextBox 5">
            <a:extLst>
              <a:ext uri="{FF2B5EF4-FFF2-40B4-BE49-F238E27FC236}">
                <a16:creationId xmlns:a16="http://schemas.microsoft.com/office/drawing/2014/main" id="{396FCA11-F2CA-427A-250B-F03633F41BAD}"/>
              </a:ext>
            </a:extLst>
          </p:cNvPr>
          <p:cNvSpPr txBox="1"/>
          <p:nvPr/>
        </p:nvSpPr>
        <p:spPr>
          <a:xfrm>
            <a:off x="542925" y="4287819"/>
            <a:ext cx="33242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Raleway" pitchFamily="2" charset="0"/>
                <a:ea typeface="+mn-ea"/>
                <a:cs typeface="+mn-cs"/>
              </a:rPr>
              <a:t>Sign up here</a:t>
            </a:r>
          </a:p>
        </p:txBody>
      </p:sp>
      <p:sp>
        <p:nvSpPr>
          <p:cNvPr id="7" name="Arrow: Right 6">
            <a:extLst>
              <a:ext uri="{FF2B5EF4-FFF2-40B4-BE49-F238E27FC236}">
                <a16:creationId xmlns:a16="http://schemas.microsoft.com/office/drawing/2014/main" id="{A010F410-B715-C6CC-7D25-E0A130AA8BA0}"/>
              </a:ext>
            </a:extLst>
          </p:cNvPr>
          <p:cNvSpPr/>
          <p:nvPr/>
        </p:nvSpPr>
        <p:spPr>
          <a:xfrm>
            <a:off x="219076" y="4834026"/>
            <a:ext cx="4095650" cy="99688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74FD06E-B741-184C-CD9F-9A192A547ADC}"/>
              </a:ext>
            </a:extLst>
          </p:cNvPr>
          <p:cNvSpPr txBox="1"/>
          <p:nvPr/>
        </p:nvSpPr>
        <p:spPr>
          <a:xfrm>
            <a:off x="7959656" y="5140105"/>
            <a:ext cx="4482020" cy="353943"/>
          </a:xfrm>
          <a:prstGeom prst="rect">
            <a:avLst/>
          </a:prstGeom>
          <a:noFill/>
        </p:spPr>
        <p:txBody>
          <a:bodyPr wrap="square">
            <a:spAutoFit/>
          </a:bodyPr>
          <a:lstStyle/>
          <a:p>
            <a:pPr marL="0" marR="0">
              <a:spcBef>
                <a:spcPts val="0"/>
              </a:spcBef>
              <a:spcAft>
                <a:spcPts val="0"/>
              </a:spcAft>
            </a:pPr>
            <a:r>
              <a:rPr lang="en-US" sz="1700" dirty="0">
                <a:solidFill>
                  <a:schemeClr val="bg1"/>
                </a:solidFill>
                <a:latin typeface="Raleway" pitchFamily="2" charset="0"/>
                <a:ea typeface="+mj-ea"/>
                <a:cs typeface="Arial" panose="020B0604020202020204" pitchFamily="34" charset="0"/>
                <a:hlinkClick r:id="rId3">
                  <a:extLst>
                    <a:ext uri="{A12FA001-AC4F-418D-AE19-62706E023703}">
                      <ahyp:hlinkClr xmlns:ahyp="http://schemas.microsoft.com/office/drawing/2018/hyperlinkcolor" val="tx"/>
                    </a:ext>
                  </a:extLst>
                </a:hlinkClick>
              </a:rPr>
              <a:t>https://forms.gle/qtYfvVukVsW9fRnn6</a:t>
            </a:r>
            <a:endParaRPr lang="en-US" sz="1700" dirty="0">
              <a:solidFill>
                <a:schemeClr val="bg1"/>
              </a:solidFill>
              <a:latin typeface="Raleway" pitchFamily="2" charset="0"/>
              <a:ea typeface="+mj-ea"/>
              <a:cs typeface="Arial" panose="020B0604020202020204" pitchFamily="34" charset="0"/>
            </a:endParaRPr>
          </a:p>
        </p:txBody>
      </p:sp>
    </p:spTree>
    <p:extLst>
      <p:ext uri="{BB962C8B-B14F-4D97-AF65-F5344CB8AC3E}">
        <p14:creationId xmlns:p14="http://schemas.microsoft.com/office/powerpoint/2010/main" val="2994480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86337-9E07-5648-AC51-80EF7742067E}"/>
              </a:ext>
            </a:extLst>
          </p:cNvPr>
          <p:cNvSpPr>
            <a:spLocks noGrp="1"/>
          </p:cNvSpPr>
          <p:nvPr>
            <p:ph type="title"/>
          </p:nvPr>
        </p:nvSpPr>
        <p:spPr/>
        <p:txBody>
          <a:bodyPr>
            <a:normAutofit fontScale="90000"/>
          </a:bodyPr>
          <a:lstStyle/>
          <a:p>
            <a:br>
              <a:rPr lang="en-US" dirty="0"/>
            </a:br>
            <a:r>
              <a:rPr lang="en-US" dirty="0">
                <a:latin typeface="Raleway" pitchFamily="2" charset="0"/>
              </a:rPr>
              <a:t>Emily Brown, School Counselor Director</a:t>
            </a:r>
            <a:br>
              <a:rPr lang="en-US" dirty="0">
                <a:latin typeface="Raleway" pitchFamily="2" charset="0"/>
              </a:rPr>
            </a:br>
            <a:r>
              <a:rPr lang="en-US" dirty="0">
                <a:latin typeface="Raleway" pitchFamily="2" charset="0"/>
                <a:hlinkClick r:id="rId2">
                  <a:extLst>
                    <a:ext uri="{A12FA001-AC4F-418D-AE19-62706E023703}">
                      <ahyp:hlinkClr xmlns:ahyp="http://schemas.microsoft.com/office/drawing/2018/hyperlinkcolor" val="tx"/>
                    </a:ext>
                  </a:extLst>
                </a:hlinkClick>
              </a:rPr>
              <a:t>Emily.Brown@azed.gov</a:t>
            </a:r>
            <a:br>
              <a:rPr lang="en-US" dirty="0">
                <a:latin typeface="Raleway" pitchFamily="2" charset="0"/>
              </a:rPr>
            </a:br>
            <a:r>
              <a:rPr lang="en-US" dirty="0">
                <a:latin typeface="Raleway" pitchFamily="2" charset="0"/>
              </a:rPr>
              <a:t>(602) 542-5353</a:t>
            </a:r>
          </a:p>
        </p:txBody>
      </p:sp>
      <p:sp>
        <p:nvSpPr>
          <p:cNvPr id="3" name="Text Placeholder 2">
            <a:extLst>
              <a:ext uri="{FF2B5EF4-FFF2-40B4-BE49-F238E27FC236}">
                <a16:creationId xmlns:a16="http://schemas.microsoft.com/office/drawing/2014/main" id="{69643A17-2976-6049-8B3B-1290AF7470DF}"/>
              </a:ext>
            </a:extLst>
          </p:cNvPr>
          <p:cNvSpPr>
            <a:spLocks noGrp="1"/>
          </p:cNvSpPr>
          <p:nvPr>
            <p:ph type="body" sz="quarter" idx="10"/>
          </p:nvPr>
        </p:nvSpPr>
        <p:spPr>
          <a:xfrm>
            <a:off x="558012" y="2085975"/>
            <a:ext cx="9100338" cy="2589649"/>
          </a:xfrm>
        </p:spPr>
        <p:txBody>
          <a:bodyPr>
            <a:noAutofit/>
          </a:bodyPr>
          <a:lstStyle/>
          <a:p>
            <a:pPr algn="ctr"/>
            <a:r>
              <a:rPr lang="en-US" dirty="0">
                <a:latin typeface="Raleway" pitchFamily="2" charset="0"/>
              </a:rPr>
              <a:t>Thank You!</a:t>
            </a:r>
          </a:p>
        </p:txBody>
      </p:sp>
    </p:spTree>
    <p:extLst>
      <p:ext uri="{BB962C8B-B14F-4D97-AF65-F5344CB8AC3E}">
        <p14:creationId xmlns:p14="http://schemas.microsoft.com/office/powerpoint/2010/main" val="2855661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28A4A74-1A12-D246-9EB1-A9693BCF919F}"/>
              </a:ext>
            </a:extLst>
          </p:cNvPr>
          <p:cNvSpPr>
            <a:spLocks noGrp="1"/>
          </p:cNvSpPr>
          <p:nvPr>
            <p:ph type="title"/>
          </p:nvPr>
        </p:nvSpPr>
        <p:spPr>
          <a:xfrm>
            <a:off x="486229" y="2790597"/>
            <a:ext cx="11430000" cy="2971574"/>
          </a:xfrm>
        </p:spPr>
        <p:txBody>
          <a:bodyPr/>
          <a:lstStyle/>
          <a:p>
            <a:pPr algn="l"/>
            <a:r>
              <a:rPr lang="en-US" sz="4800" dirty="0"/>
              <a:t>Technical Standards </a:t>
            </a:r>
            <a:br>
              <a:rPr lang="en-US" sz="4800" dirty="0"/>
            </a:br>
            <a:r>
              <a:rPr lang="en-US" sz="4800" dirty="0"/>
              <a:t>Technical Skills Assessments</a:t>
            </a:r>
            <a:br>
              <a:rPr lang="en-US" sz="4800" dirty="0"/>
            </a:br>
            <a:r>
              <a:rPr lang="en-US" sz="4800" dirty="0"/>
              <a:t>After School Online TSA Support</a:t>
            </a:r>
            <a:br>
              <a:rPr lang="en-US" dirty="0"/>
            </a:br>
            <a:r>
              <a:rPr lang="en-US" sz="4800" dirty="0"/>
              <a:t>Annual CTE TSA Teacher Institutes</a:t>
            </a:r>
          </a:p>
        </p:txBody>
      </p:sp>
      <p:pic>
        <p:nvPicPr>
          <p:cNvPr id="3" name="Picture 3" descr="Logo&#10;&#10;Description automatically generated">
            <a:extLst>
              <a:ext uri="{FF2B5EF4-FFF2-40B4-BE49-F238E27FC236}">
                <a16:creationId xmlns:a16="http://schemas.microsoft.com/office/drawing/2014/main" id="{F5DB2F28-5C22-D8C6-A433-23DB54568088}"/>
              </a:ext>
            </a:extLst>
          </p:cNvPr>
          <p:cNvPicPr>
            <a:picLocks noChangeAspect="1"/>
          </p:cNvPicPr>
          <p:nvPr/>
        </p:nvPicPr>
        <p:blipFill>
          <a:blip r:embed="rId3"/>
          <a:stretch>
            <a:fillRect/>
          </a:stretch>
        </p:blipFill>
        <p:spPr>
          <a:xfrm>
            <a:off x="1080477" y="914400"/>
            <a:ext cx="1522047" cy="1522047"/>
          </a:xfrm>
          <a:prstGeom prst="rect">
            <a:avLst/>
          </a:prstGeom>
        </p:spPr>
      </p:pic>
    </p:spTree>
    <p:extLst>
      <p:ext uri="{BB962C8B-B14F-4D97-AF65-F5344CB8AC3E}">
        <p14:creationId xmlns:p14="http://schemas.microsoft.com/office/powerpoint/2010/main" val="575968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35E11FCD-3443-4A1A-1715-1136A6990FB9}"/>
              </a:ext>
            </a:extLst>
          </p:cNvPr>
          <p:cNvSpPr txBox="1">
            <a:spLocks noChangeArrowheads="1"/>
          </p:cNvSpPr>
          <p:nvPr/>
        </p:nvSpPr>
        <p:spPr bwMode="auto">
          <a:xfrm>
            <a:off x="458151" y="667795"/>
            <a:ext cx="7335747" cy="536313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Raleway" pitchFamily="2" charset="0"/>
                <a:ea typeface="Calibri" panose="020F0502020204030204" pitchFamily="34" charset="0"/>
                <a:cs typeface="Arial" panose="020B0604020202020204" pitchFamily="34" charset="0"/>
              </a:rPr>
              <a:t>Current Technical Standards for Review</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aleway" pitchFamily="2" charset="0"/>
                <a:ea typeface="Calibri" panose="020F0502020204030204" pitchFamily="34" charset="0"/>
                <a:cs typeface="Arial" panose="020B0604020202020204" pitchFamily="34" charset="0"/>
              </a:rPr>
              <a:t>Aircraft Mechanics </a:t>
            </a:r>
            <a:r>
              <a:rPr kumimoji="0" lang="en-US" sz="2000" b="0" i="0" u="none" strike="noStrike" kern="1200" cap="none" spc="0" normalizeH="0" baseline="0" noProof="0" dirty="0">
                <a:ln>
                  <a:noFill/>
                </a:ln>
                <a:solidFill>
                  <a:prstClr val="black"/>
                </a:solidFill>
                <a:effectLst/>
                <a:highlight>
                  <a:srgbClr val="FFFF00"/>
                </a:highlight>
                <a:uLnTx/>
                <a:uFillTx/>
                <a:latin typeface="Raleway" pitchFamily="2" charset="0"/>
                <a:ea typeface="Calibri" panose="020F0502020204030204" pitchFamily="34" charset="0"/>
                <a:cs typeface="Arial" panose="020B0604020202020204" pitchFamily="34" charset="0"/>
              </a:rPr>
              <a:t>assembling a committee</a:t>
            </a:r>
            <a:endPar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aleway" pitchFamily="2" charset="0"/>
                <a:ea typeface="Calibri" panose="020F0502020204030204" pitchFamily="34" charset="0"/>
                <a:cs typeface="Arial" panose="020B0604020202020204" pitchFamily="34" charset="0"/>
              </a:rPr>
              <a:t>Educations Professions </a:t>
            </a:r>
            <a:r>
              <a:rPr kumimoji="0" lang="en-US" sz="2000" b="0" i="0" u="none" strike="noStrike" kern="1200" cap="none" spc="0" normalizeH="0" baseline="0" noProof="0" dirty="0">
                <a:ln>
                  <a:noFill/>
                </a:ln>
                <a:solidFill>
                  <a:prstClr val="black"/>
                </a:solidFill>
                <a:effectLst/>
                <a:highlight>
                  <a:srgbClr val="FFFF00"/>
                </a:highlight>
                <a:uLnTx/>
                <a:uFillTx/>
                <a:latin typeface="Raleway" pitchFamily="2" charset="0"/>
                <a:ea typeface="Calibri" panose="020F0502020204030204" pitchFamily="34" charset="0"/>
                <a:cs typeface="Arial" panose="020B0604020202020204" pitchFamily="34" charset="0"/>
              </a:rPr>
              <a:t>committee is meeting</a:t>
            </a:r>
            <a:endPar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aleway" pitchFamily="2" charset="0"/>
                <a:ea typeface="Calibri" panose="020F0502020204030204" pitchFamily="34" charset="0"/>
                <a:cs typeface="Arial" panose="020B0604020202020204" pitchFamily="34" charset="0"/>
              </a:rPr>
              <a:t>Electronic Technologies </a:t>
            </a:r>
            <a:r>
              <a:rPr kumimoji="0" lang="en-US" sz="2000" b="0" i="0" u="none" strike="noStrike" kern="1200" cap="none" spc="0" normalizeH="0" baseline="0" noProof="0" dirty="0">
                <a:ln>
                  <a:noFill/>
                </a:ln>
                <a:solidFill>
                  <a:prstClr val="black"/>
                </a:solidFill>
                <a:effectLst/>
                <a:highlight>
                  <a:srgbClr val="FFFF00"/>
                </a:highlight>
                <a:uLnTx/>
                <a:uFillTx/>
                <a:latin typeface="Raleway" pitchFamily="2" charset="0"/>
                <a:ea typeface="Calibri" panose="020F0502020204030204" pitchFamily="34" charset="0"/>
                <a:cs typeface="Arial" panose="020B0604020202020204" pitchFamily="34" charset="0"/>
              </a:rPr>
              <a:t>assembling a committee</a:t>
            </a:r>
            <a:endPar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aleway" pitchFamily="2" charset="0"/>
                <a:ea typeface="Calibri" panose="020F0502020204030204" pitchFamily="34" charset="0"/>
                <a:cs typeface="Arial" panose="020B0604020202020204" pitchFamily="34" charset="0"/>
              </a:rPr>
              <a:t>Emergency Medical Services </a:t>
            </a:r>
            <a:r>
              <a:rPr kumimoji="0" lang="en-US" sz="2000" b="0" i="0" u="sng" strike="noStrike" kern="1200" cap="none" spc="0" normalizeH="0" baseline="0" noProof="0" dirty="0">
                <a:ln>
                  <a:noFill/>
                </a:ln>
                <a:solidFill>
                  <a:prstClr val="black"/>
                </a:solidFill>
                <a:effectLst/>
                <a:highlight>
                  <a:srgbClr val="FFFF00"/>
                </a:highlight>
                <a:uLnTx/>
                <a:uFillTx/>
                <a:latin typeface="Raleway" pitchFamily="2" charset="0"/>
                <a:ea typeface="Calibri" panose="020F0502020204030204" pitchFamily="34" charset="0"/>
                <a:cs typeface="Arial" panose="020B0604020202020204" pitchFamily="34" charset="0"/>
              </a:rPr>
              <a:t>available on CTE website</a:t>
            </a:r>
            <a:endParaRPr kumimoji="0" lang="en-US" sz="2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aleway" pitchFamily="2" charset="0"/>
                <a:ea typeface="Calibri" panose="020F0502020204030204" pitchFamily="34" charset="0"/>
                <a:cs typeface="Arial" panose="020B0604020202020204" pitchFamily="34" charset="0"/>
              </a:rPr>
              <a:t>Fire Service </a:t>
            </a:r>
            <a:r>
              <a:rPr kumimoji="0" lang="en-US" sz="2000" b="0" i="0" u="none" strike="noStrike" kern="1200" cap="none" spc="0" normalizeH="0" baseline="0" noProof="0" dirty="0">
                <a:ln>
                  <a:noFill/>
                </a:ln>
                <a:solidFill>
                  <a:prstClr val="black"/>
                </a:solidFill>
                <a:effectLst/>
                <a:highlight>
                  <a:srgbClr val="FFFF00"/>
                </a:highlight>
                <a:uLnTx/>
                <a:uFillTx/>
                <a:latin typeface="Raleway" pitchFamily="2" charset="0"/>
                <a:ea typeface="Calibri" panose="020F0502020204030204" pitchFamily="34" charset="0"/>
                <a:cs typeface="Arial" panose="020B0604020202020204" pitchFamily="34" charset="0"/>
              </a:rPr>
              <a:t>assembling a committee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aleway" pitchFamily="2" charset="0"/>
                <a:ea typeface="Calibri" panose="020F0502020204030204" pitchFamily="34" charset="0"/>
                <a:cs typeface="Arial" panose="020B0604020202020204" pitchFamily="34" charset="0"/>
              </a:rPr>
              <a:t>Hospitality Management </a:t>
            </a:r>
            <a:r>
              <a:rPr kumimoji="0" lang="en-US" sz="2000" b="0" i="0" u="none" strike="noStrike" kern="1200" cap="none" spc="0" normalizeH="0" baseline="0" noProof="0" dirty="0">
                <a:ln>
                  <a:noFill/>
                </a:ln>
                <a:solidFill>
                  <a:prstClr val="black"/>
                </a:solidFill>
                <a:effectLst/>
                <a:highlight>
                  <a:srgbClr val="FFFF00"/>
                </a:highlight>
                <a:uLnTx/>
                <a:uFillTx/>
                <a:latin typeface="Raleway" pitchFamily="2" charset="0"/>
                <a:ea typeface="Calibri" panose="020F0502020204030204" pitchFamily="34" charset="0"/>
                <a:cs typeface="Arial" panose="020B0604020202020204" pitchFamily="34" charset="0"/>
              </a:rPr>
              <a:t>assembling a  committee</a:t>
            </a:r>
            <a:endPar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aleway" pitchFamily="2" charset="0"/>
                <a:ea typeface="Calibri" panose="020F0502020204030204" pitchFamily="34" charset="0"/>
                <a:cs typeface="Arial" panose="020B0604020202020204" pitchFamily="34" charset="0"/>
              </a:rPr>
              <a:t>Laboratory Assisting </a:t>
            </a:r>
            <a:r>
              <a:rPr kumimoji="0" lang="en-US" sz="2000" b="0" i="0" u="none" strike="noStrike" kern="1200" cap="none" spc="0" normalizeH="0" baseline="0" noProof="0" dirty="0">
                <a:ln>
                  <a:noFill/>
                </a:ln>
                <a:solidFill>
                  <a:prstClr val="black"/>
                </a:solidFill>
                <a:effectLst/>
                <a:highlight>
                  <a:srgbClr val="FFFF00"/>
                </a:highlight>
                <a:uLnTx/>
                <a:uFillTx/>
                <a:latin typeface="Raleway" pitchFamily="2" charset="0"/>
                <a:ea typeface="Calibri" panose="020F0502020204030204" pitchFamily="34" charset="0"/>
                <a:cs typeface="Arial" panose="020B0604020202020204" pitchFamily="34" charset="0"/>
              </a:rPr>
              <a:t>waiting for Commission approval</a:t>
            </a:r>
            <a:endPar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aleway" pitchFamily="2" charset="0"/>
                <a:ea typeface="Calibri" panose="020F0502020204030204" pitchFamily="34" charset="0"/>
                <a:cs typeface="Arial" panose="020B0604020202020204" pitchFamily="34" charset="0"/>
              </a:rPr>
              <a:t>Marketing </a:t>
            </a:r>
            <a:r>
              <a:rPr kumimoji="0" lang="en-US" sz="2000" b="0" i="0" u="sng" strike="noStrike" kern="1200" cap="none" spc="0" normalizeH="0" baseline="0" noProof="0" dirty="0">
                <a:ln>
                  <a:noFill/>
                </a:ln>
                <a:solidFill>
                  <a:prstClr val="black"/>
                </a:solidFill>
                <a:effectLst/>
                <a:highlight>
                  <a:srgbClr val="FFFF00"/>
                </a:highlight>
                <a:uLnTx/>
                <a:uFillTx/>
                <a:latin typeface="Raleway" pitchFamily="2" charset="0"/>
                <a:ea typeface="Calibri" panose="020F0502020204030204" pitchFamily="34" charset="0"/>
                <a:cs typeface="Arial" panose="020B0604020202020204" pitchFamily="34" charset="0"/>
              </a:rPr>
              <a:t>available on CTE website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pic>
        <p:nvPicPr>
          <p:cNvPr id="20" name="Picture 19">
            <a:extLst>
              <a:ext uri="{FF2B5EF4-FFF2-40B4-BE49-F238E27FC236}">
                <a16:creationId xmlns:a16="http://schemas.microsoft.com/office/drawing/2014/main" id="{33919AAE-EAA3-D876-BE6F-CB8E4BAC7AD4}"/>
              </a:ext>
            </a:extLst>
          </p:cNvPr>
          <p:cNvPicPr>
            <a:picLocks noChangeAspect="1"/>
          </p:cNvPicPr>
          <p:nvPr/>
        </p:nvPicPr>
        <p:blipFill>
          <a:blip r:embed="rId2"/>
          <a:stretch>
            <a:fillRect/>
          </a:stretch>
        </p:blipFill>
        <p:spPr>
          <a:xfrm>
            <a:off x="8184318" y="183094"/>
            <a:ext cx="3285217" cy="3976467"/>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2921FB2F-63A2-7EF3-D852-13E2EE540980}"/>
              </a:ext>
            </a:extLst>
          </p:cNvPr>
          <p:cNvPicPr>
            <a:picLocks noChangeAspect="1"/>
          </p:cNvPicPr>
          <p:nvPr/>
        </p:nvPicPr>
        <p:blipFill>
          <a:blip r:embed="rId3"/>
          <a:stretch>
            <a:fillRect/>
          </a:stretch>
        </p:blipFill>
        <p:spPr>
          <a:xfrm>
            <a:off x="8702659" y="2698440"/>
            <a:ext cx="3280584" cy="39764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88201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3B4600E-0F2D-2571-0BFC-DA504B38A5B7}"/>
              </a:ext>
            </a:extLst>
          </p:cNvPr>
          <p:cNvPicPr>
            <a:picLocks noChangeAspect="1"/>
          </p:cNvPicPr>
          <p:nvPr/>
        </p:nvPicPr>
        <p:blipFill>
          <a:blip r:embed="rId3"/>
          <a:stretch>
            <a:fillRect/>
          </a:stretch>
        </p:blipFill>
        <p:spPr>
          <a:xfrm>
            <a:off x="8323226" y="584862"/>
            <a:ext cx="3375389" cy="430653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4308501-2BE2-CE93-D011-9C229EBCB873}"/>
              </a:ext>
            </a:extLst>
          </p:cNvPr>
          <p:cNvPicPr>
            <a:picLocks noChangeAspect="1"/>
          </p:cNvPicPr>
          <p:nvPr/>
        </p:nvPicPr>
        <p:blipFill>
          <a:blip r:embed="rId4"/>
          <a:stretch>
            <a:fillRect/>
          </a:stretch>
        </p:blipFill>
        <p:spPr>
          <a:xfrm>
            <a:off x="8972695" y="3679390"/>
            <a:ext cx="2896111" cy="2287987"/>
          </a:xfrm>
          <a:prstGeom prst="rect">
            <a:avLst/>
          </a:prstGeom>
          <a:ln>
            <a:noFill/>
          </a:ln>
          <a:effectLst>
            <a:outerShdw blurRad="292100" dist="139700" dir="2700000" algn="tl" rotWithShape="0">
              <a:srgbClr val="333333">
                <a:alpha val="65000"/>
              </a:srgbClr>
            </a:outerShdw>
          </a:effectLst>
        </p:spPr>
      </p:pic>
      <p:sp>
        <p:nvSpPr>
          <p:cNvPr id="2" name="Text Placeholder 2">
            <a:extLst>
              <a:ext uri="{FF2B5EF4-FFF2-40B4-BE49-F238E27FC236}">
                <a16:creationId xmlns:a16="http://schemas.microsoft.com/office/drawing/2014/main" id="{456EED0F-3B0F-830D-B778-C5A6D2278A75}"/>
              </a:ext>
            </a:extLst>
          </p:cNvPr>
          <p:cNvSpPr>
            <a:spLocks noGrp="1"/>
          </p:cNvSpPr>
          <p:nvPr>
            <p:ph type="body" sz="quarter" idx="10"/>
          </p:nvPr>
        </p:nvSpPr>
        <p:spPr>
          <a:xfrm>
            <a:off x="555935" y="283888"/>
            <a:ext cx="6625680" cy="690740"/>
          </a:xfrm>
        </p:spPr>
        <p:txBody>
          <a:bodyPr>
            <a:normAutofit/>
          </a:bodyPr>
          <a:lstStyle/>
          <a:p>
            <a:pPr algn="ctr"/>
            <a:r>
              <a:rPr lang="en-US" sz="3200" dirty="0">
                <a:solidFill>
                  <a:schemeClr val="tx1"/>
                </a:solidFill>
                <a:latin typeface="Raleway SemiBold" pitchFamily="2" charset="0"/>
              </a:rPr>
              <a:t>Fall 2022 Testing Scores </a:t>
            </a:r>
          </a:p>
          <a:p>
            <a:pPr algn="ctr"/>
            <a:endParaRPr lang="en-US" sz="3600" dirty="0">
              <a:solidFill>
                <a:schemeClr val="tx1"/>
              </a:solidFill>
            </a:endParaRPr>
          </a:p>
          <a:p>
            <a:pPr algn="ctr"/>
            <a:endParaRPr lang="en-US" sz="3600" dirty="0">
              <a:solidFill>
                <a:schemeClr val="tx1"/>
              </a:solidFill>
            </a:endParaRPr>
          </a:p>
        </p:txBody>
      </p:sp>
      <p:sp>
        <p:nvSpPr>
          <p:cNvPr id="3" name="Text Placeholder 2">
            <a:extLst>
              <a:ext uri="{FF2B5EF4-FFF2-40B4-BE49-F238E27FC236}">
                <a16:creationId xmlns:a16="http://schemas.microsoft.com/office/drawing/2014/main" id="{C08FC557-7D22-1F43-7AC9-C4CE1769970D}"/>
              </a:ext>
            </a:extLst>
          </p:cNvPr>
          <p:cNvSpPr txBox="1">
            <a:spLocks/>
          </p:cNvSpPr>
          <p:nvPr/>
        </p:nvSpPr>
        <p:spPr>
          <a:xfrm>
            <a:off x="616945" y="1731637"/>
            <a:ext cx="6754092" cy="4306531"/>
          </a:xfrm>
          <a:prstGeom prst="rect">
            <a:avLst/>
          </a:prstGeom>
        </p:spPr>
        <p:txBody>
          <a:bodyPr/>
          <a:lst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ysClr val="windowText" lastClr="000000"/>
              </a:solidFill>
              <a:effectLst/>
              <a:uLnTx/>
              <a:uFillTx/>
              <a:latin typeface="Times New Roman" panose="02020603050405020304"/>
              <a:ea typeface="Roboto Black" panose="02000000000000000000" pitchFamily="2" charset="0"/>
              <a:cs typeface="+mn-cs"/>
            </a:endParaRPr>
          </a:p>
        </p:txBody>
      </p:sp>
      <p:sp>
        <p:nvSpPr>
          <p:cNvPr id="4" name="TextBox 3">
            <a:extLst>
              <a:ext uri="{FF2B5EF4-FFF2-40B4-BE49-F238E27FC236}">
                <a16:creationId xmlns:a16="http://schemas.microsoft.com/office/drawing/2014/main" id="{13A87B86-9DF8-768B-625C-2B3A2487CB56}"/>
              </a:ext>
            </a:extLst>
          </p:cNvPr>
          <p:cNvSpPr txBox="1"/>
          <p:nvPr/>
        </p:nvSpPr>
        <p:spPr>
          <a:xfrm>
            <a:off x="893386" y="1071710"/>
            <a:ext cx="6754091" cy="54707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a:ea typeface="+mn-ea"/>
                <a:cs typeface="+mn-cs"/>
              </a:rPr>
              <a:t>   1,981 students in 33 programs tested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a:ea typeface="+mn-ea"/>
                <a:cs typeface="+mn-cs"/>
              </a:rPr>
              <a:t>   1,503 (76%) students passed the 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Times New Roman" panose="02020603050405020304"/>
                <a:ea typeface="+mn-ea"/>
                <a:cs typeface="+mn-cs"/>
              </a:rPr>
              <a:t>Spring 2023 Registration and Testing</a:t>
            </a:r>
            <a:r>
              <a:rPr kumimoji="0" lang="en-US" sz="2000" b="1" i="0" u="none" strike="noStrike" kern="1200" cap="none" spc="0" normalizeH="0" baseline="0" noProof="0" dirty="0">
                <a:ln>
                  <a:noFill/>
                </a:ln>
                <a:solidFill>
                  <a:prstClr val="black"/>
                </a:solidFill>
                <a:effectLst/>
                <a:uLnTx/>
                <a:uFillTx/>
                <a:latin typeface="Times New Roman" panose="02020603050405020304"/>
                <a:ea typeface="+mn-ea"/>
                <a:cs typeface="+mn-cs"/>
              </a:rPr>
              <a:t>: February 27-May 5</a:t>
            </a:r>
          </a:p>
        </p:txBody>
      </p:sp>
      <p:sp>
        <p:nvSpPr>
          <p:cNvPr id="6" name="Rectangle 1">
            <a:extLst>
              <a:ext uri="{FF2B5EF4-FFF2-40B4-BE49-F238E27FC236}">
                <a16:creationId xmlns:a16="http://schemas.microsoft.com/office/drawing/2014/main" id="{819903D0-B720-36ED-4958-9113E3A5CCCA}"/>
              </a:ext>
            </a:extLst>
          </p:cNvPr>
          <p:cNvSpPr>
            <a:spLocks noChangeArrowheads="1"/>
          </p:cNvSpPr>
          <p:nvPr/>
        </p:nvSpPr>
        <p:spPr bwMode="auto">
          <a:xfrm>
            <a:off x="1559480" y="3429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Top 11 Scores: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E37CE393-31F2-5099-AF04-63BB2431F7E3}"/>
              </a:ext>
            </a:extLst>
          </p:cNvPr>
          <p:cNvSpPr/>
          <p:nvPr/>
        </p:nvSpPr>
        <p:spPr>
          <a:xfrm>
            <a:off x="4174" y="851517"/>
            <a:ext cx="7916816" cy="123111"/>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a:ln>
                  <a:noFill/>
                </a:ln>
                <a:solidFill>
                  <a:srgbClr val="E7E6E6"/>
                </a:solidFill>
                <a:effectLst/>
                <a:uLnTx/>
                <a:uFillTx/>
                <a:latin typeface="Raleway"/>
                <a:ea typeface="Calibri" panose="020F0502020204030204" pitchFamily="34" charset="0"/>
                <a:cs typeface="Times New Roman" panose="02020603050405020304" pitchFamily="18" charset="0"/>
              </a:rPr>
              <a:t>      </a:t>
            </a:r>
          </a:p>
        </p:txBody>
      </p:sp>
      <p:pic>
        <p:nvPicPr>
          <p:cNvPr id="9" name="Picture 8">
            <a:extLst>
              <a:ext uri="{FF2B5EF4-FFF2-40B4-BE49-F238E27FC236}">
                <a16:creationId xmlns:a16="http://schemas.microsoft.com/office/drawing/2014/main" id="{D7D7C889-91FB-A730-B819-9BF5E94A6C85}"/>
              </a:ext>
            </a:extLst>
          </p:cNvPr>
          <p:cNvPicPr>
            <a:picLocks noChangeAspect="1"/>
          </p:cNvPicPr>
          <p:nvPr/>
        </p:nvPicPr>
        <p:blipFill>
          <a:blip r:embed="rId5"/>
          <a:stretch>
            <a:fillRect/>
          </a:stretch>
        </p:blipFill>
        <p:spPr>
          <a:xfrm>
            <a:off x="1248364" y="2222557"/>
            <a:ext cx="5429161" cy="3672049"/>
          </a:xfrm>
          <a:prstGeom prst="rect">
            <a:avLst/>
          </a:prstGeom>
        </p:spPr>
      </p:pic>
    </p:spTree>
    <p:extLst>
      <p:ext uri="{BB962C8B-B14F-4D97-AF65-F5344CB8AC3E}">
        <p14:creationId xmlns:p14="http://schemas.microsoft.com/office/powerpoint/2010/main" val="23464364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9E06463B-ED35-549A-053F-AF747EEBF7EA}"/>
              </a:ext>
            </a:extLst>
          </p:cNvPr>
          <p:cNvSpPr txBox="1"/>
          <p:nvPr/>
        </p:nvSpPr>
        <p:spPr>
          <a:xfrm>
            <a:off x="578016" y="994829"/>
            <a:ext cx="6836137" cy="1857244"/>
          </a:xfrm>
          <a:prstGeom prst="rect">
            <a:avLst/>
          </a:prstGeom>
          <a:noFill/>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Raleway" pitchFamily="2" charset="0"/>
                <a:ea typeface="Roboto Black" panose="02000000000000000000" pitchFamily="2" charset="0"/>
                <a:cs typeface="+mn-cs"/>
              </a:rPr>
              <a:t>Annual CTE TSA Teacher Institutes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Raleway" pitchFamily="2" charset="0"/>
                <a:ea typeface="Roboto Black" panose="02000000000000000000" pitchFamily="2" charset="0"/>
                <a:cs typeface="+mn-cs"/>
              </a:rPr>
              <a:t>to work with Teacher Committees to review, edit, and develop assessment items will be held March through June. </a:t>
            </a:r>
          </a:p>
        </p:txBody>
      </p:sp>
      <p:pic>
        <p:nvPicPr>
          <p:cNvPr id="8" name="Picture 7">
            <a:extLst>
              <a:ext uri="{FF2B5EF4-FFF2-40B4-BE49-F238E27FC236}">
                <a16:creationId xmlns:a16="http://schemas.microsoft.com/office/drawing/2014/main" id="{82E2F715-6839-1A4A-D375-84F1576D06C5}"/>
              </a:ext>
            </a:extLst>
          </p:cNvPr>
          <p:cNvPicPr>
            <a:picLocks noChangeAspect="1"/>
          </p:cNvPicPr>
          <p:nvPr/>
        </p:nvPicPr>
        <p:blipFill>
          <a:blip r:embed="rId2"/>
          <a:stretch>
            <a:fillRect/>
          </a:stretch>
        </p:blipFill>
        <p:spPr>
          <a:xfrm>
            <a:off x="8252625" y="173678"/>
            <a:ext cx="3107748" cy="4072977"/>
          </a:xfrm>
          <a:prstGeom prst="rect">
            <a:avLst/>
          </a:prstGeom>
          <a:ln>
            <a:noFill/>
          </a:ln>
          <a:effectLst>
            <a:outerShdw blurRad="292100" dist="139700" dir="2700000" algn="tl" rotWithShape="0">
              <a:srgbClr val="333333">
                <a:alpha val="65000"/>
              </a:srgbClr>
            </a:outerShdw>
          </a:effectLst>
        </p:spPr>
      </p:pic>
      <p:sp>
        <p:nvSpPr>
          <p:cNvPr id="2" name="Content Placeholder 3">
            <a:extLst>
              <a:ext uri="{FF2B5EF4-FFF2-40B4-BE49-F238E27FC236}">
                <a16:creationId xmlns:a16="http://schemas.microsoft.com/office/drawing/2014/main" id="{68C39C6A-5492-DD88-800C-238429E73323}"/>
              </a:ext>
            </a:extLst>
          </p:cNvPr>
          <p:cNvSpPr txBox="1"/>
          <p:nvPr/>
        </p:nvSpPr>
        <p:spPr>
          <a:xfrm>
            <a:off x="578016" y="3279826"/>
            <a:ext cx="6920839" cy="1966850"/>
          </a:xfrm>
          <a:prstGeom prst="rect">
            <a:avLst/>
          </a:prstGeom>
          <a:noFill/>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Raleway" pitchFamily="2" charset="0"/>
                <a:ea typeface="+mn-ea"/>
                <a:cs typeface="+mn-cs"/>
              </a:rPr>
              <a:t>After School Online TSA Support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Raleway" pitchFamily="2" charset="0"/>
                <a:ea typeface="Roboto Black" panose="02000000000000000000" pitchFamily="2" charset="0"/>
                <a:cs typeface="+mn-cs"/>
              </a:rPr>
              <a:t>offered 3 </a:t>
            </a:r>
            <a:r>
              <a:rPr kumimoji="0" lang="en-US" sz="2800" b="0" i="0" u="none" strike="noStrike" kern="1200" cap="none" spc="0" normalizeH="0" baseline="0" noProof="0" dirty="0">
                <a:ln>
                  <a:noFill/>
                </a:ln>
                <a:solidFill>
                  <a:prstClr val="black"/>
                </a:solidFill>
                <a:effectLst/>
                <a:uLnTx/>
                <a:uFillTx/>
                <a:latin typeface="Raleway" pitchFamily="2" charset="0"/>
                <a:ea typeface="Roboto Black" panose="02000000000000000000" pitchFamily="2" charset="0"/>
                <a:cs typeface="+mn-cs"/>
              </a:rPr>
              <a:t>days in February for all CTE staff to learn all they need to know about the Technical Skills Assessment.</a:t>
            </a:r>
          </a:p>
        </p:txBody>
      </p:sp>
      <p:pic>
        <p:nvPicPr>
          <p:cNvPr id="7" name="Picture 6">
            <a:extLst>
              <a:ext uri="{FF2B5EF4-FFF2-40B4-BE49-F238E27FC236}">
                <a16:creationId xmlns:a16="http://schemas.microsoft.com/office/drawing/2014/main" id="{FE436650-14FD-274D-6CEC-CE83956F88E8}"/>
              </a:ext>
            </a:extLst>
          </p:cNvPr>
          <p:cNvPicPr>
            <a:picLocks noChangeAspect="1"/>
          </p:cNvPicPr>
          <p:nvPr/>
        </p:nvPicPr>
        <p:blipFill>
          <a:blip r:embed="rId3"/>
          <a:stretch>
            <a:fillRect/>
          </a:stretch>
        </p:blipFill>
        <p:spPr>
          <a:xfrm>
            <a:off x="8959065" y="2852073"/>
            <a:ext cx="2995688" cy="38322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0548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2DB93B22-83C4-6D6C-91EA-22FB83CB4956}"/>
              </a:ext>
            </a:extLst>
          </p:cNvPr>
          <p:cNvSpPr txBox="1"/>
          <p:nvPr/>
        </p:nvSpPr>
        <p:spPr>
          <a:xfrm>
            <a:off x="339047" y="488360"/>
            <a:ext cx="10551560" cy="1732636"/>
          </a:xfrm>
          <a:prstGeom prst="rect">
            <a:avLst/>
          </a:prstGeom>
          <a:solidFill>
            <a:schemeClr val="bg1"/>
          </a:solidFill>
          <a:ln w="76200">
            <a:noFill/>
            <a:prstDash val="solid"/>
          </a:ln>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a:ea typeface="Roboto Black" panose="02000000000000000000" pitchFamily="2" charset="0"/>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a:ea typeface="Roboto Black" panose="02000000000000000000" pitchFamily="2" charset="0"/>
                <a:cs typeface="+mn-cs"/>
              </a:rPr>
              <a:t>  </a:t>
            </a:r>
            <a:r>
              <a:rPr kumimoji="0" lang="en-US" sz="4000" b="1" i="0" u="none" strike="noStrike" kern="1200" cap="none" spc="0" normalizeH="0" baseline="0" noProof="0" dirty="0">
                <a:ln>
                  <a:noFill/>
                </a:ln>
                <a:solidFill>
                  <a:srgbClr val="4472C4">
                    <a:lumMod val="50000"/>
                  </a:srgbClr>
                </a:solidFill>
                <a:effectLst/>
                <a:uLnTx/>
                <a:uFillTx/>
                <a:latin typeface="Raleway SemiBold" pitchFamily="2" charset="0"/>
                <a:ea typeface="Roboto Black" panose="02000000000000000000" pitchFamily="2" charset="0"/>
                <a:cs typeface="+mn-cs"/>
              </a:rPr>
              <a:t>Staying for the Midwinter Conference?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50000"/>
                  </a:srgbClr>
                </a:solidFill>
                <a:effectLst/>
                <a:uLnTx/>
                <a:uFillTx/>
                <a:latin typeface="Raleway SemiBold" pitchFamily="2" charset="0"/>
                <a:ea typeface="Roboto Black" panose="02000000000000000000" pitchFamily="2" charset="0"/>
                <a:cs typeface="+mn-cs"/>
              </a:rPr>
              <a:t> Please join us </a:t>
            </a:r>
            <a:r>
              <a:rPr kumimoji="0" lang="en-US" sz="4000" b="1" i="0" u="none" strike="noStrike" kern="1200" cap="none" spc="0" normalizeH="0" baseline="0" noProof="0">
                <a:ln>
                  <a:noFill/>
                </a:ln>
                <a:solidFill>
                  <a:srgbClr val="4472C4">
                    <a:lumMod val="50000"/>
                  </a:srgbClr>
                </a:solidFill>
                <a:effectLst/>
                <a:uLnTx/>
                <a:uFillTx/>
                <a:latin typeface="Raleway SemiBold" pitchFamily="2" charset="0"/>
                <a:ea typeface="Roboto Black" panose="02000000000000000000" pitchFamily="2" charset="0"/>
                <a:cs typeface="+mn-cs"/>
              </a:rPr>
              <a:t>this afternoon. </a:t>
            </a:r>
            <a:endParaRPr kumimoji="0" lang="en-US" sz="4000" b="1" i="0" u="none" strike="noStrike" kern="1200" cap="none" spc="0" normalizeH="0" baseline="0" noProof="0" dirty="0">
              <a:ln>
                <a:noFill/>
              </a:ln>
              <a:solidFill>
                <a:srgbClr val="4472C4">
                  <a:lumMod val="50000"/>
                </a:srgbClr>
              </a:solidFill>
              <a:effectLst/>
              <a:uLnTx/>
              <a:uFillTx/>
              <a:latin typeface="Raleway SemiBold" pitchFamily="2" charset="0"/>
              <a:ea typeface="Roboto Black" panose="02000000000000000000" pitchFamily="2" charset="0"/>
              <a:cs typeface="+mn-cs"/>
            </a:endParaRPr>
          </a:p>
        </p:txBody>
      </p:sp>
      <p:pic>
        <p:nvPicPr>
          <p:cNvPr id="2" name="Picture 1">
            <a:extLst>
              <a:ext uri="{FF2B5EF4-FFF2-40B4-BE49-F238E27FC236}">
                <a16:creationId xmlns:a16="http://schemas.microsoft.com/office/drawing/2014/main" id="{54D83F48-0DE0-5F14-9DE1-871D4DC02651}"/>
              </a:ext>
            </a:extLst>
          </p:cNvPr>
          <p:cNvPicPr>
            <a:picLocks noChangeAspect="1"/>
          </p:cNvPicPr>
          <p:nvPr/>
        </p:nvPicPr>
        <p:blipFill>
          <a:blip r:embed="rId3"/>
          <a:stretch>
            <a:fillRect/>
          </a:stretch>
        </p:blipFill>
        <p:spPr>
          <a:xfrm>
            <a:off x="8894785" y="3009950"/>
            <a:ext cx="2409399" cy="2493059"/>
          </a:xfrm>
          <a:prstGeom prst="rect">
            <a:avLst/>
          </a:prstGeom>
        </p:spPr>
      </p:pic>
      <p:sp>
        <p:nvSpPr>
          <p:cNvPr id="10" name="TextBox 9">
            <a:extLst>
              <a:ext uri="{FF2B5EF4-FFF2-40B4-BE49-F238E27FC236}">
                <a16:creationId xmlns:a16="http://schemas.microsoft.com/office/drawing/2014/main" id="{467B9703-8B12-E623-3791-8F0203F9EAAF}"/>
              </a:ext>
            </a:extLst>
          </p:cNvPr>
          <p:cNvSpPr txBox="1"/>
          <p:nvPr/>
        </p:nvSpPr>
        <p:spPr>
          <a:xfrm>
            <a:off x="1148855" y="2431154"/>
            <a:ext cx="624679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a:ea typeface="+mn-ea"/>
                <a:cs typeface="Calibri Light"/>
              </a:rPr>
              <a:t>2:00 to 2:50 in Verde B</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a:ea typeface="+mn-ea"/>
              <a:cs typeface="Calibri Light"/>
            </a:endParaRPr>
          </a:p>
          <a:p>
            <a:pPr marL="0" marR="0" lvl="0" indent="0" algn="ctr" defTabSz="914400" rtl="0" eaLnBrk="1" fontAlgn="auto" latinLnBrk="0" hangingPunct="1">
              <a:lnSpc>
                <a:spcPct val="100000"/>
              </a:lnSpc>
              <a:spcBef>
                <a:spcPts val="0"/>
              </a:spcBef>
              <a:spcAft>
                <a:spcPts val="0"/>
              </a:spcAft>
              <a:buClr>
                <a:srgbClr val="53C10C"/>
              </a:buClr>
              <a:buSzPct val="85000"/>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Let’s Talk about TSA Scores</a:t>
            </a:r>
          </a:p>
          <a:p>
            <a:pPr marL="0" marR="0" lvl="0" indent="0" algn="ctr" defTabSz="914400" rtl="0" eaLnBrk="1" fontAlgn="auto" latinLnBrk="0" hangingPunct="1">
              <a:lnSpc>
                <a:spcPct val="100000"/>
              </a:lnSpc>
              <a:spcBef>
                <a:spcPts val="0"/>
              </a:spcBef>
              <a:spcAft>
                <a:spcPts val="0"/>
              </a:spcAft>
              <a:buClr>
                <a:srgbClr val="53C10C"/>
              </a:buClr>
              <a:buSzPct val="85000"/>
              <a:buFontTx/>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Raleway Black" pitchFamily="2" charset="0"/>
              <a:ea typeface="+mn-ea"/>
              <a:cs typeface="Calibri Light"/>
            </a:endParaRPr>
          </a:p>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a:ea typeface="+mn-ea"/>
                <a:cs typeface="Calibri Light"/>
              </a:rPr>
              <a:t>3:00 </a:t>
            </a:r>
            <a:r>
              <a:rPr kumimoji="0" lang="en-US" sz="2800" b="1" i="0" u="none" strike="noStrike" kern="1200" cap="none" spc="0" normalizeH="0" baseline="0" noProof="0">
                <a:ln>
                  <a:noFill/>
                </a:ln>
                <a:solidFill>
                  <a:srgbClr val="4472C4">
                    <a:lumMod val="50000"/>
                  </a:srgbClr>
                </a:solidFill>
                <a:effectLst/>
                <a:uLnTx/>
                <a:uFillTx/>
                <a:latin typeface="Times New Roman" panose="02020603050405020304"/>
                <a:ea typeface="+mn-ea"/>
                <a:cs typeface="Calibri Light"/>
              </a:rPr>
              <a:t>to 3:50 </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a:ea typeface="+mn-ea"/>
                <a:cs typeface="Calibri Light"/>
              </a:rPr>
              <a:t>in Verde B</a:t>
            </a:r>
          </a:p>
          <a:p>
            <a:pPr marL="0" marR="0" lvl="0" indent="0" algn="ctr" defTabSz="914400" rtl="0" eaLnBrk="1" fontAlgn="auto" latinLnBrk="0" hangingPunct="1">
              <a:lnSpc>
                <a:spcPct val="100000"/>
              </a:lnSpc>
              <a:spcBef>
                <a:spcPts val="0"/>
              </a:spcBef>
              <a:spcAft>
                <a:spcPts val="0"/>
              </a:spcAft>
              <a:buClr>
                <a:srgbClr val="53C10C"/>
              </a:buClr>
              <a:buSzPct val="85000"/>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Roboto" panose="02000000000000000000" pitchFamily="2" charset="0"/>
                <a:ea typeface="Roboto" panose="02000000000000000000" pitchFamily="2" charset="0"/>
                <a:cs typeface="Roboto" panose="02000000000000000000" pitchFamily="2" charset="0"/>
              </a:rPr>
              <a:t>Improve Student Assessment Results, a Best Practices Panel Discussion! </a:t>
            </a:r>
          </a:p>
          <a:p>
            <a:pPr marL="0" marR="0" lvl="0" indent="0" algn="ctr" defTabSz="914400" rtl="0" eaLnBrk="1" fontAlgn="auto" latinLnBrk="0" hangingPunct="1">
              <a:lnSpc>
                <a:spcPct val="100000"/>
              </a:lnSpc>
              <a:spcBef>
                <a:spcPts val="0"/>
              </a:spcBef>
              <a:spcAft>
                <a:spcPts val="0"/>
              </a:spcAft>
              <a:buClr>
                <a:srgbClr val="53C10C"/>
              </a:buClr>
              <a:buSzPct val="85000"/>
              <a:buFontTx/>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a:ea typeface="+mn-ea"/>
              <a:cs typeface="Calibri Light"/>
            </a:endParaRPr>
          </a:p>
          <a:p>
            <a:pPr marL="0" marR="0" lvl="0" indent="0" algn="ctr" defTabSz="914400" rtl="0" eaLnBrk="1" fontAlgn="auto" latinLnBrk="0" hangingPunct="1">
              <a:lnSpc>
                <a:spcPct val="100000"/>
              </a:lnSpc>
              <a:spcBef>
                <a:spcPts val="0"/>
              </a:spcBef>
              <a:spcAft>
                <a:spcPts val="0"/>
              </a:spcAft>
              <a:buClr>
                <a:srgbClr val="53C10C"/>
              </a:buClr>
              <a:buSzPct val="85000"/>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a:ea typeface="+mn-ea"/>
              <a:cs typeface="Calibri Light"/>
            </a:endParaRPr>
          </a:p>
        </p:txBody>
      </p:sp>
    </p:spTree>
    <p:extLst>
      <p:ext uri="{BB962C8B-B14F-4D97-AF65-F5344CB8AC3E}">
        <p14:creationId xmlns:p14="http://schemas.microsoft.com/office/powerpoint/2010/main" val="40533942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643A17-2976-6049-8B3B-1290AF7470DF}"/>
              </a:ext>
            </a:extLst>
          </p:cNvPr>
          <p:cNvSpPr>
            <a:spLocks noGrp="1"/>
          </p:cNvSpPr>
          <p:nvPr>
            <p:ph type="body" sz="quarter" idx="10"/>
          </p:nvPr>
        </p:nvSpPr>
        <p:spPr>
          <a:xfrm>
            <a:off x="521065" y="5616268"/>
            <a:ext cx="6319867" cy="783196"/>
          </a:xfrm>
        </p:spPr>
        <p:txBody>
          <a:bodyPr/>
          <a:lstStyle/>
          <a:p>
            <a:r>
              <a:rPr lang="en-US" sz="6600" dirty="0"/>
              <a:t>Thank You!</a:t>
            </a:r>
          </a:p>
        </p:txBody>
      </p:sp>
      <p:sp>
        <p:nvSpPr>
          <p:cNvPr id="9" name="TextBox 8">
            <a:extLst>
              <a:ext uri="{FF2B5EF4-FFF2-40B4-BE49-F238E27FC236}">
                <a16:creationId xmlns:a16="http://schemas.microsoft.com/office/drawing/2014/main" id="{2A884661-BE65-C548-ADE9-BAF5B4643653}"/>
              </a:ext>
            </a:extLst>
          </p:cNvPr>
          <p:cNvSpPr txBox="1"/>
          <p:nvPr/>
        </p:nvSpPr>
        <p:spPr>
          <a:xfrm>
            <a:off x="2152894" y="1481244"/>
            <a:ext cx="989635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a:ea typeface="+mn-ea"/>
                <a:cs typeface="+mn-cs"/>
              </a:rPr>
              <a:t>Standards-Assessment-Career Development Team  </a:t>
            </a:r>
          </a:p>
        </p:txBody>
      </p:sp>
      <p:pic>
        <p:nvPicPr>
          <p:cNvPr id="5" name="Picture 4">
            <a:extLst>
              <a:ext uri="{FF2B5EF4-FFF2-40B4-BE49-F238E27FC236}">
                <a16:creationId xmlns:a16="http://schemas.microsoft.com/office/drawing/2014/main" id="{0F52FCE6-AB5A-4502-0BA7-463337648DEE}"/>
              </a:ext>
            </a:extLst>
          </p:cNvPr>
          <p:cNvPicPr>
            <a:picLocks noChangeAspect="1"/>
          </p:cNvPicPr>
          <p:nvPr/>
        </p:nvPicPr>
        <p:blipFill>
          <a:blip r:embed="rId2"/>
          <a:stretch>
            <a:fillRect/>
          </a:stretch>
        </p:blipFill>
        <p:spPr>
          <a:xfrm>
            <a:off x="1784606" y="2318038"/>
            <a:ext cx="10112651" cy="26898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9552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5137-1DA7-8C43-AD97-247781793B92}"/>
              </a:ext>
            </a:extLst>
          </p:cNvPr>
          <p:cNvSpPr>
            <a:spLocks noGrp="1"/>
          </p:cNvSpPr>
          <p:nvPr>
            <p:ph type="title"/>
          </p:nvPr>
        </p:nvSpPr>
        <p:spPr>
          <a:xfrm>
            <a:off x="657728" y="653182"/>
            <a:ext cx="7430555" cy="4482489"/>
          </a:xfrm>
        </p:spPr>
        <p:txBody>
          <a:bodyPr/>
          <a:lstStyle/>
          <a:p>
            <a:r>
              <a:rPr lang="en-US" dirty="0">
                <a:solidFill>
                  <a:schemeClr val="bg1"/>
                </a:solidFill>
              </a:rPr>
              <a:t>Our Next </a:t>
            </a:r>
            <a:br>
              <a:rPr lang="en-US" dirty="0">
                <a:solidFill>
                  <a:schemeClr val="bg1"/>
                </a:solidFill>
              </a:rPr>
            </a:br>
            <a:r>
              <a:rPr lang="en-US" dirty="0">
                <a:solidFill>
                  <a:schemeClr val="bg1"/>
                </a:solidFill>
              </a:rPr>
              <a:t>CTE Administrators Meeting will be in </a:t>
            </a:r>
            <a:br>
              <a:rPr lang="en-US" dirty="0">
                <a:solidFill>
                  <a:schemeClr val="bg1"/>
                </a:solidFill>
              </a:rPr>
            </a:br>
            <a:r>
              <a:rPr lang="en-US" dirty="0">
                <a:solidFill>
                  <a:schemeClr val="bg1"/>
                </a:solidFill>
              </a:rPr>
              <a:t>Tucson – 2023</a:t>
            </a:r>
            <a:br>
              <a:rPr lang="en-US" dirty="0">
                <a:solidFill>
                  <a:schemeClr val="bg1"/>
                </a:solidFill>
              </a:rPr>
            </a:br>
            <a:r>
              <a:rPr lang="en-US" dirty="0">
                <a:solidFill>
                  <a:schemeClr val="bg1"/>
                </a:solidFill>
              </a:rPr>
              <a:t>Summer Conference</a:t>
            </a:r>
          </a:p>
        </p:txBody>
      </p:sp>
      <p:sp>
        <p:nvSpPr>
          <p:cNvPr id="13" name="Slide Number Placeholder 2">
            <a:extLst>
              <a:ext uri="{FF2B5EF4-FFF2-40B4-BE49-F238E27FC236}">
                <a16:creationId xmlns:a16="http://schemas.microsoft.com/office/drawing/2014/main" id="{BC742916-147F-CB43-9E4F-D872D8D6FFD4}"/>
              </a:ext>
            </a:extLst>
          </p:cNvPr>
          <p:cNvSpPr>
            <a:spLocks noGrp="1"/>
          </p:cNvSpPr>
          <p:nvPr>
            <p:ph type="sldNum" sz="quarter" idx="10"/>
          </p:nvPr>
        </p:nvSpPr>
        <p:spPr>
          <a:xfrm>
            <a:off x="9266582" y="6356350"/>
            <a:ext cx="2743200"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CB8F98-32D9-9E4F-BAC9-49610775ED25}" type="slidenum">
              <a:rPr kumimoji="0" lang="en-US" sz="14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2F561DFA-6E20-4209-933D-B001690C712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68079" y="2714640"/>
            <a:ext cx="2376145" cy="928673"/>
          </a:xfrm>
          <a:prstGeom prst="rect">
            <a:avLst/>
          </a:prstGeom>
          <a:noFill/>
          <a:ln>
            <a:noFill/>
          </a:ln>
        </p:spPr>
      </p:pic>
      <p:pic>
        <p:nvPicPr>
          <p:cNvPr id="3" name="Picture 2">
            <a:extLst>
              <a:ext uri="{FF2B5EF4-FFF2-40B4-BE49-F238E27FC236}">
                <a16:creationId xmlns:a16="http://schemas.microsoft.com/office/drawing/2014/main" id="{8F247FBF-2366-D9A6-4B3A-23887A0828D0}"/>
              </a:ext>
            </a:extLst>
          </p:cNvPr>
          <p:cNvPicPr>
            <a:picLocks noChangeAspect="1"/>
          </p:cNvPicPr>
          <p:nvPr/>
        </p:nvPicPr>
        <p:blipFill>
          <a:blip r:embed="rId3"/>
          <a:stretch>
            <a:fillRect/>
          </a:stretch>
        </p:blipFill>
        <p:spPr>
          <a:xfrm>
            <a:off x="8951288" y="529209"/>
            <a:ext cx="1609725" cy="1638300"/>
          </a:xfrm>
          <a:prstGeom prst="rect">
            <a:avLst/>
          </a:prstGeom>
        </p:spPr>
      </p:pic>
    </p:spTree>
    <p:extLst>
      <p:ext uri="{BB962C8B-B14F-4D97-AF65-F5344CB8AC3E}">
        <p14:creationId xmlns:p14="http://schemas.microsoft.com/office/powerpoint/2010/main" val="35244702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28A4A74-1A12-D246-9EB1-A9693BCF919F}"/>
              </a:ext>
            </a:extLst>
          </p:cNvPr>
          <p:cNvSpPr>
            <a:spLocks noGrp="1"/>
          </p:cNvSpPr>
          <p:nvPr>
            <p:ph type="title"/>
          </p:nvPr>
        </p:nvSpPr>
        <p:spPr>
          <a:xfrm>
            <a:off x="4140679" y="3433569"/>
            <a:ext cx="11430000" cy="749735"/>
          </a:xfrm>
        </p:spPr>
        <p:txBody>
          <a:bodyPr lIns="91440" tIns="45720" rIns="91440" bIns="45720" anchor="t"/>
          <a:lstStyle/>
          <a:p>
            <a:pPr algn="l"/>
            <a:r>
              <a:rPr lang="en-US" sz="9600" dirty="0">
                <a:cs typeface="Calibri"/>
              </a:rPr>
              <a:t>CTSOs</a:t>
            </a:r>
          </a:p>
        </p:txBody>
      </p:sp>
      <p:pic>
        <p:nvPicPr>
          <p:cNvPr id="4" name="Picture 3" descr="Text&#10;&#10;Description automatically generated">
            <a:extLst>
              <a:ext uri="{FF2B5EF4-FFF2-40B4-BE49-F238E27FC236}">
                <a16:creationId xmlns:a16="http://schemas.microsoft.com/office/drawing/2014/main" id="{D74CA779-42B7-AC8A-736D-7A6BEA5471C2}"/>
              </a:ext>
            </a:extLst>
          </p:cNvPr>
          <p:cNvPicPr>
            <a:picLocks noChangeAspect="1"/>
          </p:cNvPicPr>
          <p:nvPr/>
        </p:nvPicPr>
        <p:blipFill>
          <a:blip r:embed="rId4"/>
          <a:stretch>
            <a:fillRect/>
          </a:stretch>
        </p:blipFill>
        <p:spPr>
          <a:xfrm>
            <a:off x="762155" y="934247"/>
            <a:ext cx="7337194" cy="1437734"/>
          </a:xfrm>
          <a:prstGeom prst="rect">
            <a:avLst/>
          </a:prstGeom>
        </p:spPr>
      </p:pic>
    </p:spTree>
    <p:extLst>
      <p:ext uri="{BB962C8B-B14F-4D97-AF65-F5344CB8AC3E}">
        <p14:creationId xmlns:p14="http://schemas.microsoft.com/office/powerpoint/2010/main" val="38846368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F5DF492-181F-B629-F627-EA91031B6069}"/>
              </a:ext>
            </a:extLst>
          </p:cNvPr>
          <p:cNvGrpSpPr/>
          <p:nvPr/>
        </p:nvGrpSpPr>
        <p:grpSpPr>
          <a:xfrm>
            <a:off x="1614488" y="1727652"/>
            <a:ext cx="8686800" cy="3664146"/>
            <a:chOff x="1614488" y="1727652"/>
            <a:chExt cx="8686800" cy="3664146"/>
          </a:xfrm>
        </p:grpSpPr>
        <p:pic>
          <p:nvPicPr>
            <p:cNvPr id="6" name="Picture 2">
              <a:extLst>
                <a:ext uri="{FF2B5EF4-FFF2-40B4-BE49-F238E27FC236}">
                  <a16:creationId xmlns:a16="http://schemas.microsoft.com/office/drawing/2014/main" id="{705E4798-F74E-D2DD-AEA6-564AF5D5246C}"/>
                </a:ext>
              </a:extLst>
            </p:cNvPr>
            <p:cNvPicPr>
              <a:picLocks noChangeAspect="1" noChangeArrowheads="1"/>
            </p:cNvPicPr>
            <p:nvPr/>
          </p:nvPicPr>
          <p:blipFill>
            <a:blip r:embed="rId4"/>
            <a:srcRect/>
            <a:stretch/>
          </p:blipFill>
          <p:spPr bwMode="auto">
            <a:xfrm>
              <a:off x="1614488" y="1727815"/>
              <a:ext cx="1750989" cy="1345588"/>
            </a:xfrm>
            <a:prstGeom prst="rect">
              <a:avLst/>
            </a:prstGeom>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7F65C10A-9602-F4E0-F456-9D4596B1649E}"/>
                </a:ext>
              </a:extLst>
            </p:cNvPr>
            <p:cNvPicPr>
              <a:picLocks noChangeAspect="1" noChangeArrowheads="1"/>
            </p:cNvPicPr>
            <p:nvPr/>
          </p:nvPicPr>
          <p:blipFill>
            <a:blip r:embed="rId5"/>
            <a:srcRect/>
            <a:stretch/>
          </p:blipFill>
          <p:spPr bwMode="auto">
            <a:xfrm>
              <a:off x="1658745" y="4036766"/>
              <a:ext cx="2014171" cy="1200565"/>
            </a:xfrm>
            <a:prstGeom prst="rect">
              <a:avLst/>
            </a:prstGeom>
            <a:extLst>
              <a:ext uri="{909E8E84-426E-40DD-AFC4-6F175D3DCCD1}">
                <a14:hiddenFill xmlns:a14="http://schemas.microsoft.com/office/drawing/2010/main">
                  <a:solidFill>
                    <a:srgbClr val="FFFFFF"/>
                  </a:solidFill>
                </a14:hiddenFill>
              </a:ext>
            </a:extLst>
          </p:spPr>
        </p:pic>
        <p:pic>
          <p:nvPicPr>
            <p:cNvPr id="8" name="Picture 7" descr="C:\Users\Ryan Underwood\Documents\My Dropbox\TeamTRI Creative - Images Photos Logos Fonts\FBLA-PBL Logos\Arizona FBLA\Arizona FBLA Shield JPEG.jpg">
              <a:extLst>
                <a:ext uri="{FF2B5EF4-FFF2-40B4-BE49-F238E27FC236}">
                  <a16:creationId xmlns:a16="http://schemas.microsoft.com/office/drawing/2014/main" id="{FB60F455-6B6C-AD66-941B-DE511A022D88}"/>
                </a:ext>
              </a:extLst>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865121" y="1727652"/>
              <a:ext cx="1368524" cy="1517106"/>
            </a:xfrm>
            <a:prstGeom prst="rect">
              <a:avLst/>
            </a:prstGeom>
            <a:extLst>
              <a:ext uri="{909E8E84-426E-40DD-AFC4-6F175D3DCCD1}">
                <a14:hiddenFill xmlns:a14="http://schemas.microsoft.com/office/drawing/2010/main">
                  <a:solidFill>
                    <a:srgbClr val="FFFFFF"/>
                  </a:solidFill>
                </a14:hiddenFill>
              </a:ext>
            </a:extLst>
          </p:spPr>
        </p:pic>
        <p:pic>
          <p:nvPicPr>
            <p:cNvPr id="9" name="Picture 4" descr="https://www.arizonathespians.com/wp-content/uploads/2014/07/MASKS_FLAG-300x148.jpg">
              <a:extLst>
                <a:ext uri="{FF2B5EF4-FFF2-40B4-BE49-F238E27FC236}">
                  <a16:creationId xmlns:a16="http://schemas.microsoft.com/office/drawing/2014/main" id="{A3D499EA-7994-E923-F16B-B8286E3D9A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3788" y="1966203"/>
              <a:ext cx="1587500" cy="762000"/>
            </a:xfrm>
            <a:prstGeom prst="rect">
              <a:avLst/>
            </a:prstGeom>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81FDEE0B-1FA5-9EEB-DD3A-72DFDA7C2EDB}"/>
                </a:ext>
              </a:extLst>
            </p:cNvPr>
            <p:cNvPicPr>
              <a:picLocks noChangeAspect="1" noChangeArrowheads="1"/>
            </p:cNvPicPr>
            <p:nvPr/>
          </p:nvPicPr>
          <p:blipFill>
            <a:blip r:embed="rId8"/>
            <a:srcRect/>
            <a:stretch/>
          </p:blipFill>
          <p:spPr bwMode="auto">
            <a:xfrm>
              <a:off x="4523490" y="3403905"/>
              <a:ext cx="1482823" cy="1903088"/>
            </a:xfrm>
            <a:prstGeom prst="rect">
              <a:avLst/>
            </a:prstGeom>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0E5CD737-491B-1703-AF6C-3A91B5280A9C}"/>
                </a:ext>
              </a:extLst>
            </p:cNvPr>
            <p:cNvPicPr>
              <a:picLocks noChangeAspect="1" noChangeArrowheads="1"/>
            </p:cNvPicPr>
            <p:nvPr/>
          </p:nvPicPr>
          <p:blipFill>
            <a:blip r:embed="rId9"/>
            <a:srcRect/>
            <a:stretch/>
          </p:blipFill>
          <p:spPr bwMode="auto">
            <a:xfrm>
              <a:off x="6001334" y="1751891"/>
              <a:ext cx="1924050" cy="1190625"/>
            </a:xfrm>
            <a:prstGeom prst="rect">
              <a:avLst/>
            </a:prstGeom>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D1524321-CF0D-AE0F-F0F1-16DB2CDEF3D8}"/>
                </a:ext>
              </a:extLst>
            </p:cNvPr>
            <p:cNvGrpSpPr/>
            <p:nvPr/>
          </p:nvGrpSpPr>
          <p:grpSpPr>
            <a:xfrm>
              <a:off x="6581553" y="3244758"/>
              <a:ext cx="2685029" cy="1069818"/>
              <a:chOff x="6581553" y="3244758"/>
              <a:chExt cx="2685029" cy="1069818"/>
            </a:xfrm>
          </p:grpSpPr>
          <p:sp>
            <p:nvSpPr>
              <p:cNvPr id="23" name="Rectangle 22">
                <a:extLst>
                  <a:ext uri="{FF2B5EF4-FFF2-40B4-BE49-F238E27FC236}">
                    <a16:creationId xmlns:a16="http://schemas.microsoft.com/office/drawing/2014/main" id="{5B155632-0878-F6DD-BD27-4CA430B64E99}"/>
                  </a:ext>
                </a:extLst>
              </p:cNvPr>
              <p:cNvSpPr/>
              <p:nvPr/>
            </p:nvSpPr>
            <p:spPr>
              <a:xfrm>
                <a:off x="6581553" y="3244758"/>
                <a:ext cx="2685029" cy="106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14" name="Picture 2">
                <a:extLst>
                  <a:ext uri="{FF2B5EF4-FFF2-40B4-BE49-F238E27FC236}">
                    <a16:creationId xmlns:a16="http://schemas.microsoft.com/office/drawing/2014/main" id="{664B316A-174C-3328-3A8D-99970081B4F8}"/>
                  </a:ext>
                </a:extLst>
              </p:cNvPr>
              <p:cNvPicPr>
                <a:picLocks noChangeAspect="1" noChangeArrowheads="1"/>
              </p:cNvPicPr>
              <p:nvPr/>
            </p:nvPicPr>
            <p:blipFill>
              <a:blip r:embed="rId10"/>
              <a:srcRect/>
              <a:stretch/>
            </p:blipFill>
            <p:spPr bwMode="auto">
              <a:xfrm>
                <a:off x="6673187" y="3345281"/>
                <a:ext cx="2504393" cy="892655"/>
              </a:xfrm>
              <a:prstGeom prst="rect">
                <a:avLst/>
              </a:prstGeom>
              <a:extLst>
                <a:ext uri="{909E8E84-426E-40DD-AFC4-6F175D3DCCD1}">
                  <a14:hiddenFill xmlns:a14="http://schemas.microsoft.com/office/drawing/2010/main">
                    <a:solidFill>
                      <a:srgbClr val="FFFFFF"/>
                    </a:solidFill>
                  </a14:hiddenFill>
                </a:ext>
              </a:extLst>
            </p:spPr>
          </p:pic>
        </p:grpSp>
        <p:pic>
          <p:nvPicPr>
            <p:cNvPr id="15" name="Picture 6">
              <a:extLst>
                <a:ext uri="{FF2B5EF4-FFF2-40B4-BE49-F238E27FC236}">
                  <a16:creationId xmlns:a16="http://schemas.microsoft.com/office/drawing/2014/main" id="{E1FA22AA-F415-36C3-960B-910998906000}"/>
                </a:ext>
              </a:extLst>
            </p:cNvPr>
            <p:cNvPicPr>
              <a:picLocks noChangeAspect="1" noChangeArrowheads="1"/>
            </p:cNvPicPr>
            <p:nvPr/>
          </p:nvPicPr>
          <p:blipFill>
            <a:blip r:embed="rId11"/>
            <a:srcRect/>
            <a:stretch/>
          </p:blipFill>
          <p:spPr bwMode="auto">
            <a:xfrm>
              <a:off x="7861223" y="4528889"/>
              <a:ext cx="2324100" cy="862909"/>
            </a:xfrm>
            <a:prstGeom prst="rect">
              <a:avLst/>
            </a:prstGeom>
            <a:extLst>
              <a:ext uri="{909E8E84-426E-40DD-AFC4-6F175D3DCCD1}">
                <a14:hiddenFill xmlns:a14="http://schemas.microsoft.com/office/drawing/2010/main">
                  <a:solidFill>
                    <a:srgbClr val="FFFFFF"/>
                  </a:solidFill>
                </a14:hiddenFill>
              </a:ext>
            </a:extLst>
          </p:spPr>
        </p:pic>
      </p:grpSp>
      <p:sp>
        <p:nvSpPr>
          <p:cNvPr id="22" name="Title 13">
            <a:extLst>
              <a:ext uri="{FF2B5EF4-FFF2-40B4-BE49-F238E27FC236}">
                <a16:creationId xmlns:a16="http://schemas.microsoft.com/office/drawing/2014/main" id="{EC8CCF4D-4197-D3FF-D3B1-FF82256B0EDC}"/>
              </a:ext>
            </a:extLst>
          </p:cNvPr>
          <p:cNvSpPr>
            <a:spLocks noGrp="1"/>
          </p:cNvSpPr>
          <p:nvPr>
            <p:ph type="title"/>
          </p:nvPr>
        </p:nvSpPr>
        <p:spPr>
          <a:xfrm>
            <a:off x="286334" y="495641"/>
            <a:ext cx="11430000" cy="749735"/>
          </a:xfrm>
        </p:spPr>
        <p:txBody>
          <a:bodyPr/>
          <a:lstStyle/>
          <a:p>
            <a:pPr algn="ctr"/>
            <a:r>
              <a:rPr lang="en-US" sz="7200" b="1" dirty="0"/>
              <a:t>CTSOs</a:t>
            </a:r>
            <a:endParaRPr lang="en-US" b="1" dirty="0"/>
          </a:p>
        </p:txBody>
      </p:sp>
    </p:spTree>
    <p:extLst>
      <p:ext uri="{BB962C8B-B14F-4D97-AF65-F5344CB8AC3E}">
        <p14:creationId xmlns:p14="http://schemas.microsoft.com/office/powerpoint/2010/main" val="13205562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BED121-BF97-514E-893C-F291FE4879C5}"/>
              </a:ext>
            </a:extLst>
          </p:cNvPr>
          <p:cNvSpPr>
            <a:spLocks noGrp="1"/>
          </p:cNvSpPr>
          <p:nvPr>
            <p:ph type="title"/>
          </p:nvPr>
        </p:nvSpPr>
        <p:spPr>
          <a:xfrm>
            <a:off x="739439" y="1213620"/>
            <a:ext cx="4905177" cy="1633086"/>
          </a:xfrm>
        </p:spPr>
        <p:txBody>
          <a:bodyPr lIns="91440" tIns="45720" rIns="91440" bIns="45720" anchor="t"/>
          <a:lstStyle/>
          <a:p>
            <a:pPr algn="ctr"/>
            <a:r>
              <a:rPr lang="en-US" sz="4800" b="1" dirty="0">
                <a:latin typeface="Arial"/>
                <a:cs typeface="Arial"/>
              </a:rPr>
              <a:t>CTSO MEMBERSHIP</a:t>
            </a:r>
            <a:br>
              <a:rPr lang="en-US" sz="4800" b="1" dirty="0">
                <a:latin typeface="Arial"/>
                <a:cs typeface="Arial"/>
              </a:rPr>
            </a:br>
            <a:br>
              <a:rPr lang="en-US" sz="4800" b="1" dirty="0"/>
            </a:br>
            <a:br>
              <a:rPr lang="en-US" sz="4800" b="1" dirty="0"/>
            </a:br>
            <a:endParaRPr lang="en-US" sz="4800" b="1" dirty="0"/>
          </a:p>
        </p:txBody>
      </p:sp>
      <p:grpSp>
        <p:nvGrpSpPr>
          <p:cNvPr id="17" name="Group 16">
            <a:extLst>
              <a:ext uri="{FF2B5EF4-FFF2-40B4-BE49-F238E27FC236}">
                <a16:creationId xmlns:a16="http://schemas.microsoft.com/office/drawing/2014/main" id="{9E050963-3B23-6360-5B16-F8540AEC6C1E}"/>
              </a:ext>
            </a:extLst>
          </p:cNvPr>
          <p:cNvGrpSpPr/>
          <p:nvPr/>
        </p:nvGrpSpPr>
        <p:grpSpPr>
          <a:xfrm>
            <a:off x="6871872" y="1209783"/>
            <a:ext cx="4450250" cy="4782620"/>
            <a:chOff x="6327342" y="657546"/>
            <a:chExt cx="5029200" cy="5542908"/>
          </a:xfrm>
        </p:grpSpPr>
        <p:pic>
          <p:nvPicPr>
            <p:cNvPr id="14" name="Picture 13" descr="Table&#10;&#10;Description automatically generated">
              <a:extLst>
                <a:ext uri="{FF2B5EF4-FFF2-40B4-BE49-F238E27FC236}">
                  <a16:creationId xmlns:a16="http://schemas.microsoft.com/office/drawing/2014/main" id="{395BA416-9530-3F29-53A2-2AE5444BEAE8}"/>
                </a:ext>
              </a:extLst>
            </p:cNvPr>
            <p:cNvPicPr>
              <a:picLocks noChangeAspect="1"/>
            </p:cNvPicPr>
            <p:nvPr/>
          </p:nvPicPr>
          <p:blipFill>
            <a:blip r:embed="rId2"/>
            <a:stretch>
              <a:fillRect/>
            </a:stretch>
          </p:blipFill>
          <p:spPr>
            <a:xfrm>
              <a:off x="6327342" y="657546"/>
              <a:ext cx="5029200" cy="3886200"/>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EF11DB58-6BBC-E835-2E6F-3A8C6B53B222}"/>
                </a:ext>
              </a:extLst>
            </p:cNvPr>
            <p:cNvPicPr>
              <a:picLocks noChangeAspect="1"/>
            </p:cNvPicPr>
            <p:nvPr/>
          </p:nvPicPr>
          <p:blipFill rotWithShape="1">
            <a:blip r:embed="rId3"/>
            <a:srcRect t="11038" b="29214"/>
            <a:stretch/>
          </p:blipFill>
          <p:spPr>
            <a:xfrm>
              <a:off x="6327342" y="3878494"/>
              <a:ext cx="5029200" cy="2321960"/>
            </a:xfrm>
            <a:prstGeom prst="rect">
              <a:avLst/>
            </a:prstGeom>
          </p:spPr>
        </p:pic>
      </p:grpSp>
      <p:pic>
        <p:nvPicPr>
          <p:cNvPr id="1026" name="Picture 2" descr="Arizona State Flag">
            <a:extLst>
              <a:ext uri="{FF2B5EF4-FFF2-40B4-BE49-F238E27FC236}">
                <a16:creationId xmlns:a16="http://schemas.microsoft.com/office/drawing/2014/main" id="{F2071DB4-E7A7-99DD-8BF0-61EDAD1BA4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9931"/>
          <a:stretch/>
        </p:blipFill>
        <p:spPr bwMode="auto">
          <a:xfrm>
            <a:off x="0" y="0"/>
            <a:ext cx="12192000" cy="1017142"/>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B71F2AF3-514E-A3DF-777B-2ADA46CC1E76}"/>
              </a:ext>
            </a:extLst>
          </p:cNvPr>
          <p:cNvCxnSpPr/>
          <p:nvPr/>
        </p:nvCxnSpPr>
        <p:spPr>
          <a:xfrm>
            <a:off x="0" y="6185044"/>
            <a:ext cx="12192000" cy="0"/>
          </a:xfrm>
          <a:prstGeom prst="line">
            <a:avLst/>
          </a:prstGeom>
          <a:ln w="47625">
            <a:solidFill>
              <a:srgbClr val="012169"/>
            </a:solidFill>
          </a:ln>
        </p:spPr>
        <p:style>
          <a:lnRef idx="1">
            <a:schemeClr val="accent1"/>
          </a:lnRef>
          <a:fillRef idx="0">
            <a:schemeClr val="accent1"/>
          </a:fillRef>
          <a:effectRef idx="0">
            <a:schemeClr val="accent1"/>
          </a:effectRef>
          <a:fontRef idx="minor">
            <a:schemeClr val="tx1"/>
          </a:fontRef>
        </p:style>
      </p:cxnSp>
      <p:pic>
        <p:nvPicPr>
          <p:cNvPr id="22" name="Picture 21" descr="Logo&#10;&#10;Description automatically generated">
            <a:extLst>
              <a:ext uri="{FF2B5EF4-FFF2-40B4-BE49-F238E27FC236}">
                <a16:creationId xmlns:a16="http://schemas.microsoft.com/office/drawing/2014/main" id="{1C5C7F4A-F862-E45D-B7DC-D7F7DFC25A01}"/>
              </a:ext>
            </a:extLst>
          </p:cNvPr>
          <p:cNvPicPr>
            <a:picLocks noChangeAspect="1"/>
          </p:cNvPicPr>
          <p:nvPr/>
        </p:nvPicPr>
        <p:blipFill>
          <a:blip r:embed="rId5"/>
          <a:stretch>
            <a:fillRect/>
          </a:stretch>
        </p:blipFill>
        <p:spPr>
          <a:xfrm>
            <a:off x="4926886" y="6267421"/>
            <a:ext cx="2338227" cy="549483"/>
          </a:xfrm>
          <a:prstGeom prst="rect">
            <a:avLst/>
          </a:prstGeom>
        </p:spPr>
      </p:pic>
      <p:sp>
        <p:nvSpPr>
          <p:cNvPr id="2" name="TextBox 1">
            <a:extLst>
              <a:ext uri="{FF2B5EF4-FFF2-40B4-BE49-F238E27FC236}">
                <a16:creationId xmlns:a16="http://schemas.microsoft.com/office/drawing/2014/main" id="{D748E520-1F56-8567-C14C-A8AF5FE6DFFE}"/>
              </a:ext>
            </a:extLst>
          </p:cNvPr>
          <p:cNvSpPr txBox="1"/>
          <p:nvPr/>
        </p:nvSpPr>
        <p:spPr>
          <a:xfrm>
            <a:off x="386092" y="3011459"/>
            <a:ext cx="638067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r>
              <a:rPr kumimoji="0" lang="en-US" sz="3200" b="1" i="0" u="none" strike="noStrike" kern="1200" cap="none" spc="0" normalizeH="0" baseline="0" noProof="0" dirty="0">
                <a:ln>
                  <a:noFill/>
                </a:ln>
                <a:solidFill>
                  <a:srgbClr val="5A5D5C"/>
                </a:solidFill>
                <a:effectLst/>
                <a:uLnTx/>
                <a:uFillTx/>
                <a:latin typeface="Calibri Light"/>
                <a:ea typeface="+mn-ea"/>
                <a:cs typeface="Calibri Light"/>
              </a:rPr>
              <a:t>DECA and </a:t>
            </a:r>
            <a:r>
              <a:rPr kumimoji="0" lang="en-US" sz="3200" b="1" i="0" u="none" strike="noStrike" kern="1200" cap="none" spc="0" normalizeH="0" baseline="0" noProof="0" dirty="0" err="1">
                <a:ln>
                  <a:noFill/>
                </a:ln>
                <a:solidFill>
                  <a:srgbClr val="5A5D5C"/>
                </a:solidFill>
                <a:effectLst/>
                <a:uLnTx/>
                <a:uFillTx/>
                <a:latin typeface="Calibri Light"/>
                <a:ea typeface="+mn-ea"/>
                <a:cs typeface="Calibri Light"/>
              </a:rPr>
              <a:t>EdRising</a:t>
            </a:r>
            <a:r>
              <a:rPr kumimoji="0" lang="en-US" sz="3200" b="1" i="0" u="none" strike="noStrike" kern="1200" cap="none" spc="0" normalizeH="0" baseline="0" noProof="0" dirty="0">
                <a:ln>
                  <a:noFill/>
                </a:ln>
                <a:solidFill>
                  <a:srgbClr val="5A5D5C"/>
                </a:solidFill>
                <a:effectLst/>
                <a:uLnTx/>
                <a:uFillTx/>
                <a:latin typeface="Calibri Light"/>
                <a:ea typeface="+mn-ea"/>
                <a:cs typeface="Calibri Light"/>
              </a:rPr>
              <a:t>:  February 15th</a:t>
            </a:r>
            <a:endParaRPr kumimoji="0" lang="en-US" sz="3200" b="1" i="0" u="none" strike="noStrike" kern="1200" cap="none" spc="0" normalizeH="0" baseline="0" noProof="0" dirty="0">
              <a:ln>
                <a:noFill/>
              </a:ln>
              <a:solidFill>
                <a:srgbClr val="5A5D5C"/>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5A5D5C"/>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
                <a:srgbClr val="53C10C"/>
              </a:buClr>
              <a:buSzPct val="85000"/>
              <a:buFontTx/>
              <a:buNone/>
              <a:tabLst/>
              <a:defRPr/>
            </a:pPr>
            <a:r>
              <a:rPr kumimoji="0" lang="en-US" sz="3200" b="1" i="0" u="none" strike="noStrike" kern="1200" cap="none" spc="0" normalizeH="0" baseline="0" noProof="0" dirty="0">
                <a:ln>
                  <a:noFill/>
                </a:ln>
                <a:solidFill>
                  <a:srgbClr val="5A5D5C"/>
                </a:solidFill>
                <a:effectLst/>
                <a:uLnTx/>
                <a:uFillTx/>
                <a:latin typeface="Calibri Light"/>
                <a:ea typeface="+mn-ea"/>
                <a:cs typeface="Calibri Light"/>
              </a:rPr>
              <a:t>FBLA, FCCLA, HOSA, SkillsUSA:  </a:t>
            </a:r>
            <a:endParaRPr kumimoji="0" lang="en-US" sz="2800" b="1" i="0" u="none" strike="noStrike" kern="1200" cap="none" spc="0" normalizeH="0" baseline="0" noProof="0" dirty="0">
              <a:ln>
                <a:noFill/>
              </a:ln>
              <a:solidFill>
                <a:srgbClr val="5A5D5C"/>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A5D5C"/>
                </a:solidFill>
                <a:effectLst/>
                <a:uLnTx/>
                <a:uFillTx/>
                <a:latin typeface="Calibri Light"/>
                <a:ea typeface="+mn-ea"/>
                <a:cs typeface="Calibri Light"/>
              </a:rPr>
              <a:t>                      March 1st </a:t>
            </a:r>
            <a:endParaRPr kumimoji="0" lang="en-US" sz="2800" b="1" i="0" u="none" strike="noStrike" kern="1200" cap="none" spc="0" normalizeH="0" baseline="0" noProof="0" dirty="0">
              <a:ln>
                <a:noFill/>
              </a:ln>
              <a:solidFill>
                <a:srgbClr val="5A5D5C"/>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579269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B38AC5-7DA2-AD47-9DA0-06E33E9B88F3}"/>
              </a:ext>
            </a:extLst>
          </p:cNvPr>
          <p:cNvSpPr>
            <a:spLocks noGrp="1"/>
          </p:cNvSpPr>
          <p:nvPr>
            <p:ph type="body" sz="quarter" idx="10"/>
          </p:nvPr>
        </p:nvSpPr>
        <p:spPr>
          <a:xfrm>
            <a:off x="351564" y="347633"/>
            <a:ext cx="8366760" cy="1192927"/>
          </a:xfrm>
        </p:spPr>
        <p:txBody>
          <a:bodyPr/>
          <a:lstStyle/>
          <a:p>
            <a:pPr algn="ctr"/>
            <a:r>
              <a:rPr lang="en-US" sz="4400" dirty="0"/>
              <a:t>NEW ADVISOR</a:t>
            </a:r>
          </a:p>
          <a:p>
            <a:pPr algn="ctr"/>
            <a:r>
              <a:rPr lang="en-US" sz="4400" dirty="0"/>
              <a:t> TRAINING DATES</a:t>
            </a:r>
            <a:endParaRPr lang="en-US" sz="4000" dirty="0"/>
          </a:p>
        </p:txBody>
      </p:sp>
      <p:pic>
        <p:nvPicPr>
          <p:cNvPr id="6" name="Picture 5" descr="Icon&#10;&#10;Description automatically generated">
            <a:extLst>
              <a:ext uri="{FF2B5EF4-FFF2-40B4-BE49-F238E27FC236}">
                <a16:creationId xmlns:a16="http://schemas.microsoft.com/office/drawing/2014/main" id="{3ED5295D-2F2D-B340-AFB7-85FD5CACF77D}"/>
              </a:ext>
            </a:extLst>
          </p:cNvPr>
          <p:cNvPicPr>
            <a:picLocks noChangeAspect="1"/>
          </p:cNvPicPr>
          <p:nvPr/>
        </p:nvPicPr>
        <p:blipFill>
          <a:blip r:embed="rId2"/>
          <a:stretch>
            <a:fillRect/>
          </a:stretch>
        </p:blipFill>
        <p:spPr>
          <a:xfrm>
            <a:off x="9141051" y="1741789"/>
            <a:ext cx="2946554" cy="3928739"/>
          </a:xfrm>
          <a:prstGeom prst="rect">
            <a:avLst/>
          </a:prstGeom>
        </p:spPr>
      </p:pic>
      <p:sp>
        <p:nvSpPr>
          <p:cNvPr id="5" name="TextBox 4">
            <a:extLst>
              <a:ext uri="{FF2B5EF4-FFF2-40B4-BE49-F238E27FC236}">
                <a16:creationId xmlns:a16="http://schemas.microsoft.com/office/drawing/2014/main" id="{C644C83C-48A1-881E-3E5F-EAC3BB23D7D0}"/>
              </a:ext>
            </a:extLst>
          </p:cNvPr>
          <p:cNvSpPr txBox="1"/>
          <p:nvPr/>
        </p:nvSpPr>
        <p:spPr>
          <a:xfrm>
            <a:off x="477749" y="1849532"/>
            <a:ext cx="62179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Saturday, July 15</a:t>
            </a:r>
            <a:r>
              <a:rPr kumimoji="0" lang="en-US" sz="2400" b="1" i="0" u="none" strike="noStrike" kern="1200" cap="none" spc="0" normalizeH="0" baseline="30000" noProof="0" dirty="0">
                <a:ln>
                  <a:noFill/>
                </a:ln>
                <a:solidFill>
                  <a:prstClr val="black"/>
                </a:solidFill>
                <a:effectLst/>
                <a:uLnTx/>
                <a:uFillTx/>
                <a:latin typeface="Arial" panose="020B0604020202020204"/>
                <a:ea typeface="+mn-ea"/>
                <a:cs typeface="+mn-cs"/>
              </a:rPr>
              <a:t>th</a:t>
            </a: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 (Summer Conference)</a:t>
            </a: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9" name="TextBox 8">
            <a:extLst>
              <a:ext uri="{FF2B5EF4-FFF2-40B4-BE49-F238E27FC236}">
                <a16:creationId xmlns:a16="http://schemas.microsoft.com/office/drawing/2014/main" id="{1F70D55B-67D3-21FE-A0DD-C72A6C3F2C4E}"/>
              </a:ext>
            </a:extLst>
          </p:cNvPr>
          <p:cNvSpPr txBox="1"/>
          <p:nvPr/>
        </p:nvSpPr>
        <p:spPr>
          <a:xfrm>
            <a:off x="477749" y="2345297"/>
            <a:ext cx="6217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Friday, August 2</a:t>
            </a:r>
            <a:r>
              <a:rPr kumimoji="0" lang="en-US" sz="2400" b="1" i="0" u="none" strike="noStrike" kern="1200" cap="none" spc="0" normalizeH="0" baseline="30000" noProof="0" dirty="0">
                <a:ln>
                  <a:noFill/>
                </a:ln>
                <a:solidFill>
                  <a:prstClr val="black"/>
                </a:solidFill>
                <a:effectLst/>
                <a:uLnTx/>
                <a:uFillTx/>
                <a:latin typeface="Arial" panose="020B0604020202020204"/>
                <a:ea typeface="+mn-ea"/>
                <a:cs typeface="+mn-cs"/>
              </a:rPr>
              <a:t>nd </a:t>
            </a: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 (at ADE)</a:t>
            </a:r>
          </a:p>
        </p:txBody>
      </p:sp>
      <p:sp>
        <p:nvSpPr>
          <p:cNvPr id="10" name="TextBox 9">
            <a:extLst>
              <a:ext uri="{FF2B5EF4-FFF2-40B4-BE49-F238E27FC236}">
                <a16:creationId xmlns:a16="http://schemas.microsoft.com/office/drawing/2014/main" id="{B87E77F9-B8C9-1ADC-60E0-DA05187AD40F}"/>
              </a:ext>
            </a:extLst>
          </p:cNvPr>
          <p:cNvSpPr txBox="1"/>
          <p:nvPr/>
        </p:nvSpPr>
        <p:spPr>
          <a:xfrm>
            <a:off x="477749" y="2841062"/>
            <a:ext cx="621792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100" b="1">
                <a:solidFill>
                  <a:prstClr val="black"/>
                </a:solidFill>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Tuesday, September 6</a:t>
            </a:r>
            <a:r>
              <a:rPr kumimoji="0" lang="en-US" sz="2400" b="1" i="0" u="none" strike="noStrike" kern="1200" cap="none" spc="0" normalizeH="0" baseline="30000" noProof="0" dirty="0">
                <a:ln>
                  <a:noFill/>
                </a:ln>
                <a:solidFill>
                  <a:prstClr val="black"/>
                </a:solidFill>
                <a:effectLst/>
                <a:uLnTx/>
                <a:uFillTx/>
                <a:latin typeface="Arial" panose="020B0604020202020204"/>
                <a:ea typeface="+mn-ea"/>
                <a:cs typeface="+mn-cs"/>
              </a:rPr>
              <a:t>th </a:t>
            </a: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(at ADE)</a:t>
            </a:r>
          </a:p>
        </p:txBody>
      </p:sp>
      <p:sp>
        <p:nvSpPr>
          <p:cNvPr id="11" name="TextBox 10">
            <a:extLst>
              <a:ext uri="{FF2B5EF4-FFF2-40B4-BE49-F238E27FC236}">
                <a16:creationId xmlns:a16="http://schemas.microsoft.com/office/drawing/2014/main" id="{2D7E244C-3381-4017-C8B1-86C2EA56C6DA}"/>
              </a:ext>
            </a:extLst>
          </p:cNvPr>
          <p:cNvSpPr txBox="1"/>
          <p:nvPr/>
        </p:nvSpPr>
        <p:spPr>
          <a:xfrm>
            <a:off x="477749" y="3336827"/>
            <a:ext cx="6217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Saturday, October 14</a:t>
            </a:r>
            <a:r>
              <a:rPr kumimoji="0" lang="en-US" sz="2400" b="1" i="0" u="none" strike="noStrike" kern="1200" cap="none" spc="0" normalizeH="0" baseline="30000" noProof="0" dirty="0">
                <a:ln>
                  <a:noFill/>
                </a:ln>
                <a:solidFill>
                  <a:prstClr val="black"/>
                </a:solidFill>
                <a:effectLst/>
                <a:uLnTx/>
                <a:uFillTx/>
                <a:latin typeface="Arial" panose="020B0604020202020204"/>
                <a:ea typeface="+mn-ea"/>
                <a:cs typeface="+mn-cs"/>
              </a:rPr>
              <a:t>th</a:t>
            </a: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 (Virtual)</a:t>
            </a:r>
          </a:p>
        </p:txBody>
      </p:sp>
      <p:sp>
        <p:nvSpPr>
          <p:cNvPr id="12" name="TextBox 11">
            <a:extLst>
              <a:ext uri="{FF2B5EF4-FFF2-40B4-BE49-F238E27FC236}">
                <a16:creationId xmlns:a16="http://schemas.microsoft.com/office/drawing/2014/main" id="{7140D6C5-D14A-F5FC-ACA3-D981FE04E850}"/>
              </a:ext>
            </a:extLst>
          </p:cNvPr>
          <p:cNvSpPr txBox="1"/>
          <p:nvPr/>
        </p:nvSpPr>
        <p:spPr>
          <a:xfrm>
            <a:off x="477749" y="3832591"/>
            <a:ext cx="621792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b="1">
                <a:solidFill>
                  <a:prstClr val="black"/>
                </a:solidFill>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Wednesday, November 29th (at ADE)</a:t>
            </a:r>
          </a:p>
        </p:txBody>
      </p:sp>
      <p:sp>
        <p:nvSpPr>
          <p:cNvPr id="13" name="TextBox 12">
            <a:extLst>
              <a:ext uri="{FF2B5EF4-FFF2-40B4-BE49-F238E27FC236}">
                <a16:creationId xmlns:a16="http://schemas.microsoft.com/office/drawing/2014/main" id="{E51A9822-5080-4B92-8E74-42454461D49C}"/>
              </a:ext>
            </a:extLst>
          </p:cNvPr>
          <p:cNvSpPr txBox="1"/>
          <p:nvPr/>
        </p:nvSpPr>
        <p:spPr>
          <a:xfrm>
            <a:off x="477749" y="6126621"/>
            <a:ext cx="6217920" cy="461665"/>
          </a:xfrm>
          <a:prstGeom prst="rect">
            <a:avLst/>
          </a:prstGeom>
          <a:noFill/>
        </p:spPr>
        <p:txBody>
          <a:bodyPr wrap="square" lIns="91440" tIns="45720" rIns="91440" bIns="45720" rtlCol="0" anchor="t">
            <a:spAutoFit/>
          </a:bodyPr>
          <a:lstStyle>
            <a:defPPr>
              <a:defRPr lang="en-US"/>
            </a:defPPr>
            <a:lvl1pPr marR="0" lvl="0" indent="0" fontAlgn="auto">
              <a:lnSpc>
                <a:spcPct val="100000"/>
              </a:lnSpc>
              <a:spcBef>
                <a:spcPts val="0"/>
              </a:spcBef>
              <a:spcAft>
                <a:spcPts val="0"/>
              </a:spcAft>
              <a:buClrTx/>
              <a:buSzTx/>
              <a:buFontTx/>
              <a:buNone/>
              <a:tabLst/>
              <a:defRPr b="1">
                <a:solidFill>
                  <a:prstClr val="black"/>
                </a:solidFill>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December 4th-8</a:t>
            </a:r>
            <a:r>
              <a:rPr kumimoji="0" lang="en-US" sz="2400" b="1" i="0" u="none" strike="noStrike" kern="1200" cap="none" spc="0" normalizeH="0" baseline="30000" noProof="0" dirty="0">
                <a:ln>
                  <a:noFill/>
                </a:ln>
                <a:solidFill>
                  <a:prstClr val="black"/>
                </a:solidFill>
                <a:effectLst/>
                <a:uLnTx/>
                <a:uFillTx/>
                <a:latin typeface="Arial" panose="020B0604020202020204"/>
                <a:ea typeface="+mn-ea"/>
                <a:cs typeface="+mn-cs"/>
              </a:rPr>
              <a:t>th</a:t>
            </a: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  4pm-6pm (Virtual)</a:t>
            </a:r>
          </a:p>
        </p:txBody>
      </p:sp>
      <p:sp>
        <p:nvSpPr>
          <p:cNvPr id="14" name="Text Placeholder 2">
            <a:extLst>
              <a:ext uri="{FF2B5EF4-FFF2-40B4-BE49-F238E27FC236}">
                <a16:creationId xmlns:a16="http://schemas.microsoft.com/office/drawing/2014/main" id="{45549B54-4988-28A0-7DF4-32CD47C44458}"/>
              </a:ext>
            </a:extLst>
          </p:cNvPr>
          <p:cNvSpPr txBox="1">
            <a:spLocks/>
          </p:cNvSpPr>
          <p:nvPr/>
        </p:nvSpPr>
        <p:spPr>
          <a:xfrm>
            <a:off x="351564" y="4712129"/>
            <a:ext cx="8366760" cy="119292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200" b="1" i="0" kern="1200">
                <a:solidFill>
                  <a:srgbClr val="232B64"/>
                </a:solidFill>
                <a:latin typeface="Arial" panose="020B0604020202020204" pitchFamily="34" charset="0"/>
                <a:ea typeface="Open Sans" panose="020B060603050402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232B64"/>
                </a:solidFill>
                <a:effectLst/>
                <a:uLnTx/>
                <a:uFillTx/>
                <a:latin typeface="Arial" panose="020B0604020202020204" pitchFamily="34" charset="0"/>
                <a:ea typeface="Open Sans" panose="020B0606030504020204" pitchFamily="34" charset="0"/>
                <a:cs typeface="Arial" panose="020B0604020202020204" pitchFamily="34" charset="0"/>
              </a:rPr>
              <a:t>ADVANCED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232B64"/>
                </a:solidFill>
                <a:effectLst/>
                <a:uLnTx/>
                <a:uFillTx/>
                <a:latin typeface="Arial" panose="020B0604020202020204" pitchFamily="34" charset="0"/>
                <a:ea typeface="Open Sans" panose="020B0606030504020204" pitchFamily="34" charset="0"/>
                <a:cs typeface="Arial" panose="020B0604020202020204" pitchFamily="34" charset="0"/>
              </a:rPr>
              <a:t> ADVISOR TRAINING</a:t>
            </a:r>
          </a:p>
        </p:txBody>
      </p:sp>
      <p:sp>
        <p:nvSpPr>
          <p:cNvPr id="15" name="Rectangle 14">
            <a:extLst>
              <a:ext uri="{FF2B5EF4-FFF2-40B4-BE49-F238E27FC236}">
                <a16:creationId xmlns:a16="http://schemas.microsoft.com/office/drawing/2014/main" id="{EDADF018-5691-240A-2BF7-96B7F0E01106}"/>
              </a:ext>
            </a:extLst>
          </p:cNvPr>
          <p:cNvSpPr/>
          <p:nvPr/>
        </p:nvSpPr>
        <p:spPr>
          <a:xfrm>
            <a:off x="7244862" y="0"/>
            <a:ext cx="17021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16" name="Rectangle 15">
            <a:extLst>
              <a:ext uri="{FF2B5EF4-FFF2-40B4-BE49-F238E27FC236}">
                <a16:creationId xmlns:a16="http://schemas.microsoft.com/office/drawing/2014/main" id="{CDEB2259-739C-38EB-C4BA-6D8A17A9B75F}"/>
              </a:ext>
            </a:extLst>
          </p:cNvPr>
          <p:cNvSpPr/>
          <p:nvPr/>
        </p:nvSpPr>
        <p:spPr>
          <a:xfrm>
            <a:off x="11763910" y="6482993"/>
            <a:ext cx="205483" cy="236306"/>
          </a:xfrm>
          <a:prstGeom prst="rect">
            <a:avLst/>
          </a:prstGeom>
          <a:solidFill>
            <a:srgbClr val="232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1963581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44A74BD-6E40-2132-4C1B-9C4DE9D2F560}"/>
              </a:ext>
            </a:extLst>
          </p:cNvPr>
          <p:cNvSpPr/>
          <p:nvPr/>
        </p:nvSpPr>
        <p:spPr>
          <a:xfrm>
            <a:off x="9537587" y="0"/>
            <a:ext cx="2654413" cy="6858000"/>
          </a:xfrm>
          <a:prstGeom prst="rect">
            <a:avLst/>
          </a:prstGeom>
          <a:solidFill>
            <a:srgbClr val="BF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p:txBody>
      </p:sp>
      <p:sp>
        <p:nvSpPr>
          <p:cNvPr id="2" name="Text Placeholder 2">
            <a:extLst>
              <a:ext uri="{FF2B5EF4-FFF2-40B4-BE49-F238E27FC236}">
                <a16:creationId xmlns:a16="http://schemas.microsoft.com/office/drawing/2014/main" id="{C3FDD6BE-65F4-A051-B9B0-9FCA819E31EB}"/>
              </a:ext>
            </a:extLst>
          </p:cNvPr>
          <p:cNvSpPr txBox="1">
            <a:spLocks/>
          </p:cNvSpPr>
          <p:nvPr/>
        </p:nvSpPr>
        <p:spPr>
          <a:xfrm>
            <a:off x="361307" y="275723"/>
            <a:ext cx="9090918" cy="8238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BF0D3E"/>
                </a:solidFill>
                <a:effectLst/>
                <a:uLnTx/>
                <a:uFillTx/>
                <a:latin typeface="Arial" panose="020B0604020202020204"/>
                <a:ea typeface="Open Sans" panose="020B0606030504020204" pitchFamily="34" charset="0"/>
                <a:cs typeface="Open Sans" panose="020B0606030504020204" pitchFamily="34" charset="0"/>
              </a:rPr>
              <a:t>STATE LEADERSHIP CONFERENCES</a:t>
            </a:r>
          </a:p>
        </p:txBody>
      </p:sp>
      <p:grpSp>
        <p:nvGrpSpPr>
          <p:cNvPr id="30" name="Group 29">
            <a:extLst>
              <a:ext uri="{FF2B5EF4-FFF2-40B4-BE49-F238E27FC236}">
                <a16:creationId xmlns:a16="http://schemas.microsoft.com/office/drawing/2014/main" id="{61BEE698-3F41-16CC-F872-99E69191F42D}"/>
              </a:ext>
            </a:extLst>
          </p:cNvPr>
          <p:cNvGrpSpPr/>
          <p:nvPr/>
        </p:nvGrpSpPr>
        <p:grpSpPr>
          <a:xfrm>
            <a:off x="831075" y="2041449"/>
            <a:ext cx="8151382" cy="508542"/>
            <a:chOff x="917915" y="2483672"/>
            <a:chExt cx="8151382" cy="508542"/>
          </a:xfrm>
        </p:grpSpPr>
        <p:grpSp>
          <p:nvGrpSpPr>
            <p:cNvPr id="24" name="Group 23">
              <a:extLst>
                <a:ext uri="{FF2B5EF4-FFF2-40B4-BE49-F238E27FC236}">
                  <a16:creationId xmlns:a16="http://schemas.microsoft.com/office/drawing/2014/main" id="{E64459CF-3C5B-E6D7-A91F-1B9EF6B367A9}"/>
                </a:ext>
              </a:extLst>
            </p:cNvPr>
            <p:cNvGrpSpPr/>
            <p:nvPr/>
          </p:nvGrpSpPr>
          <p:grpSpPr>
            <a:xfrm>
              <a:off x="917915" y="2483672"/>
              <a:ext cx="3793401" cy="508542"/>
              <a:chOff x="917915" y="2483672"/>
              <a:chExt cx="3793401" cy="508542"/>
            </a:xfrm>
          </p:grpSpPr>
          <p:pic>
            <p:nvPicPr>
              <p:cNvPr id="3" name="Picture 2">
                <a:extLst>
                  <a:ext uri="{FF2B5EF4-FFF2-40B4-BE49-F238E27FC236}">
                    <a16:creationId xmlns:a16="http://schemas.microsoft.com/office/drawing/2014/main" id="{84F1CE5C-62D4-8439-E45A-D4EBC9B0354C}"/>
                  </a:ext>
                </a:extLst>
              </p:cNvPr>
              <p:cNvPicPr>
                <a:picLocks noChangeAspect="1" noChangeArrowheads="1"/>
              </p:cNvPicPr>
              <p:nvPr/>
            </p:nvPicPr>
            <p:blipFill>
              <a:blip r:embed="rId2"/>
              <a:srcRect/>
              <a:stretch/>
            </p:blipFill>
            <p:spPr bwMode="auto">
              <a:xfrm>
                <a:off x="917915" y="2483672"/>
                <a:ext cx="653660" cy="5085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7E608A8-A0BA-899C-0848-66E2688B449D}"/>
                  </a:ext>
                </a:extLst>
              </p:cNvPr>
              <p:cNvSpPr txBox="1"/>
              <p:nvPr/>
            </p:nvSpPr>
            <p:spPr>
              <a:xfrm>
                <a:off x="2059556" y="2530194"/>
                <a:ext cx="265176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a:ea typeface="+mn-ea"/>
                    <a:cs typeface="+mn-cs"/>
                  </a:rPr>
                  <a:t>February 23-25, 2023</a:t>
                </a:r>
              </a:p>
            </p:txBody>
          </p:sp>
        </p:grpSp>
        <p:grpSp>
          <p:nvGrpSpPr>
            <p:cNvPr id="25" name="Group 24">
              <a:extLst>
                <a:ext uri="{FF2B5EF4-FFF2-40B4-BE49-F238E27FC236}">
                  <a16:creationId xmlns:a16="http://schemas.microsoft.com/office/drawing/2014/main" id="{72EC2545-D89D-20D8-C175-B15AD444342B}"/>
                </a:ext>
              </a:extLst>
            </p:cNvPr>
            <p:cNvGrpSpPr/>
            <p:nvPr/>
          </p:nvGrpSpPr>
          <p:grpSpPr>
            <a:xfrm>
              <a:off x="5273372" y="2483672"/>
              <a:ext cx="3795925" cy="499157"/>
              <a:chOff x="5273372" y="2535114"/>
              <a:chExt cx="3795925" cy="499157"/>
            </a:xfrm>
          </p:grpSpPr>
          <p:pic>
            <p:nvPicPr>
              <p:cNvPr id="7" name="Picture 4">
                <a:extLst>
                  <a:ext uri="{FF2B5EF4-FFF2-40B4-BE49-F238E27FC236}">
                    <a16:creationId xmlns:a16="http://schemas.microsoft.com/office/drawing/2014/main" id="{BB5FA261-49B4-C050-943F-CEC589B6762B}"/>
                  </a:ext>
                </a:extLst>
              </p:cNvPr>
              <p:cNvPicPr>
                <a:picLocks noChangeAspect="1" noChangeArrowheads="1"/>
              </p:cNvPicPr>
              <p:nvPr/>
            </p:nvPicPr>
            <p:blipFill>
              <a:blip r:embed="rId3"/>
              <a:srcRect/>
              <a:stretch/>
            </p:blipFill>
            <p:spPr bwMode="auto">
              <a:xfrm>
                <a:off x="5273372" y="2535114"/>
                <a:ext cx="818616" cy="4991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FB9B5EB-DFA0-71F3-C36F-E60E41E4257B}"/>
                  </a:ext>
                </a:extLst>
              </p:cNvPr>
              <p:cNvSpPr txBox="1"/>
              <p:nvPr/>
            </p:nvSpPr>
            <p:spPr>
              <a:xfrm>
                <a:off x="6417537" y="2576943"/>
                <a:ext cx="265176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a:ea typeface="+mn-ea"/>
                    <a:cs typeface="+mn-cs"/>
                  </a:rPr>
                  <a:t>March 27-29, 2023</a:t>
                </a:r>
              </a:p>
            </p:txBody>
          </p:sp>
        </p:grpSp>
      </p:grpSp>
      <p:grpSp>
        <p:nvGrpSpPr>
          <p:cNvPr id="29" name="Group 28">
            <a:extLst>
              <a:ext uri="{FF2B5EF4-FFF2-40B4-BE49-F238E27FC236}">
                <a16:creationId xmlns:a16="http://schemas.microsoft.com/office/drawing/2014/main" id="{8D5D958C-251C-ABD0-B7EE-132C54A0E9E6}"/>
              </a:ext>
            </a:extLst>
          </p:cNvPr>
          <p:cNvGrpSpPr/>
          <p:nvPr/>
        </p:nvGrpSpPr>
        <p:grpSpPr>
          <a:xfrm>
            <a:off x="722998" y="2875082"/>
            <a:ext cx="8367537" cy="738664"/>
            <a:chOff x="701760" y="3232792"/>
            <a:chExt cx="8367537" cy="738664"/>
          </a:xfrm>
        </p:grpSpPr>
        <p:grpSp>
          <p:nvGrpSpPr>
            <p:cNvPr id="23" name="Group 22">
              <a:extLst>
                <a:ext uri="{FF2B5EF4-FFF2-40B4-BE49-F238E27FC236}">
                  <a16:creationId xmlns:a16="http://schemas.microsoft.com/office/drawing/2014/main" id="{AA5A5E67-A2BA-D503-B2F7-A3426489F948}"/>
                </a:ext>
              </a:extLst>
            </p:cNvPr>
            <p:cNvGrpSpPr/>
            <p:nvPr/>
          </p:nvGrpSpPr>
          <p:grpSpPr>
            <a:xfrm>
              <a:off x="701760" y="3232792"/>
              <a:ext cx="4009556" cy="415498"/>
              <a:chOff x="701760" y="3267999"/>
              <a:chExt cx="4009556" cy="415498"/>
            </a:xfrm>
          </p:grpSpPr>
          <p:pic>
            <p:nvPicPr>
              <p:cNvPr id="6" name="Picture 2" descr="Contact Us | educatorsrising">
                <a:extLst>
                  <a:ext uri="{FF2B5EF4-FFF2-40B4-BE49-F238E27FC236}">
                    <a16:creationId xmlns:a16="http://schemas.microsoft.com/office/drawing/2014/main" id="{E4975983-C825-0A29-788F-C79F3BCA67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760" y="3273054"/>
                <a:ext cx="1085970" cy="4053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A25E8FA-A183-9FE6-D14B-1AC5A5BE02DB}"/>
                  </a:ext>
                </a:extLst>
              </p:cNvPr>
              <p:cNvSpPr txBox="1"/>
              <p:nvPr/>
            </p:nvSpPr>
            <p:spPr>
              <a:xfrm>
                <a:off x="2059556" y="3267999"/>
                <a:ext cx="265176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a:ea typeface="+mn-ea"/>
                    <a:cs typeface="+mn-cs"/>
                  </a:rPr>
                  <a:t>March 27-30, 2023</a:t>
                </a:r>
              </a:p>
            </p:txBody>
          </p:sp>
        </p:grpSp>
        <p:grpSp>
          <p:nvGrpSpPr>
            <p:cNvPr id="26" name="Group 25">
              <a:extLst>
                <a:ext uri="{FF2B5EF4-FFF2-40B4-BE49-F238E27FC236}">
                  <a16:creationId xmlns:a16="http://schemas.microsoft.com/office/drawing/2014/main" id="{3322E71D-82AF-41E5-31E5-AC8156605714}"/>
                </a:ext>
              </a:extLst>
            </p:cNvPr>
            <p:cNvGrpSpPr/>
            <p:nvPr/>
          </p:nvGrpSpPr>
          <p:grpSpPr>
            <a:xfrm>
              <a:off x="5093596" y="3232792"/>
              <a:ext cx="3975701" cy="738664"/>
              <a:chOff x="5093596" y="3232792"/>
              <a:chExt cx="3975701" cy="738664"/>
            </a:xfrm>
          </p:grpSpPr>
          <p:pic>
            <p:nvPicPr>
              <p:cNvPr id="8" name="Picture 6">
                <a:extLst>
                  <a:ext uri="{FF2B5EF4-FFF2-40B4-BE49-F238E27FC236}">
                    <a16:creationId xmlns:a16="http://schemas.microsoft.com/office/drawing/2014/main" id="{22257474-D26E-9EDF-7704-9C9DBBDA7555}"/>
                  </a:ext>
                </a:extLst>
              </p:cNvPr>
              <p:cNvPicPr>
                <a:picLocks noChangeAspect="1" noChangeArrowheads="1"/>
              </p:cNvPicPr>
              <p:nvPr/>
            </p:nvPicPr>
            <p:blipFill>
              <a:blip r:embed="rId5"/>
              <a:srcRect/>
              <a:stretch/>
            </p:blipFill>
            <p:spPr bwMode="auto">
              <a:xfrm>
                <a:off x="5093596" y="3373327"/>
                <a:ext cx="1178168" cy="4575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0565CF4-711B-0742-FF86-1A0FE7D576F9}"/>
                  </a:ext>
                </a:extLst>
              </p:cNvPr>
              <p:cNvSpPr txBox="1"/>
              <p:nvPr/>
            </p:nvSpPr>
            <p:spPr>
              <a:xfrm>
                <a:off x="6417537" y="3232792"/>
                <a:ext cx="265176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a:ea typeface="+mn-ea"/>
                    <a:cs typeface="+mn-cs"/>
                  </a:rPr>
                  <a:t>April 29-31, 2023</a:t>
                </a:r>
              </a:p>
            </p:txBody>
          </p:sp>
        </p:grpSp>
      </p:grpSp>
      <p:grpSp>
        <p:nvGrpSpPr>
          <p:cNvPr id="28" name="Group 27">
            <a:extLst>
              <a:ext uri="{FF2B5EF4-FFF2-40B4-BE49-F238E27FC236}">
                <a16:creationId xmlns:a16="http://schemas.microsoft.com/office/drawing/2014/main" id="{C8BA1C96-1ECE-945C-7E02-167596DDDD24}"/>
              </a:ext>
            </a:extLst>
          </p:cNvPr>
          <p:cNvGrpSpPr/>
          <p:nvPr/>
        </p:nvGrpSpPr>
        <p:grpSpPr>
          <a:xfrm>
            <a:off x="851940" y="3938837"/>
            <a:ext cx="8109652" cy="634033"/>
            <a:chOff x="959645" y="3935238"/>
            <a:chExt cx="8109652" cy="634033"/>
          </a:xfrm>
        </p:grpSpPr>
        <p:grpSp>
          <p:nvGrpSpPr>
            <p:cNvPr id="22" name="Group 21">
              <a:extLst>
                <a:ext uri="{FF2B5EF4-FFF2-40B4-BE49-F238E27FC236}">
                  <a16:creationId xmlns:a16="http://schemas.microsoft.com/office/drawing/2014/main" id="{64318B87-8F59-9866-0A7D-07DE3CE8EB8C}"/>
                </a:ext>
              </a:extLst>
            </p:cNvPr>
            <p:cNvGrpSpPr/>
            <p:nvPr/>
          </p:nvGrpSpPr>
          <p:grpSpPr>
            <a:xfrm>
              <a:off x="959645" y="3935238"/>
              <a:ext cx="3751671" cy="630643"/>
              <a:chOff x="959645" y="4012793"/>
              <a:chExt cx="3751671" cy="630643"/>
            </a:xfrm>
          </p:grpSpPr>
          <p:pic>
            <p:nvPicPr>
              <p:cNvPr id="4" name="Picture 7" descr="C:\Users\Ryan Underwood\Documents\My Dropbox\TeamTRI Creative - Images Photos Logos Fonts\FBLA-PBL Logos\Arizona FBLA\Arizona FBLA Shield JPEG.jpg">
                <a:extLst>
                  <a:ext uri="{FF2B5EF4-FFF2-40B4-BE49-F238E27FC236}">
                    <a16:creationId xmlns:a16="http://schemas.microsoft.com/office/drawing/2014/main" id="{A8EEDE31-E292-FF2A-18DA-E55656DCE6C5}"/>
                  </a:ext>
                </a:extLst>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9645" y="4012793"/>
                <a:ext cx="570201" cy="6306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E3E3CC4-EED8-0F02-67DD-3009D3460D26}"/>
                  </a:ext>
                </a:extLst>
              </p:cNvPr>
              <p:cNvSpPr txBox="1"/>
              <p:nvPr/>
            </p:nvSpPr>
            <p:spPr>
              <a:xfrm>
                <a:off x="2059556" y="4120365"/>
                <a:ext cx="265176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a:ea typeface="+mn-ea"/>
                    <a:cs typeface="+mn-cs"/>
                  </a:rPr>
                  <a:t>April 3-5, 2023</a:t>
                </a:r>
              </a:p>
            </p:txBody>
          </p:sp>
        </p:grpSp>
        <p:grpSp>
          <p:nvGrpSpPr>
            <p:cNvPr id="27" name="Group 26">
              <a:extLst>
                <a:ext uri="{FF2B5EF4-FFF2-40B4-BE49-F238E27FC236}">
                  <a16:creationId xmlns:a16="http://schemas.microsoft.com/office/drawing/2014/main" id="{F4D33EDD-F689-A00C-4ECE-C6CC48955441}"/>
                </a:ext>
              </a:extLst>
            </p:cNvPr>
            <p:cNvGrpSpPr/>
            <p:nvPr/>
          </p:nvGrpSpPr>
          <p:grpSpPr>
            <a:xfrm>
              <a:off x="5181265" y="3935238"/>
              <a:ext cx="3888032" cy="634033"/>
              <a:chOff x="5181265" y="3935238"/>
              <a:chExt cx="3888032" cy="634033"/>
            </a:xfrm>
          </p:grpSpPr>
          <p:pic>
            <p:nvPicPr>
              <p:cNvPr id="5" name="Picture 8">
                <a:extLst>
                  <a:ext uri="{FF2B5EF4-FFF2-40B4-BE49-F238E27FC236}">
                    <a16:creationId xmlns:a16="http://schemas.microsoft.com/office/drawing/2014/main" id="{54A50F3C-AF81-B55A-1371-1A6EC705DB42}"/>
                  </a:ext>
                </a:extLst>
              </p:cNvPr>
              <p:cNvPicPr>
                <a:picLocks noChangeAspect="1" noChangeArrowheads="1"/>
              </p:cNvPicPr>
              <p:nvPr/>
            </p:nvPicPr>
            <p:blipFill>
              <a:blip r:embed="rId7"/>
              <a:srcRect/>
              <a:stretch/>
            </p:blipFill>
            <p:spPr bwMode="auto">
              <a:xfrm>
                <a:off x="5181265" y="3935238"/>
                <a:ext cx="1002831" cy="6340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7F50E47-70AE-98D6-9FEE-3D21B36BE7FF}"/>
                  </a:ext>
                </a:extLst>
              </p:cNvPr>
              <p:cNvSpPr txBox="1"/>
              <p:nvPr/>
            </p:nvSpPr>
            <p:spPr>
              <a:xfrm>
                <a:off x="6417537" y="4044505"/>
                <a:ext cx="265176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a:ea typeface="+mn-ea"/>
                    <a:cs typeface="+mn-cs"/>
                  </a:rPr>
                  <a:t>April 11-12, 2023</a:t>
                </a:r>
              </a:p>
            </p:txBody>
          </p:sp>
        </p:grpSp>
      </p:grpSp>
      <p:grpSp>
        <p:nvGrpSpPr>
          <p:cNvPr id="21" name="Group 20">
            <a:extLst>
              <a:ext uri="{FF2B5EF4-FFF2-40B4-BE49-F238E27FC236}">
                <a16:creationId xmlns:a16="http://schemas.microsoft.com/office/drawing/2014/main" id="{E54B51B8-7C28-AC3A-59DD-FB625748306E}"/>
              </a:ext>
            </a:extLst>
          </p:cNvPr>
          <p:cNvGrpSpPr/>
          <p:nvPr/>
        </p:nvGrpSpPr>
        <p:grpSpPr>
          <a:xfrm>
            <a:off x="851940" y="5019008"/>
            <a:ext cx="3512757" cy="630643"/>
            <a:chOff x="997391" y="4837315"/>
            <a:chExt cx="3512757" cy="630643"/>
          </a:xfrm>
        </p:grpSpPr>
        <p:pic>
          <p:nvPicPr>
            <p:cNvPr id="15" name="Picture 2">
              <a:extLst>
                <a:ext uri="{FF2B5EF4-FFF2-40B4-BE49-F238E27FC236}">
                  <a16:creationId xmlns:a16="http://schemas.microsoft.com/office/drawing/2014/main" id="{1D1F999E-A065-2C9B-51DE-586CD6D09298}"/>
                </a:ext>
              </a:extLst>
            </p:cNvPr>
            <p:cNvPicPr>
              <a:picLocks noChangeAspect="1" noChangeArrowheads="1"/>
            </p:cNvPicPr>
            <p:nvPr/>
          </p:nvPicPr>
          <p:blipFill>
            <a:blip r:embed="rId8"/>
            <a:srcRect/>
            <a:stretch/>
          </p:blipFill>
          <p:spPr bwMode="auto">
            <a:xfrm>
              <a:off x="997391" y="4837315"/>
              <a:ext cx="494708" cy="6306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5C199C0-7052-FBA8-B2F5-CED8BE8A9366}"/>
                </a:ext>
              </a:extLst>
            </p:cNvPr>
            <p:cNvSpPr txBox="1"/>
            <p:nvPr/>
          </p:nvSpPr>
          <p:spPr>
            <a:xfrm>
              <a:off x="2059556" y="4944887"/>
              <a:ext cx="2450592" cy="41549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a:ea typeface="+mn-ea"/>
                  <a:cs typeface="+mn-cs"/>
                </a:rPr>
                <a:t> June 8-10, 2023 </a:t>
              </a:r>
            </a:p>
          </p:txBody>
        </p:sp>
      </p:grpSp>
      <p:sp>
        <p:nvSpPr>
          <p:cNvPr id="17" name="TextBox 16">
            <a:extLst>
              <a:ext uri="{FF2B5EF4-FFF2-40B4-BE49-F238E27FC236}">
                <a16:creationId xmlns:a16="http://schemas.microsoft.com/office/drawing/2014/main" id="{518BD316-CD9B-5621-190C-403C64148F04}"/>
              </a:ext>
            </a:extLst>
          </p:cNvPr>
          <p:cNvSpPr txBox="1"/>
          <p:nvPr/>
        </p:nvSpPr>
        <p:spPr>
          <a:xfrm>
            <a:off x="1553966" y="5957576"/>
            <a:ext cx="67056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rPr>
              <a:t>We have provided an All inclusive and add on for meals</a:t>
            </a:r>
          </a:p>
        </p:txBody>
      </p:sp>
      <p:pic>
        <p:nvPicPr>
          <p:cNvPr id="19" name="Picture 18" descr="A picture containing icon&#10;&#10;Description automatically generated">
            <a:extLst>
              <a:ext uri="{FF2B5EF4-FFF2-40B4-BE49-F238E27FC236}">
                <a16:creationId xmlns:a16="http://schemas.microsoft.com/office/drawing/2014/main" id="{D404B6C5-EC66-3DF4-50D4-76C77306915B}"/>
              </a:ext>
            </a:extLst>
          </p:cNvPr>
          <p:cNvPicPr>
            <a:picLocks noChangeAspect="1"/>
          </p:cNvPicPr>
          <p:nvPr/>
        </p:nvPicPr>
        <p:blipFill>
          <a:blip r:embed="rId9"/>
          <a:stretch>
            <a:fillRect/>
          </a:stretch>
        </p:blipFill>
        <p:spPr>
          <a:xfrm>
            <a:off x="9786100" y="2221859"/>
            <a:ext cx="2157385" cy="2676101"/>
          </a:xfrm>
          <a:prstGeom prst="rect">
            <a:avLst/>
          </a:prstGeom>
        </p:spPr>
      </p:pic>
      <p:sp>
        <p:nvSpPr>
          <p:cNvPr id="20" name="TextBox 19">
            <a:extLst>
              <a:ext uri="{FF2B5EF4-FFF2-40B4-BE49-F238E27FC236}">
                <a16:creationId xmlns:a16="http://schemas.microsoft.com/office/drawing/2014/main" id="{F3F9F5E2-8F92-01DF-F554-7D9F8C4AF1D7}"/>
              </a:ext>
            </a:extLst>
          </p:cNvPr>
          <p:cNvSpPr txBox="1"/>
          <p:nvPr/>
        </p:nvSpPr>
        <p:spPr>
          <a:xfrm>
            <a:off x="5005189" y="4959180"/>
            <a:ext cx="453239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a:ea typeface="+mn-ea"/>
                <a:cs typeface="+mn-cs"/>
              </a:rPr>
              <a:t>Middle School – El Conquistador </a:t>
            </a:r>
            <a:r>
              <a:rPr lang="en-US" sz="2100" b="1" dirty="0">
                <a:solidFill>
                  <a:prstClr val="black"/>
                </a:solidFill>
                <a:latin typeface="Times New Roman" panose="02020603050405020304"/>
              </a:rPr>
              <a:t>March 20-21</a:t>
            </a:r>
            <a:r>
              <a:rPr kumimoji="0" lang="en-US" sz="2100" b="1" i="0" u="none" strike="noStrike" kern="1200" cap="none" spc="0" normalizeH="0" baseline="0" noProof="0" dirty="0">
                <a:ln>
                  <a:noFill/>
                </a:ln>
                <a:solidFill>
                  <a:prstClr val="black"/>
                </a:solidFill>
                <a:effectLst/>
                <a:uLnTx/>
                <a:uFillTx/>
                <a:latin typeface="Times New Roman" panose="02020603050405020304"/>
                <a:ea typeface="+mn-ea"/>
                <a:cs typeface="+mn-cs"/>
              </a:rPr>
              <a:t>, 2023 </a:t>
            </a:r>
          </a:p>
        </p:txBody>
      </p:sp>
    </p:spTree>
    <p:extLst>
      <p:ext uri="{BB962C8B-B14F-4D97-AF65-F5344CB8AC3E}">
        <p14:creationId xmlns:p14="http://schemas.microsoft.com/office/powerpoint/2010/main" val="33717270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65F29DE-BCFD-29AA-352D-80931CB58809}"/>
              </a:ext>
            </a:extLst>
          </p:cNvPr>
          <p:cNvSpPr txBox="1">
            <a:spLocks/>
          </p:cNvSpPr>
          <p:nvPr/>
        </p:nvSpPr>
        <p:spPr>
          <a:xfrm>
            <a:off x="200022" y="1438998"/>
            <a:ext cx="5029200" cy="50292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DECA: DECA STATE CAREER DEVELOPMENT CONFERENCE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Dates:  </a:t>
            </a: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February 23-25, 2023</a:t>
            </a:r>
            <a:endPar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Location</a:t>
            </a: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Arizona Grand Resort &amp; Spa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a:t>
            </a: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Link: </a:t>
            </a:r>
            <a:r>
              <a:rPr kumimoji="0" lang="en-US" sz="1300" b="0" i="0" u="sng" strike="noStrike" kern="1200" cap="none" spc="0" normalizeH="0" baseline="0" noProof="0" dirty="0">
                <a:ln>
                  <a:noFill/>
                </a:ln>
                <a:solidFill>
                  <a:srgbClr val="0563C1"/>
                </a:solidFill>
                <a:effectLst/>
                <a:uLnTx/>
                <a:uFillTx/>
                <a:latin typeface="Open Sans" panose="020B0606030504020204" pitchFamily="34" charset="0"/>
                <a:ea typeface="Open Sans" panose="020B0606030504020204" pitchFamily="34" charset="0"/>
                <a:cs typeface="Open Sans" panose="020B0606030504020204" pitchFamily="34" charset="0"/>
                <a:hlinkClick r:id="rId2"/>
              </a:rPr>
              <a:t>https://www.cognitoforms.com/ArizonaDECA/_2023ArizonaDECAStateCareerDevelopmentConferenceJudgeRegistration</a:t>
            </a:r>
            <a:endParaRPr kumimoji="0" lang="en-US" sz="1300" b="0" i="0" u="none" strike="noStrike" kern="1200" cap="none" spc="0" normalizeH="0" baseline="0" noProof="0" dirty="0">
              <a:ln>
                <a:noFill/>
              </a:ln>
              <a:solidFill>
                <a:srgbClr val="4472C4">
                  <a:lumMod val="40000"/>
                  <a:lumOff val="6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EDRISING: EDRISING STATE LEADERSHIP CONFERENCE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a:t>
            </a: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Dates: </a:t>
            </a: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March 20-22, 2023</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a:t>
            </a: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Location</a:t>
            </a:r>
            <a:r>
              <a:rPr kumimoji="0" lang="es-E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a:t>
            </a: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El Conquistador Tucson, A Hilton Resort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Link: </a:t>
            </a:r>
            <a:r>
              <a:rPr kumimoji="0" lang="en-US" sz="1300" b="0" i="0" u="sng" strike="noStrike" kern="1200" cap="none" spc="0" normalizeH="0" baseline="0" noProof="0" dirty="0">
                <a:ln>
                  <a:noFill/>
                </a:ln>
                <a:solidFill>
                  <a:srgbClr val="0563C1"/>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https://edrisingarizona.wufoo.com/forms/zc48uea1we1m8e/</a:t>
            </a:r>
            <a:endPar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FBLA: FBLA Middle Level State Leadership Conference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Dates: </a:t>
            </a: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March 20-22, 2023</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a:t>
            </a: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Location</a:t>
            </a:r>
            <a:r>
              <a:rPr kumimoji="0" lang="es-E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a:t>
            </a: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El Conquistador Tucson, A Hilton Resort</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Link: </a:t>
            </a: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300" b="0" i="0" u="sng" strike="noStrike" kern="1200" cap="none" spc="0" normalizeH="0" baseline="0" noProof="0" dirty="0">
                <a:ln>
                  <a:noFill/>
                </a:ln>
                <a:solidFill>
                  <a:srgbClr val="0563C1"/>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https://fblaarizona.wufoo.com/forms/pnn85bc04thlmx/</a:t>
            </a:r>
            <a:endPar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FBLA:  FBLA State Leadership Conference</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Dates: </a:t>
            </a: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April 3-5,  2023 </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a:t>
            </a: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Location</a:t>
            </a:r>
            <a:r>
              <a:rPr kumimoji="0" lang="es-E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a:t>
            </a: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Westin La Paloma Resort &amp; Spa</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Arial" panose="020B0604020202020204" pitchFamily="34" charset="0"/>
              </a:rPr>
              <a:t>   Link: </a:t>
            </a: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300" b="0" i="0" u="sng" strike="noStrike" kern="1200" cap="none" spc="0" normalizeH="0" baseline="0" noProof="0" dirty="0">
                <a:ln>
                  <a:noFill/>
                </a:ln>
                <a:solidFill>
                  <a:srgbClr val="0563C1"/>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https://fblaarizona.wufoo.com/forms/pnn85bc04thlmx/</a:t>
            </a:r>
            <a:endPar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C97C52C-D5C0-FEFB-B576-EB91A581540C}"/>
              </a:ext>
            </a:extLst>
          </p:cNvPr>
          <p:cNvSpPr txBox="1"/>
          <p:nvPr/>
        </p:nvSpPr>
        <p:spPr>
          <a:xfrm>
            <a:off x="5944094" y="1438997"/>
            <a:ext cx="5932832" cy="41697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FCCLA: FCCLA STATE LEADERSHIP CONFERENCE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Dates: </a:t>
            </a: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March 27-29, 2023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Location</a:t>
            </a: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Westin La Paloma Resort &amp; Spa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Link: </a:t>
            </a:r>
            <a:r>
              <a:rPr kumimoji="0" lang="en-US" sz="1300" b="0" i="0" u="sng" strike="noStrike" kern="1200" cap="none" spc="0" normalizeH="0" baseline="0" noProof="0" dirty="0">
                <a:ln>
                  <a:noFill/>
                </a:ln>
                <a:solidFill>
                  <a:srgbClr val="0563C1"/>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https://www.cognitoforms.com/ArizonaFCCLA/_2023EvaluatorsJudgesSignUp</a:t>
            </a:r>
            <a:endPar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657350" marR="0" lvl="0" indent="-1657350" algn="l"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FFA: FFA STATE LEADERSHIP CONFERENCE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Dates</a:t>
            </a: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June 8-10,2023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Location: </a:t>
            </a: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Westin La Paloma Resort &amp; Spa and the University of Arizona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anose="02020603050405020304"/>
                <a:ea typeface="+mn-lt"/>
                <a:cs typeface="Times New Roman" panose="02020603050405020304"/>
              </a:rPr>
              <a:t> </a:t>
            </a:r>
            <a:r>
              <a:rPr kumimoji="0" lang="en-US" sz="1300" b="0" i="0" u="none" strike="noStrike" kern="1200" cap="none" spc="0" normalizeH="0" baseline="0" noProof="0" dirty="0">
                <a:ln>
                  <a:noFill/>
                </a:ln>
                <a:solidFill>
                  <a:prstClr val="black"/>
                </a:solidFill>
                <a:effectLst/>
                <a:uLnTx/>
                <a:uFillTx/>
                <a:latin typeface="Open Sans"/>
                <a:ea typeface="+mn-lt"/>
                <a:cs typeface="Times New Roman" panose="02020603050405020304"/>
                <a:hlinkClick r:id="rId6"/>
              </a:rPr>
              <a:t>https://arizonaffa.wufoo.com/forms/arizona-ffa-slc-judging-interest-form/</a:t>
            </a:r>
            <a:endParaRPr kumimoji="0" lang="en-US" sz="1800" b="0" i="0" u="none" strike="noStrike" kern="1200" cap="none" spc="0" normalizeH="0" baseline="0" noProof="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HOSA: HOSA STATE LEADERSHIP CONFERENCE </a:t>
            </a:r>
            <a:endPar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Dates: </a:t>
            </a: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March 29-31,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Location</a:t>
            </a: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Westin La Paloma Resort &amp; Spa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Link: </a:t>
            </a:r>
            <a:r>
              <a:rPr kumimoji="0" lang="en-US" sz="1300" b="0" i="0" u="sng" strike="noStrike" kern="1200" cap="none" spc="0" normalizeH="0" baseline="0" noProof="0" dirty="0">
                <a:ln>
                  <a:noFill/>
                </a:ln>
                <a:solidFill>
                  <a:srgbClr val="0563C1"/>
                </a:solidFill>
                <a:effectLst/>
                <a:uLnTx/>
                <a:uFillTx/>
                <a:latin typeface="Open Sans" panose="020B0606030504020204" pitchFamily="34" charset="0"/>
                <a:ea typeface="Open Sans" panose="020B0606030504020204" pitchFamily="34" charset="0"/>
                <a:cs typeface="Open Sans" panose="020B0606030504020204" pitchFamily="34" charset="0"/>
                <a:hlinkClick r:id="rId7"/>
              </a:rPr>
              <a:t>https://azhosa.wufoo.com/forms/q1bur0wx05urmac</a:t>
            </a:r>
            <a:endPar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SKILLSUSA: SkillsUSA State Leadership And Skills Conference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Date: </a:t>
            </a: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April 11-12,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r-FR" sz="13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Location</a:t>
            </a:r>
            <a:r>
              <a:rPr kumimoji="0" lang="fr-FR"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Phoenix, Convention Center</a:t>
            </a:r>
            <a:endPar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B37A6DA5-DE27-9B61-F42F-462B4ED024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0572" y="5889834"/>
            <a:ext cx="2700808" cy="610927"/>
          </a:xfrm>
          <a:prstGeom prst="rect">
            <a:avLst/>
          </a:prstGeom>
        </p:spPr>
      </p:pic>
      <p:sp>
        <p:nvSpPr>
          <p:cNvPr id="5" name="Title 1">
            <a:extLst>
              <a:ext uri="{FF2B5EF4-FFF2-40B4-BE49-F238E27FC236}">
                <a16:creationId xmlns:a16="http://schemas.microsoft.com/office/drawing/2014/main" id="{1AAEA395-5D80-DA43-CE25-A51861308E4D}"/>
              </a:ext>
            </a:extLst>
          </p:cNvPr>
          <p:cNvSpPr txBox="1">
            <a:spLocks/>
          </p:cNvSpPr>
          <p:nvPr/>
        </p:nvSpPr>
        <p:spPr>
          <a:xfrm>
            <a:off x="359596" y="254110"/>
            <a:ext cx="10391938" cy="154386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0072BC"/>
                </a:solidFill>
                <a:latin typeface="Oswald"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12169"/>
                </a:solidFill>
                <a:effectLst/>
                <a:uLnTx/>
                <a:uFillTx/>
                <a:latin typeface="Arial" panose="020B0604020202020204"/>
                <a:ea typeface="+mj-ea"/>
                <a:cs typeface="+mj-cs"/>
              </a:rPr>
              <a:t>     WE NEED JUDGES !</a:t>
            </a:r>
            <a:endParaRPr kumimoji="0" lang="en-US" sz="4400" b="0" i="0" u="none" strike="noStrike" kern="1200" cap="none" spc="0" normalizeH="0" baseline="0" noProof="0" dirty="0">
              <a:ln>
                <a:noFill/>
              </a:ln>
              <a:solidFill>
                <a:srgbClr val="0072BC"/>
              </a:solidFill>
              <a:effectLst/>
              <a:uLnTx/>
              <a:uFillTx/>
              <a:latin typeface="Oswald" pitchFamily="2" charset="77"/>
              <a:ea typeface="+mj-ea"/>
              <a:cs typeface="+mj-cs"/>
            </a:endParaRPr>
          </a:p>
        </p:txBody>
      </p:sp>
      <p:cxnSp>
        <p:nvCxnSpPr>
          <p:cNvPr id="7" name="Straight Connector 6">
            <a:extLst>
              <a:ext uri="{FF2B5EF4-FFF2-40B4-BE49-F238E27FC236}">
                <a16:creationId xmlns:a16="http://schemas.microsoft.com/office/drawing/2014/main" id="{4BD96933-F489-FAFA-B1BD-41AF8B0898D2}"/>
              </a:ext>
            </a:extLst>
          </p:cNvPr>
          <p:cNvCxnSpPr>
            <a:cxnSpLocks/>
          </p:cNvCxnSpPr>
          <p:nvPr/>
        </p:nvCxnSpPr>
        <p:spPr>
          <a:xfrm>
            <a:off x="359596" y="1253447"/>
            <a:ext cx="11229653" cy="0"/>
          </a:xfrm>
          <a:prstGeom prst="line">
            <a:avLst/>
          </a:prstGeom>
          <a:ln w="44450">
            <a:solidFill>
              <a:srgbClr val="BF0D3E"/>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43D3F38-E907-0369-43C8-A0340A7AF226}"/>
              </a:ext>
            </a:extLst>
          </p:cNvPr>
          <p:cNvSpPr/>
          <p:nvPr/>
        </p:nvSpPr>
        <p:spPr>
          <a:xfrm>
            <a:off x="11794733" y="6468198"/>
            <a:ext cx="197245" cy="240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8767801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14B65-009D-D04D-9C59-12692F5B43BB}"/>
              </a:ext>
            </a:extLst>
          </p:cNvPr>
          <p:cNvSpPr>
            <a:spLocks noGrp="1"/>
          </p:cNvSpPr>
          <p:nvPr>
            <p:ph type="body" sz="quarter" idx="10"/>
          </p:nvPr>
        </p:nvSpPr>
        <p:spPr>
          <a:xfrm>
            <a:off x="1328648" y="472831"/>
            <a:ext cx="6319867" cy="2229591"/>
          </a:xfrm>
        </p:spPr>
        <p:txBody>
          <a:bodyPr/>
          <a:lstStyle/>
          <a:p>
            <a:pPr algn="ctr"/>
            <a:r>
              <a:rPr lang="en-US" sz="4800" dirty="0"/>
              <a:t>THANK YOU</a:t>
            </a:r>
          </a:p>
          <a:p>
            <a:pPr algn="ctr"/>
            <a:r>
              <a:rPr lang="en-US" sz="4800" dirty="0"/>
              <a:t>STATE ADVISORS!</a:t>
            </a:r>
          </a:p>
        </p:txBody>
      </p:sp>
      <p:pic>
        <p:nvPicPr>
          <p:cNvPr id="5" name="Picture 4" descr="Logo&#10;&#10;Description automatically generated">
            <a:extLst>
              <a:ext uri="{FF2B5EF4-FFF2-40B4-BE49-F238E27FC236}">
                <a16:creationId xmlns:a16="http://schemas.microsoft.com/office/drawing/2014/main" id="{20C22B5E-7F92-048E-0B11-F3C975B2AA41}"/>
              </a:ext>
            </a:extLst>
          </p:cNvPr>
          <p:cNvPicPr>
            <a:picLocks noChangeAspect="1"/>
          </p:cNvPicPr>
          <p:nvPr/>
        </p:nvPicPr>
        <p:blipFill>
          <a:blip r:embed="rId2"/>
          <a:stretch>
            <a:fillRect/>
          </a:stretch>
        </p:blipFill>
        <p:spPr>
          <a:xfrm>
            <a:off x="9337881" y="2187294"/>
            <a:ext cx="2483411" cy="2483411"/>
          </a:xfrm>
          <a:prstGeom prst="rect">
            <a:avLst/>
          </a:prstGeom>
        </p:spPr>
      </p:pic>
      <p:sp>
        <p:nvSpPr>
          <p:cNvPr id="11" name="Rectangle 10">
            <a:extLst>
              <a:ext uri="{FF2B5EF4-FFF2-40B4-BE49-F238E27FC236}">
                <a16:creationId xmlns:a16="http://schemas.microsoft.com/office/drawing/2014/main" id="{52D1A5FF-B61C-C51D-0A7C-6B2F3E82026A}"/>
              </a:ext>
            </a:extLst>
          </p:cNvPr>
          <p:cNvSpPr/>
          <p:nvPr/>
        </p:nvSpPr>
        <p:spPr>
          <a:xfrm>
            <a:off x="7244862" y="0"/>
            <a:ext cx="17021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grpSp>
        <p:nvGrpSpPr>
          <p:cNvPr id="12" name="Group 11">
            <a:extLst>
              <a:ext uri="{FF2B5EF4-FFF2-40B4-BE49-F238E27FC236}">
                <a16:creationId xmlns:a16="http://schemas.microsoft.com/office/drawing/2014/main" id="{9C4CF183-26FE-E94E-6324-3A9B9400C53A}"/>
              </a:ext>
            </a:extLst>
          </p:cNvPr>
          <p:cNvGrpSpPr/>
          <p:nvPr/>
        </p:nvGrpSpPr>
        <p:grpSpPr>
          <a:xfrm>
            <a:off x="286300" y="3028252"/>
            <a:ext cx="8404562" cy="2523768"/>
            <a:chOff x="286300" y="3028252"/>
            <a:chExt cx="8404562" cy="2523768"/>
          </a:xfrm>
        </p:grpSpPr>
        <p:sp>
          <p:nvSpPr>
            <p:cNvPr id="9" name="TextBox 8">
              <a:extLst>
                <a:ext uri="{FF2B5EF4-FFF2-40B4-BE49-F238E27FC236}">
                  <a16:creationId xmlns:a16="http://schemas.microsoft.com/office/drawing/2014/main" id="{4C0419E3-1E36-8A57-891B-2D630EE823BF}"/>
                </a:ext>
              </a:extLst>
            </p:cNvPr>
            <p:cNvSpPr txBox="1"/>
            <p:nvPr/>
          </p:nvSpPr>
          <p:spPr>
            <a:xfrm>
              <a:off x="286300" y="3028252"/>
              <a:ext cx="4572000"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Lacy Beanland-Kirk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Missey Boucher-Goodman</a:t>
              </a: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Andy Kuntz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
          <p:nvSpPr>
            <p:cNvPr id="10" name="TextBox 9">
              <a:extLst>
                <a:ext uri="{FF2B5EF4-FFF2-40B4-BE49-F238E27FC236}">
                  <a16:creationId xmlns:a16="http://schemas.microsoft.com/office/drawing/2014/main" id="{17B65552-CC11-E9B1-1920-E0CA39F78F0F}"/>
                </a:ext>
              </a:extLst>
            </p:cNvPr>
            <p:cNvSpPr txBox="1"/>
            <p:nvPr/>
          </p:nvSpPr>
          <p:spPr>
            <a:xfrm>
              <a:off x="5719062" y="3028252"/>
              <a:ext cx="2971800" cy="224676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Bethany Matos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Sandra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Oligny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Daniel Kelly</a:t>
              </a:r>
            </a:p>
          </p:txBody>
        </p:sp>
      </p:grpSp>
      <p:sp>
        <p:nvSpPr>
          <p:cNvPr id="13" name="Rectangle 12">
            <a:extLst>
              <a:ext uri="{FF2B5EF4-FFF2-40B4-BE49-F238E27FC236}">
                <a16:creationId xmlns:a16="http://schemas.microsoft.com/office/drawing/2014/main" id="{A580CA9C-508C-BE7D-139F-47D5A9FC416E}"/>
              </a:ext>
            </a:extLst>
          </p:cNvPr>
          <p:cNvSpPr/>
          <p:nvPr/>
        </p:nvSpPr>
        <p:spPr>
          <a:xfrm>
            <a:off x="11712539" y="6431622"/>
            <a:ext cx="236306" cy="246580"/>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28504610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643A17-2976-6049-8B3B-1290AF7470DF}"/>
              </a:ext>
            </a:extLst>
          </p:cNvPr>
          <p:cNvSpPr>
            <a:spLocks noGrp="1"/>
          </p:cNvSpPr>
          <p:nvPr>
            <p:ph type="body" sz="quarter" idx="10"/>
          </p:nvPr>
        </p:nvSpPr>
        <p:spPr>
          <a:xfrm>
            <a:off x="598930" y="4255714"/>
            <a:ext cx="6319867" cy="783196"/>
          </a:xfrm>
        </p:spPr>
        <p:txBody>
          <a:bodyPr/>
          <a:lstStyle/>
          <a:p>
            <a:r>
              <a:rPr lang="en-US" sz="5400" dirty="0"/>
              <a:t>Thank You</a:t>
            </a:r>
          </a:p>
        </p:txBody>
      </p:sp>
      <p:sp>
        <p:nvSpPr>
          <p:cNvPr id="9" name="Title 4">
            <a:extLst>
              <a:ext uri="{FF2B5EF4-FFF2-40B4-BE49-F238E27FC236}">
                <a16:creationId xmlns:a16="http://schemas.microsoft.com/office/drawing/2014/main" id="{22FE10E4-021D-0559-C66C-32715F031108}"/>
              </a:ext>
            </a:extLst>
          </p:cNvPr>
          <p:cNvSpPr>
            <a:spLocks noGrp="1"/>
          </p:cNvSpPr>
          <p:nvPr>
            <p:ph type="title"/>
          </p:nvPr>
        </p:nvSpPr>
        <p:spPr>
          <a:xfrm>
            <a:off x="2771335" y="979975"/>
            <a:ext cx="9045527" cy="587121"/>
          </a:xfrm>
        </p:spPr>
        <p:txBody>
          <a:bodyPr/>
          <a:lstStyle/>
          <a:p>
            <a:pPr algn="ctr"/>
            <a:r>
              <a:rPr lang="en-US" sz="4400" b="1" dirty="0">
                <a:latin typeface="Helvetica, Arial"/>
              </a:rPr>
              <a:t>Questions, Concerns, Comments</a:t>
            </a:r>
          </a:p>
        </p:txBody>
      </p:sp>
      <p:sp>
        <p:nvSpPr>
          <p:cNvPr id="14" name="Title 1">
            <a:extLst>
              <a:ext uri="{FF2B5EF4-FFF2-40B4-BE49-F238E27FC236}">
                <a16:creationId xmlns:a16="http://schemas.microsoft.com/office/drawing/2014/main" id="{EC7137DD-FE7D-B74F-3099-1255404231F8}"/>
              </a:ext>
            </a:extLst>
          </p:cNvPr>
          <p:cNvSpPr txBox="1">
            <a:spLocks/>
          </p:cNvSpPr>
          <p:nvPr/>
        </p:nvSpPr>
        <p:spPr>
          <a:xfrm>
            <a:off x="558011" y="5244538"/>
            <a:ext cx="6319105" cy="339926"/>
          </a:xfrm>
          <a:prstGeom prst="rect">
            <a:avLst/>
          </a:prstGeom>
        </p:spPr>
        <p:txBody>
          <a:bodyPr lIns="91440" tIns="45720" rIns="91440" bIns="45720" anchor="t"/>
          <a:lstStyle>
            <a:lvl1pPr algn="l" defTabSz="914400" rtl="0" eaLnBrk="1" latinLnBrk="0" hangingPunct="1">
              <a:lnSpc>
                <a:spcPct val="90000"/>
              </a:lnSpc>
              <a:spcBef>
                <a:spcPct val="0"/>
              </a:spcBef>
              <a:buNone/>
              <a:defRPr sz="2400" b="0" i="0" kern="1200">
                <a:solidFill>
                  <a:schemeClr val="bg1"/>
                </a:solidFill>
                <a:latin typeface="Calibri Light" panose="020F0302020204030204" pitchFamily="34" charset="0"/>
                <a:ea typeface="+mj-ea"/>
                <a:cs typeface="Calibri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Julie Ellis, CTSO State Director</a:t>
            </a:r>
            <a:br>
              <a:rPr kumimoji="0" lang="en-US" sz="2400" b="0"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br>
            <a:r>
              <a:rPr kumimoji="0" lang="en-US" sz="2400" b="0"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hlinkClick r:id="rId2">
                  <a:extLst>
                    <a:ext uri="{A12FA001-AC4F-418D-AE19-62706E023703}">
                      <ahyp:hlinkClr xmlns:ahyp="http://schemas.microsoft.com/office/drawing/2018/hyperlinkcolor" val="tx"/>
                    </a:ext>
                  </a:extLst>
                </a:hlinkClick>
              </a:rPr>
              <a:t>Julie.Ellis@azed.gov</a:t>
            </a:r>
            <a:br>
              <a:rPr kumimoji="0" lang="en-US" sz="2400" b="0"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br>
            <a:r>
              <a:rPr kumimoji="0" lang="en-US" sz="2400" b="0"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Work:  (602) 542-5350</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a:ea typeface="+mj-ea"/>
                <a:cs typeface="Calibri Light"/>
              </a:rPr>
              <a:t>Cell:     (520) 465-3655</a:t>
            </a:r>
          </a:p>
        </p:txBody>
      </p:sp>
    </p:spTree>
    <p:extLst>
      <p:ext uri="{BB962C8B-B14F-4D97-AF65-F5344CB8AC3E}">
        <p14:creationId xmlns:p14="http://schemas.microsoft.com/office/powerpoint/2010/main" val="16346300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0E275-9581-7B9E-2F0E-034AE51BE7AC}"/>
              </a:ext>
            </a:extLst>
          </p:cNvPr>
          <p:cNvSpPr>
            <a:spLocks noGrp="1"/>
          </p:cNvSpPr>
          <p:nvPr>
            <p:ph type="ctrTitle"/>
          </p:nvPr>
        </p:nvSpPr>
        <p:spPr>
          <a:xfrm>
            <a:off x="0" y="3733800"/>
            <a:ext cx="12192000" cy="962025"/>
          </a:xfrm>
        </p:spPr>
        <p:txBody>
          <a:bodyPr>
            <a:normAutofit/>
          </a:bodyPr>
          <a:lstStyle/>
          <a:p>
            <a:pPr algn="ctr"/>
            <a:r>
              <a:rPr lang="en-US" dirty="0"/>
              <a:t>CTE Administrators Meeting</a:t>
            </a:r>
          </a:p>
        </p:txBody>
      </p:sp>
      <p:sp>
        <p:nvSpPr>
          <p:cNvPr id="3" name="Subtitle 2">
            <a:extLst>
              <a:ext uri="{FF2B5EF4-FFF2-40B4-BE49-F238E27FC236}">
                <a16:creationId xmlns:a16="http://schemas.microsoft.com/office/drawing/2014/main" id="{3FF97B9F-4D00-E40B-7F70-3C5A0BBD7332}"/>
              </a:ext>
            </a:extLst>
          </p:cNvPr>
          <p:cNvSpPr>
            <a:spLocks noGrp="1"/>
          </p:cNvSpPr>
          <p:nvPr>
            <p:ph type="subTitle" idx="1"/>
          </p:nvPr>
        </p:nvSpPr>
        <p:spPr>
          <a:xfrm>
            <a:off x="0" y="4695825"/>
            <a:ext cx="12192000" cy="1314451"/>
          </a:xfrm>
        </p:spPr>
        <p:txBody>
          <a:bodyPr>
            <a:normAutofit/>
          </a:bodyPr>
          <a:lstStyle/>
          <a:p>
            <a:pPr algn="ctr"/>
            <a:r>
              <a:rPr lang="en-US" sz="3200" dirty="0"/>
              <a:t>February 2023</a:t>
            </a:r>
          </a:p>
        </p:txBody>
      </p:sp>
      <p:pic>
        <p:nvPicPr>
          <p:cNvPr id="5" name="Picture 4" descr="Text, logo&#10;&#10;Description automatically generated">
            <a:extLst>
              <a:ext uri="{FF2B5EF4-FFF2-40B4-BE49-F238E27FC236}">
                <a16:creationId xmlns:a16="http://schemas.microsoft.com/office/drawing/2014/main" id="{22E26D89-E6D5-683B-6984-3BE6ABABB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9125" y="1945813"/>
            <a:ext cx="3633749" cy="1566038"/>
          </a:xfrm>
          <a:prstGeom prst="rect">
            <a:avLst/>
          </a:prstGeom>
        </p:spPr>
      </p:pic>
    </p:spTree>
    <p:extLst>
      <p:ext uri="{BB962C8B-B14F-4D97-AF65-F5344CB8AC3E}">
        <p14:creationId xmlns:p14="http://schemas.microsoft.com/office/powerpoint/2010/main" val="8149466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DC56-3E7D-C170-247B-DFEF2031FDE3}"/>
              </a:ext>
            </a:extLst>
          </p:cNvPr>
          <p:cNvSpPr>
            <a:spLocks noGrp="1"/>
          </p:cNvSpPr>
          <p:nvPr>
            <p:ph type="title"/>
          </p:nvPr>
        </p:nvSpPr>
        <p:spPr/>
        <p:txBody>
          <a:bodyPr>
            <a:normAutofit/>
          </a:bodyPr>
          <a:lstStyle/>
          <a:p>
            <a:r>
              <a:rPr lang="en-US" dirty="0"/>
              <a:t>Midwinter (Feb. 2 – 3, 2023)</a:t>
            </a:r>
          </a:p>
        </p:txBody>
      </p:sp>
      <p:pic>
        <p:nvPicPr>
          <p:cNvPr id="10" name="Picture 9" descr="Text&#10;&#10;Description automatically generated">
            <a:extLst>
              <a:ext uri="{FF2B5EF4-FFF2-40B4-BE49-F238E27FC236}">
                <a16:creationId xmlns:a16="http://schemas.microsoft.com/office/drawing/2014/main" id="{DE8C42D4-0989-3F52-D668-72D1A288F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1" y="2568363"/>
            <a:ext cx="6004559" cy="2501899"/>
          </a:xfrm>
          <a:prstGeom prst="rect">
            <a:avLst/>
          </a:prstGeom>
        </p:spPr>
      </p:pic>
      <p:sp>
        <p:nvSpPr>
          <p:cNvPr id="11" name="TextBox 10">
            <a:extLst>
              <a:ext uri="{FF2B5EF4-FFF2-40B4-BE49-F238E27FC236}">
                <a16:creationId xmlns:a16="http://schemas.microsoft.com/office/drawing/2014/main" id="{0CC12E56-2B83-C46F-A9B4-3CAA66F0F0A2}"/>
              </a:ext>
            </a:extLst>
          </p:cNvPr>
          <p:cNvSpPr txBox="1"/>
          <p:nvPr/>
        </p:nvSpPr>
        <p:spPr>
          <a:xfrm>
            <a:off x="6278881" y="2103120"/>
            <a:ext cx="5913119"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23</a:t>
            </a:r>
            <a:r>
              <a:rPr kumimoji="0" lang="en-US" sz="2600" b="0" i="0" u="none" strike="noStrike" kern="1200" cap="none" spc="0" normalizeH="0" baseline="30000" noProof="0" dirty="0">
                <a:ln>
                  <a:noFill/>
                </a:ln>
                <a:solidFill>
                  <a:prstClr val="white"/>
                </a:solidFill>
                <a:effectLst/>
                <a:uLnTx/>
                <a:uFillTx/>
                <a:latin typeface="Franklin Gothic Medium"/>
                <a:ea typeface="+mn-ea"/>
                <a:cs typeface="+mn-cs"/>
              </a:rPr>
              <a:t>rd</a:t>
            </a: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 year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Franklin Gothic Medium"/>
                <a:ea typeface="+mn-ea"/>
                <a:cs typeface="+mn-cs"/>
              </a:rPr>
              <a:t>22 years at Prescott Resort &amp; Conference Center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Thanks to presenters for over 40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For more information, visit </a:t>
            </a:r>
            <a:r>
              <a:rPr kumimoji="0" lang="en-US" sz="2600" b="0" i="0" u="none" strike="noStrike" kern="1200" cap="none" spc="0" normalizeH="0" baseline="0" noProof="0" dirty="0">
                <a:ln>
                  <a:noFill/>
                </a:ln>
                <a:solidFill>
                  <a:srgbClr val="00B0F0"/>
                </a:solidFill>
                <a:effectLst/>
                <a:uLnTx/>
                <a:uFillTx/>
                <a:latin typeface="Franklin Gothic Medium"/>
                <a:ea typeface="+mn-ea"/>
                <a:cs typeface="+mn-cs"/>
                <a:hlinkClick r:id="rId3" action="ppaction://hlinkfile">
                  <a:extLst>
                    <a:ext uri="{A12FA001-AC4F-418D-AE19-62706E023703}">
                      <ahyp:hlinkClr xmlns:ahyp="http://schemas.microsoft.com/office/drawing/2018/hyperlinkcolor" val="tx"/>
                    </a:ext>
                  </a:extLst>
                </a:hlinkClick>
              </a:rPr>
              <a:t>acteaz.org/events/mid-winter/ </a:t>
            </a:r>
            <a:endParaRPr kumimoji="0" lang="en-US" sz="2600" b="0" i="0" u="none" strike="noStrike" kern="1200" cap="none" spc="0" normalizeH="0" baseline="0" noProof="0" dirty="0">
              <a:ln>
                <a:noFill/>
              </a:ln>
              <a:solidFill>
                <a:srgbClr val="00B0F0"/>
              </a:solidFill>
              <a:effectLst/>
              <a:uLnTx/>
              <a:uFillTx/>
              <a:latin typeface="Franklin Gothic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Franklin Gothic Medium"/>
              <a:ea typeface="+mn-ea"/>
              <a:cs typeface="+mn-cs"/>
            </a:endParaRPr>
          </a:p>
        </p:txBody>
      </p:sp>
    </p:spTree>
    <p:extLst>
      <p:ext uri="{BB962C8B-B14F-4D97-AF65-F5344CB8AC3E}">
        <p14:creationId xmlns:p14="http://schemas.microsoft.com/office/powerpoint/2010/main" val="1306530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28A4A74-1A12-D246-9EB1-A9693BCF919F}"/>
              </a:ext>
            </a:extLst>
          </p:cNvPr>
          <p:cNvSpPr>
            <a:spLocks noGrp="1"/>
          </p:cNvSpPr>
          <p:nvPr>
            <p:ph type="title"/>
          </p:nvPr>
        </p:nvSpPr>
        <p:spPr>
          <a:xfrm>
            <a:off x="762000" y="3232286"/>
            <a:ext cx="11430000" cy="749735"/>
          </a:xfrm>
        </p:spPr>
        <p:txBody>
          <a:bodyPr/>
          <a:lstStyle/>
          <a:p>
            <a:pPr algn="ctr"/>
            <a:r>
              <a:rPr lang="en-US" dirty="0"/>
              <a:t>Federal Perkins V and State Priority Grants</a:t>
            </a:r>
          </a:p>
        </p:txBody>
      </p:sp>
      <p:pic>
        <p:nvPicPr>
          <p:cNvPr id="3" name="Picture 3" descr="Logo&#10;&#10;Description automatically generated">
            <a:extLst>
              <a:ext uri="{FF2B5EF4-FFF2-40B4-BE49-F238E27FC236}">
                <a16:creationId xmlns:a16="http://schemas.microsoft.com/office/drawing/2014/main" id="{F5DB2F28-5C22-D8C6-A433-23DB54568088}"/>
              </a:ext>
            </a:extLst>
          </p:cNvPr>
          <p:cNvPicPr>
            <a:picLocks noChangeAspect="1"/>
          </p:cNvPicPr>
          <p:nvPr/>
        </p:nvPicPr>
        <p:blipFill>
          <a:blip r:embed="rId3"/>
          <a:stretch>
            <a:fillRect/>
          </a:stretch>
        </p:blipFill>
        <p:spPr>
          <a:xfrm>
            <a:off x="1080477" y="914400"/>
            <a:ext cx="1522047" cy="1522047"/>
          </a:xfrm>
          <a:prstGeom prst="rect">
            <a:avLst/>
          </a:prstGeom>
        </p:spPr>
      </p:pic>
    </p:spTree>
    <p:extLst>
      <p:ext uri="{BB962C8B-B14F-4D97-AF65-F5344CB8AC3E}">
        <p14:creationId xmlns:p14="http://schemas.microsoft.com/office/powerpoint/2010/main" val="11549001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DC56-3E7D-C170-247B-DFEF2031FDE3}"/>
              </a:ext>
            </a:extLst>
          </p:cNvPr>
          <p:cNvSpPr>
            <a:spLocks noGrp="1"/>
          </p:cNvSpPr>
          <p:nvPr>
            <p:ph type="title"/>
          </p:nvPr>
        </p:nvSpPr>
        <p:spPr/>
        <p:txBody>
          <a:bodyPr>
            <a:normAutofit/>
          </a:bodyPr>
          <a:lstStyle/>
          <a:p>
            <a:r>
              <a:rPr lang="en-US" dirty="0"/>
              <a:t>CTE Month</a:t>
            </a:r>
            <a:r>
              <a:rPr lang="en-US" sz="2400" b="0" i="0" dirty="0">
                <a:effectLst/>
                <a:latin typeface="Lato" panose="020F0502020204030203" pitchFamily="34" charset="0"/>
              </a:rPr>
              <a:t>®</a:t>
            </a:r>
            <a:r>
              <a:rPr lang="en-US" dirty="0"/>
              <a:t>: February 2023</a:t>
            </a:r>
          </a:p>
        </p:txBody>
      </p:sp>
      <p:pic>
        <p:nvPicPr>
          <p:cNvPr id="10" name="Picture 9">
            <a:extLst>
              <a:ext uri="{FF2B5EF4-FFF2-40B4-BE49-F238E27FC236}">
                <a16:creationId xmlns:a16="http://schemas.microsoft.com/office/drawing/2014/main" id="{DE8C42D4-0989-3F52-D668-72D1A288FE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402" y="2568363"/>
            <a:ext cx="6002636" cy="2501899"/>
          </a:xfrm>
          <a:prstGeom prst="rect">
            <a:avLst/>
          </a:prstGeom>
        </p:spPr>
      </p:pic>
      <p:sp>
        <p:nvSpPr>
          <p:cNvPr id="11" name="TextBox 10">
            <a:extLst>
              <a:ext uri="{FF2B5EF4-FFF2-40B4-BE49-F238E27FC236}">
                <a16:creationId xmlns:a16="http://schemas.microsoft.com/office/drawing/2014/main" id="{0CC12E56-2B83-C46F-A9B4-3CAA66F0F0A2}"/>
              </a:ext>
            </a:extLst>
          </p:cNvPr>
          <p:cNvSpPr txBox="1"/>
          <p:nvPr/>
        </p:nvSpPr>
        <p:spPr>
          <a:xfrm>
            <a:off x="6278881" y="2568363"/>
            <a:ext cx="5913119" cy="29238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12 entries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Winning team or student will receive up to $500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Winning video will be featured at ACTEAZ Summer Conference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Governor Proclamation for CTE Month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Franklin Gothic Medium"/>
              <a:ea typeface="+mn-ea"/>
              <a:cs typeface="+mn-cs"/>
            </a:endParaRPr>
          </a:p>
        </p:txBody>
      </p:sp>
    </p:spTree>
    <p:extLst>
      <p:ext uri="{BB962C8B-B14F-4D97-AF65-F5344CB8AC3E}">
        <p14:creationId xmlns:p14="http://schemas.microsoft.com/office/powerpoint/2010/main" val="12899929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DC56-3E7D-C170-247B-DFEF2031FDE3}"/>
              </a:ext>
            </a:extLst>
          </p:cNvPr>
          <p:cNvSpPr>
            <a:spLocks noGrp="1"/>
          </p:cNvSpPr>
          <p:nvPr>
            <p:ph type="title"/>
          </p:nvPr>
        </p:nvSpPr>
        <p:spPr/>
        <p:txBody>
          <a:bodyPr>
            <a:normAutofit/>
          </a:bodyPr>
          <a:lstStyle/>
          <a:p>
            <a:r>
              <a:rPr lang="en-US" dirty="0"/>
              <a:t>ACTE Summer Conference</a:t>
            </a:r>
          </a:p>
        </p:txBody>
      </p:sp>
      <p:pic>
        <p:nvPicPr>
          <p:cNvPr id="10" name="Picture 9">
            <a:extLst>
              <a:ext uri="{FF2B5EF4-FFF2-40B4-BE49-F238E27FC236}">
                <a16:creationId xmlns:a16="http://schemas.microsoft.com/office/drawing/2014/main" id="{DE8C42D4-0989-3F52-D668-72D1A288FE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402" y="2568363"/>
            <a:ext cx="6002636" cy="2501898"/>
          </a:xfrm>
          <a:prstGeom prst="rect">
            <a:avLst/>
          </a:prstGeom>
        </p:spPr>
      </p:pic>
      <p:sp>
        <p:nvSpPr>
          <p:cNvPr id="11" name="TextBox 10">
            <a:extLst>
              <a:ext uri="{FF2B5EF4-FFF2-40B4-BE49-F238E27FC236}">
                <a16:creationId xmlns:a16="http://schemas.microsoft.com/office/drawing/2014/main" id="{0CC12E56-2B83-C46F-A9B4-3CAA66F0F0A2}"/>
              </a:ext>
            </a:extLst>
          </p:cNvPr>
          <p:cNvSpPr txBox="1"/>
          <p:nvPr/>
        </p:nvSpPr>
        <p:spPr>
          <a:xfrm>
            <a:off x="6186479" y="2546493"/>
            <a:ext cx="5913119" cy="33239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July 14 – 19, 2023 at Hilton El Conquistador &amp; Westin La Paloma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Hotel rooms open March 13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Registration opens the week of March 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For more info, visit </a:t>
            </a:r>
            <a:r>
              <a:rPr kumimoji="0" lang="en-US" sz="2600" b="0" i="0" u="none" strike="noStrike" kern="1200" cap="none" spc="0" normalizeH="0" baseline="0" noProof="0" dirty="0">
                <a:ln>
                  <a:noFill/>
                </a:ln>
                <a:solidFill>
                  <a:srgbClr val="00B0F0"/>
                </a:solidFill>
                <a:effectLst/>
                <a:uLnTx/>
                <a:uFillTx/>
                <a:latin typeface="Franklin Gothic Medium"/>
                <a:ea typeface="+mn-ea"/>
                <a:cs typeface="+mn-cs"/>
                <a:hlinkClick r:id="rId3">
                  <a:extLst>
                    <a:ext uri="{A12FA001-AC4F-418D-AE19-62706E023703}">
                      <ahyp:hlinkClr xmlns:ahyp="http://schemas.microsoft.com/office/drawing/2018/hyperlinkcolor" val="tx"/>
                    </a:ext>
                  </a:extLst>
                </a:hlinkClick>
              </a:rPr>
              <a:t>https://arizonactecon.com/</a:t>
            </a:r>
            <a:r>
              <a:rPr kumimoji="0" lang="en-US" sz="2600" b="0" i="0" u="none" strike="noStrike" kern="1200" cap="none" spc="0" normalizeH="0" baseline="0" noProof="0" dirty="0">
                <a:ln>
                  <a:noFill/>
                </a:ln>
                <a:solidFill>
                  <a:srgbClr val="00B0F0"/>
                </a:solidFill>
                <a:effectLst/>
                <a:uLnTx/>
                <a:uFillTx/>
                <a:latin typeface="Franklin Gothic Medium"/>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Franklin Gothic Medium"/>
              <a:ea typeface="+mn-ea"/>
              <a:cs typeface="+mn-cs"/>
            </a:endParaRPr>
          </a:p>
        </p:txBody>
      </p:sp>
    </p:spTree>
    <p:extLst>
      <p:ext uri="{BB962C8B-B14F-4D97-AF65-F5344CB8AC3E}">
        <p14:creationId xmlns:p14="http://schemas.microsoft.com/office/powerpoint/2010/main" val="29410856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DC56-3E7D-C170-247B-DFEF2031FDE3}"/>
              </a:ext>
            </a:extLst>
          </p:cNvPr>
          <p:cNvSpPr>
            <a:spLocks noGrp="1"/>
          </p:cNvSpPr>
          <p:nvPr>
            <p:ph type="title"/>
          </p:nvPr>
        </p:nvSpPr>
        <p:spPr/>
        <p:txBody>
          <a:bodyPr>
            <a:normAutofit/>
          </a:bodyPr>
          <a:lstStyle/>
          <a:p>
            <a:r>
              <a:rPr lang="en-US" dirty="0"/>
              <a:t>ACTEAZ Awards</a:t>
            </a:r>
          </a:p>
        </p:txBody>
      </p:sp>
      <p:pic>
        <p:nvPicPr>
          <p:cNvPr id="10" name="Picture 9">
            <a:extLst>
              <a:ext uri="{FF2B5EF4-FFF2-40B4-BE49-F238E27FC236}">
                <a16:creationId xmlns:a16="http://schemas.microsoft.com/office/drawing/2014/main" id="{DE8C42D4-0989-3F52-D668-72D1A288FE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403" y="2568363"/>
            <a:ext cx="6002634" cy="2501898"/>
          </a:xfrm>
          <a:prstGeom prst="rect">
            <a:avLst/>
          </a:prstGeom>
        </p:spPr>
      </p:pic>
      <p:sp>
        <p:nvSpPr>
          <p:cNvPr id="11" name="TextBox 10">
            <a:extLst>
              <a:ext uri="{FF2B5EF4-FFF2-40B4-BE49-F238E27FC236}">
                <a16:creationId xmlns:a16="http://schemas.microsoft.com/office/drawing/2014/main" id="{0CC12E56-2B83-C46F-A9B4-3CAA66F0F0A2}"/>
              </a:ext>
            </a:extLst>
          </p:cNvPr>
          <p:cNvSpPr txBox="1"/>
          <p:nvPr/>
        </p:nvSpPr>
        <p:spPr>
          <a:xfrm>
            <a:off x="6186479" y="2546493"/>
            <a:ext cx="5913119" cy="372409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Due March 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Members can self-nominate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Please nominate your colleagues or business partners to honor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Thanks to Rick Knisley and Dick McManus from AZTECH for sponsoring &amp; producing our awards last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For more info: </a:t>
            </a:r>
            <a:r>
              <a:rPr kumimoji="0" lang="en-US" sz="2600" b="0" i="0" u="none" strike="noStrike" kern="1200" cap="none" spc="0" normalizeH="0" baseline="0" noProof="0" dirty="0">
                <a:ln>
                  <a:noFill/>
                </a:ln>
                <a:solidFill>
                  <a:srgbClr val="00B0F0"/>
                </a:solidFill>
                <a:effectLst/>
                <a:uLnTx/>
                <a:uFillTx/>
                <a:latin typeface="Franklin Gothic Medium"/>
                <a:ea typeface="+mn-ea"/>
                <a:cs typeface="+mn-cs"/>
              </a:rPr>
              <a:t>acteaz.org/awards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Franklin Gothic Medium"/>
              <a:ea typeface="+mn-ea"/>
              <a:cs typeface="+mn-cs"/>
            </a:endParaRPr>
          </a:p>
        </p:txBody>
      </p:sp>
    </p:spTree>
    <p:extLst>
      <p:ext uri="{BB962C8B-B14F-4D97-AF65-F5344CB8AC3E}">
        <p14:creationId xmlns:p14="http://schemas.microsoft.com/office/powerpoint/2010/main" val="17151181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DC56-3E7D-C170-247B-DFEF2031FDE3}"/>
              </a:ext>
            </a:extLst>
          </p:cNvPr>
          <p:cNvSpPr>
            <a:spLocks noGrp="1"/>
          </p:cNvSpPr>
          <p:nvPr>
            <p:ph type="title"/>
          </p:nvPr>
        </p:nvSpPr>
        <p:spPr/>
        <p:txBody>
          <a:bodyPr>
            <a:normAutofit/>
          </a:bodyPr>
          <a:lstStyle/>
          <a:p>
            <a:r>
              <a:rPr lang="en-US" dirty="0"/>
              <a:t>ACTEAZ Scholarships</a:t>
            </a:r>
          </a:p>
        </p:txBody>
      </p:sp>
      <p:pic>
        <p:nvPicPr>
          <p:cNvPr id="10" name="Picture 9">
            <a:extLst>
              <a:ext uri="{FF2B5EF4-FFF2-40B4-BE49-F238E27FC236}">
                <a16:creationId xmlns:a16="http://schemas.microsoft.com/office/drawing/2014/main" id="{DE8C42D4-0989-3F52-D668-72D1A288FE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403" y="2568363"/>
            <a:ext cx="6002634" cy="2501897"/>
          </a:xfrm>
          <a:prstGeom prst="rect">
            <a:avLst/>
          </a:prstGeom>
        </p:spPr>
      </p:pic>
      <p:sp>
        <p:nvSpPr>
          <p:cNvPr id="11" name="TextBox 10">
            <a:extLst>
              <a:ext uri="{FF2B5EF4-FFF2-40B4-BE49-F238E27FC236}">
                <a16:creationId xmlns:a16="http://schemas.microsoft.com/office/drawing/2014/main" id="{0CC12E56-2B83-C46F-A9B4-3CAA66F0F0A2}"/>
              </a:ext>
            </a:extLst>
          </p:cNvPr>
          <p:cNvSpPr txBox="1"/>
          <p:nvPr/>
        </p:nvSpPr>
        <p:spPr>
          <a:xfrm>
            <a:off x="6186478" y="1961938"/>
            <a:ext cx="5913119" cy="49244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Due March 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New this year: scholarship video by Lori Luzier to help teachers &amp; students fill out scholarship 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Scholarships for secondary and post-secondary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Special thanks to all participating in ACTEAZ Fellows Scholarship Auction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For more info: </a:t>
            </a:r>
            <a:r>
              <a:rPr kumimoji="0" lang="en-US" sz="2600" b="0" i="0" u="none" strike="noStrike" kern="1200" cap="none" spc="0" normalizeH="0" baseline="0" noProof="0" dirty="0">
                <a:ln>
                  <a:noFill/>
                </a:ln>
                <a:solidFill>
                  <a:srgbClr val="00B0F0"/>
                </a:solidFill>
                <a:effectLst/>
                <a:uLnTx/>
                <a:uFillTx/>
                <a:latin typeface="Franklin Gothic Medium"/>
                <a:ea typeface="+mn-ea"/>
                <a:cs typeface="+mn-cs"/>
              </a:rPr>
              <a:t>https://www.acteaz.org/scholarships/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B0F0"/>
              </a:solidFill>
              <a:effectLst/>
              <a:uLnTx/>
              <a:uFillTx/>
              <a:latin typeface="Franklin Gothic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Franklin Gothic Medium"/>
              <a:ea typeface="+mn-ea"/>
              <a:cs typeface="+mn-cs"/>
            </a:endParaRPr>
          </a:p>
        </p:txBody>
      </p:sp>
    </p:spTree>
    <p:extLst>
      <p:ext uri="{BB962C8B-B14F-4D97-AF65-F5344CB8AC3E}">
        <p14:creationId xmlns:p14="http://schemas.microsoft.com/office/powerpoint/2010/main" val="13926107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DC56-3E7D-C170-247B-DFEF2031FDE3}"/>
              </a:ext>
            </a:extLst>
          </p:cNvPr>
          <p:cNvSpPr>
            <a:spLocks noGrp="1"/>
          </p:cNvSpPr>
          <p:nvPr>
            <p:ph type="title"/>
          </p:nvPr>
        </p:nvSpPr>
        <p:spPr/>
        <p:txBody>
          <a:bodyPr>
            <a:normAutofit/>
          </a:bodyPr>
          <a:lstStyle/>
          <a:p>
            <a:r>
              <a:rPr lang="en-US" dirty="0"/>
              <a:t>ACTE National Policy Seminar (NPS)</a:t>
            </a:r>
          </a:p>
        </p:txBody>
      </p:sp>
      <p:pic>
        <p:nvPicPr>
          <p:cNvPr id="10" name="Picture 9">
            <a:extLst>
              <a:ext uri="{FF2B5EF4-FFF2-40B4-BE49-F238E27FC236}">
                <a16:creationId xmlns:a16="http://schemas.microsoft.com/office/drawing/2014/main" id="{DE8C42D4-0989-3F52-D668-72D1A288FE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9101" y="1859628"/>
            <a:ext cx="3336122" cy="4317335"/>
          </a:xfrm>
          <a:prstGeom prst="rect">
            <a:avLst/>
          </a:prstGeom>
        </p:spPr>
      </p:pic>
      <p:sp>
        <p:nvSpPr>
          <p:cNvPr id="3" name="TextBox 2">
            <a:extLst>
              <a:ext uri="{FF2B5EF4-FFF2-40B4-BE49-F238E27FC236}">
                <a16:creationId xmlns:a16="http://schemas.microsoft.com/office/drawing/2014/main" id="{6EB1DF73-857E-BB53-ACF7-A35430FC8633}"/>
              </a:ext>
            </a:extLst>
          </p:cNvPr>
          <p:cNvSpPr txBox="1"/>
          <p:nvPr/>
        </p:nvSpPr>
        <p:spPr>
          <a:xfrm>
            <a:off x="4141779" y="2228993"/>
            <a:ext cx="5913119" cy="252376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March 19 – 22, 2023 in Arlington, VA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For more info, visit </a:t>
            </a:r>
            <a:r>
              <a:rPr kumimoji="0" lang="en-US" sz="2600" b="0" i="0" u="none" strike="noStrike" kern="1200" cap="none" spc="0" normalizeH="0" baseline="0" noProof="0" dirty="0">
                <a:ln>
                  <a:noFill/>
                </a:ln>
                <a:solidFill>
                  <a:srgbClr val="00B0F0"/>
                </a:solidFill>
                <a:effectLst/>
                <a:uLnTx/>
                <a:uFillTx/>
                <a:latin typeface="Franklin Gothic Medium"/>
                <a:ea typeface="+mn-ea"/>
                <a:cs typeface="+mn-cs"/>
              </a:rPr>
              <a:t>https://www.acteonline.org/nps/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1" i="0" u="none" strike="noStrike" kern="1200" cap="none" spc="0" normalizeH="0" baseline="0" noProof="0" dirty="0">
              <a:ln>
                <a:noFill/>
              </a:ln>
              <a:solidFill>
                <a:srgbClr val="00B0F0"/>
              </a:solidFill>
              <a:effectLst/>
              <a:uLnTx/>
              <a:uFillTx/>
              <a:latin typeface="Franklin Gothic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B0F0"/>
              </a:solidFill>
              <a:effectLst/>
              <a:uLnTx/>
              <a:uFillTx/>
              <a:latin typeface="Franklin Gothic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Franklin Gothic Medium"/>
              <a:ea typeface="+mn-ea"/>
              <a:cs typeface="+mn-cs"/>
            </a:endParaRPr>
          </a:p>
        </p:txBody>
      </p:sp>
    </p:spTree>
    <p:extLst>
      <p:ext uri="{BB962C8B-B14F-4D97-AF65-F5344CB8AC3E}">
        <p14:creationId xmlns:p14="http://schemas.microsoft.com/office/powerpoint/2010/main" val="31885130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DC56-3E7D-C170-247B-DFEF2031FDE3}"/>
              </a:ext>
            </a:extLst>
          </p:cNvPr>
          <p:cNvSpPr>
            <a:spLocks noGrp="1"/>
          </p:cNvSpPr>
          <p:nvPr>
            <p:ph type="title"/>
          </p:nvPr>
        </p:nvSpPr>
        <p:spPr/>
        <p:txBody>
          <a:bodyPr>
            <a:normAutofit/>
          </a:bodyPr>
          <a:lstStyle/>
          <a:p>
            <a:r>
              <a:rPr lang="en-US" dirty="0"/>
              <a:t>ACTE Region V Conference</a:t>
            </a:r>
          </a:p>
        </p:txBody>
      </p:sp>
      <p:pic>
        <p:nvPicPr>
          <p:cNvPr id="10" name="Picture 9">
            <a:extLst>
              <a:ext uri="{FF2B5EF4-FFF2-40B4-BE49-F238E27FC236}">
                <a16:creationId xmlns:a16="http://schemas.microsoft.com/office/drawing/2014/main" id="{DE8C42D4-0989-3F52-D668-72D1A288FE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3222" y="1954409"/>
            <a:ext cx="5223807" cy="4075999"/>
          </a:xfrm>
          <a:prstGeom prst="rect">
            <a:avLst/>
          </a:prstGeom>
        </p:spPr>
      </p:pic>
      <p:sp>
        <p:nvSpPr>
          <p:cNvPr id="11" name="TextBox 10">
            <a:extLst>
              <a:ext uri="{FF2B5EF4-FFF2-40B4-BE49-F238E27FC236}">
                <a16:creationId xmlns:a16="http://schemas.microsoft.com/office/drawing/2014/main" id="{0CC12E56-2B83-C46F-A9B4-3CAA66F0F0A2}"/>
              </a:ext>
            </a:extLst>
          </p:cNvPr>
          <p:cNvSpPr txBox="1"/>
          <p:nvPr/>
        </p:nvSpPr>
        <p:spPr>
          <a:xfrm>
            <a:off x="6186479" y="2546493"/>
            <a:ext cx="5913119" cy="338554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April 12 – 15, 2023 in Fargo, 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Region V awards announced at this conference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For more info, visit </a:t>
            </a:r>
            <a:r>
              <a:rPr kumimoji="0" lang="en-US" sz="2800" b="0" i="0" u="none" strike="noStrike" kern="1200" cap="none" spc="0" normalizeH="0" baseline="0" noProof="0" dirty="0">
                <a:ln>
                  <a:noFill/>
                </a:ln>
                <a:solidFill>
                  <a:srgbClr val="00B0F0"/>
                </a:solidFill>
                <a:effectLst/>
                <a:uLnTx/>
                <a:uFillTx/>
                <a:latin typeface="Franklin Gothic Medium"/>
                <a:ea typeface="+mn-ea"/>
                <a:cs typeface="+mn-cs"/>
                <a:hlinkClick r:id="rId3">
                  <a:extLst>
                    <a:ext uri="{A12FA001-AC4F-418D-AE19-62706E023703}">
                      <ahyp:hlinkClr xmlns:ahyp="http://schemas.microsoft.com/office/drawing/2018/hyperlinkcolor" val="tx"/>
                    </a:ext>
                  </a:extLst>
                </a:hlinkClick>
              </a:rPr>
              <a:t>https://www.ndacte.com/region-v.html</a:t>
            </a:r>
            <a:endParaRPr kumimoji="0" lang="en-US" sz="2600" b="0" i="0" u="none" strike="noStrike" kern="1200" cap="none" spc="0" normalizeH="0" baseline="0" noProof="0" dirty="0">
              <a:ln>
                <a:noFill/>
              </a:ln>
              <a:solidFill>
                <a:srgbClr val="00B0F0"/>
              </a:solidFill>
              <a:effectLst/>
              <a:uLnTx/>
              <a:uFillTx/>
              <a:latin typeface="Franklin Gothic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B0F0"/>
              </a:solidFill>
              <a:effectLst/>
              <a:uLnTx/>
              <a:uFillTx/>
              <a:latin typeface="Franklin Gothic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Franklin Gothic Medium"/>
              <a:ea typeface="+mn-ea"/>
              <a:cs typeface="+mn-cs"/>
            </a:endParaRPr>
          </a:p>
        </p:txBody>
      </p:sp>
    </p:spTree>
    <p:extLst>
      <p:ext uri="{BB962C8B-B14F-4D97-AF65-F5344CB8AC3E}">
        <p14:creationId xmlns:p14="http://schemas.microsoft.com/office/powerpoint/2010/main" val="11276255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DC56-3E7D-C170-247B-DFEF2031FDE3}"/>
              </a:ext>
            </a:extLst>
          </p:cNvPr>
          <p:cNvSpPr>
            <a:spLocks noGrp="1"/>
          </p:cNvSpPr>
          <p:nvPr>
            <p:ph type="title"/>
          </p:nvPr>
        </p:nvSpPr>
        <p:spPr/>
        <p:txBody>
          <a:bodyPr>
            <a:normAutofit/>
          </a:bodyPr>
          <a:lstStyle/>
          <a:p>
            <a:r>
              <a:rPr lang="en-US" dirty="0"/>
              <a:t>ACTEAZ Comms</a:t>
            </a:r>
          </a:p>
        </p:txBody>
      </p:sp>
      <p:pic>
        <p:nvPicPr>
          <p:cNvPr id="10" name="Picture 9">
            <a:extLst>
              <a:ext uri="{FF2B5EF4-FFF2-40B4-BE49-F238E27FC236}">
                <a16:creationId xmlns:a16="http://schemas.microsoft.com/office/drawing/2014/main" id="{DE8C42D4-0989-3F52-D668-72D1A288FE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7925" y="2546493"/>
            <a:ext cx="5316668" cy="2990626"/>
          </a:xfrm>
          <a:prstGeom prst="rect">
            <a:avLst/>
          </a:prstGeom>
        </p:spPr>
      </p:pic>
      <p:sp>
        <p:nvSpPr>
          <p:cNvPr id="11" name="TextBox 10">
            <a:extLst>
              <a:ext uri="{FF2B5EF4-FFF2-40B4-BE49-F238E27FC236}">
                <a16:creationId xmlns:a16="http://schemas.microsoft.com/office/drawing/2014/main" id="{0CC12E56-2B83-C46F-A9B4-3CAA66F0F0A2}"/>
              </a:ext>
            </a:extLst>
          </p:cNvPr>
          <p:cNvSpPr txBox="1"/>
          <p:nvPr/>
        </p:nvSpPr>
        <p:spPr>
          <a:xfrm>
            <a:off x="6096000" y="2546493"/>
            <a:ext cx="5913119" cy="33239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Started new monthly ACTEAZ newsletter in November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Job blast resumed in January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Job listings also posted on ACTEAZ website: </a:t>
            </a:r>
            <a:r>
              <a:rPr kumimoji="0" lang="en-US" sz="2600" b="0" i="0" u="none" strike="noStrike" kern="1200" cap="none" spc="0" normalizeH="0" baseline="0" noProof="0" dirty="0">
                <a:ln>
                  <a:noFill/>
                </a:ln>
                <a:solidFill>
                  <a:srgbClr val="00B0F0"/>
                </a:solidFill>
                <a:effectLst/>
                <a:uLnTx/>
                <a:uFillTx/>
                <a:latin typeface="Franklin Gothic Medium"/>
                <a:ea typeface="+mn-ea"/>
                <a:cs typeface="+mn-cs"/>
                <a:hlinkClick r:id="rId3">
                  <a:extLst>
                    <a:ext uri="{A12FA001-AC4F-418D-AE19-62706E023703}">
                      <ahyp:hlinkClr xmlns:ahyp="http://schemas.microsoft.com/office/drawing/2018/hyperlinkcolor" val="tx"/>
                    </a:ext>
                  </a:extLst>
                </a:hlinkClick>
              </a:rPr>
              <a:t>https://www.acteaz.org/job-listings/</a:t>
            </a:r>
            <a:r>
              <a:rPr kumimoji="0" lang="en-US" sz="2600" b="0" i="0" u="none" strike="noStrike" kern="1200" cap="none" spc="0" normalizeH="0" baseline="0" noProof="0" dirty="0">
                <a:ln>
                  <a:noFill/>
                </a:ln>
                <a:solidFill>
                  <a:srgbClr val="00B0F0"/>
                </a:solidFill>
                <a:effectLst/>
                <a:uLnTx/>
                <a:uFillTx/>
                <a:latin typeface="Franklin Gothic Medium"/>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Keep an eye on your inbox for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Franklin Gothic Medium"/>
              <a:ea typeface="+mn-ea"/>
              <a:cs typeface="+mn-cs"/>
            </a:endParaRPr>
          </a:p>
        </p:txBody>
      </p:sp>
    </p:spTree>
    <p:extLst>
      <p:ext uri="{BB962C8B-B14F-4D97-AF65-F5344CB8AC3E}">
        <p14:creationId xmlns:p14="http://schemas.microsoft.com/office/powerpoint/2010/main" val="37755516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4679D-E012-58B1-0481-F7269090F912}"/>
              </a:ext>
            </a:extLst>
          </p:cNvPr>
          <p:cNvSpPr>
            <a:spLocks noGrp="1"/>
          </p:cNvSpPr>
          <p:nvPr>
            <p:ph type="title"/>
          </p:nvPr>
        </p:nvSpPr>
        <p:spPr/>
        <p:txBody>
          <a:bodyPr/>
          <a:lstStyle/>
          <a:p>
            <a:r>
              <a:rPr lang="en-US" dirty="0"/>
              <a:t>Contact Us</a:t>
            </a:r>
          </a:p>
        </p:txBody>
      </p:sp>
      <p:sp>
        <p:nvSpPr>
          <p:cNvPr id="3" name="Content Placeholder 2">
            <a:extLst>
              <a:ext uri="{FF2B5EF4-FFF2-40B4-BE49-F238E27FC236}">
                <a16:creationId xmlns:a16="http://schemas.microsoft.com/office/drawing/2014/main" id="{ECD6131E-DA09-E83B-D35D-8B5FF1A789B0}"/>
              </a:ext>
            </a:extLst>
          </p:cNvPr>
          <p:cNvSpPr>
            <a:spLocks noGrp="1"/>
          </p:cNvSpPr>
          <p:nvPr>
            <p:ph sz="half" idx="1"/>
          </p:nvPr>
        </p:nvSpPr>
        <p:spPr>
          <a:xfrm>
            <a:off x="605590" y="2173397"/>
            <a:ext cx="3100136" cy="1322982"/>
          </a:xfrm>
        </p:spPr>
        <p:txBody>
          <a:bodyPr>
            <a:normAutofit fontScale="92500" lnSpcReduction="10000"/>
          </a:bodyPr>
          <a:lstStyle/>
          <a:p>
            <a:pPr marL="0" indent="0">
              <a:buNone/>
            </a:pPr>
            <a:r>
              <a:rPr lang="en-US" dirty="0"/>
              <a:t>Lindsay Duran</a:t>
            </a:r>
          </a:p>
          <a:p>
            <a:pPr marL="0" indent="0">
              <a:buNone/>
            </a:pPr>
            <a:r>
              <a:rPr lang="en-US" sz="2400" i="1" dirty="0"/>
              <a:t>ACTEAZ President</a:t>
            </a:r>
          </a:p>
          <a:p>
            <a:pPr marL="0" indent="0">
              <a:buNone/>
            </a:pPr>
            <a:r>
              <a:rPr lang="en-US" sz="2000" dirty="0">
                <a:solidFill>
                  <a:srgbClr val="00B0F0"/>
                </a:solidFill>
                <a:hlinkClick r:id="rId2">
                  <a:extLst>
                    <a:ext uri="{A12FA001-AC4F-418D-AE19-62706E023703}">
                      <ahyp:hlinkClr xmlns:ahyp="http://schemas.microsoft.com/office/drawing/2018/hyperlinkcolor" val="tx"/>
                    </a:ext>
                  </a:extLst>
                </a:hlinkClick>
              </a:rPr>
              <a:t>lindsayduran@acteaz.org</a:t>
            </a:r>
            <a:endParaRPr lang="en-US" sz="2000" dirty="0">
              <a:solidFill>
                <a:srgbClr val="00B0F0"/>
              </a:solidFill>
            </a:endParaRP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9556BF36-F6BE-1DAC-0975-0208E6AE30B1}"/>
              </a:ext>
            </a:extLst>
          </p:cNvPr>
          <p:cNvSpPr>
            <a:spLocks noGrp="1"/>
          </p:cNvSpPr>
          <p:nvPr>
            <p:ph sz="half" idx="2"/>
          </p:nvPr>
        </p:nvSpPr>
        <p:spPr>
          <a:xfrm>
            <a:off x="7888704" y="2126639"/>
            <a:ext cx="3561347" cy="1563613"/>
          </a:xfrm>
        </p:spPr>
        <p:txBody>
          <a:bodyPr>
            <a:normAutofit fontScale="92500" lnSpcReduction="10000"/>
          </a:bodyPr>
          <a:lstStyle/>
          <a:p>
            <a:pPr marL="0" indent="0">
              <a:buNone/>
            </a:pPr>
            <a:r>
              <a:rPr lang="en-US" dirty="0"/>
              <a:t>Shelly York</a:t>
            </a:r>
          </a:p>
          <a:p>
            <a:pPr marL="0" indent="0">
              <a:buNone/>
            </a:pPr>
            <a:r>
              <a:rPr lang="en-US" sz="2400" i="1" dirty="0"/>
              <a:t>ACTEAZ Asst. Exec. Director</a:t>
            </a:r>
          </a:p>
          <a:p>
            <a:pPr marL="0" indent="0">
              <a:buNone/>
            </a:pPr>
            <a:r>
              <a:rPr lang="en-US" sz="2000" dirty="0">
                <a:solidFill>
                  <a:srgbClr val="00B0F0"/>
                </a:solidFill>
                <a:hlinkClick r:id="rId3">
                  <a:extLst>
                    <a:ext uri="{A12FA001-AC4F-418D-AE19-62706E023703}">
                      <ahyp:hlinkClr xmlns:ahyp="http://schemas.microsoft.com/office/drawing/2018/hyperlinkcolor" val="tx"/>
                    </a:ext>
                  </a:extLst>
                </a:hlinkClick>
              </a:rPr>
              <a:t>shellyyork@acteaz.org</a:t>
            </a:r>
            <a:r>
              <a:rPr lang="en-US" sz="2000" dirty="0">
                <a:solidFill>
                  <a:srgbClr val="00B0F0"/>
                </a:solidFill>
              </a:rPr>
              <a:t> </a:t>
            </a:r>
          </a:p>
          <a:p>
            <a:pPr marL="0" indent="0">
              <a:buNone/>
            </a:pPr>
            <a:r>
              <a:rPr lang="en-US" sz="2000" dirty="0"/>
              <a:t>(623) 826-6399</a:t>
            </a:r>
          </a:p>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7AAD6DC1-7D0A-E43F-5083-BACAAB0B4317}"/>
              </a:ext>
            </a:extLst>
          </p:cNvPr>
          <p:cNvSpPr txBox="1"/>
          <p:nvPr/>
        </p:nvSpPr>
        <p:spPr>
          <a:xfrm>
            <a:off x="4096752" y="2122289"/>
            <a:ext cx="3400926" cy="11233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Pam Ferguson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Franklin Gothic Medium"/>
                <a:ea typeface="+mn-ea"/>
                <a:cs typeface="+mn-cs"/>
              </a:rPr>
              <a:t>ACTEAZ Exec.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B0F0"/>
                </a:solidFill>
                <a:effectLst/>
                <a:uLnTx/>
                <a:uFillTx/>
                <a:latin typeface="Franklin Gothic Medium"/>
                <a:ea typeface="+mn-ea"/>
                <a:cs typeface="+mn-cs"/>
                <a:hlinkClick r:id="rId4">
                  <a:extLst>
                    <a:ext uri="{A12FA001-AC4F-418D-AE19-62706E023703}">
                      <ahyp:hlinkClr xmlns:ahyp="http://schemas.microsoft.com/office/drawing/2018/hyperlinkcolor" val="tx"/>
                    </a:ext>
                  </a:extLst>
                </a:hlinkClick>
              </a:rPr>
              <a:t>pamferguson@acteaz.org</a:t>
            </a:r>
            <a:endParaRPr kumimoji="0" lang="en-US" sz="1900" b="0" i="0" u="none" strike="noStrike" kern="1200" cap="none" spc="0" normalizeH="0" baseline="0" noProof="0" dirty="0">
              <a:ln>
                <a:noFill/>
              </a:ln>
              <a:solidFill>
                <a:srgbClr val="00B0F0"/>
              </a:solidFill>
              <a:effectLst/>
              <a:uLnTx/>
              <a:uFillTx/>
              <a:latin typeface="Franklin Gothic Medium"/>
              <a:ea typeface="+mn-ea"/>
              <a:cs typeface="+mn-cs"/>
            </a:endParaRPr>
          </a:p>
        </p:txBody>
      </p:sp>
      <p:sp>
        <p:nvSpPr>
          <p:cNvPr id="8" name="TextBox 7">
            <a:extLst>
              <a:ext uri="{FF2B5EF4-FFF2-40B4-BE49-F238E27FC236}">
                <a16:creationId xmlns:a16="http://schemas.microsoft.com/office/drawing/2014/main" id="{42C3035F-DD35-2468-E0F3-96988A1B7587}"/>
              </a:ext>
            </a:extLst>
          </p:cNvPr>
          <p:cNvSpPr txBox="1"/>
          <p:nvPr/>
        </p:nvSpPr>
        <p:spPr>
          <a:xfrm>
            <a:off x="605590" y="4137084"/>
            <a:ext cx="3565357" cy="14619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Shelby Freytag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Franklin Gothic Medium"/>
                <a:ea typeface="+mn-ea"/>
                <a:cs typeface="+mn-cs"/>
              </a:rPr>
              <a:t>Premier Series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Franklin Gothic Medium"/>
                <a:ea typeface="+mn-ea"/>
                <a:cs typeface="+mn-cs"/>
              </a:rPr>
              <a:t>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B0F0"/>
                </a:solidFill>
                <a:effectLst/>
                <a:uLnTx/>
                <a:uFillTx/>
                <a:latin typeface="Franklin Gothic Medium"/>
                <a:ea typeface="+mn-ea"/>
                <a:cs typeface="+mn-cs"/>
                <a:hlinkClick r:id="rId5">
                  <a:extLst>
                    <a:ext uri="{A12FA001-AC4F-418D-AE19-62706E023703}">
                      <ahyp:hlinkClr xmlns:ahyp="http://schemas.microsoft.com/office/drawing/2018/hyperlinkcolor" val="tx"/>
                    </a:ext>
                  </a:extLst>
                </a:hlinkClick>
              </a:rPr>
              <a:t>premierseries@acteaz.org</a:t>
            </a:r>
            <a:r>
              <a:rPr kumimoji="0" lang="en-US" sz="1900" b="0" i="0" u="none" strike="noStrike" kern="1200" cap="none" spc="0" normalizeH="0" baseline="0" noProof="0" dirty="0">
                <a:ln>
                  <a:noFill/>
                </a:ln>
                <a:solidFill>
                  <a:srgbClr val="00B0F0"/>
                </a:solidFill>
                <a:effectLst/>
                <a:uLnTx/>
                <a:uFillTx/>
                <a:latin typeface="Franklin Gothic Medium"/>
                <a:ea typeface="+mn-ea"/>
                <a:cs typeface="+mn-cs"/>
              </a:rPr>
              <a:t> </a:t>
            </a:r>
          </a:p>
        </p:txBody>
      </p:sp>
      <p:sp>
        <p:nvSpPr>
          <p:cNvPr id="9" name="TextBox 8">
            <a:extLst>
              <a:ext uri="{FF2B5EF4-FFF2-40B4-BE49-F238E27FC236}">
                <a16:creationId xmlns:a16="http://schemas.microsoft.com/office/drawing/2014/main" id="{A8C90B59-A8C0-6031-B609-D7F63B76257F}"/>
              </a:ext>
            </a:extLst>
          </p:cNvPr>
          <p:cNvSpPr txBox="1"/>
          <p:nvPr/>
        </p:nvSpPr>
        <p:spPr>
          <a:xfrm>
            <a:off x="4096752" y="4137084"/>
            <a:ext cx="3565357" cy="14619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Alec Damiano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Franklin Gothic Medium"/>
                <a:ea typeface="+mn-ea"/>
                <a:cs typeface="+mn-cs"/>
              </a:rPr>
              <a:t>Marketing &amp; Event Technology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B0F0"/>
                </a:solidFill>
                <a:effectLst/>
                <a:uLnTx/>
                <a:uFillTx/>
                <a:latin typeface="Franklin Gothic Medium"/>
                <a:ea typeface="+mn-ea"/>
                <a:cs typeface="+mn-cs"/>
                <a:hlinkClick r:id="rId6">
                  <a:extLst>
                    <a:ext uri="{A12FA001-AC4F-418D-AE19-62706E023703}">
                      <ahyp:hlinkClr xmlns:ahyp="http://schemas.microsoft.com/office/drawing/2018/hyperlinkcolor" val="tx"/>
                    </a:ext>
                  </a:extLst>
                </a:hlinkClick>
              </a:rPr>
              <a:t>alecdamiano@acteaz.org</a:t>
            </a:r>
            <a:r>
              <a:rPr kumimoji="0" lang="en-US" sz="1900" b="0" i="0" u="none" strike="noStrike" kern="1200" cap="none" spc="0" normalizeH="0" baseline="0" noProof="0" dirty="0">
                <a:ln>
                  <a:noFill/>
                </a:ln>
                <a:solidFill>
                  <a:srgbClr val="00B0F0"/>
                </a:solidFill>
                <a:effectLst/>
                <a:uLnTx/>
                <a:uFillTx/>
                <a:latin typeface="Franklin Gothic Medium"/>
                <a:ea typeface="+mn-ea"/>
                <a:cs typeface="+mn-cs"/>
              </a:rPr>
              <a:t> </a:t>
            </a:r>
          </a:p>
        </p:txBody>
      </p:sp>
      <p:sp>
        <p:nvSpPr>
          <p:cNvPr id="10" name="TextBox 9">
            <a:extLst>
              <a:ext uri="{FF2B5EF4-FFF2-40B4-BE49-F238E27FC236}">
                <a16:creationId xmlns:a16="http://schemas.microsoft.com/office/drawing/2014/main" id="{C8C0F5E3-7D74-F3BC-BFDA-E29F61C3CCCB}"/>
              </a:ext>
            </a:extLst>
          </p:cNvPr>
          <p:cNvSpPr txBox="1"/>
          <p:nvPr/>
        </p:nvSpPr>
        <p:spPr>
          <a:xfrm>
            <a:off x="7888704" y="4137084"/>
            <a:ext cx="3565357" cy="11233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mn-cs"/>
              </a:rPr>
              <a:t>Kailyn Gillette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Franklin Gothic Medium"/>
                <a:ea typeface="+mn-ea"/>
                <a:cs typeface="+mn-cs"/>
              </a:rPr>
              <a:t>Administrative 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B0F0"/>
                </a:solidFill>
                <a:effectLst/>
                <a:uLnTx/>
                <a:uFillTx/>
                <a:latin typeface="Franklin Gothic Medium"/>
                <a:ea typeface="+mn-ea"/>
                <a:cs typeface="+mn-cs"/>
                <a:hlinkClick r:id="rId7">
                  <a:extLst>
                    <a:ext uri="{A12FA001-AC4F-418D-AE19-62706E023703}">
                      <ahyp:hlinkClr xmlns:ahyp="http://schemas.microsoft.com/office/drawing/2018/hyperlinkcolor" val="tx"/>
                    </a:ext>
                  </a:extLst>
                </a:hlinkClick>
              </a:rPr>
              <a:t>eventsupport@acteaz.org</a:t>
            </a:r>
            <a:r>
              <a:rPr kumimoji="0" lang="en-US" sz="1900" b="0" i="0" u="none" strike="noStrike" kern="1200" cap="none" spc="0" normalizeH="0" baseline="0" noProof="0" dirty="0">
                <a:ln>
                  <a:noFill/>
                </a:ln>
                <a:solidFill>
                  <a:srgbClr val="00B0F0"/>
                </a:solidFill>
                <a:effectLst/>
                <a:uLnTx/>
                <a:uFillTx/>
                <a:latin typeface="Franklin Gothic Medium"/>
                <a:ea typeface="+mn-ea"/>
                <a:cs typeface="+mn-cs"/>
              </a:rPr>
              <a:t> </a:t>
            </a:r>
          </a:p>
        </p:txBody>
      </p:sp>
    </p:spTree>
    <p:extLst>
      <p:ext uri="{BB962C8B-B14F-4D97-AF65-F5344CB8AC3E}">
        <p14:creationId xmlns:p14="http://schemas.microsoft.com/office/powerpoint/2010/main" val="28447370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509559CC-2785-4482-8710-75A3F3DBF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855" y="1668971"/>
            <a:ext cx="7640289" cy="5189029"/>
          </a:xfrm>
          <a:prstGeom prst="rect">
            <a:avLst/>
          </a:prstGeom>
          <a:effectLst>
            <a:outerShdw blurRad="50800" dist="38100" dir="2700000" algn="tl" rotWithShape="0">
              <a:prstClr val="black">
                <a:alpha val="40000"/>
              </a:prstClr>
            </a:outerShdw>
          </a:effectLst>
        </p:spPr>
      </p:pic>
      <p:sp>
        <p:nvSpPr>
          <p:cNvPr id="6" name="Title 5">
            <a:extLst>
              <a:ext uri="{FF2B5EF4-FFF2-40B4-BE49-F238E27FC236}">
                <a16:creationId xmlns:a16="http://schemas.microsoft.com/office/drawing/2014/main" id="{4FD5708C-BBAC-4BEA-93E1-DC19AA467B57}"/>
              </a:ext>
            </a:extLst>
          </p:cNvPr>
          <p:cNvSpPr>
            <a:spLocks noGrp="1"/>
          </p:cNvSpPr>
          <p:nvPr>
            <p:ph type="title"/>
          </p:nvPr>
        </p:nvSpPr>
        <p:spPr>
          <a:xfrm>
            <a:off x="838199" y="263525"/>
            <a:ext cx="10515600" cy="1855561"/>
          </a:xfrm>
        </p:spPr>
        <p:txBody>
          <a:bodyPr>
            <a:normAutofit/>
          </a:bodyPr>
          <a:lstStyle/>
          <a:p>
            <a:pPr algn="ctr"/>
            <a:r>
              <a:rPr lang="en-US" sz="11500" b="1" dirty="0">
                <a:effectLst>
                  <a:outerShdw blurRad="38100" dist="38100" dir="2700000" algn="tl">
                    <a:srgbClr val="000000">
                      <a:alpha val="43137"/>
                    </a:srgbClr>
                  </a:outerShdw>
                </a:effectLst>
              </a:rPr>
              <a:t>PREMIER SERIES</a:t>
            </a:r>
          </a:p>
        </p:txBody>
      </p:sp>
    </p:spTree>
    <p:extLst>
      <p:ext uri="{BB962C8B-B14F-4D97-AF65-F5344CB8AC3E}">
        <p14:creationId xmlns:p14="http://schemas.microsoft.com/office/powerpoint/2010/main" val="24471289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263BC-24B3-4BCA-BB84-2C769A774D0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9FEDBE1-CFEF-40F1-8560-A3BC2863174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3C6161F-0151-473F-9891-7DC75C6697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CAD4472-B9C2-4D97-9EF9-4B27F4A00FA2}"/>
              </a:ext>
            </a:extLst>
          </p:cNvPr>
          <p:cNvSpPr txBox="1"/>
          <p:nvPr/>
        </p:nvSpPr>
        <p:spPr>
          <a:xfrm>
            <a:off x="8836202" y="2033903"/>
            <a:ext cx="3356801" cy="2492990"/>
          </a:xfrm>
          <a:prstGeom prst="rect">
            <a:avLst/>
          </a:prstGeom>
          <a:noFill/>
        </p:spPr>
        <p:txBody>
          <a:bodyPr wrap="square" rtlCol="0">
            <a:spAutoFit/>
          </a:bodyPr>
          <a:lstStyle/>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Premier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FY 2022-2023 as of February 2, 2023</a:t>
            </a:r>
          </a:p>
        </p:txBody>
      </p:sp>
      <p:pic>
        <p:nvPicPr>
          <p:cNvPr id="14" name="Picture 13" descr="Logo&#10;&#10;Description automatically generated">
            <a:extLst>
              <a:ext uri="{FF2B5EF4-FFF2-40B4-BE49-F238E27FC236}">
                <a16:creationId xmlns:a16="http://schemas.microsoft.com/office/drawing/2014/main" id="{254449BA-A0E3-4C08-8F90-7298D1AEB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0550" y="151893"/>
            <a:ext cx="2848104" cy="1943124"/>
          </a:xfrm>
          <a:prstGeom prst="rect">
            <a:avLst/>
          </a:prstGeom>
        </p:spPr>
      </p:pic>
      <p:sp>
        <p:nvSpPr>
          <p:cNvPr id="4" name="Rectangle 3">
            <a:extLst>
              <a:ext uri="{FF2B5EF4-FFF2-40B4-BE49-F238E27FC236}">
                <a16:creationId xmlns:a16="http://schemas.microsoft.com/office/drawing/2014/main" id="{E34EF413-CD29-F99C-5EFD-C005E24D8189}"/>
              </a:ext>
            </a:extLst>
          </p:cNvPr>
          <p:cNvSpPr/>
          <p:nvPr/>
        </p:nvSpPr>
        <p:spPr>
          <a:xfrm>
            <a:off x="253346" y="-25947"/>
            <a:ext cx="860222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Premier Series Courses Delivered</a:t>
            </a:r>
          </a:p>
        </p:txBody>
      </p:sp>
      <p:pic>
        <p:nvPicPr>
          <p:cNvPr id="7" name="Picture 6">
            <a:extLst>
              <a:ext uri="{FF2B5EF4-FFF2-40B4-BE49-F238E27FC236}">
                <a16:creationId xmlns:a16="http://schemas.microsoft.com/office/drawing/2014/main" id="{0549163E-AAE9-66CF-01B6-467BB042BCC8}"/>
              </a:ext>
            </a:extLst>
          </p:cNvPr>
          <p:cNvPicPr>
            <a:picLocks noChangeAspect="1"/>
          </p:cNvPicPr>
          <p:nvPr/>
        </p:nvPicPr>
        <p:blipFill rotWithShape="1">
          <a:blip r:embed="rId4"/>
          <a:srcRect/>
          <a:stretch/>
        </p:blipFill>
        <p:spPr>
          <a:xfrm>
            <a:off x="253346" y="2316839"/>
            <a:ext cx="8683621" cy="2163594"/>
          </a:xfrm>
          <a:prstGeom prst="rect">
            <a:avLst/>
          </a:prstGeom>
        </p:spPr>
      </p:pic>
    </p:spTree>
    <p:extLst>
      <p:ext uri="{BB962C8B-B14F-4D97-AF65-F5344CB8AC3E}">
        <p14:creationId xmlns:p14="http://schemas.microsoft.com/office/powerpoint/2010/main" val="2851347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4A79EA-9CEE-E5F5-BCA8-D58005CCEFBC}"/>
              </a:ext>
            </a:extLst>
          </p:cNvPr>
          <p:cNvSpPr>
            <a:spLocks noGrp="1"/>
          </p:cNvSpPr>
          <p:nvPr>
            <p:ph type="body" sz="quarter" idx="11"/>
          </p:nvPr>
        </p:nvSpPr>
        <p:spPr>
          <a:xfrm>
            <a:off x="226423" y="531804"/>
            <a:ext cx="11834948" cy="4667213"/>
          </a:xfrm>
        </p:spPr>
        <p:txBody>
          <a:bodyPr/>
          <a:lstStyle/>
          <a:p>
            <a:pPr algn="ctr"/>
            <a:r>
              <a:rPr lang="en-US" sz="3200" dirty="0"/>
              <a:t>Grant Specialist Team</a:t>
            </a:r>
          </a:p>
          <a:p>
            <a:pPr algn="ctr"/>
            <a:endParaRPr lang="en-US" dirty="0"/>
          </a:p>
          <a:p>
            <a:pPr marL="457200" indent="-457200">
              <a:buFont typeface="Arial" panose="020B0604020202020204" pitchFamily="34" charset="0"/>
              <a:buChar char="•"/>
            </a:pPr>
            <a:r>
              <a:rPr lang="en-US" dirty="0">
                <a:solidFill>
                  <a:schemeClr val="bg1"/>
                </a:solidFill>
              </a:rPr>
              <a:t>Shelley Baudean – Grants Program Specialist</a:t>
            </a:r>
          </a:p>
          <a:p>
            <a:pPr marL="457200" indent="-457200">
              <a:buFont typeface="Arial" panose="020B0604020202020204" pitchFamily="34" charset="0"/>
              <a:buChar char="•"/>
            </a:pPr>
            <a:r>
              <a:rPr lang="en-US" dirty="0">
                <a:solidFill>
                  <a:schemeClr val="bg1"/>
                </a:solidFill>
              </a:rPr>
              <a:t>Audrey Dieken – Grants Program Specialist</a:t>
            </a:r>
          </a:p>
          <a:p>
            <a:pPr marL="457200" indent="-457200">
              <a:buFont typeface="Arial" panose="020B0604020202020204" pitchFamily="34" charset="0"/>
              <a:buChar char="•"/>
            </a:pPr>
            <a:r>
              <a:rPr lang="en-US" dirty="0">
                <a:solidFill>
                  <a:schemeClr val="bg1"/>
                </a:solidFill>
              </a:rPr>
              <a:t>Don Dolin – Grants Program Specialist</a:t>
            </a:r>
          </a:p>
          <a:p>
            <a:pPr marL="457200" indent="-457200">
              <a:buFont typeface="Arial" panose="020B0604020202020204" pitchFamily="34" charset="0"/>
              <a:buChar char="•"/>
            </a:pPr>
            <a:r>
              <a:rPr lang="en-US" dirty="0">
                <a:solidFill>
                  <a:schemeClr val="bg1"/>
                </a:solidFill>
              </a:rPr>
              <a:t>Mark McManus – Grants Program Specialist</a:t>
            </a:r>
          </a:p>
          <a:p>
            <a:pPr marL="457200" indent="-457200">
              <a:buFont typeface="Arial" panose="020B0604020202020204" pitchFamily="34" charset="0"/>
              <a:buChar char="•"/>
            </a:pPr>
            <a:r>
              <a:rPr lang="en-US" dirty="0">
                <a:solidFill>
                  <a:schemeClr val="bg1"/>
                </a:solidFill>
              </a:rPr>
              <a:t>John Jones – OCR Special Populations Program Specialist</a:t>
            </a:r>
          </a:p>
          <a:p>
            <a:pPr marL="457200" indent="-457200">
              <a:buFont typeface="Arial" panose="020B0604020202020204" pitchFamily="34" charset="0"/>
              <a:buChar char="•"/>
            </a:pPr>
            <a:r>
              <a:rPr lang="en-US" dirty="0">
                <a:solidFill>
                  <a:schemeClr val="bg1"/>
                </a:solidFill>
              </a:rPr>
              <a:t>Mary M. Medina – CTE Grants Supervisor</a:t>
            </a:r>
            <a:endParaRPr lang="en-US" b="0" dirty="0"/>
          </a:p>
        </p:txBody>
      </p:sp>
    </p:spTree>
    <p:extLst>
      <p:ext uri="{BB962C8B-B14F-4D97-AF65-F5344CB8AC3E}">
        <p14:creationId xmlns:p14="http://schemas.microsoft.com/office/powerpoint/2010/main" val="39321377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263BC-24B3-4BCA-BB84-2C769A774D0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9FEDBE1-CFEF-40F1-8560-A3BC2863174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3C6161F-0151-473F-9891-7DC75C6697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CAD4472-B9C2-4D97-9EF9-4B27F4A00FA2}"/>
              </a:ext>
            </a:extLst>
          </p:cNvPr>
          <p:cNvSpPr txBox="1"/>
          <p:nvPr/>
        </p:nvSpPr>
        <p:spPr>
          <a:xfrm>
            <a:off x="8836202" y="2033903"/>
            <a:ext cx="3356801" cy="2492990"/>
          </a:xfrm>
          <a:prstGeom prst="rect">
            <a:avLst/>
          </a:prstGeom>
          <a:noFill/>
        </p:spPr>
        <p:txBody>
          <a:bodyPr wrap="square" rtlCol="0">
            <a:spAutoFit/>
          </a:bodyPr>
          <a:lstStyle/>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Premier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FY 2022-2023 as of February 2, 2023</a:t>
            </a:r>
          </a:p>
        </p:txBody>
      </p:sp>
      <p:pic>
        <p:nvPicPr>
          <p:cNvPr id="14" name="Picture 13" descr="Logo&#10;&#10;Description automatically generated">
            <a:extLst>
              <a:ext uri="{FF2B5EF4-FFF2-40B4-BE49-F238E27FC236}">
                <a16:creationId xmlns:a16="http://schemas.microsoft.com/office/drawing/2014/main" id="{254449BA-A0E3-4C08-8F90-7298D1AEB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0550" y="151893"/>
            <a:ext cx="2848104" cy="1943124"/>
          </a:xfrm>
          <a:prstGeom prst="rect">
            <a:avLst/>
          </a:prstGeom>
        </p:spPr>
      </p:pic>
      <p:sp>
        <p:nvSpPr>
          <p:cNvPr id="4" name="Rectangle 3">
            <a:extLst>
              <a:ext uri="{FF2B5EF4-FFF2-40B4-BE49-F238E27FC236}">
                <a16:creationId xmlns:a16="http://schemas.microsoft.com/office/drawing/2014/main" id="{E34EF413-CD29-F99C-5EFD-C005E24D8189}"/>
              </a:ext>
            </a:extLst>
          </p:cNvPr>
          <p:cNvSpPr/>
          <p:nvPr/>
        </p:nvSpPr>
        <p:spPr>
          <a:xfrm>
            <a:off x="560584" y="-25947"/>
            <a:ext cx="7987764"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Scheduled/ Upcoming Premier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Series Courses</a:t>
            </a:r>
          </a:p>
        </p:txBody>
      </p:sp>
      <p:pic>
        <p:nvPicPr>
          <p:cNvPr id="10" name="Picture 9">
            <a:extLst>
              <a:ext uri="{FF2B5EF4-FFF2-40B4-BE49-F238E27FC236}">
                <a16:creationId xmlns:a16="http://schemas.microsoft.com/office/drawing/2014/main" id="{2D3BC4FA-6A4E-183E-EBDE-D69200D47F1C}"/>
              </a:ext>
            </a:extLst>
          </p:cNvPr>
          <p:cNvPicPr>
            <a:picLocks noChangeAspect="1"/>
          </p:cNvPicPr>
          <p:nvPr/>
        </p:nvPicPr>
        <p:blipFill>
          <a:blip r:embed="rId4"/>
          <a:stretch>
            <a:fillRect/>
          </a:stretch>
        </p:blipFill>
        <p:spPr>
          <a:xfrm>
            <a:off x="346178" y="2666076"/>
            <a:ext cx="8202170" cy="1381318"/>
          </a:xfrm>
          <a:prstGeom prst="rect">
            <a:avLst/>
          </a:prstGeom>
        </p:spPr>
      </p:pic>
    </p:spTree>
    <p:extLst>
      <p:ext uri="{BB962C8B-B14F-4D97-AF65-F5344CB8AC3E}">
        <p14:creationId xmlns:p14="http://schemas.microsoft.com/office/powerpoint/2010/main" val="12665491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263BC-24B3-4BCA-BB84-2C769A774D0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9FEDBE1-CFEF-40F1-8560-A3BC2863174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3C6161F-0151-473F-9891-7DC75C6697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CAD4472-B9C2-4D97-9EF9-4B27F4A00FA2}"/>
              </a:ext>
            </a:extLst>
          </p:cNvPr>
          <p:cNvSpPr txBox="1"/>
          <p:nvPr/>
        </p:nvSpPr>
        <p:spPr>
          <a:xfrm>
            <a:off x="8836202" y="2033903"/>
            <a:ext cx="3356801" cy="2492990"/>
          </a:xfrm>
          <a:prstGeom prst="rect">
            <a:avLst/>
          </a:prstGeom>
          <a:noFill/>
        </p:spPr>
        <p:txBody>
          <a:bodyPr wrap="square" rtlCol="0">
            <a:spAutoFit/>
          </a:bodyPr>
          <a:lstStyle/>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Premier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FY 2022-2023 as of February 2, 2023</a:t>
            </a:r>
          </a:p>
        </p:txBody>
      </p:sp>
      <p:pic>
        <p:nvPicPr>
          <p:cNvPr id="14" name="Picture 13" descr="Logo&#10;&#10;Description automatically generated">
            <a:extLst>
              <a:ext uri="{FF2B5EF4-FFF2-40B4-BE49-F238E27FC236}">
                <a16:creationId xmlns:a16="http://schemas.microsoft.com/office/drawing/2014/main" id="{254449BA-A0E3-4C08-8F90-7298D1AEB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0550" y="151893"/>
            <a:ext cx="2848104" cy="1943124"/>
          </a:xfrm>
          <a:prstGeom prst="rect">
            <a:avLst/>
          </a:prstGeom>
        </p:spPr>
      </p:pic>
      <p:sp>
        <p:nvSpPr>
          <p:cNvPr id="4" name="Rectangle 3">
            <a:extLst>
              <a:ext uri="{FF2B5EF4-FFF2-40B4-BE49-F238E27FC236}">
                <a16:creationId xmlns:a16="http://schemas.microsoft.com/office/drawing/2014/main" id="{E34EF413-CD29-F99C-5EFD-C005E24D8189}"/>
              </a:ext>
            </a:extLst>
          </p:cNvPr>
          <p:cNvSpPr/>
          <p:nvPr/>
        </p:nvSpPr>
        <p:spPr>
          <a:xfrm>
            <a:off x="178182" y="232122"/>
            <a:ext cx="865802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What is new for ACTEAZ Premier Series?</a:t>
            </a:r>
          </a:p>
        </p:txBody>
      </p:sp>
      <p:sp>
        <p:nvSpPr>
          <p:cNvPr id="7" name="TextBox 6">
            <a:extLst>
              <a:ext uri="{FF2B5EF4-FFF2-40B4-BE49-F238E27FC236}">
                <a16:creationId xmlns:a16="http://schemas.microsoft.com/office/drawing/2014/main" id="{6D631042-D576-7FED-00BB-A0FCE335FBB5}"/>
              </a:ext>
            </a:extLst>
          </p:cNvPr>
          <p:cNvSpPr txBox="1"/>
          <p:nvPr/>
        </p:nvSpPr>
        <p:spPr>
          <a:xfrm>
            <a:off x="429205" y="1543824"/>
            <a:ext cx="7780729"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ACTEAZ is in the process of taking a deep dive into researching the possibility of providing a portion of Premier Series Courses via an online learning platform.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 survey will be sent out to CTE and CTED Directors and to complete as our first step in researching how to best serve districts with the Premier Series Course offerings. </a:t>
            </a:r>
          </a:p>
        </p:txBody>
      </p:sp>
    </p:spTree>
    <p:extLst>
      <p:ext uri="{BB962C8B-B14F-4D97-AF65-F5344CB8AC3E}">
        <p14:creationId xmlns:p14="http://schemas.microsoft.com/office/powerpoint/2010/main" val="34851954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263BC-24B3-4BCA-BB84-2C769A774D0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9FEDBE1-CFEF-40F1-8560-A3BC2863174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3C6161F-0151-473F-9891-7DC75C6697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CAD4472-B9C2-4D97-9EF9-4B27F4A00FA2}"/>
              </a:ext>
            </a:extLst>
          </p:cNvPr>
          <p:cNvSpPr txBox="1"/>
          <p:nvPr/>
        </p:nvSpPr>
        <p:spPr>
          <a:xfrm>
            <a:off x="8836202" y="2033903"/>
            <a:ext cx="3356801" cy="2492990"/>
          </a:xfrm>
          <a:prstGeom prst="rect">
            <a:avLst/>
          </a:prstGeom>
          <a:noFill/>
        </p:spPr>
        <p:txBody>
          <a:bodyPr wrap="square" rtlCol="0">
            <a:spAutoFit/>
          </a:bodyPr>
          <a:lstStyle/>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Premier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FY 2022-2023 as of February 2, 2023</a:t>
            </a:r>
          </a:p>
        </p:txBody>
      </p:sp>
      <p:pic>
        <p:nvPicPr>
          <p:cNvPr id="14" name="Picture 13" descr="Logo&#10;&#10;Description automatically generated">
            <a:extLst>
              <a:ext uri="{FF2B5EF4-FFF2-40B4-BE49-F238E27FC236}">
                <a16:creationId xmlns:a16="http://schemas.microsoft.com/office/drawing/2014/main" id="{254449BA-A0E3-4C08-8F90-7298D1AEB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0550" y="151893"/>
            <a:ext cx="2848104" cy="1943124"/>
          </a:xfrm>
          <a:prstGeom prst="rect">
            <a:avLst/>
          </a:prstGeom>
        </p:spPr>
      </p:pic>
      <p:sp>
        <p:nvSpPr>
          <p:cNvPr id="4" name="Rectangle 3">
            <a:extLst>
              <a:ext uri="{FF2B5EF4-FFF2-40B4-BE49-F238E27FC236}">
                <a16:creationId xmlns:a16="http://schemas.microsoft.com/office/drawing/2014/main" id="{E34EF413-CD29-F99C-5EFD-C005E24D8189}"/>
              </a:ext>
            </a:extLst>
          </p:cNvPr>
          <p:cNvSpPr/>
          <p:nvPr/>
        </p:nvSpPr>
        <p:spPr>
          <a:xfrm>
            <a:off x="1606140" y="241494"/>
            <a:ext cx="608538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Statewide Partnerships</a:t>
            </a:r>
          </a:p>
        </p:txBody>
      </p:sp>
      <p:sp>
        <p:nvSpPr>
          <p:cNvPr id="6" name="TextBox 5">
            <a:extLst>
              <a:ext uri="{FF2B5EF4-FFF2-40B4-BE49-F238E27FC236}">
                <a16:creationId xmlns:a16="http://schemas.microsoft.com/office/drawing/2014/main" id="{7581BF3B-1634-6A29-5FF3-534D0E6D199C}"/>
              </a:ext>
            </a:extLst>
          </p:cNvPr>
          <p:cNvSpPr txBox="1"/>
          <p:nvPr/>
        </p:nvSpPr>
        <p:spPr>
          <a:xfrm>
            <a:off x="492369" y="1350498"/>
            <a:ext cx="4740813"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The Premier Series is offered throughout Arizona by: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ACTEAZ</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Pima JTED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West-MEC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With a handful of courses available through:</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CTD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NAVIT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EVIT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WAVE</a:t>
            </a:r>
          </a:p>
        </p:txBody>
      </p:sp>
      <p:pic>
        <p:nvPicPr>
          <p:cNvPr id="8" name="Content Placeholder 8" descr="Map&#10;&#10;Description automatically generated">
            <a:extLst>
              <a:ext uri="{FF2B5EF4-FFF2-40B4-BE49-F238E27FC236}">
                <a16:creationId xmlns:a16="http://schemas.microsoft.com/office/drawing/2014/main" id="{AF4EDBA9-2969-BD0C-914B-6F895C08FA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0232" y="1600200"/>
            <a:ext cx="3854573" cy="43513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080745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263BC-24B3-4BCA-BB84-2C769A774D0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9FEDBE1-CFEF-40F1-8560-A3BC2863174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3C6161F-0151-473F-9891-7DC75C6697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CAD4472-B9C2-4D97-9EF9-4B27F4A00FA2}"/>
              </a:ext>
            </a:extLst>
          </p:cNvPr>
          <p:cNvSpPr txBox="1"/>
          <p:nvPr/>
        </p:nvSpPr>
        <p:spPr>
          <a:xfrm>
            <a:off x="8836202" y="2033903"/>
            <a:ext cx="3356801" cy="1662315"/>
          </a:xfrm>
          <a:prstGeom prst="rect">
            <a:avLst/>
          </a:prstGeom>
          <a:noFill/>
        </p:spPr>
        <p:txBody>
          <a:bodyPr wrap="square" rtlCol="0">
            <a:spAutoFit/>
          </a:bodyPr>
          <a:lstStyle/>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Premier Series</a:t>
            </a:r>
          </a:p>
        </p:txBody>
      </p:sp>
      <p:pic>
        <p:nvPicPr>
          <p:cNvPr id="14" name="Picture 13" descr="Logo&#10;&#10;Description automatically generated">
            <a:extLst>
              <a:ext uri="{FF2B5EF4-FFF2-40B4-BE49-F238E27FC236}">
                <a16:creationId xmlns:a16="http://schemas.microsoft.com/office/drawing/2014/main" id="{254449BA-A0E3-4C08-8F90-7298D1AEB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0550" y="151893"/>
            <a:ext cx="2848104" cy="1943124"/>
          </a:xfrm>
          <a:prstGeom prst="rect">
            <a:avLst/>
          </a:prstGeom>
        </p:spPr>
      </p:pic>
      <p:sp>
        <p:nvSpPr>
          <p:cNvPr id="4" name="Rectangle 3">
            <a:extLst>
              <a:ext uri="{FF2B5EF4-FFF2-40B4-BE49-F238E27FC236}">
                <a16:creationId xmlns:a16="http://schemas.microsoft.com/office/drawing/2014/main" id="{E34EF413-CD29-F99C-5EFD-C005E24D8189}"/>
              </a:ext>
            </a:extLst>
          </p:cNvPr>
          <p:cNvSpPr/>
          <p:nvPr/>
        </p:nvSpPr>
        <p:spPr>
          <a:xfrm>
            <a:off x="995621" y="241494"/>
            <a:ext cx="7099316"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Course Offerings/ Calendar</a:t>
            </a:r>
          </a:p>
        </p:txBody>
      </p:sp>
      <p:sp>
        <p:nvSpPr>
          <p:cNvPr id="9" name="TextBox 8">
            <a:extLst>
              <a:ext uri="{FF2B5EF4-FFF2-40B4-BE49-F238E27FC236}">
                <a16:creationId xmlns:a16="http://schemas.microsoft.com/office/drawing/2014/main" id="{22363343-4C90-2614-5AEF-37A591B44312}"/>
              </a:ext>
            </a:extLst>
          </p:cNvPr>
          <p:cNvSpPr txBox="1"/>
          <p:nvPr/>
        </p:nvSpPr>
        <p:spPr>
          <a:xfrm>
            <a:off x="860916" y="1164566"/>
            <a:ext cx="810246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For more information on ACTEAZ Courses &amp; Course Calendar please visit the ACTEAZ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https://www.acteaz.org/cte-leads-2/about-the-teacher-series/</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Qr code&#10;&#10;Description automatically generated">
            <a:extLst>
              <a:ext uri="{FF2B5EF4-FFF2-40B4-BE49-F238E27FC236}">
                <a16:creationId xmlns:a16="http://schemas.microsoft.com/office/drawing/2014/main" id="{0DF40657-6B4C-D78F-4F62-67763EC1F3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1700" y="3255962"/>
            <a:ext cx="3356802" cy="3356802"/>
          </a:xfrm>
          <a:prstGeom prst="rect">
            <a:avLst/>
          </a:prstGeom>
        </p:spPr>
      </p:pic>
    </p:spTree>
    <p:extLst>
      <p:ext uri="{BB962C8B-B14F-4D97-AF65-F5344CB8AC3E}">
        <p14:creationId xmlns:p14="http://schemas.microsoft.com/office/powerpoint/2010/main" val="2195205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263BC-24B3-4BCA-BB84-2C769A774D0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9FEDBE1-CFEF-40F1-8560-A3BC2863174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3C6161F-0151-473F-9891-7DC75C6697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CAD4472-B9C2-4D97-9EF9-4B27F4A00FA2}"/>
              </a:ext>
            </a:extLst>
          </p:cNvPr>
          <p:cNvSpPr txBox="1"/>
          <p:nvPr/>
        </p:nvSpPr>
        <p:spPr>
          <a:xfrm>
            <a:off x="8836202" y="2033903"/>
            <a:ext cx="3356801" cy="1662315"/>
          </a:xfrm>
          <a:prstGeom prst="rect">
            <a:avLst/>
          </a:prstGeom>
          <a:noFill/>
        </p:spPr>
        <p:txBody>
          <a:bodyPr wrap="square" rtlCol="0">
            <a:spAutoFit/>
          </a:bodyPr>
          <a:lstStyle/>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Premier Series</a:t>
            </a:r>
          </a:p>
        </p:txBody>
      </p:sp>
      <p:pic>
        <p:nvPicPr>
          <p:cNvPr id="14" name="Picture 13" descr="Logo&#10;&#10;Description automatically generated">
            <a:extLst>
              <a:ext uri="{FF2B5EF4-FFF2-40B4-BE49-F238E27FC236}">
                <a16:creationId xmlns:a16="http://schemas.microsoft.com/office/drawing/2014/main" id="{254449BA-A0E3-4C08-8F90-7298D1AEB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0550" y="151893"/>
            <a:ext cx="2848104" cy="1943124"/>
          </a:xfrm>
          <a:prstGeom prst="rect">
            <a:avLst/>
          </a:prstGeom>
        </p:spPr>
      </p:pic>
      <p:sp>
        <p:nvSpPr>
          <p:cNvPr id="4" name="Rectangle 3">
            <a:extLst>
              <a:ext uri="{FF2B5EF4-FFF2-40B4-BE49-F238E27FC236}">
                <a16:creationId xmlns:a16="http://schemas.microsoft.com/office/drawing/2014/main" id="{E34EF413-CD29-F99C-5EFD-C005E24D8189}"/>
              </a:ext>
            </a:extLst>
          </p:cNvPr>
          <p:cNvSpPr/>
          <p:nvPr/>
        </p:nvSpPr>
        <p:spPr>
          <a:xfrm>
            <a:off x="2362437" y="241494"/>
            <a:ext cx="436568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How Can I Help?</a:t>
            </a:r>
          </a:p>
        </p:txBody>
      </p:sp>
      <p:sp>
        <p:nvSpPr>
          <p:cNvPr id="6" name="TextBox 5">
            <a:extLst>
              <a:ext uri="{FF2B5EF4-FFF2-40B4-BE49-F238E27FC236}">
                <a16:creationId xmlns:a16="http://schemas.microsoft.com/office/drawing/2014/main" id="{E9DC9848-891C-D91C-9B95-D3483AD86087}"/>
              </a:ext>
            </a:extLst>
          </p:cNvPr>
          <p:cNvSpPr txBox="1"/>
          <p:nvPr/>
        </p:nvSpPr>
        <p:spPr>
          <a:xfrm>
            <a:off x="253346" y="1447731"/>
            <a:ext cx="8957931"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For more information about the Premier Series or to schedule Premier Series classes for your instructors, please 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Shelby Freytag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Email: </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Premierseries@acteaz.org</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Phone: (928) 941-0204</a:t>
            </a:r>
          </a:p>
        </p:txBody>
      </p:sp>
    </p:spTree>
    <p:extLst>
      <p:ext uri="{BB962C8B-B14F-4D97-AF65-F5344CB8AC3E}">
        <p14:creationId xmlns:p14="http://schemas.microsoft.com/office/powerpoint/2010/main" val="26226488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5137-1DA7-8C43-AD97-247781793B92}"/>
              </a:ext>
            </a:extLst>
          </p:cNvPr>
          <p:cNvSpPr>
            <a:spLocks noGrp="1"/>
          </p:cNvSpPr>
          <p:nvPr>
            <p:ph type="title"/>
          </p:nvPr>
        </p:nvSpPr>
        <p:spPr>
          <a:xfrm>
            <a:off x="657729" y="653182"/>
            <a:ext cx="7422242" cy="4482489"/>
          </a:xfrm>
        </p:spPr>
        <p:txBody>
          <a:bodyPr/>
          <a:lstStyle/>
          <a:p>
            <a:r>
              <a:rPr lang="en-US" dirty="0">
                <a:solidFill>
                  <a:schemeClr val="bg1"/>
                </a:solidFill>
              </a:rPr>
              <a:t>Our Next </a:t>
            </a:r>
            <a:br>
              <a:rPr lang="en-US" dirty="0">
                <a:solidFill>
                  <a:schemeClr val="bg1"/>
                </a:solidFill>
              </a:rPr>
            </a:br>
            <a:r>
              <a:rPr lang="en-US" dirty="0">
                <a:solidFill>
                  <a:schemeClr val="bg1"/>
                </a:solidFill>
              </a:rPr>
              <a:t>CTE Administrators Meeting will be in </a:t>
            </a:r>
            <a:br>
              <a:rPr lang="en-US" dirty="0">
                <a:solidFill>
                  <a:schemeClr val="bg1"/>
                </a:solidFill>
              </a:rPr>
            </a:br>
            <a:r>
              <a:rPr lang="en-US" dirty="0">
                <a:solidFill>
                  <a:schemeClr val="bg1"/>
                </a:solidFill>
              </a:rPr>
              <a:t>Tucson – 2023</a:t>
            </a:r>
            <a:br>
              <a:rPr lang="en-US" dirty="0">
                <a:solidFill>
                  <a:schemeClr val="bg1"/>
                </a:solidFill>
              </a:rPr>
            </a:br>
            <a:r>
              <a:rPr lang="en-US" dirty="0">
                <a:solidFill>
                  <a:schemeClr val="bg1"/>
                </a:solidFill>
              </a:rPr>
              <a:t>Summer Conference</a:t>
            </a:r>
          </a:p>
        </p:txBody>
      </p:sp>
      <p:sp>
        <p:nvSpPr>
          <p:cNvPr id="13" name="Slide Number Placeholder 2">
            <a:extLst>
              <a:ext uri="{FF2B5EF4-FFF2-40B4-BE49-F238E27FC236}">
                <a16:creationId xmlns:a16="http://schemas.microsoft.com/office/drawing/2014/main" id="{BC742916-147F-CB43-9E4F-D872D8D6FFD4}"/>
              </a:ext>
            </a:extLst>
          </p:cNvPr>
          <p:cNvSpPr>
            <a:spLocks noGrp="1"/>
          </p:cNvSpPr>
          <p:nvPr>
            <p:ph type="sldNum" sz="quarter" idx="10"/>
          </p:nvPr>
        </p:nvSpPr>
        <p:spPr>
          <a:xfrm>
            <a:off x="9266582" y="6356350"/>
            <a:ext cx="2743200"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CB8F98-32D9-9E4F-BAC9-49610775ED25}" type="slidenum">
              <a:rPr kumimoji="0" lang="en-US" sz="14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2F561DFA-6E20-4209-933D-B001690C712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68079" y="2714640"/>
            <a:ext cx="2376145" cy="928673"/>
          </a:xfrm>
          <a:prstGeom prst="rect">
            <a:avLst/>
          </a:prstGeom>
          <a:noFill/>
          <a:ln>
            <a:noFill/>
          </a:ln>
        </p:spPr>
      </p:pic>
      <p:pic>
        <p:nvPicPr>
          <p:cNvPr id="3" name="Picture 2">
            <a:extLst>
              <a:ext uri="{FF2B5EF4-FFF2-40B4-BE49-F238E27FC236}">
                <a16:creationId xmlns:a16="http://schemas.microsoft.com/office/drawing/2014/main" id="{611928E2-92BA-B6EF-794E-EA19AE8AFF67}"/>
              </a:ext>
            </a:extLst>
          </p:cNvPr>
          <p:cNvPicPr>
            <a:picLocks noChangeAspect="1"/>
          </p:cNvPicPr>
          <p:nvPr/>
        </p:nvPicPr>
        <p:blipFill>
          <a:blip r:embed="rId3"/>
          <a:stretch>
            <a:fillRect/>
          </a:stretch>
        </p:blipFill>
        <p:spPr>
          <a:xfrm>
            <a:off x="8878184" y="538972"/>
            <a:ext cx="1609725" cy="1638300"/>
          </a:xfrm>
          <a:prstGeom prst="rect">
            <a:avLst/>
          </a:prstGeom>
        </p:spPr>
      </p:pic>
    </p:spTree>
    <p:extLst>
      <p:ext uri="{BB962C8B-B14F-4D97-AF65-F5344CB8AC3E}">
        <p14:creationId xmlns:p14="http://schemas.microsoft.com/office/powerpoint/2010/main" val="486498642"/>
      </p:ext>
    </p:extLst>
  </p:cSld>
  <p:clrMapOvr>
    <a:masterClrMapping/>
  </p:clrMapOvr>
</p:sld>
</file>

<file path=ppt/theme/theme1.xml><?xml version="1.0" encoding="utf-8"?>
<a:theme xmlns:a="http://schemas.openxmlformats.org/drawingml/2006/main" name="FTF Theme, 201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85750" indent="-285750" algn="l">
          <a:buClr>
            <a:srgbClr val="53C10C"/>
          </a:buClr>
          <a:buSzPct val="85000"/>
          <a:buFont typeface="Arial" panose="020B0604020202020204" pitchFamily="34" charset="0"/>
          <a:buChar char="•"/>
          <a:defRPr sz="2000" b="0" i="0" dirty="0" smtClean="0">
            <a:solidFill>
              <a:srgbClr val="5A5D5C"/>
            </a:solidFill>
            <a:latin typeface="Calibri Light" panose="020F0302020204030204" pitchFamily="34" charset="0"/>
            <a:cs typeface="Calibri Light" panose="020F03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4">
      <a:majorFont>
        <a:latin typeface="Basic Sans Black"/>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ACTEAZ Powerpoint Template 2022" id="{8F4F136D-A6CA-4178-AAAC-2BBB990EDDBE}" vid="{A8C1DB3E-52E0-41DD-BA77-BE20B6904F9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RetrospectVTI">
  <a:themeElements>
    <a:clrScheme name="MONO">
      <a:dk1>
        <a:srgbClr val="000000"/>
      </a:dk1>
      <a:lt1>
        <a:srgbClr val="ECEEF7"/>
      </a:lt1>
      <a:dk2>
        <a:srgbClr val="000000"/>
      </a:dk2>
      <a:lt2>
        <a:srgbClr val="F5F8FF"/>
      </a:lt2>
      <a:accent1>
        <a:srgbClr val="ECEEF7"/>
      </a:accent1>
      <a:accent2>
        <a:srgbClr val="F5F8FF"/>
      </a:accent2>
      <a:accent3>
        <a:srgbClr val="A1A2A9"/>
      </a:accent3>
      <a:accent4>
        <a:srgbClr val="141514"/>
      </a:accent4>
      <a:accent5>
        <a:srgbClr val="000000"/>
      </a:accent5>
      <a:accent6>
        <a:srgbClr val="96969C"/>
      </a:accent6>
      <a:hlink>
        <a:srgbClr val="5F6063"/>
      </a:hlink>
      <a:folHlink>
        <a:srgbClr val="91919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Minimalist_Light_Sales Pitch_02_Win32_AS_v3" id="{A204E388-A84B-4CC6-98FC-54ED9900B3CD}" vid="{1AF041A9-EA2C-4539-9272-70AF2168FE9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8A5CDE0033014BB7CF0B71530BDF99" ma:contentTypeVersion="6" ma:contentTypeDescription="Create a new document." ma:contentTypeScope="" ma:versionID="ab73bfecd50ae2e26a592aad63026044">
  <xsd:schema xmlns:xsd="http://www.w3.org/2001/XMLSchema" xmlns:xs="http://www.w3.org/2001/XMLSchema" xmlns:p="http://schemas.microsoft.com/office/2006/metadata/properties" xmlns:ns2="6956a4e3-4065-4b8a-833d-d2ae2a8a83d5" targetNamespace="http://schemas.microsoft.com/office/2006/metadata/properties" ma:root="true" ma:fieldsID="88106054ace498a63f7e7ac568adf037" ns2:_="">
    <xsd:import namespace="6956a4e3-4065-4b8a-833d-d2ae2a8a83d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56a4e3-4065-4b8a-833d-d2ae2a8a8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7FD3AF-EF6C-4366-87AE-9BE041A4D4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56a4e3-4065-4b8a-833d-d2ae2a8a83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987F97-98C5-45D1-99FB-1F4E7911316C}">
  <ds:schemaRefs>
    <ds:schemaRef ds:uri="http://schemas.microsoft.com/sharepoint/v3/contenttype/forms"/>
  </ds:schemaRefs>
</ds:datastoreItem>
</file>

<file path=customXml/itemProps3.xml><?xml version="1.0" encoding="utf-8"?>
<ds:datastoreItem xmlns:ds="http://schemas.openxmlformats.org/officeDocument/2006/customXml" ds:itemID="{B7BBEEE5-391C-4E22-A797-CD70D630913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10925</TotalTime>
  <Words>4758</Words>
  <Application>Microsoft Office PowerPoint</Application>
  <PresentationFormat>Widescreen</PresentationFormat>
  <Paragraphs>674</Paragraphs>
  <Slides>95</Slides>
  <Notes>26</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95</vt:i4>
      </vt:variant>
    </vt:vector>
  </HeadingPairs>
  <TitlesOfParts>
    <vt:vector size="122" baseType="lpstr">
      <vt:lpstr>Arial</vt:lpstr>
      <vt:lpstr>Basic Sans Black</vt:lpstr>
      <vt:lpstr>Calibri</vt:lpstr>
      <vt:lpstr>Calibri Light</vt:lpstr>
      <vt:lpstr>Century Gothic</vt:lpstr>
      <vt:lpstr>Franklin Gothic Medium</vt:lpstr>
      <vt:lpstr>Helvetica, Arial</vt:lpstr>
      <vt:lpstr>Lato</vt:lpstr>
      <vt:lpstr>MiloOT</vt:lpstr>
      <vt:lpstr>Open Sans</vt:lpstr>
      <vt:lpstr>Oswald</vt:lpstr>
      <vt:lpstr>Playfair Display</vt:lpstr>
      <vt:lpstr>Raleway</vt:lpstr>
      <vt:lpstr>Raleway Black</vt:lpstr>
      <vt:lpstr>Raleway SemiBold</vt:lpstr>
      <vt:lpstr>Roboto</vt:lpstr>
      <vt:lpstr>Roboto Medium</vt:lpstr>
      <vt:lpstr>Times New Roman</vt:lpstr>
      <vt:lpstr>Verdana</vt:lpstr>
      <vt:lpstr>FTF Theme, 2018</vt:lpstr>
      <vt:lpstr>1_Office Theme</vt:lpstr>
      <vt:lpstr>2_Office Theme</vt:lpstr>
      <vt:lpstr>Office Theme</vt:lpstr>
      <vt:lpstr>3_Office Theme</vt:lpstr>
      <vt:lpstr>Simple Light</vt:lpstr>
      <vt:lpstr>Coral</vt:lpstr>
      <vt:lpstr>RetrospectVTI</vt:lpstr>
      <vt:lpstr>CTE Administrators Meeting</vt:lpstr>
      <vt:lpstr>Welcome/Introductions and CTE Updates                         Cathie Raymond              Grants and Comprehensive Local Needs Assessment (CLNA)     Mary Medina/Audrey Dieken Allocations and Accountability              Bobby Neves, Samuel Irvin  Updates:  ACOVA, AOAC New Program List, Program Monitoring, Industry Credentials      Cindy Gutierrez Updates: Curriculum Connection Updates: Project Change School Counselors                                                                          Emily Brown Technical Standards, Testing, TSA Teacher Institutes                     Judy Balogh CTSO                 Julie Ellis Updates: ACTEAZ, Premier Series Closing Remarks                                                                      Cathie Raymond    </vt:lpstr>
      <vt:lpstr>Meetings were held September 19, October 27, and January 12.  Vision was revised and Mission was kept the same.</vt:lpstr>
      <vt:lpstr>Vision: Every Arizona student has a developed career pathway.  Mission: Career and Technical Education will engage Arizona learners in relevant experiences leading to purposeful and economically viable careers. </vt:lpstr>
      <vt:lpstr>Hurshneet Chada:   Mountain Ridge  Deer Valley Marissa Partida:      Desert View  Sunnyside Tej Desai:           Paradise Valley HS Sara Pirone:           Verrado   Agua Fria Kiersten Morris:       CDO &amp; Pima JTED </vt:lpstr>
      <vt:lpstr>CTE is now in the same division as Exceptional Student Services / Child and Adult Services.  Colette Chapman is the Associate Superintendent for this division.</vt:lpstr>
      <vt:lpstr>Our Next  CTE Administrators Meeting will be in  Tucson – 2023 Summer Conference</vt:lpstr>
      <vt:lpstr>Federal Perkins V and State Priority Grants</vt:lpstr>
      <vt:lpstr>PowerPoint Presentation</vt:lpstr>
      <vt:lpstr>PowerPoint Presentation</vt:lpstr>
      <vt:lpstr>CTE Grant Application Important Dates FY2024 </vt:lpstr>
      <vt:lpstr>PowerPoint Presentation</vt:lpstr>
      <vt:lpstr>PowerPoint Presentation</vt:lpstr>
      <vt:lpstr>PowerPoint Presentation</vt:lpstr>
      <vt:lpstr>PowerPoint Presentation</vt:lpstr>
      <vt:lpstr>Preparation for FY2024 Perkins CLNA Leadership Meeting</vt:lpstr>
      <vt:lpstr>PowerPoint Presentation</vt:lpstr>
      <vt:lpstr>Reminders</vt:lpstr>
      <vt:lpstr>Upcoming FY2024 Grant Application Trainings</vt:lpstr>
      <vt:lpstr>PowerPoint Presentation</vt:lpstr>
      <vt:lpstr>PowerPoint Presentation</vt:lpstr>
      <vt:lpstr>Mary M. Medina – CTE Grants Supervisor Mary.M.Medina@AZED.gov 505-426-6681</vt:lpstr>
      <vt:lpstr>Fiscal Update </vt:lpstr>
      <vt:lpstr>PowerPoint Presentation</vt:lpstr>
      <vt:lpstr>PowerPoint Presentation</vt:lpstr>
      <vt:lpstr>All allocations will be changing  </vt:lpstr>
      <vt:lpstr>PowerPoint Presentation</vt:lpstr>
      <vt:lpstr>Bobby Neves, Director, Fiscal/Grant/Accountability Bobby.Neves@azed.gov (602) 542-5137</vt:lpstr>
      <vt:lpstr>CTE Accountability &amp; CTE Data Portal</vt:lpstr>
      <vt:lpstr>Important Dates for FY 2022-2023</vt:lpstr>
      <vt:lpstr>PowerPoint Presentation</vt:lpstr>
      <vt:lpstr>PowerPoint Presentation</vt:lpstr>
      <vt:lpstr>PowerPoint Presentation</vt:lpstr>
      <vt:lpstr>PowerPoint Presentation</vt:lpstr>
      <vt:lpstr>PowerPoint Presentation</vt:lpstr>
      <vt:lpstr>Districts &amp; CTEDs now have an assigned CTE Accountability Specialist to serve as a single point of contact.</vt:lpstr>
      <vt:lpstr>What is CTE/ADE IT working on now?</vt:lpstr>
      <vt:lpstr>Tammie Chavez, CTE Enrollment Specialist Tammie.Chavez@azed.gov 602-542-3839  Charles Jarvis, Education Program Specialist Charles.Jarvis@azed.gov 602-542-3823  Donna Kerwin, CTE Business Analyst Donna.Kerwin@azed.gov 602-542-7881  Janet Silao, Education Program Specialist Janet.Silao@azed.gov 602-542-5485  Samuel Irvin, CTE Accountability Lead Samuel.Irvin@azed.gov 602-364-1946</vt:lpstr>
      <vt:lpstr>ACOVA Updates - The CTE Administrator’s Professional Organization </vt:lpstr>
      <vt:lpstr>ACOVA- follow us on social media! </vt:lpstr>
      <vt:lpstr>ACOVA- follow us on social media! </vt:lpstr>
      <vt:lpstr>ACOVA Updates - The CTE Administrator’s Professional Organization </vt:lpstr>
      <vt:lpstr>ACOVA Updates - The CTE Administrator’s Professional Organization </vt:lpstr>
      <vt:lpstr>AOAC – Arizona OCCUPATIONAL  ADMINISTRATORS cOUNCIL</vt:lpstr>
      <vt:lpstr>AOAC – Arizona OCCUPATIONAL  ADMINISTRATORS cOUNCIL</vt:lpstr>
      <vt:lpstr>CTE Program Services Updates</vt:lpstr>
      <vt:lpstr>PowerPoint Presentation</vt:lpstr>
      <vt:lpstr>PowerPoint Presentation</vt:lpstr>
      <vt:lpstr>PowerPoint Presentation</vt:lpstr>
      <vt:lpstr>CTE Program  Monitoring SY 23-24  Email: CTELocalPrograms@azed.gov </vt:lpstr>
      <vt:lpstr> Cochise Technology District  and member districts  Gila Institute for Technology  and member districts  Pima JTED and member districts  </vt:lpstr>
      <vt:lpstr>PowerPoint Presentation</vt:lpstr>
      <vt:lpstr>PowerPoint Presentation</vt:lpstr>
      <vt:lpstr>Cindy Gutierrez, Director, CTE Program Services Cindy.Gutierrez@azed.gov (602) 542-4365</vt:lpstr>
      <vt:lpstr>PowerPoint Presentation</vt:lpstr>
      <vt:lpstr>PowerPoint Presentation</vt:lpstr>
      <vt:lpstr>Project CHANGE</vt:lpstr>
      <vt:lpstr>Project CHANGE</vt:lpstr>
      <vt:lpstr>School Counselor Director Updates</vt:lpstr>
      <vt:lpstr>We are proud to say that we currently have over 50,000 users on My Future AZ.  Now offering 3 virtual trainings each month to support users.  To register for trainings, visit: https://www.azed.gov/ecap </vt:lpstr>
      <vt:lpstr>School Counselors Track: Monday and Tuesday  July 17th-18th  School Counselors Luncheon July 17th 11:30am-1:00pm</vt:lpstr>
      <vt:lpstr>Restarted monthly School Counselor Connection Newsletter in January </vt:lpstr>
      <vt:lpstr> Emily Brown, School Counselor Director Emily.Brown@azed.gov (602) 542-5353</vt:lpstr>
      <vt:lpstr>Technical Standards  Technical Skills Assessments After School Online TSA Support Annual CTE TSA Teacher Institutes</vt:lpstr>
      <vt:lpstr>PowerPoint Presentation</vt:lpstr>
      <vt:lpstr>PowerPoint Presentation</vt:lpstr>
      <vt:lpstr>PowerPoint Presentation</vt:lpstr>
      <vt:lpstr>PowerPoint Presentation</vt:lpstr>
      <vt:lpstr>PowerPoint Presentation</vt:lpstr>
      <vt:lpstr>CTSOs</vt:lpstr>
      <vt:lpstr>CTSOs</vt:lpstr>
      <vt:lpstr>CTSO MEMBERSHIP   </vt:lpstr>
      <vt:lpstr>PowerPoint Presentation</vt:lpstr>
      <vt:lpstr>PowerPoint Presentation</vt:lpstr>
      <vt:lpstr>PowerPoint Presentation</vt:lpstr>
      <vt:lpstr>PowerPoint Presentation</vt:lpstr>
      <vt:lpstr>Questions, Concerns, Comments</vt:lpstr>
      <vt:lpstr>CTE Administrators Meeting</vt:lpstr>
      <vt:lpstr>Midwinter (Feb. 2 – 3, 2023)</vt:lpstr>
      <vt:lpstr>CTE Month®: February 2023</vt:lpstr>
      <vt:lpstr>ACTE Summer Conference</vt:lpstr>
      <vt:lpstr>ACTEAZ Awards</vt:lpstr>
      <vt:lpstr>ACTEAZ Scholarships</vt:lpstr>
      <vt:lpstr>ACTE National Policy Seminar (NPS)</vt:lpstr>
      <vt:lpstr>ACTE Region V Conference</vt:lpstr>
      <vt:lpstr>ACTEAZ Comms</vt:lpstr>
      <vt:lpstr>Contact Us</vt:lpstr>
      <vt:lpstr>PREMIER SERIES</vt:lpstr>
      <vt:lpstr>PowerPoint Presentation</vt:lpstr>
      <vt:lpstr>PowerPoint Presentation</vt:lpstr>
      <vt:lpstr>PowerPoint Presentation</vt:lpstr>
      <vt:lpstr>PowerPoint Presentation</vt:lpstr>
      <vt:lpstr>PowerPoint Presentation</vt:lpstr>
      <vt:lpstr>PowerPoint Presentation</vt:lpstr>
      <vt:lpstr>Our Next  CTE Administrators Meeting will be in  Tucson – 2023 Summer Conference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Schlabach</dc:creator>
  <cp:lastModifiedBy>Wilson Dight, Jet</cp:lastModifiedBy>
  <cp:revision>814</cp:revision>
  <cp:lastPrinted>2019-07-09T15:51:45Z</cp:lastPrinted>
  <dcterms:created xsi:type="dcterms:W3CDTF">2018-03-20T17:28:56Z</dcterms:created>
  <dcterms:modified xsi:type="dcterms:W3CDTF">2023-02-02T18:40:12Z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0x0101000A8A5CDE0033014BB7CF0B71530BDF99</vt:lpwstr>
  </property>
</Properties>
</file>