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8"/>
  </p:notesMasterIdLst>
  <p:handoutMasterIdLst>
    <p:handoutMasterId r:id="rId29"/>
  </p:handoutMasterIdLst>
  <p:sldIdLst>
    <p:sldId id="692" r:id="rId5"/>
    <p:sldId id="688" r:id="rId6"/>
    <p:sldId id="401" r:id="rId7"/>
    <p:sldId id="681" r:id="rId8"/>
    <p:sldId id="709" r:id="rId9"/>
    <p:sldId id="710" r:id="rId10"/>
    <p:sldId id="680" r:id="rId11"/>
    <p:sldId id="698" r:id="rId12"/>
    <p:sldId id="689" r:id="rId13"/>
    <p:sldId id="721" r:id="rId14"/>
    <p:sldId id="725" r:id="rId15"/>
    <p:sldId id="711" r:id="rId16"/>
    <p:sldId id="722" r:id="rId17"/>
    <p:sldId id="723" r:id="rId18"/>
    <p:sldId id="724" r:id="rId19"/>
    <p:sldId id="726" r:id="rId20"/>
    <p:sldId id="727" r:id="rId21"/>
    <p:sldId id="714" r:id="rId22"/>
    <p:sldId id="715" r:id="rId23"/>
    <p:sldId id="712" r:id="rId24"/>
    <p:sldId id="690" r:id="rId25"/>
    <p:sldId id="717" r:id="rId26"/>
    <p:sldId id="6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2F248-5805-9B71-2D44-47667142A282}" name="Young, Ryan" initials="RY" userId="S::Ryan.Young@azed.gov::e52bde22-c387-40da-9c60-a50832244d29" providerId="AD"/>
  <p188:author id="{06E26EA0-81F6-43AD-F53D-069552694833}" name="Liu, Xin" initials="XL" userId="S::Xin.Liu@azed.gov::5ef06ed4-3c08-401d-a877-1d5e9ed06e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840D2-D8B2-4A2C-B722-5975E20D9223}" v="240" dt="2024-05-07T23:11:07.201"/>
    <p1510:client id="{619724E6-790A-5671-6BF8-6416E7B00468}" v="49" dt="2024-05-07T16:51:38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0CAF7-460A-4CF1-B9F9-85074C361F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F9384F-A70D-4826-BBCC-252A9225C4C9}">
      <dgm:prSet/>
      <dgm:spPr/>
      <dgm:t>
        <a:bodyPr/>
        <a:lstStyle/>
        <a:p>
          <a:r>
            <a:rPr lang="en-US" b="0" i="0" dirty="0">
              <a:latin typeface="+mj-lt"/>
            </a:rPr>
            <a:t>ADM Update</a:t>
          </a:r>
          <a:endParaRPr lang="en-US" b="0" dirty="0">
            <a:latin typeface="+mj-lt"/>
          </a:endParaRPr>
        </a:p>
      </dgm:t>
    </dgm:pt>
    <dgm:pt modelId="{9E09D076-17B8-4188-8A1D-1DE2F93AE879}" type="parTrans" cxnId="{F4D1D428-CF05-431F-944D-56BE117B2C18}">
      <dgm:prSet/>
      <dgm:spPr/>
      <dgm:t>
        <a:bodyPr/>
        <a:lstStyle/>
        <a:p>
          <a:endParaRPr lang="en-US"/>
        </a:p>
      </dgm:t>
    </dgm:pt>
    <dgm:pt modelId="{B5A4BA08-4D59-461D-A0EC-D7B8210E9347}" type="sibTrans" cxnId="{F4D1D428-CF05-431F-944D-56BE117B2C18}">
      <dgm:prSet/>
      <dgm:spPr/>
      <dgm:t>
        <a:bodyPr/>
        <a:lstStyle/>
        <a:p>
          <a:endParaRPr lang="en-US"/>
        </a:p>
      </dgm:t>
    </dgm:pt>
    <dgm:pt modelId="{155F9699-50B8-4651-8374-9906CBC2FDD9}">
      <dgm:prSet/>
      <dgm:spPr/>
      <dgm:t>
        <a:bodyPr/>
        <a:lstStyle/>
        <a:p>
          <a:r>
            <a:rPr lang="en-US" b="0" i="0" dirty="0">
              <a:latin typeface="+mj-lt"/>
            </a:rPr>
            <a:t>FRPL ADM Reconciliation</a:t>
          </a:r>
          <a:endParaRPr lang="en-US" dirty="0">
            <a:latin typeface="+mj-lt"/>
          </a:endParaRPr>
        </a:p>
      </dgm:t>
    </dgm:pt>
    <dgm:pt modelId="{9E8E13DE-8C4A-4D91-A7EA-E0C867CA13FD}" type="parTrans" cxnId="{C2DE808B-1DE9-4CFA-A8A7-6DF7FFF3A14E}">
      <dgm:prSet/>
      <dgm:spPr/>
      <dgm:t>
        <a:bodyPr/>
        <a:lstStyle/>
        <a:p>
          <a:endParaRPr lang="en-US"/>
        </a:p>
      </dgm:t>
    </dgm:pt>
    <dgm:pt modelId="{F2036DC1-76AF-49EC-816B-3048DA75CAE0}" type="sibTrans" cxnId="{C2DE808B-1DE9-4CFA-A8A7-6DF7FFF3A14E}">
      <dgm:prSet/>
      <dgm:spPr/>
      <dgm:t>
        <a:bodyPr/>
        <a:lstStyle/>
        <a:p>
          <a:endParaRPr lang="en-US"/>
        </a:p>
      </dgm:t>
    </dgm:pt>
    <dgm:pt modelId="{EB03E400-F3DA-475E-B4F5-13917BA0A0B6}">
      <dgm:prSet/>
      <dgm:spPr/>
      <dgm:t>
        <a:bodyPr/>
        <a:lstStyle/>
        <a:p>
          <a:r>
            <a:rPr lang="en-US" dirty="0">
              <a:latin typeface="+mj-lt"/>
            </a:rPr>
            <a:t>FY24 Statewide Recalculation </a:t>
          </a:r>
        </a:p>
      </dgm:t>
    </dgm:pt>
    <dgm:pt modelId="{5F25FA91-820B-4BE2-BCFA-9327C574B2FB}" type="parTrans" cxnId="{F449B693-B4A8-4B26-88DF-795CE8B6100B}">
      <dgm:prSet/>
      <dgm:spPr/>
      <dgm:t>
        <a:bodyPr/>
        <a:lstStyle/>
        <a:p>
          <a:endParaRPr lang="en-US"/>
        </a:p>
      </dgm:t>
    </dgm:pt>
    <dgm:pt modelId="{23D82932-F0AB-486C-AD54-9E855C76B403}" type="sibTrans" cxnId="{F449B693-B4A8-4B26-88DF-795CE8B6100B}">
      <dgm:prSet/>
      <dgm:spPr/>
      <dgm:t>
        <a:bodyPr/>
        <a:lstStyle/>
        <a:p>
          <a:endParaRPr lang="en-US"/>
        </a:p>
      </dgm:t>
    </dgm:pt>
    <dgm:pt modelId="{36BF9937-FB29-4FB7-B906-605FA3680E1F}">
      <dgm:prSet/>
      <dgm:spPr/>
      <dgm:t>
        <a:bodyPr/>
        <a:lstStyle/>
        <a:p>
          <a:r>
            <a:rPr lang="en-US" b="0" i="0" dirty="0">
              <a:latin typeface="+mj-lt"/>
            </a:rPr>
            <a:t>Payment Update</a:t>
          </a:r>
          <a:endParaRPr lang="en-US" dirty="0">
            <a:latin typeface="+mj-lt"/>
          </a:endParaRPr>
        </a:p>
      </dgm:t>
    </dgm:pt>
    <dgm:pt modelId="{8A6E3767-C3FC-40A8-8463-B31911E0CCE5}" type="parTrans" cxnId="{73312921-63B3-49EF-90DE-030C67A782E7}">
      <dgm:prSet/>
      <dgm:spPr/>
      <dgm:t>
        <a:bodyPr/>
        <a:lstStyle/>
        <a:p>
          <a:endParaRPr lang="en-US"/>
        </a:p>
      </dgm:t>
    </dgm:pt>
    <dgm:pt modelId="{020CD6AF-0DB2-4F81-9B42-B9642C64A5F4}" type="sibTrans" cxnId="{73312921-63B3-49EF-90DE-030C67A782E7}">
      <dgm:prSet/>
      <dgm:spPr/>
      <dgm:t>
        <a:bodyPr/>
        <a:lstStyle/>
        <a:p>
          <a:endParaRPr lang="en-US"/>
        </a:p>
      </dgm:t>
    </dgm:pt>
    <dgm:pt modelId="{B04D83E4-FE21-4B4F-A81F-911DA2EBA0B8}">
      <dgm:prSet/>
      <dgm:spPr/>
      <dgm:t>
        <a:bodyPr/>
        <a:lstStyle/>
        <a:p>
          <a:r>
            <a:rPr lang="en-US" dirty="0">
              <a:latin typeface="+mj-lt"/>
            </a:rPr>
            <a:t>Transportation </a:t>
          </a:r>
        </a:p>
      </dgm:t>
    </dgm:pt>
    <dgm:pt modelId="{F97D928E-E21E-40E9-9FA4-24305F5AC3F5}" type="parTrans" cxnId="{B5CDD812-76EF-4E20-A89D-993811939BB0}">
      <dgm:prSet/>
      <dgm:spPr/>
      <dgm:t>
        <a:bodyPr/>
        <a:lstStyle/>
        <a:p>
          <a:endParaRPr lang="en-US"/>
        </a:p>
      </dgm:t>
    </dgm:pt>
    <dgm:pt modelId="{B4694B2A-9D91-4AD8-80B7-ADDB44DE4461}" type="sibTrans" cxnId="{B5CDD812-76EF-4E20-A89D-993811939BB0}">
      <dgm:prSet/>
      <dgm:spPr/>
      <dgm:t>
        <a:bodyPr/>
        <a:lstStyle/>
        <a:p>
          <a:endParaRPr lang="en-US"/>
        </a:p>
      </dgm:t>
    </dgm:pt>
    <dgm:pt modelId="{5648F959-8253-4C32-9F8D-6B4C5091A795}">
      <dgm:prSet/>
      <dgm:spPr/>
      <dgm:t>
        <a:bodyPr/>
        <a:lstStyle/>
        <a:p>
          <a:r>
            <a:rPr lang="en-US" dirty="0">
              <a:latin typeface="+mj-lt"/>
            </a:rPr>
            <a:t>Budget Update</a:t>
          </a:r>
        </a:p>
      </dgm:t>
    </dgm:pt>
    <dgm:pt modelId="{D2F98D69-FB23-40A4-A5AF-CCDC970F3AD5}" type="parTrans" cxnId="{EE7FA596-3419-4069-BB19-4F9DF10A5B5C}">
      <dgm:prSet/>
      <dgm:spPr/>
      <dgm:t>
        <a:bodyPr/>
        <a:lstStyle/>
        <a:p>
          <a:endParaRPr lang="en-US"/>
        </a:p>
      </dgm:t>
    </dgm:pt>
    <dgm:pt modelId="{4CA63248-8083-462D-83C1-68F3F773A57E}" type="sibTrans" cxnId="{EE7FA596-3419-4069-BB19-4F9DF10A5B5C}">
      <dgm:prSet/>
      <dgm:spPr/>
      <dgm:t>
        <a:bodyPr/>
        <a:lstStyle/>
        <a:p>
          <a:endParaRPr lang="en-US"/>
        </a:p>
      </dgm:t>
    </dgm:pt>
    <dgm:pt modelId="{DD6EA9E4-3300-4270-9CE0-C4ED81EDE1CD}">
      <dgm:prSet/>
      <dgm:spPr/>
      <dgm:t>
        <a:bodyPr/>
        <a:lstStyle/>
        <a:p>
          <a:r>
            <a:rPr lang="en-US" dirty="0">
              <a:latin typeface="+mj-lt"/>
            </a:rPr>
            <a:t>Title I funding </a:t>
          </a:r>
        </a:p>
      </dgm:t>
    </dgm:pt>
    <dgm:pt modelId="{0313D2BF-D438-42AE-870B-D959E3A00D35}" type="parTrans" cxnId="{1D791490-8612-410C-81A5-587F099F4752}">
      <dgm:prSet/>
      <dgm:spPr/>
      <dgm:t>
        <a:bodyPr/>
        <a:lstStyle/>
        <a:p>
          <a:endParaRPr lang="en-US"/>
        </a:p>
      </dgm:t>
    </dgm:pt>
    <dgm:pt modelId="{22EEB2E0-A49E-4A79-8323-022BF476BDED}" type="sibTrans" cxnId="{1D791490-8612-410C-81A5-587F099F4752}">
      <dgm:prSet/>
      <dgm:spPr/>
      <dgm:t>
        <a:bodyPr/>
        <a:lstStyle/>
        <a:p>
          <a:endParaRPr lang="en-US"/>
        </a:p>
      </dgm:t>
    </dgm:pt>
    <dgm:pt modelId="{DDF20324-0B3D-430D-A1E4-574D47D845B6}" type="pres">
      <dgm:prSet presAssocID="{0290CAF7-460A-4CF1-B9F9-85074C361F17}" presName="linear" presStyleCnt="0">
        <dgm:presLayoutVars>
          <dgm:animLvl val="lvl"/>
          <dgm:resizeHandles val="exact"/>
        </dgm:presLayoutVars>
      </dgm:prSet>
      <dgm:spPr/>
    </dgm:pt>
    <dgm:pt modelId="{5FD8A17F-CBCB-4BFB-9F25-595353E6E8E7}" type="pres">
      <dgm:prSet presAssocID="{42F9384F-A70D-4826-BBCC-252A9225C4C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5CFB8C6-FE86-4E30-BECB-950497608649}" type="pres">
      <dgm:prSet presAssocID="{B5A4BA08-4D59-461D-A0EC-D7B8210E9347}" presName="spacer" presStyleCnt="0"/>
      <dgm:spPr/>
    </dgm:pt>
    <dgm:pt modelId="{6D581F24-4750-43AB-9E49-2AFE5EF8A9D2}" type="pres">
      <dgm:prSet presAssocID="{155F9699-50B8-4651-8374-9906CBC2FDD9}" presName="parentText" presStyleLbl="node1" presStyleIdx="1" presStyleCnt="7" custLinFactNeighborX="-134" custLinFactNeighborY="-9885">
        <dgm:presLayoutVars>
          <dgm:chMax val="0"/>
          <dgm:bulletEnabled val="1"/>
        </dgm:presLayoutVars>
      </dgm:prSet>
      <dgm:spPr/>
    </dgm:pt>
    <dgm:pt modelId="{59CADB27-E139-44FD-B56F-B6BA144DAF6D}" type="pres">
      <dgm:prSet presAssocID="{F2036DC1-76AF-49EC-816B-3048DA75CAE0}" presName="spacer" presStyleCnt="0"/>
      <dgm:spPr/>
    </dgm:pt>
    <dgm:pt modelId="{6EAA7C04-2EA9-4A42-A2D5-091A12C13F05}" type="pres">
      <dgm:prSet presAssocID="{EB03E400-F3DA-475E-B4F5-13917BA0A0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A4E6C3-7892-4740-BA61-34DC9A977FD5}" type="pres">
      <dgm:prSet presAssocID="{23D82932-F0AB-486C-AD54-9E855C76B403}" presName="spacer" presStyleCnt="0"/>
      <dgm:spPr/>
    </dgm:pt>
    <dgm:pt modelId="{E0079A21-D82D-4774-A59E-E7564569A7FA}" type="pres">
      <dgm:prSet presAssocID="{36BF9937-FB29-4FB7-B906-605FA3680E1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44FADD6-8A39-4734-A68A-01B33D8B608F}" type="pres">
      <dgm:prSet presAssocID="{020CD6AF-0DB2-4F81-9B42-B9642C64A5F4}" presName="spacer" presStyleCnt="0"/>
      <dgm:spPr/>
    </dgm:pt>
    <dgm:pt modelId="{92B27A0F-3E4F-43F2-90C4-53DF9DFFBF36}" type="pres">
      <dgm:prSet presAssocID="{5648F959-8253-4C32-9F8D-6B4C5091A79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A26E143-22EF-45B4-B007-386C3D23BFC0}" type="pres">
      <dgm:prSet presAssocID="{4CA63248-8083-462D-83C1-68F3F773A57E}" presName="spacer" presStyleCnt="0"/>
      <dgm:spPr/>
    </dgm:pt>
    <dgm:pt modelId="{FA959EB9-A83B-4960-8964-A0AABDBC5412}" type="pres">
      <dgm:prSet presAssocID="{B04D83E4-FE21-4B4F-A81F-911DA2EBA0B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9C2F9ED-217B-4FEE-8F7A-E64DB3A27515}" type="pres">
      <dgm:prSet presAssocID="{B4694B2A-9D91-4AD8-80B7-ADDB44DE4461}" presName="spacer" presStyleCnt="0"/>
      <dgm:spPr/>
    </dgm:pt>
    <dgm:pt modelId="{C1495D40-498E-4F70-BAE1-B8467739D1BC}" type="pres">
      <dgm:prSet presAssocID="{DD6EA9E4-3300-4270-9CE0-C4ED81EDE1C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DCAFB01-805B-47B9-98C5-FA91BE47DAF4}" type="presOf" srcId="{42F9384F-A70D-4826-BBCC-252A9225C4C9}" destId="{5FD8A17F-CBCB-4BFB-9F25-595353E6E8E7}" srcOrd="0" destOrd="0" presId="urn:microsoft.com/office/officeart/2005/8/layout/vList2"/>
    <dgm:cxn modelId="{B5CDD812-76EF-4E20-A89D-993811939BB0}" srcId="{0290CAF7-460A-4CF1-B9F9-85074C361F17}" destId="{B04D83E4-FE21-4B4F-A81F-911DA2EBA0B8}" srcOrd="5" destOrd="0" parTransId="{F97D928E-E21E-40E9-9FA4-24305F5AC3F5}" sibTransId="{B4694B2A-9D91-4AD8-80B7-ADDB44DE4461}"/>
    <dgm:cxn modelId="{73312921-63B3-49EF-90DE-030C67A782E7}" srcId="{0290CAF7-460A-4CF1-B9F9-85074C361F17}" destId="{36BF9937-FB29-4FB7-B906-605FA3680E1F}" srcOrd="3" destOrd="0" parTransId="{8A6E3767-C3FC-40A8-8463-B31911E0CCE5}" sibTransId="{020CD6AF-0DB2-4F81-9B42-B9642C64A5F4}"/>
    <dgm:cxn modelId="{F4D1D428-CF05-431F-944D-56BE117B2C18}" srcId="{0290CAF7-460A-4CF1-B9F9-85074C361F17}" destId="{42F9384F-A70D-4826-BBCC-252A9225C4C9}" srcOrd="0" destOrd="0" parTransId="{9E09D076-17B8-4188-8A1D-1DE2F93AE879}" sibTransId="{B5A4BA08-4D59-461D-A0EC-D7B8210E9347}"/>
    <dgm:cxn modelId="{6F31136F-ADA1-4C23-9118-929FDAFC3747}" type="presOf" srcId="{155F9699-50B8-4651-8374-9906CBC2FDD9}" destId="{6D581F24-4750-43AB-9E49-2AFE5EF8A9D2}" srcOrd="0" destOrd="0" presId="urn:microsoft.com/office/officeart/2005/8/layout/vList2"/>
    <dgm:cxn modelId="{8F110E74-BDE3-4A0F-8B0D-218FCD5A0662}" type="presOf" srcId="{0290CAF7-460A-4CF1-B9F9-85074C361F17}" destId="{DDF20324-0B3D-430D-A1E4-574D47D845B6}" srcOrd="0" destOrd="0" presId="urn:microsoft.com/office/officeart/2005/8/layout/vList2"/>
    <dgm:cxn modelId="{CDDCE27B-3F87-466D-A0AC-E4AEDDCBC6C0}" type="presOf" srcId="{EB03E400-F3DA-475E-B4F5-13917BA0A0B6}" destId="{6EAA7C04-2EA9-4A42-A2D5-091A12C13F05}" srcOrd="0" destOrd="0" presId="urn:microsoft.com/office/officeart/2005/8/layout/vList2"/>
    <dgm:cxn modelId="{0D2F8085-E609-40A4-8E8A-493A71D86DEF}" type="presOf" srcId="{B04D83E4-FE21-4B4F-A81F-911DA2EBA0B8}" destId="{FA959EB9-A83B-4960-8964-A0AABDBC5412}" srcOrd="0" destOrd="0" presId="urn:microsoft.com/office/officeart/2005/8/layout/vList2"/>
    <dgm:cxn modelId="{C2DE808B-1DE9-4CFA-A8A7-6DF7FFF3A14E}" srcId="{0290CAF7-460A-4CF1-B9F9-85074C361F17}" destId="{155F9699-50B8-4651-8374-9906CBC2FDD9}" srcOrd="1" destOrd="0" parTransId="{9E8E13DE-8C4A-4D91-A7EA-E0C867CA13FD}" sibTransId="{F2036DC1-76AF-49EC-816B-3048DA75CAE0}"/>
    <dgm:cxn modelId="{1D791490-8612-410C-81A5-587F099F4752}" srcId="{0290CAF7-460A-4CF1-B9F9-85074C361F17}" destId="{DD6EA9E4-3300-4270-9CE0-C4ED81EDE1CD}" srcOrd="6" destOrd="0" parTransId="{0313D2BF-D438-42AE-870B-D959E3A00D35}" sibTransId="{22EEB2E0-A49E-4A79-8323-022BF476BDED}"/>
    <dgm:cxn modelId="{F449B693-B4A8-4B26-88DF-795CE8B6100B}" srcId="{0290CAF7-460A-4CF1-B9F9-85074C361F17}" destId="{EB03E400-F3DA-475E-B4F5-13917BA0A0B6}" srcOrd="2" destOrd="0" parTransId="{5F25FA91-820B-4BE2-BCFA-9327C574B2FB}" sibTransId="{23D82932-F0AB-486C-AD54-9E855C76B403}"/>
    <dgm:cxn modelId="{EE7FA596-3419-4069-BB19-4F9DF10A5B5C}" srcId="{0290CAF7-460A-4CF1-B9F9-85074C361F17}" destId="{5648F959-8253-4C32-9F8D-6B4C5091A795}" srcOrd="4" destOrd="0" parTransId="{D2F98D69-FB23-40A4-A5AF-CCDC970F3AD5}" sibTransId="{4CA63248-8083-462D-83C1-68F3F773A57E}"/>
    <dgm:cxn modelId="{918205A7-2C34-4260-8A41-13F1F1B7C1F9}" type="presOf" srcId="{5648F959-8253-4C32-9F8D-6B4C5091A795}" destId="{92B27A0F-3E4F-43F2-90C4-53DF9DFFBF36}" srcOrd="0" destOrd="0" presId="urn:microsoft.com/office/officeart/2005/8/layout/vList2"/>
    <dgm:cxn modelId="{0CD64DB3-100B-461B-ADCB-81CBA36DB975}" type="presOf" srcId="{36BF9937-FB29-4FB7-B906-605FA3680E1F}" destId="{E0079A21-D82D-4774-A59E-E7564569A7FA}" srcOrd="0" destOrd="0" presId="urn:microsoft.com/office/officeart/2005/8/layout/vList2"/>
    <dgm:cxn modelId="{867B18F2-D927-4403-BE47-96F8A2ADF2BF}" type="presOf" srcId="{DD6EA9E4-3300-4270-9CE0-C4ED81EDE1CD}" destId="{C1495D40-498E-4F70-BAE1-B8467739D1BC}" srcOrd="0" destOrd="0" presId="urn:microsoft.com/office/officeart/2005/8/layout/vList2"/>
    <dgm:cxn modelId="{22835927-895E-4732-AD82-8276E4A6332A}" type="presParOf" srcId="{DDF20324-0B3D-430D-A1E4-574D47D845B6}" destId="{5FD8A17F-CBCB-4BFB-9F25-595353E6E8E7}" srcOrd="0" destOrd="0" presId="urn:microsoft.com/office/officeart/2005/8/layout/vList2"/>
    <dgm:cxn modelId="{DD6B53D5-DC91-4067-9B1E-2CA73F61DBDF}" type="presParOf" srcId="{DDF20324-0B3D-430D-A1E4-574D47D845B6}" destId="{15CFB8C6-FE86-4E30-BECB-950497608649}" srcOrd="1" destOrd="0" presId="urn:microsoft.com/office/officeart/2005/8/layout/vList2"/>
    <dgm:cxn modelId="{17ECEF33-4BF7-4896-9422-A421306BC0FD}" type="presParOf" srcId="{DDF20324-0B3D-430D-A1E4-574D47D845B6}" destId="{6D581F24-4750-43AB-9E49-2AFE5EF8A9D2}" srcOrd="2" destOrd="0" presId="urn:microsoft.com/office/officeart/2005/8/layout/vList2"/>
    <dgm:cxn modelId="{6FAC024D-A369-4B06-BBB7-D12749E821B4}" type="presParOf" srcId="{DDF20324-0B3D-430D-A1E4-574D47D845B6}" destId="{59CADB27-E139-44FD-B56F-B6BA144DAF6D}" srcOrd="3" destOrd="0" presId="urn:microsoft.com/office/officeart/2005/8/layout/vList2"/>
    <dgm:cxn modelId="{AD2D823F-28AF-4172-A569-AB45AE4B6ECA}" type="presParOf" srcId="{DDF20324-0B3D-430D-A1E4-574D47D845B6}" destId="{6EAA7C04-2EA9-4A42-A2D5-091A12C13F05}" srcOrd="4" destOrd="0" presId="urn:microsoft.com/office/officeart/2005/8/layout/vList2"/>
    <dgm:cxn modelId="{36850D17-1D34-483D-93A3-148D59012203}" type="presParOf" srcId="{DDF20324-0B3D-430D-A1E4-574D47D845B6}" destId="{07A4E6C3-7892-4740-BA61-34DC9A977FD5}" srcOrd="5" destOrd="0" presId="urn:microsoft.com/office/officeart/2005/8/layout/vList2"/>
    <dgm:cxn modelId="{02D87345-A5A3-4780-92D6-2363C58FBBBE}" type="presParOf" srcId="{DDF20324-0B3D-430D-A1E4-574D47D845B6}" destId="{E0079A21-D82D-4774-A59E-E7564569A7FA}" srcOrd="6" destOrd="0" presId="urn:microsoft.com/office/officeart/2005/8/layout/vList2"/>
    <dgm:cxn modelId="{EC1546CD-41D4-432B-8AE8-1CA29E017969}" type="presParOf" srcId="{DDF20324-0B3D-430D-A1E4-574D47D845B6}" destId="{944FADD6-8A39-4734-A68A-01B33D8B608F}" srcOrd="7" destOrd="0" presId="urn:microsoft.com/office/officeart/2005/8/layout/vList2"/>
    <dgm:cxn modelId="{F008895B-61C8-457F-82CF-32B9029C6C60}" type="presParOf" srcId="{DDF20324-0B3D-430D-A1E4-574D47D845B6}" destId="{92B27A0F-3E4F-43F2-90C4-53DF9DFFBF36}" srcOrd="8" destOrd="0" presId="urn:microsoft.com/office/officeart/2005/8/layout/vList2"/>
    <dgm:cxn modelId="{CED74163-B455-4332-A6B7-FBF5F1747A28}" type="presParOf" srcId="{DDF20324-0B3D-430D-A1E4-574D47D845B6}" destId="{0A26E143-22EF-45B4-B007-386C3D23BFC0}" srcOrd="9" destOrd="0" presId="urn:microsoft.com/office/officeart/2005/8/layout/vList2"/>
    <dgm:cxn modelId="{5BB08EAF-2109-4801-B257-70537E0B22B9}" type="presParOf" srcId="{DDF20324-0B3D-430D-A1E4-574D47D845B6}" destId="{FA959EB9-A83B-4960-8964-A0AABDBC5412}" srcOrd="10" destOrd="0" presId="urn:microsoft.com/office/officeart/2005/8/layout/vList2"/>
    <dgm:cxn modelId="{DAFA85B7-8295-4AA2-A6DB-D89E3951741A}" type="presParOf" srcId="{DDF20324-0B3D-430D-A1E4-574D47D845B6}" destId="{79C2F9ED-217B-4FEE-8F7A-E64DB3A27515}" srcOrd="11" destOrd="0" presId="urn:microsoft.com/office/officeart/2005/8/layout/vList2"/>
    <dgm:cxn modelId="{E51C04BD-4315-454B-A718-6F4C2F35FC3F}" type="presParOf" srcId="{DDF20324-0B3D-430D-A1E4-574D47D845B6}" destId="{C1495D40-498E-4F70-BAE1-B8467739D1B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8A17F-CBCB-4BFB-9F25-595353E6E8E7}">
      <dsp:nvSpPr>
        <dsp:cNvPr id="0" name=""/>
        <dsp:cNvSpPr/>
      </dsp:nvSpPr>
      <dsp:spPr>
        <a:xfrm>
          <a:off x="0" y="17048"/>
          <a:ext cx="6245265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+mj-lt"/>
            </a:rPr>
            <a:t>ADM Update</a:t>
          </a:r>
          <a:endParaRPr lang="en-US" sz="3000" b="0" kern="1200" dirty="0">
            <a:latin typeface="+mj-lt"/>
          </a:endParaRPr>
        </a:p>
      </dsp:txBody>
      <dsp:txXfrm>
        <a:off x="35125" y="52173"/>
        <a:ext cx="6175015" cy="649299"/>
      </dsp:txXfrm>
    </dsp:sp>
    <dsp:sp modelId="{6D581F24-4750-43AB-9E49-2AFE5EF8A9D2}">
      <dsp:nvSpPr>
        <dsp:cNvPr id="0" name=""/>
        <dsp:cNvSpPr/>
      </dsp:nvSpPr>
      <dsp:spPr>
        <a:xfrm>
          <a:off x="0" y="814457"/>
          <a:ext cx="6245265" cy="719549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+mj-lt"/>
            </a:rPr>
            <a:t>FRPL ADM Reconciliation</a:t>
          </a:r>
          <a:endParaRPr lang="en-US" sz="3000" kern="1200" dirty="0">
            <a:latin typeface="+mj-lt"/>
          </a:endParaRPr>
        </a:p>
      </dsp:txBody>
      <dsp:txXfrm>
        <a:off x="35125" y="849582"/>
        <a:ext cx="6175015" cy="649299"/>
      </dsp:txXfrm>
    </dsp:sp>
    <dsp:sp modelId="{6EAA7C04-2EA9-4A42-A2D5-091A12C13F05}">
      <dsp:nvSpPr>
        <dsp:cNvPr id="0" name=""/>
        <dsp:cNvSpPr/>
      </dsp:nvSpPr>
      <dsp:spPr>
        <a:xfrm>
          <a:off x="0" y="1628948"/>
          <a:ext cx="6245265" cy="71954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FY24 Statewide Recalculation </a:t>
          </a:r>
        </a:p>
      </dsp:txBody>
      <dsp:txXfrm>
        <a:off x="35125" y="1664073"/>
        <a:ext cx="6175015" cy="649299"/>
      </dsp:txXfrm>
    </dsp:sp>
    <dsp:sp modelId="{E0079A21-D82D-4774-A59E-E7564569A7FA}">
      <dsp:nvSpPr>
        <dsp:cNvPr id="0" name=""/>
        <dsp:cNvSpPr/>
      </dsp:nvSpPr>
      <dsp:spPr>
        <a:xfrm>
          <a:off x="0" y="2434898"/>
          <a:ext cx="6245265" cy="7195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>
              <a:latin typeface="+mj-lt"/>
            </a:rPr>
            <a:t>Payment Update</a:t>
          </a:r>
          <a:endParaRPr lang="en-US" sz="3000" kern="1200" dirty="0">
            <a:latin typeface="+mj-lt"/>
          </a:endParaRPr>
        </a:p>
      </dsp:txBody>
      <dsp:txXfrm>
        <a:off x="35125" y="2470023"/>
        <a:ext cx="6175015" cy="649299"/>
      </dsp:txXfrm>
    </dsp:sp>
    <dsp:sp modelId="{92B27A0F-3E4F-43F2-90C4-53DF9DFFBF36}">
      <dsp:nvSpPr>
        <dsp:cNvPr id="0" name=""/>
        <dsp:cNvSpPr/>
      </dsp:nvSpPr>
      <dsp:spPr>
        <a:xfrm>
          <a:off x="0" y="3240848"/>
          <a:ext cx="6245265" cy="71954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Budget Update</a:t>
          </a:r>
        </a:p>
      </dsp:txBody>
      <dsp:txXfrm>
        <a:off x="35125" y="3275973"/>
        <a:ext cx="6175015" cy="649299"/>
      </dsp:txXfrm>
    </dsp:sp>
    <dsp:sp modelId="{FA959EB9-A83B-4960-8964-A0AABDBC5412}">
      <dsp:nvSpPr>
        <dsp:cNvPr id="0" name=""/>
        <dsp:cNvSpPr/>
      </dsp:nvSpPr>
      <dsp:spPr>
        <a:xfrm>
          <a:off x="0" y="4046798"/>
          <a:ext cx="6245265" cy="719549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Transportation </a:t>
          </a:r>
        </a:p>
      </dsp:txBody>
      <dsp:txXfrm>
        <a:off x="35125" y="4081923"/>
        <a:ext cx="6175015" cy="649299"/>
      </dsp:txXfrm>
    </dsp:sp>
    <dsp:sp modelId="{C1495D40-498E-4F70-BAE1-B8467739D1BC}">
      <dsp:nvSpPr>
        <dsp:cNvPr id="0" name=""/>
        <dsp:cNvSpPr/>
      </dsp:nvSpPr>
      <dsp:spPr>
        <a:xfrm>
          <a:off x="0" y="4852748"/>
          <a:ext cx="6245265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Title I funding </a:t>
          </a:r>
        </a:p>
      </dsp:txBody>
      <dsp:txXfrm>
        <a:off x="35125" y="4887873"/>
        <a:ext cx="6175015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92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92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8491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0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7561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2089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350606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8E0AA1-05EC-3FC4-B2A0-9CB38AF2899D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82" r:id="rId20"/>
    <p:sldLayoutId id="2147483655" r:id="rId21"/>
    <p:sldLayoutId id="2147483656" r:id="rId22"/>
    <p:sldLayoutId id="2147483659" r:id="rId23"/>
    <p:sldLayoutId id="2147483660" r:id="rId24"/>
    <p:sldLayoutId id="2147483665" r:id="rId25"/>
    <p:sldLayoutId id="2147483666" r:id="rId26"/>
    <p:sldLayoutId id="2147483687" r:id="rId27"/>
    <p:sldLayoutId id="2147483683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zeds.azed.gov/AzEDSPortal/Reports/ReportView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Brown@azed.gov" TargetMode="External"/><Relationship Id="rId2" Type="http://schemas.openxmlformats.org/officeDocument/2006/relationships/hyperlink" Target="mailto:Sarka.White@azed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SchoolFinance@azed.gov" TargetMode="External"/><Relationship Id="rId7" Type="http://schemas.openxmlformats.org/officeDocument/2006/relationships/hyperlink" Target="mailto:SFBudgetTeam@azed.gov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FPaymentTeam@azed.gov" TargetMode="External"/><Relationship Id="rId5" Type="http://schemas.openxmlformats.org/officeDocument/2006/relationships/hyperlink" Target="http://helpdeskexternal.azed.gov/" TargetMode="External"/><Relationship Id="rId4" Type="http://schemas.openxmlformats.org/officeDocument/2006/relationships/hyperlink" Target="http://www.azed.gov/financ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zeds.azed.gov/AzEDSPortal/Reports/ReportView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D4E67-4470-1826-33F6-E2550B3A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52146"/>
            <a:ext cx="5915608" cy="591560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ea typeface="+mj-lt"/>
                <a:cs typeface="Calibri"/>
              </a:rPr>
              <a:t>AASBO Update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59"/>
            <a:ext cx="11429579" cy="1076197"/>
          </a:xfrm>
        </p:spPr>
        <p:txBody>
          <a:bodyPr lIns="91440" tIns="45720" rIns="91440" bIns="45720" anchor="t"/>
          <a:lstStyle/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ADE School Finance</a:t>
            </a:r>
          </a:p>
          <a:p>
            <a:r>
              <a:rPr lang="en-US" sz="3000" dirty="0">
                <a:solidFill>
                  <a:srgbClr val="FFFFFF">
                    <a:alpha val="64999"/>
                  </a:srgbClr>
                </a:solidFill>
                <a:latin typeface="Arial"/>
                <a:ea typeface="Open Sans"/>
                <a:cs typeface="Arial"/>
              </a:rPr>
              <a:t>05/08/2024</a:t>
            </a:r>
            <a:endParaRPr lang="en-US" sz="3000" dirty="0">
              <a:solidFill>
                <a:srgbClr val="FFFFFF">
                  <a:alpha val="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58D62-C53E-8384-AF05-7B759B41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0" i="0" dirty="0">
                <a:latin typeface="+mj-lt"/>
              </a:rPr>
              <a:t>FRPL ADM Reconciliation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962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FY 2024 FRPL report is now available in </a:t>
            </a:r>
            <a:r>
              <a:rPr lang="en-US" sz="2400" b="1" kern="100" dirty="0" err="1">
                <a:solidFill>
                  <a:schemeClr val="tx1"/>
                </a:solidFill>
                <a:latin typeface="+mj-lt"/>
                <a:cs typeface="Times New Roman"/>
              </a:rPr>
              <a:t>AzEDS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FRPL </a:t>
            </a: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 – school district level report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BSA 55 – ADM Add Ons Section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B2D7E-7A18-4905-D467-33F87970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1785B-487F-726C-EB41-B97D8B59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6" y="2231356"/>
            <a:ext cx="7849695" cy="1933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1FCD3-0CF0-80E8-EEE5-DD0C3CDCF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025" y="4842412"/>
            <a:ext cx="838317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pc="2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FY24 Statewide Recalculation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27" y="107122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FY2024 Statewide Recalculation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The final student data capture for FY 2024 will be on 7/15.</a:t>
            </a:r>
            <a:endParaRPr lang="en-US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final payment calculation for FY 2024 will be completed in middle of August.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Any FY 2024 overpayments or underpayments from statewide recalculation will be applied as adjustments to FY 2025 payments.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32B64"/>
                </a:solidFill>
              </a:rPr>
              <a:t>Payment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3A111E8-50A0-0154-89AE-54E22BB5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59" y="552205"/>
            <a:ext cx="3998911" cy="496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53956-7C81-D0F4-9CA6-B585221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Payment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>
            <a:normAutofit lnSpcReduction="10000"/>
          </a:bodyPr>
          <a:lstStyle/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FY24 </a:t>
            </a: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 123 Funds</a:t>
            </a: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emaining $37.5M will be paid in late May.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300M one time supplemental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emaining $150M will be paid in late May.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FY24 Gifted Add-on &amp; Instructional Time Model Funding Adj.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 be finalized through FY24 statewide recalculation payment.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FY24 Instructional Improvement Funds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 be distributed by end of June.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Payment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70377"/>
            <a:ext cx="10515600" cy="435133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b="1" kern="100" dirty="0">
                <a:solidFill>
                  <a:schemeClr val="tx1"/>
                </a:solidFill>
                <a:latin typeface="+mj-lt"/>
                <a:cs typeface="Times New Roman"/>
              </a:rPr>
              <a:t>H.B. 2173 (Type 03 district)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Signed by the governor on April 10th ,2024.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Off-set the county equalization adjustment in BSA-64 through May payment.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b="1" kern="100" dirty="0">
                <a:solidFill>
                  <a:schemeClr val="tx1"/>
                </a:solidFill>
                <a:latin typeface="+mj-lt"/>
                <a:cs typeface="Times New Roman"/>
              </a:rPr>
              <a:t>Previous Law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Head counts for type 03 high school student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Countywide average per pupil funding for high-school pupils.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b="1" kern="100" dirty="0">
                <a:solidFill>
                  <a:schemeClr val="tx1"/>
                </a:solidFill>
                <a:latin typeface="+mj-lt"/>
                <a:cs typeface="Times New Roman"/>
              </a:rPr>
              <a:t>Total HS equalization base/ total unweighted HS ADM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b="1" kern="100" dirty="0">
                <a:solidFill>
                  <a:schemeClr val="tx1"/>
                </a:solidFill>
                <a:latin typeface="+mj-lt"/>
                <a:cs typeface="Times New Roman"/>
              </a:rPr>
              <a:t>New Law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Average Daily membership for Type 03 high school student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Statewide average per pupil funding for high-school pupils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b="1" kern="100" dirty="0">
                <a:solidFill>
                  <a:schemeClr val="tx1"/>
                </a:solidFill>
                <a:latin typeface="+mj-lt"/>
                <a:cs typeface="Times New Roman"/>
              </a:rPr>
              <a:t>(Total unweighted HS ADM*1.268*(BLA+$549.33))/total unweighted HS ADM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kern="100" dirty="0">
                <a:solidFill>
                  <a:schemeClr val="tx1"/>
                </a:solidFill>
                <a:latin typeface="+mj-lt"/>
                <a:cs typeface="Times New Roman"/>
              </a:rPr>
              <a:t>Tax monies collected shall be transmitted to the state treasurer for deposit in the state general fund to aid in school financial assistance.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DBE17-EA42-AD6E-5552-BC129DDE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1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Update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Update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Preliminary version of budget form for FY2025 </a:t>
            </a:r>
            <a:endParaRPr lang="en-US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In conjunction with Auditor General’s office, the preliminary form can be expected by Thursday 5/23/2024.</a:t>
            </a:r>
          </a:p>
          <a:p>
            <a:pPr marL="742950" lvl="1" indent="-28575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The final version of the budget form for FY2025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/>
              </a:rPr>
              <a:t>Final budget forms with any changes in state law incorporated currently do not have a timeframe.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kern="100" dirty="0">
                <a:solidFill>
                  <a:schemeClr val="tx1"/>
                </a:solidFill>
                <a:latin typeface="+mj-lt"/>
                <a:cs typeface="Times New Roman"/>
              </a:rPr>
              <a:t>A hot topic will be sent from School Finance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8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E1F85-66F4-2E7D-147E-68F1EDED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3F925D-6BA0-346B-9DDB-559DB0A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AE19F-1023-F7EC-027F-C1903929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537D0-B6A6-C577-E377-F0E2C41E2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Transportation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7"/>
            <a:ext cx="10515600" cy="4574171"/>
          </a:xfrm>
        </p:spPr>
        <p:txBody>
          <a:bodyPr/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dirty="0">
                <a:solidFill>
                  <a:schemeClr val="tx1"/>
                </a:solidFill>
              </a:rPr>
              <a:t>Transportation data is collected in </a:t>
            </a:r>
            <a:r>
              <a:rPr lang="en-US" b="1" dirty="0" err="1">
                <a:solidFill>
                  <a:schemeClr val="tx1"/>
                </a:solidFill>
              </a:rPr>
              <a:t>ADEConnect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dirty="0">
                <a:solidFill>
                  <a:schemeClr val="tx1"/>
                </a:solidFill>
              </a:rPr>
              <a:t>Transportation – route data window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window is open now and will be closed by the end of this fiscal year (6/30/2024).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b="1" dirty="0">
                <a:solidFill>
                  <a:schemeClr val="tx1"/>
                </a:solidFill>
              </a:rPr>
              <a:t>Transportation – vehicle inventory window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window is open now from 5/1/24 – 7/15/24.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Districts that fail to submit vehicle inventory will not have TSL calculated for FY2025.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2B514-0E7A-F4C2-B408-1BB57154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AF933-29E2-DC3B-6D16-3AFEE9D5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24" name="Text Placeholder 3">
            <a:extLst>
              <a:ext uri="{FF2B5EF4-FFF2-40B4-BE49-F238E27FC236}">
                <a16:creationId xmlns:a16="http://schemas.microsoft.com/office/drawing/2014/main" id="{0FC7B33C-4335-3266-019B-1A772E195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31047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F85B038-E4D8-33CF-B040-BFFD5D5B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6AAE82-F29E-90C3-F432-ACE493E1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I Funding Update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CB56F4-2063-A60F-682E-C15AA044DE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3DEC59-08F3-AD53-8908-B8EFAB235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7B49E8D-9F55-3F13-B0BD-58EC0BF1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1E390-CC47-A6A3-0526-EB79586D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 I Funding Update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048"/>
            <a:ext cx="10515600" cy="457417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FY2025 Title I-A and Title II-A Grants are loaded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 2025 Title I-D and Title IV-A Grants are being finalized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 2024 grants will be adjusted dependent upon any relinquished funds from LEAs in the next month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FY 2025 grants will continue to be adjusted dependent upon FY 2024 adjustments and new or expanding charters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For any questions, please contact Dr. Sarka White </a:t>
            </a: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Sarka.White@azed.gov</a:t>
            </a:r>
            <a:endParaRPr lang="en-US" sz="2400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or Chris Brown </a:t>
            </a: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3"/>
              </a:rPr>
              <a:t>Chris.Brown@azed.gov</a:t>
            </a:r>
            <a:r>
              <a:rPr lang="en-US" sz="2400" kern="1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b="1" kern="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E1F85-66F4-2E7D-147E-68F1EDEDF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38AC5-7DA2-AD47-9DA0-06E33E9B8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708" y="169325"/>
            <a:ext cx="6319867" cy="898455"/>
          </a:xfrm>
        </p:spPr>
        <p:txBody>
          <a:bodyPr/>
          <a:lstStyle/>
          <a:p>
            <a:pPr algn="ctr"/>
            <a:r>
              <a:rPr lang="en-US" sz="5400" dirty="0"/>
              <a:t>Contact Us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D5295D-2F2D-B340-AFB7-85FD5CAC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387" y="349224"/>
            <a:ext cx="4407907" cy="5877209"/>
          </a:xfrm>
          <a:prstGeom prst="rect">
            <a:avLst/>
          </a:prstGeom>
        </p:spPr>
      </p:pic>
      <p:grpSp>
        <p:nvGrpSpPr>
          <p:cNvPr id="7" name="Google Shape;134;p19">
            <a:extLst>
              <a:ext uri="{FF2B5EF4-FFF2-40B4-BE49-F238E27FC236}">
                <a16:creationId xmlns:a16="http://schemas.microsoft.com/office/drawing/2014/main" id="{49B97628-AD35-4F9F-8764-98C7A36452AC}"/>
              </a:ext>
            </a:extLst>
          </p:cNvPr>
          <p:cNvGrpSpPr/>
          <p:nvPr/>
        </p:nvGrpSpPr>
        <p:grpSpPr>
          <a:xfrm>
            <a:off x="78378" y="1299780"/>
            <a:ext cx="7446501" cy="4850470"/>
            <a:chOff x="-645181" y="38362"/>
            <a:chExt cx="8870899" cy="4001475"/>
          </a:xfrm>
        </p:grpSpPr>
        <p:sp>
          <p:nvSpPr>
            <p:cNvPr id="8" name="Google Shape;135;p19">
              <a:extLst>
                <a:ext uri="{FF2B5EF4-FFF2-40B4-BE49-F238E27FC236}">
                  <a16:creationId xmlns:a16="http://schemas.microsoft.com/office/drawing/2014/main" id="{E37B324F-2D3F-479D-94F0-C1F6FA4F2FD7}"/>
                </a:ext>
              </a:extLst>
            </p:cNvPr>
            <p:cNvSpPr/>
            <p:nvPr/>
          </p:nvSpPr>
          <p:spPr>
            <a:xfrm>
              <a:off x="4018" y="2475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36;p19">
              <a:extLst>
                <a:ext uri="{FF2B5EF4-FFF2-40B4-BE49-F238E27FC236}">
                  <a16:creationId xmlns:a16="http://schemas.microsoft.com/office/drawing/2014/main" id="{1224345C-7DEB-4E27-A321-8A52783057A5}"/>
                </a:ext>
              </a:extLst>
            </p:cNvPr>
            <p:cNvSpPr txBox="1"/>
            <p:nvPr/>
          </p:nvSpPr>
          <p:spPr>
            <a:xfrm>
              <a:off x="-157584" y="247500"/>
              <a:ext cx="2216904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Finance</a:t>
              </a:r>
              <a:endParaRPr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137;p19">
              <a:extLst>
                <a:ext uri="{FF2B5EF4-FFF2-40B4-BE49-F238E27FC236}">
                  <a16:creationId xmlns:a16="http://schemas.microsoft.com/office/drawing/2014/main" id="{3DFDFC47-7475-4228-A0B1-A487555AD32D}"/>
                </a:ext>
              </a:extLst>
            </p:cNvPr>
            <p:cNvSpPr/>
            <p:nvPr/>
          </p:nvSpPr>
          <p:spPr>
            <a:xfrm>
              <a:off x="2059409" y="38362"/>
              <a:ext cx="411000" cy="6756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38;p19">
              <a:extLst>
                <a:ext uri="{FF2B5EF4-FFF2-40B4-BE49-F238E27FC236}">
                  <a16:creationId xmlns:a16="http://schemas.microsoft.com/office/drawing/2014/main" id="{A6A00DF4-6E35-4465-B5EA-05EA56FD5A3D}"/>
                </a:ext>
              </a:extLst>
            </p:cNvPr>
            <p:cNvSpPr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39;p19">
              <a:extLst>
                <a:ext uri="{FF2B5EF4-FFF2-40B4-BE49-F238E27FC236}">
                  <a16:creationId xmlns:a16="http://schemas.microsoft.com/office/drawing/2014/main" id="{875251FE-FEC9-4BC1-87A1-6775E744724B}"/>
                </a:ext>
              </a:extLst>
            </p:cNvPr>
            <p:cNvSpPr txBox="1"/>
            <p:nvPr/>
          </p:nvSpPr>
          <p:spPr>
            <a:xfrm>
              <a:off x="2634918" y="38362"/>
              <a:ext cx="5590800" cy="675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(602) 542-5695</a:t>
              </a:r>
              <a:endParaRPr sz="1600" dirty="0">
                <a:latin typeface="+mj-lt"/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SchoolFinance@azed.gov</a:t>
              </a:r>
              <a:endParaRPr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14300" lvl="1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http://www.azed.gov/finance/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" name="Google Shape;140;p19">
              <a:extLst>
                <a:ext uri="{FF2B5EF4-FFF2-40B4-BE49-F238E27FC236}">
                  <a16:creationId xmlns:a16="http://schemas.microsoft.com/office/drawing/2014/main" id="{BE9EA341-38F1-4BEB-A2C3-A1C8C7BE22A9}"/>
                </a:ext>
              </a:extLst>
            </p:cNvPr>
            <p:cNvSpPr/>
            <p:nvPr/>
          </p:nvSpPr>
          <p:spPr>
            <a:xfrm>
              <a:off x="4018" y="1259549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1;p19">
              <a:extLst>
                <a:ext uri="{FF2B5EF4-FFF2-40B4-BE49-F238E27FC236}">
                  <a16:creationId xmlns:a16="http://schemas.microsoft.com/office/drawing/2014/main" id="{45A64F52-0109-4ED7-A6C5-3A3C305DA2A7}"/>
                </a:ext>
              </a:extLst>
            </p:cNvPr>
            <p:cNvSpPr txBox="1"/>
            <p:nvPr/>
          </p:nvSpPr>
          <p:spPr>
            <a:xfrm>
              <a:off x="-645181" y="1259548"/>
              <a:ext cx="2704501" cy="497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Account Analysts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3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" name="Google Shape;142;p19">
              <a:extLst>
                <a:ext uri="{FF2B5EF4-FFF2-40B4-BE49-F238E27FC236}">
                  <a16:creationId xmlns:a16="http://schemas.microsoft.com/office/drawing/2014/main" id="{4337F645-4AAA-432D-8F38-D2AB37E95B57}"/>
                </a:ext>
              </a:extLst>
            </p:cNvPr>
            <p:cNvSpPr/>
            <p:nvPr/>
          </p:nvSpPr>
          <p:spPr>
            <a:xfrm>
              <a:off x="2059409" y="760837"/>
              <a:ext cx="411000" cy="12549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3;p19">
              <a:extLst>
                <a:ext uri="{FF2B5EF4-FFF2-40B4-BE49-F238E27FC236}">
                  <a16:creationId xmlns:a16="http://schemas.microsoft.com/office/drawing/2014/main" id="{A5646677-7E95-4363-B55C-1C418F4AB57D}"/>
                </a:ext>
              </a:extLst>
            </p:cNvPr>
            <p:cNvSpPr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44;p19">
              <a:extLst>
                <a:ext uri="{FF2B5EF4-FFF2-40B4-BE49-F238E27FC236}">
                  <a16:creationId xmlns:a16="http://schemas.microsoft.com/office/drawing/2014/main" id="{CF541526-5A4F-49DB-8AA0-EBE29CD7B4F3}"/>
                </a:ext>
              </a:extLst>
            </p:cNvPr>
            <p:cNvSpPr txBox="1"/>
            <p:nvPr/>
          </p:nvSpPr>
          <p:spPr>
            <a:xfrm>
              <a:off x="2634918" y="760837"/>
              <a:ext cx="5590800" cy="12549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http://helpdeskexternal.azed.gov</a:t>
              </a:r>
              <a:endParaRPr lang="en-US" sz="1600" u="sng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Student Data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School District Employee Report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Instructional Calendars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Transportation Reporting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915s</a:t>
              </a:r>
              <a:endParaRPr sz="1600" dirty="0">
                <a:latin typeface="+mj-lt"/>
              </a:endParaRPr>
            </a:p>
          </p:txBody>
        </p:sp>
        <p:sp>
          <p:nvSpPr>
            <p:cNvPr id="18" name="Google Shape;145;p19">
              <a:extLst>
                <a:ext uri="{FF2B5EF4-FFF2-40B4-BE49-F238E27FC236}">
                  <a16:creationId xmlns:a16="http://schemas.microsoft.com/office/drawing/2014/main" id="{2E033A21-CD4B-4A2C-931A-3304A6622730}"/>
                </a:ext>
              </a:extLst>
            </p:cNvPr>
            <p:cNvSpPr/>
            <p:nvPr/>
          </p:nvSpPr>
          <p:spPr>
            <a:xfrm>
              <a:off x="4018" y="246465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46;p19">
              <a:extLst>
                <a:ext uri="{FF2B5EF4-FFF2-40B4-BE49-F238E27FC236}">
                  <a16:creationId xmlns:a16="http://schemas.microsoft.com/office/drawing/2014/main" id="{C0DB4BF8-CA14-46FD-932F-B846DECEA50E}"/>
                </a:ext>
              </a:extLst>
            </p:cNvPr>
            <p:cNvSpPr txBox="1"/>
            <p:nvPr/>
          </p:nvSpPr>
          <p:spPr>
            <a:xfrm>
              <a:off x="-510315" y="2464650"/>
              <a:ext cx="2569632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Payments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Phone Option 1 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" name="Google Shape;147;p19">
              <a:extLst>
                <a:ext uri="{FF2B5EF4-FFF2-40B4-BE49-F238E27FC236}">
                  <a16:creationId xmlns:a16="http://schemas.microsoft.com/office/drawing/2014/main" id="{F1AB2AC4-EBFE-4E19-99F5-DB8C77D5988E}"/>
                </a:ext>
              </a:extLst>
            </p:cNvPr>
            <p:cNvSpPr/>
            <p:nvPr/>
          </p:nvSpPr>
          <p:spPr>
            <a:xfrm>
              <a:off x="2059409" y="2062462"/>
              <a:ext cx="411000" cy="10617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48;p19">
              <a:extLst>
                <a:ext uri="{FF2B5EF4-FFF2-40B4-BE49-F238E27FC236}">
                  <a16:creationId xmlns:a16="http://schemas.microsoft.com/office/drawing/2014/main" id="{62E645A2-EBD3-40A9-B031-700FFE6CFEC1}"/>
                </a:ext>
              </a:extLst>
            </p:cNvPr>
            <p:cNvSpPr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9;p19">
              <a:extLst>
                <a:ext uri="{FF2B5EF4-FFF2-40B4-BE49-F238E27FC236}">
                  <a16:creationId xmlns:a16="http://schemas.microsoft.com/office/drawing/2014/main" id="{BA491479-0E00-47DE-BFED-DCFE09EC28B2}"/>
                </a:ext>
              </a:extLst>
            </p:cNvPr>
            <p:cNvSpPr txBox="1"/>
            <p:nvPr/>
          </p:nvSpPr>
          <p:spPr>
            <a:xfrm>
              <a:off x="2634918" y="2062462"/>
              <a:ext cx="5590800" cy="1061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SFPaymentTeam@azed.gov</a:t>
              </a:r>
              <a:endParaRPr sz="1600" dirty="0">
                <a:solidFill>
                  <a:srgbClr val="002060"/>
                </a:solidFill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District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sym typeface="Libre Franklin Medium"/>
                </a:rPr>
                <a:t>BSA Charter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CSF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IIF</a:t>
              </a:r>
              <a:endParaRPr sz="1600" dirty="0">
                <a:latin typeface="+mj-lt"/>
              </a:endParaRPr>
            </a:p>
          </p:txBody>
        </p:sp>
        <p:sp>
          <p:nvSpPr>
            <p:cNvPr id="23" name="Google Shape;150;p19">
              <a:extLst>
                <a:ext uri="{FF2B5EF4-FFF2-40B4-BE49-F238E27FC236}">
                  <a16:creationId xmlns:a16="http://schemas.microsoft.com/office/drawing/2014/main" id="{4CBB5E26-D30E-45CE-A885-64D4B50B550E}"/>
                </a:ext>
              </a:extLst>
            </p:cNvPr>
            <p:cNvSpPr/>
            <p:nvPr/>
          </p:nvSpPr>
          <p:spPr>
            <a:xfrm>
              <a:off x="4018" y="3476700"/>
              <a:ext cx="20553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1;p19">
              <a:extLst>
                <a:ext uri="{FF2B5EF4-FFF2-40B4-BE49-F238E27FC236}">
                  <a16:creationId xmlns:a16="http://schemas.microsoft.com/office/drawing/2014/main" id="{6DC5A08A-FF64-448A-B129-EDF9C1306FFF}"/>
                </a:ext>
              </a:extLst>
            </p:cNvPr>
            <p:cNvSpPr txBox="1"/>
            <p:nvPr/>
          </p:nvSpPr>
          <p:spPr>
            <a:xfrm>
              <a:off x="-333950" y="3476700"/>
              <a:ext cx="2393269" cy="2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33000" rIns="92450" bIns="33000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SF Budget Team</a:t>
              </a:r>
            </a:p>
            <a:p>
              <a:pPr algn="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US" sz="1700" dirty="0">
                  <a:solidFill>
                    <a:schemeClr val="dk1"/>
                  </a:solidFill>
                  <a:latin typeface="+mj-lt"/>
                  <a:ea typeface="Libre Franklin Medium"/>
                  <a:cs typeface="Libre Franklin Medium"/>
                  <a:sym typeface="Libre Franklin Medium"/>
                </a:rPr>
                <a:t> Phone Option 2</a:t>
              </a:r>
              <a:endParaRPr sz="1700" dirty="0">
                <a:solidFill>
                  <a:schemeClr val="dk1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" name="Google Shape;152;p19">
              <a:extLst>
                <a:ext uri="{FF2B5EF4-FFF2-40B4-BE49-F238E27FC236}">
                  <a16:creationId xmlns:a16="http://schemas.microsoft.com/office/drawing/2014/main" id="{2639BE72-50E9-4C32-B49F-854FF9041053}"/>
                </a:ext>
              </a:extLst>
            </p:cNvPr>
            <p:cNvSpPr/>
            <p:nvPr/>
          </p:nvSpPr>
          <p:spPr>
            <a:xfrm>
              <a:off x="2059409" y="3171037"/>
              <a:ext cx="411000" cy="8688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54;p19">
              <a:extLst>
                <a:ext uri="{FF2B5EF4-FFF2-40B4-BE49-F238E27FC236}">
                  <a16:creationId xmlns:a16="http://schemas.microsoft.com/office/drawing/2014/main" id="{65C9552E-B81B-4297-A2D8-E481DE290736}"/>
                </a:ext>
              </a:extLst>
            </p:cNvPr>
            <p:cNvSpPr txBox="1"/>
            <p:nvPr/>
          </p:nvSpPr>
          <p:spPr>
            <a:xfrm>
              <a:off x="2634918" y="3171037"/>
              <a:ext cx="5590800" cy="868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SzPts val="1300"/>
                <a:buFont typeface="Libre Franklin Medium"/>
                <a:buChar char="•"/>
              </a:pPr>
              <a:r>
                <a:rPr lang="en-US" sz="1600" u="sng" dirty="0">
                  <a:solidFill>
                    <a:srgbClr val="002060"/>
                  </a:solidFill>
                  <a:latin typeface="+mj-lt"/>
                  <a:ea typeface="Libre Franklin Medium"/>
                  <a:cs typeface="Libre Franklin Medium"/>
                  <a:sym typeface="Libre Franklin Mediu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SFBudgetTeam@azed.gov</a:t>
              </a:r>
              <a:endParaRPr sz="1600" dirty="0">
                <a:solidFill>
                  <a:srgbClr val="002060"/>
                </a:solidFill>
                <a:latin typeface="+mj-lt"/>
                <a:ea typeface="Libre Franklin Medium"/>
                <a:cs typeface="Libre Franklin Medium"/>
                <a:sym typeface="Libre Franklin Medium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Expenditure Budgets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Annual Financial Reports </a:t>
              </a:r>
              <a:endParaRPr sz="1600" dirty="0">
                <a:latin typeface="+mj-lt"/>
              </a:endParaRPr>
            </a:p>
            <a:p>
              <a:pPr marL="571500" lvl="2" indent="-114300">
                <a:lnSpc>
                  <a:spcPct val="90000"/>
                </a:lnSpc>
                <a:spcBef>
                  <a:spcPts val="195"/>
                </a:spcBef>
                <a:buSzPts val="1300"/>
                <a:buFont typeface="Libre Franklin Medium"/>
                <a:buChar char="•"/>
              </a:pPr>
              <a:r>
                <a:rPr lang="en-US" sz="1600" dirty="0">
                  <a:latin typeface="+mj-lt"/>
                  <a:ea typeface="Libre Franklin Medium"/>
                  <a:cs typeface="Libre Franklin Medium"/>
                  <a:sym typeface="Libre Franklin Medium"/>
                </a:rPr>
                <a:t>BUDG25, BUDG75, BUDGAGD</a:t>
              </a:r>
              <a:endParaRPr sz="1600" dirty="0"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FAB8EC-151C-9004-3F8F-D6D54FF2D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3" y="6237018"/>
            <a:ext cx="2008983" cy="5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" y="5244538"/>
            <a:ext cx="6319867" cy="1142266"/>
          </a:xfrm>
        </p:spPr>
        <p:txBody>
          <a:bodyPr/>
          <a:lstStyle/>
          <a:p>
            <a:r>
              <a:rPr lang="en-US" dirty="0"/>
              <a:t>Xin Liu, Deputy Associate Superintendent</a:t>
            </a:r>
            <a:br>
              <a:rPr lang="en-US" dirty="0"/>
            </a:br>
            <a:r>
              <a:rPr lang="en-US" dirty="0"/>
              <a:t>Xin.Liu@azed.gov</a:t>
            </a:r>
            <a:br>
              <a:rPr lang="en-US" dirty="0"/>
            </a:br>
            <a:r>
              <a:rPr lang="en-US" dirty="0"/>
              <a:t>(602) 364-2262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B3C6-47BD-673D-A9CA-677AD506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382208" y="471196"/>
            <a:ext cx="5915608" cy="591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3F661-924C-9BAA-6E78-438A46497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4" y="568489"/>
            <a:ext cx="1867678" cy="1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Average Daily Membership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36E698-1AB6-F546-B857-C1CBE0DAB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6810ED-DE4C-6A48-9DAC-58CCF05B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23" y="904576"/>
            <a:ext cx="4978400" cy="353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D95D-9E01-363C-A142-6A12C02A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20C77-E040-07B0-AF2A-75576F604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27867"/>
              </p:ext>
            </p:extLst>
          </p:nvPr>
        </p:nvGraphicFramePr>
        <p:xfrm>
          <a:off x="2777646" y="1792720"/>
          <a:ext cx="6636708" cy="3272560"/>
        </p:xfrm>
        <a:graphic>
          <a:graphicData uri="http://schemas.openxmlformats.org/drawingml/2006/table">
            <a:tbl>
              <a:tblPr/>
              <a:tblGrid>
                <a:gridCol w="2165070">
                  <a:extLst>
                    <a:ext uri="{9D8B030D-6E8A-4147-A177-3AD203B41FA5}">
                      <a16:colId xmlns:a16="http://schemas.microsoft.com/office/drawing/2014/main" val="853830335"/>
                    </a:ext>
                  </a:extLst>
                </a:gridCol>
                <a:gridCol w="1490546">
                  <a:extLst>
                    <a:ext uri="{9D8B030D-6E8A-4147-A177-3AD203B41FA5}">
                      <a16:colId xmlns:a16="http://schemas.microsoft.com/office/drawing/2014/main" val="3479693024"/>
                    </a:ext>
                  </a:extLst>
                </a:gridCol>
                <a:gridCol w="1490546">
                  <a:extLst>
                    <a:ext uri="{9D8B030D-6E8A-4147-A177-3AD203B41FA5}">
                      <a16:colId xmlns:a16="http://schemas.microsoft.com/office/drawing/2014/main" val="1379753837"/>
                    </a:ext>
                  </a:extLst>
                </a:gridCol>
                <a:gridCol w="1490546">
                  <a:extLst>
                    <a:ext uri="{9D8B030D-6E8A-4147-A177-3AD203B41FA5}">
                      <a16:colId xmlns:a16="http://schemas.microsoft.com/office/drawing/2014/main" val="405399271"/>
                    </a:ext>
                  </a:extLst>
                </a:gridCol>
              </a:tblGrid>
              <a:tr h="41452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Daily Membership - April15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37029"/>
                  </a:ext>
                </a:extLst>
              </a:tr>
              <a:tr h="11141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2024 4/15/2024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2023 4/15/2023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 This Time Last Year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532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 ADM</a:t>
                      </a:r>
                    </a:p>
                  </a:txBody>
                  <a:tcPr marL="9525" marR="182880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1,086,201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1,091,013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067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 ADM</a:t>
                      </a:r>
                    </a:p>
                  </a:txBody>
                  <a:tcPr marL="9525" marR="182880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139,745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136,726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29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ELL ADM</a:t>
                      </a:r>
                    </a:p>
                  </a:txBody>
                  <a:tcPr marL="9525" marR="182880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92,042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87,449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516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A768AC1-30D0-951B-6DA0-AF8CD4A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D6C161-2BFF-1B15-1B43-4D7824F01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03528"/>
              </p:ext>
            </p:extLst>
          </p:nvPr>
        </p:nvGraphicFramePr>
        <p:xfrm>
          <a:off x="2641330" y="1952169"/>
          <a:ext cx="6909340" cy="2953662"/>
        </p:xfrm>
        <a:graphic>
          <a:graphicData uri="http://schemas.openxmlformats.org/drawingml/2006/table">
            <a:tbl>
              <a:tblPr/>
              <a:tblGrid>
                <a:gridCol w="2118189">
                  <a:extLst>
                    <a:ext uri="{9D8B030D-6E8A-4147-A177-3AD203B41FA5}">
                      <a16:colId xmlns:a16="http://schemas.microsoft.com/office/drawing/2014/main" val="1688835676"/>
                    </a:ext>
                  </a:extLst>
                </a:gridCol>
                <a:gridCol w="1456453">
                  <a:extLst>
                    <a:ext uri="{9D8B030D-6E8A-4147-A177-3AD203B41FA5}">
                      <a16:colId xmlns:a16="http://schemas.microsoft.com/office/drawing/2014/main" val="2666310199"/>
                    </a:ext>
                  </a:extLst>
                </a:gridCol>
                <a:gridCol w="1460057">
                  <a:extLst>
                    <a:ext uri="{9D8B030D-6E8A-4147-A177-3AD203B41FA5}">
                      <a16:colId xmlns:a16="http://schemas.microsoft.com/office/drawing/2014/main" val="1885981396"/>
                    </a:ext>
                  </a:extLst>
                </a:gridCol>
                <a:gridCol w="1874641">
                  <a:extLst>
                    <a:ext uri="{9D8B030D-6E8A-4147-A177-3AD203B41FA5}">
                      <a16:colId xmlns:a16="http://schemas.microsoft.com/office/drawing/2014/main" val="2277820195"/>
                    </a:ext>
                  </a:extLst>
                </a:gridCol>
              </a:tblGrid>
              <a:tr h="4340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Daily Membership – Final</a:t>
                      </a:r>
                    </a:p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516855"/>
                  </a:ext>
                </a:extLst>
              </a:tr>
              <a:tr h="7952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2024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4/15/2024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2023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 Final FY 2023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98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 ADM</a:t>
                      </a:r>
                    </a:p>
                  </a:txBody>
                  <a:tcPr marL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1,086,201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1,096,554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9760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SPED ADM</a:t>
                      </a:r>
                    </a:p>
                  </a:txBody>
                  <a:tcPr marL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139,745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136,732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7157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ELL ADM</a:t>
                      </a:r>
                    </a:p>
                  </a:txBody>
                  <a:tcPr marL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92,042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87,782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963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81FBE7C-24AB-F2B0-EF44-ED739545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277E07-CB52-4874-A238-9F0CC92BE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89531"/>
              </p:ext>
            </p:extLst>
          </p:nvPr>
        </p:nvGraphicFramePr>
        <p:xfrm>
          <a:off x="2869020" y="1690688"/>
          <a:ext cx="6453959" cy="3958889"/>
        </p:xfrm>
        <a:graphic>
          <a:graphicData uri="http://schemas.openxmlformats.org/drawingml/2006/table">
            <a:tbl>
              <a:tblPr/>
              <a:tblGrid>
                <a:gridCol w="1586384">
                  <a:extLst>
                    <a:ext uri="{9D8B030D-6E8A-4147-A177-3AD203B41FA5}">
                      <a16:colId xmlns:a16="http://schemas.microsoft.com/office/drawing/2014/main" val="3355164855"/>
                    </a:ext>
                  </a:extLst>
                </a:gridCol>
                <a:gridCol w="1557293">
                  <a:extLst>
                    <a:ext uri="{9D8B030D-6E8A-4147-A177-3AD203B41FA5}">
                      <a16:colId xmlns:a16="http://schemas.microsoft.com/office/drawing/2014/main" val="681086720"/>
                    </a:ext>
                  </a:extLst>
                </a:gridCol>
                <a:gridCol w="1634191">
                  <a:extLst>
                    <a:ext uri="{9D8B030D-6E8A-4147-A177-3AD203B41FA5}">
                      <a16:colId xmlns:a16="http://schemas.microsoft.com/office/drawing/2014/main" val="2720850492"/>
                    </a:ext>
                  </a:extLst>
                </a:gridCol>
                <a:gridCol w="1676091">
                  <a:extLst>
                    <a:ext uri="{9D8B030D-6E8A-4147-A177-3AD203B41FA5}">
                      <a16:colId xmlns:a16="http://schemas.microsoft.com/office/drawing/2014/main" val="4061909006"/>
                    </a:ext>
                  </a:extLst>
                </a:gridCol>
              </a:tblGrid>
              <a:tr h="8607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 ADM by Entity Type - April 15</a:t>
                      </a:r>
                      <a:r>
                        <a:rPr lang="en-US" sz="2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3187"/>
                  </a:ext>
                </a:extLst>
              </a:tr>
              <a:tr h="23972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978127"/>
                  </a:ext>
                </a:extLst>
              </a:tr>
              <a:tr h="331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70425"/>
                  </a:ext>
                </a:extLst>
              </a:tr>
              <a:tr h="41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4/15/2023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This Time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8563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Last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146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863,610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867,517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616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Charter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222,399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223,312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4672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 Care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466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1,086,201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1,091,013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8469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EEA853C-3F99-A259-A0AD-D7CAF7C2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55508AE-ED2A-279C-E8FF-D04A7B9F3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ADM Update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BA9FF0-900E-3F1F-ACEF-5C3DCEBE4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61712"/>
              </p:ext>
            </p:extLst>
          </p:nvPr>
        </p:nvGraphicFramePr>
        <p:xfrm>
          <a:off x="2769978" y="1695504"/>
          <a:ext cx="6652044" cy="3466992"/>
        </p:xfrm>
        <a:graphic>
          <a:graphicData uri="http://schemas.openxmlformats.org/drawingml/2006/table">
            <a:tbl>
              <a:tblPr/>
              <a:tblGrid>
                <a:gridCol w="1673234">
                  <a:extLst>
                    <a:ext uri="{9D8B030D-6E8A-4147-A177-3AD203B41FA5}">
                      <a16:colId xmlns:a16="http://schemas.microsoft.com/office/drawing/2014/main" val="1920268615"/>
                    </a:ext>
                  </a:extLst>
                </a:gridCol>
                <a:gridCol w="1418370">
                  <a:extLst>
                    <a:ext uri="{9D8B030D-6E8A-4147-A177-3AD203B41FA5}">
                      <a16:colId xmlns:a16="http://schemas.microsoft.com/office/drawing/2014/main" val="2261408889"/>
                    </a:ext>
                  </a:extLst>
                </a:gridCol>
                <a:gridCol w="1713864">
                  <a:extLst>
                    <a:ext uri="{9D8B030D-6E8A-4147-A177-3AD203B41FA5}">
                      <a16:colId xmlns:a16="http://schemas.microsoft.com/office/drawing/2014/main" val="4275575520"/>
                    </a:ext>
                  </a:extLst>
                </a:gridCol>
                <a:gridCol w="1846576">
                  <a:extLst>
                    <a:ext uri="{9D8B030D-6E8A-4147-A177-3AD203B41FA5}">
                      <a16:colId xmlns:a16="http://schemas.microsoft.com/office/drawing/2014/main" val="2696444860"/>
                    </a:ext>
                  </a:extLst>
                </a:gridCol>
              </a:tblGrid>
              <a:tr h="4301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 ADM by Entity Type – Final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279569"/>
                  </a:ext>
                </a:extLst>
              </a:tr>
              <a:tr h="2775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81808"/>
                  </a:ext>
                </a:extLst>
              </a:tr>
              <a:tr h="427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05178"/>
                  </a:ext>
                </a:extLst>
              </a:tr>
              <a:tr h="21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4/15/2024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FY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343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863,610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874,962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16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Charter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222,399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221,411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9527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 Care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147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1,086,201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1,096,554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6273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A6ED60-E3BA-C9C7-B01E-507E50EB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0" i="0" dirty="0">
                <a:latin typeface="+mj-lt"/>
              </a:rPr>
              <a:t>FRPL ADM Reconciliation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AASBO Meeting Update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3A111E8-50A0-0154-89AE-54E22BB5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13" y="431400"/>
            <a:ext cx="3998911" cy="496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53956-7C81-D0F4-9CA6-B5852219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BE-FD1B-2244-43D2-76C35740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0" i="0" dirty="0">
                <a:latin typeface="+mj-lt"/>
              </a:rPr>
              <a:t>FRPL ADM Reconciliation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DB3-C2D2-272B-E9A9-A8F38862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962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Free Reduced Price Lunch Add-on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FRPL add-on funding </a:t>
            </a:r>
            <a:r>
              <a:rPr lang="en-US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been distributed by the new payment system </a:t>
            </a: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en-US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BSA-55 since March payment.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FY 2024 FRPL report is now available in </a:t>
            </a:r>
            <a:r>
              <a:rPr lang="en-US" sz="2400" b="1" kern="100" dirty="0" err="1">
                <a:solidFill>
                  <a:schemeClr val="tx1"/>
                </a:solidFill>
                <a:latin typeface="+mj-lt"/>
                <a:cs typeface="Times New Roman"/>
              </a:rPr>
              <a:t>AzEDS</a:t>
            </a:r>
            <a:r>
              <a:rPr lang="en-US" sz="2400" b="1" kern="100" dirty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lang="en-US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400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FRPL 30</a:t>
            </a:r>
            <a:r>
              <a:rPr lang="en-US" sz="2400" kern="1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school site level report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2400" kern="1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B2D7E-7A18-4905-D467-33F87970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" y="6088258"/>
            <a:ext cx="2568405" cy="682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80E1DE-0549-B4D7-AC62-4AE02CBC6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934" y="3629891"/>
            <a:ext cx="7859222" cy="25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BEEE5-391C-4E22-A797-CD70D630913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956a4e3-4065-4b8a-833d-d2ae2a8a83d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14877</TotalTime>
  <Words>885</Words>
  <Application>Microsoft Office PowerPoint</Application>
  <PresentationFormat>Widescreen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Libre Franklin Medium</vt:lpstr>
      <vt:lpstr>Office Theme</vt:lpstr>
      <vt:lpstr>AASBO Update</vt:lpstr>
      <vt:lpstr>Agenda</vt:lpstr>
      <vt:lpstr>Average Daily Membership</vt:lpstr>
      <vt:lpstr>ADM Update</vt:lpstr>
      <vt:lpstr>ADM Update</vt:lpstr>
      <vt:lpstr>ADM Update</vt:lpstr>
      <vt:lpstr>ADM Update</vt:lpstr>
      <vt:lpstr>FRPL ADM Reconciliation</vt:lpstr>
      <vt:lpstr>FRPL ADM Reconciliation</vt:lpstr>
      <vt:lpstr>FRPL ADM Reconciliation</vt:lpstr>
      <vt:lpstr>FY24 Statewide Recalculation</vt:lpstr>
      <vt:lpstr>FY2024 Statewide Recalculation</vt:lpstr>
      <vt:lpstr>Payment Update</vt:lpstr>
      <vt:lpstr>Payment Update</vt:lpstr>
      <vt:lpstr>Payment Update</vt:lpstr>
      <vt:lpstr>Budget Update</vt:lpstr>
      <vt:lpstr>Budget Update </vt:lpstr>
      <vt:lpstr>Transportation</vt:lpstr>
      <vt:lpstr>Transportation</vt:lpstr>
      <vt:lpstr>Title I Funding Update</vt:lpstr>
      <vt:lpstr>Title I Funding Update</vt:lpstr>
      <vt:lpstr>PowerPoint Presentation</vt:lpstr>
      <vt:lpstr>Xin Liu, Deputy Associate Superintendent Xin.Liu@azed.gov (602) 364-2262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Smith, Kayla</cp:lastModifiedBy>
  <cp:revision>22</cp:revision>
  <cp:lastPrinted>2019-07-09T15:51:45Z</cp:lastPrinted>
  <dcterms:created xsi:type="dcterms:W3CDTF">2018-03-20T17:28:56Z</dcterms:created>
  <dcterms:modified xsi:type="dcterms:W3CDTF">2024-05-13T20:15:22Z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