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1"/>
  </p:sld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2" r:id="rId19"/>
    <p:sldId id="274" r:id="rId20"/>
    <p:sldId id="275" r:id="rId21"/>
    <p:sldId id="276" r:id="rId22"/>
    <p:sldId id="277" r:id="rId23"/>
    <p:sldId id="278" r:id="rId24"/>
    <p:sldId id="279" r:id="rId25"/>
    <p:sldId id="280" r:id="rId2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DA54B9-3E4A-40D9-D170-44900CC12325}" name="Higgs, Hannah" initials="HH" userId="S::Hannah.Higgs@azed.gov::b68ece08-042a-4f97-a49b-bff56da478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B6015"/>
    <a:srgbClr val="002D72"/>
    <a:srgbClr val="91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5D791-1A99-4E6C-9151-6AB2D07BFAE1}" v="1" dt="2025-01-29T19:21:51.5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34"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0741-AB77-D36A-F024-D45726569E3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540887-1458-FDAA-20C5-6F6E06C52B9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8218B8D-784A-3AA7-CDA3-18DE0F30A702}"/>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5" name="Footer Placeholder 4">
            <a:extLst>
              <a:ext uri="{FF2B5EF4-FFF2-40B4-BE49-F238E27FC236}">
                <a16:creationId xmlns:a16="http://schemas.microsoft.com/office/drawing/2014/main" id="{7A4A9D8E-7B3D-4793-DA16-CB2ACDDBFD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F4719B-F715-5839-39E6-2385716EE8F0}"/>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35885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D054-8DC4-EDF3-B24C-E951FC54CC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2EEE0A-0581-236A-0F4C-062C4C56AB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32E25-1469-A484-E5D8-2E71F917CC08}"/>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5" name="Footer Placeholder 4">
            <a:extLst>
              <a:ext uri="{FF2B5EF4-FFF2-40B4-BE49-F238E27FC236}">
                <a16:creationId xmlns:a16="http://schemas.microsoft.com/office/drawing/2014/main" id="{2B7772C6-5B86-00FF-864D-87DC8C9427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A003D2-6EE0-C8CD-667B-873C3FF02097}"/>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98699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9EE151-D561-0C0B-A970-13229510494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903F9-CADB-4B78-25A8-65603A8EC9E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6AAF7-0A3D-4286-EDDF-E8C456DA3DDF}"/>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5" name="Footer Placeholder 4">
            <a:extLst>
              <a:ext uri="{FF2B5EF4-FFF2-40B4-BE49-F238E27FC236}">
                <a16:creationId xmlns:a16="http://schemas.microsoft.com/office/drawing/2014/main" id="{5F6BB188-69E8-B071-49F8-DAB90BD8BD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D4D891-5332-D9D3-10D4-A3E298503D17}"/>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77264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a:endParaRPr/>
          </a:p>
        </p:txBody>
      </p:sp>
      <p:sp>
        <p:nvSpPr>
          <p:cNvPr id="3" name="Holder 3"/>
          <p:cNvSpPr>
            <a:spLocks noGrp="1"/>
          </p:cNvSpPr>
          <p:nvPr>
            <p:ph sz="half" idx="2"/>
          </p:nvPr>
        </p:nvSpPr>
        <p:spPr>
          <a:xfrm>
            <a:off x="795620" y="1511283"/>
            <a:ext cx="3698240" cy="3048635"/>
          </a:xfrm>
          <a:prstGeom prst="rect">
            <a:avLst/>
          </a:prstGeom>
        </p:spPr>
        <p:txBody>
          <a:bodyPr wrap="square" lIns="0" tIns="0" rIns="0" bIns="0">
            <a:spAutoFit/>
          </a:bodyPr>
          <a:lstStyle>
            <a:lvl1pPr>
              <a:defRPr sz="1850" b="1" i="0">
                <a:solidFill>
                  <a:schemeClr val="tx1"/>
                </a:solidFill>
                <a:latin typeface="Trebuchet MS"/>
                <a:cs typeface="Trebuchet MS"/>
              </a:defRPr>
            </a:lvl1pPr>
          </a:lstStyle>
          <a:p>
            <a:endParaRPr/>
          </a:p>
        </p:txBody>
      </p:sp>
      <p:sp>
        <p:nvSpPr>
          <p:cNvPr id="4" name="Holder 4"/>
          <p:cNvSpPr>
            <a:spLocks noGrp="1"/>
          </p:cNvSpPr>
          <p:nvPr>
            <p:ph sz="half" idx="3"/>
          </p:nvPr>
        </p:nvSpPr>
        <p:spPr>
          <a:xfrm>
            <a:off x="4981196" y="1463701"/>
            <a:ext cx="3534409" cy="3197860"/>
          </a:xfrm>
          <a:prstGeom prst="rect">
            <a:avLst/>
          </a:prstGeom>
        </p:spPr>
        <p:txBody>
          <a:bodyPr wrap="square" lIns="0" tIns="0" rIns="0" bIns="0">
            <a:spAutoFit/>
          </a:bodyPr>
          <a:lstStyle>
            <a:lvl1pPr>
              <a:defRPr sz="1850" b="1" i="0">
                <a:solidFill>
                  <a:schemeClr val="tx1"/>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Trebuchet MS"/>
                <a:cs typeface="Trebuchet MS"/>
              </a:defRPr>
            </a:lvl1pPr>
          </a:lstStyle>
          <a:p>
            <a:pPr marL="12700">
              <a:lnSpc>
                <a:spcPct val="100000"/>
              </a:lnSpc>
              <a:spcBef>
                <a:spcPts val="55"/>
              </a:spcBef>
            </a:pPr>
            <a:r>
              <a:rPr spc="-10" dirty="0"/>
              <a:t>Page</a:t>
            </a:r>
            <a:r>
              <a:rPr spc="-50" dirty="0"/>
              <a:t> </a:t>
            </a:r>
            <a:fld id="{81D60167-4931-47E6-BA6A-407CBD079E47}" type="slidenum">
              <a:rPr dirty="0"/>
              <a:t>‹#›</a:t>
            </a:fld>
            <a:r>
              <a:rPr spc="-5" dirty="0"/>
              <a:t> </a:t>
            </a:r>
            <a:r>
              <a:rPr spc="-20" dirty="0"/>
              <a:t>of</a:t>
            </a:r>
            <a:r>
              <a:rPr spc="-75" dirty="0"/>
              <a:t> </a:t>
            </a:r>
            <a:r>
              <a:rPr spc="-25" dirty="0"/>
              <a:t>22</a:t>
            </a:r>
          </a:p>
        </p:txBody>
      </p:sp>
    </p:spTree>
    <p:extLst>
      <p:ext uri="{BB962C8B-B14F-4D97-AF65-F5344CB8AC3E}">
        <p14:creationId xmlns:p14="http://schemas.microsoft.com/office/powerpoint/2010/main" val="189456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44161" y="462502"/>
            <a:ext cx="5255260" cy="490219"/>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2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Trebuchet MS"/>
                <a:cs typeface="Trebuchet MS"/>
              </a:defRPr>
            </a:lvl1pPr>
          </a:lstStyle>
          <a:p>
            <a:pPr marL="12700">
              <a:lnSpc>
                <a:spcPct val="100000"/>
              </a:lnSpc>
              <a:spcBef>
                <a:spcPts val="55"/>
              </a:spcBef>
            </a:pPr>
            <a:r>
              <a:rPr spc="-10" dirty="0"/>
              <a:t>Page</a:t>
            </a:r>
            <a:r>
              <a:rPr spc="-50" dirty="0"/>
              <a:t> </a:t>
            </a:r>
            <a:fld id="{81D60167-4931-47E6-BA6A-407CBD079E47}" type="slidenum">
              <a:rPr dirty="0"/>
              <a:t>‹#›</a:t>
            </a:fld>
            <a:r>
              <a:rPr spc="-5" dirty="0"/>
              <a:t> </a:t>
            </a:r>
            <a:r>
              <a:rPr spc="-20" dirty="0"/>
              <a:t>of</a:t>
            </a:r>
            <a:r>
              <a:rPr spc="-75" dirty="0"/>
              <a:t> </a:t>
            </a:r>
            <a:r>
              <a:rPr spc="-25" dirty="0"/>
              <a:t>22</a:t>
            </a:r>
          </a:p>
        </p:txBody>
      </p:sp>
    </p:spTree>
    <p:extLst>
      <p:ext uri="{BB962C8B-B14F-4D97-AF65-F5344CB8AC3E}">
        <p14:creationId xmlns:p14="http://schemas.microsoft.com/office/powerpoint/2010/main" val="172100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8DB3-5096-0183-E2FC-7EF82E443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18B7A7-B468-39D3-BC62-B508AE6D6E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E5B44-1A9F-E00C-D30F-52C5F307804C}"/>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5" name="Footer Placeholder 4">
            <a:extLst>
              <a:ext uri="{FF2B5EF4-FFF2-40B4-BE49-F238E27FC236}">
                <a16:creationId xmlns:a16="http://schemas.microsoft.com/office/drawing/2014/main" id="{8572FB3F-9704-E242-B965-10EAA40EF0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2F7BD9-0119-8BC7-F05A-1A56DC406F58}"/>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335922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B9D4-5F8F-D051-6F73-393FA5EB710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B1DACE5-A891-F7C7-FD4D-6E7411B38C69}"/>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646A0F-AA64-5CF1-FBFB-6F65F2DA2AF5}"/>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5" name="Footer Placeholder 4">
            <a:extLst>
              <a:ext uri="{FF2B5EF4-FFF2-40B4-BE49-F238E27FC236}">
                <a16:creationId xmlns:a16="http://schemas.microsoft.com/office/drawing/2014/main" id="{679C693D-0571-659C-BFF5-BFD0C7432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D8116F-C78A-8EE7-5F43-9F6F3325E299}"/>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253589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A413-7E77-7AF2-6430-662097890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77D43-24A0-AE61-7A02-2B05D72DEB2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6BFEC-3D8A-CAC5-8388-73EDA31208C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AA9C23-443B-C498-1D89-D382BED34F12}"/>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6" name="Footer Placeholder 5">
            <a:extLst>
              <a:ext uri="{FF2B5EF4-FFF2-40B4-BE49-F238E27FC236}">
                <a16:creationId xmlns:a16="http://schemas.microsoft.com/office/drawing/2014/main" id="{4C2A015B-ECDF-11A2-AEDA-F54BCBC3B7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481858-6522-2F98-1DD1-FBD88D0D1BB9}"/>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409219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2C0F-5874-1C4B-23BA-2858EE87AC0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A521C7-9036-81CB-9075-2AD3B7A635F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2657A-7A79-D940-1A8A-D80EB65505D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71A4F6-0599-A729-293A-E85935038FC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AFF0A09-C470-B811-089E-A1865FCE350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499D38-E584-9887-0A75-FE4B78A4BDA6}"/>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8" name="Footer Placeholder 7">
            <a:extLst>
              <a:ext uri="{FF2B5EF4-FFF2-40B4-BE49-F238E27FC236}">
                <a16:creationId xmlns:a16="http://schemas.microsoft.com/office/drawing/2014/main" id="{CA718FD8-275D-8B6C-1DF3-4B0214558B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2DF7B2-3499-9767-3BB8-F5648B638E4A}"/>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18499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4BD8-35A6-4BE5-6E4C-359152225E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13A1E5-E59F-DE88-855D-B3E304B47A7D}"/>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4" name="Footer Placeholder 3">
            <a:extLst>
              <a:ext uri="{FF2B5EF4-FFF2-40B4-BE49-F238E27FC236}">
                <a16:creationId xmlns:a16="http://schemas.microsoft.com/office/drawing/2014/main" id="{CF180521-5C0E-49A5-2A8C-E9FC8081AC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F17C6C-0019-8B6B-6A7F-902EB33C11EB}"/>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298621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48E76A-0BB9-E47D-F002-C505E37EC90C}"/>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3" name="Footer Placeholder 2">
            <a:extLst>
              <a:ext uri="{FF2B5EF4-FFF2-40B4-BE49-F238E27FC236}">
                <a16:creationId xmlns:a16="http://schemas.microsoft.com/office/drawing/2014/main" id="{2BA94D39-436F-B296-C382-F17F8EC9AAB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EA7F64-B23E-F291-D075-EF0B52C8A679}"/>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268722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9CD2-DC78-ABD1-F669-D615D5B3BD9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67614F3-5CE9-84A3-7CE1-8541C2D14D8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BF3417-B1B0-06AB-D396-DEC9F2797F1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28E842-7D06-76A1-421A-17141FC434C9}"/>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6" name="Footer Placeholder 5">
            <a:extLst>
              <a:ext uri="{FF2B5EF4-FFF2-40B4-BE49-F238E27FC236}">
                <a16:creationId xmlns:a16="http://schemas.microsoft.com/office/drawing/2014/main" id="{9BE937AB-9839-E42A-D766-2B8E295E5B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8528A9-3BD8-6E57-EC0C-B9DA96F61CD5}"/>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23374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16BE-E504-C8F0-3E8C-32752EC090C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ED392B8-CA73-179B-E1B9-F3ABA003DED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C992EA2-3A2E-856C-4E0C-5FCC27A9BEF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D1302A-095D-0901-EE02-E2547FF0C0EA}"/>
              </a:ext>
            </a:extLst>
          </p:cNvPr>
          <p:cNvSpPr>
            <a:spLocks noGrp="1"/>
          </p:cNvSpPr>
          <p:nvPr>
            <p:ph type="dt" sz="half" idx="10"/>
          </p:nvPr>
        </p:nvSpPr>
        <p:spPr/>
        <p:txBody>
          <a:bodyPr/>
          <a:lstStyle/>
          <a:p>
            <a:fld id="{1D8BD707-D9CF-40AE-B4C6-C98DA3205C09}" type="datetimeFigureOut">
              <a:rPr lang="en-US" smtClean="0"/>
              <a:t>12/3/2025</a:t>
            </a:fld>
            <a:endParaRPr lang="en-US" dirty="0"/>
          </a:p>
        </p:txBody>
      </p:sp>
      <p:sp>
        <p:nvSpPr>
          <p:cNvPr id="6" name="Footer Placeholder 5">
            <a:extLst>
              <a:ext uri="{FF2B5EF4-FFF2-40B4-BE49-F238E27FC236}">
                <a16:creationId xmlns:a16="http://schemas.microsoft.com/office/drawing/2014/main" id="{95359DA2-D49C-C8DB-0E0C-F5B96C3562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F368D5-52E9-D524-B0BB-02F9B91F0DFF}"/>
              </a:ext>
            </a:extLst>
          </p:cNvPr>
          <p:cNvSpPr>
            <a:spLocks noGrp="1"/>
          </p:cNvSpPr>
          <p:nvPr>
            <p:ph type="sldNum" sz="quarter" idx="12"/>
          </p:nvPr>
        </p:nvSpPr>
        <p:spPr/>
        <p:txBody>
          <a:body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5534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FC82F-5FB9-3407-2279-C23BEE761CD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9F674-3644-A540-D7F6-F7872AB156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2851C-BD18-BDAB-0B79-91D8AEA8F97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D8BD707-D9CF-40AE-B4C6-C98DA3205C09}" type="datetimeFigureOut">
              <a:rPr lang="en-US" smtClean="0"/>
              <a:t>12/3/2025</a:t>
            </a:fld>
            <a:endParaRPr lang="en-US" dirty="0"/>
          </a:p>
        </p:txBody>
      </p:sp>
      <p:sp>
        <p:nvSpPr>
          <p:cNvPr id="5" name="Footer Placeholder 4">
            <a:extLst>
              <a:ext uri="{FF2B5EF4-FFF2-40B4-BE49-F238E27FC236}">
                <a16:creationId xmlns:a16="http://schemas.microsoft.com/office/drawing/2014/main" id="{09A12AA5-0D7E-764A-EDB7-39CE27A8F48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6FD37EB-242C-C13A-364A-6A8FAC229E5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12700">
              <a:lnSpc>
                <a:spcPct val="100000"/>
              </a:lnSpc>
              <a:spcBef>
                <a:spcPts val="55"/>
              </a:spcBef>
            </a:pPr>
            <a:r>
              <a:rPr lang="en-US" spc="-10" dirty="0"/>
              <a:t>Page</a:t>
            </a:r>
            <a:r>
              <a:rPr lang="en-US" spc="-50" dirty="0"/>
              <a:t> </a:t>
            </a:r>
            <a:fld id="{81D60167-4931-47E6-BA6A-407CBD079E47}" type="slidenum">
              <a:rPr smtClean="0"/>
              <a:t>‹#›</a:t>
            </a:fld>
            <a:r>
              <a:rPr spc="-5" dirty="0"/>
              <a:t> </a:t>
            </a:r>
            <a:r>
              <a:rPr spc="-20" dirty="0"/>
              <a:t>of</a:t>
            </a:r>
            <a:r>
              <a:rPr spc="-75" dirty="0"/>
              <a:t> </a:t>
            </a:r>
            <a:r>
              <a:rPr spc="-25" dirty="0"/>
              <a:t>22</a:t>
            </a:r>
          </a:p>
        </p:txBody>
      </p:sp>
    </p:spTree>
    <p:extLst>
      <p:ext uri="{BB962C8B-B14F-4D97-AF65-F5344CB8AC3E}">
        <p14:creationId xmlns:p14="http://schemas.microsoft.com/office/powerpoint/2010/main" val="1131906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zed.gov/"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TEAssessmentHelp@azed.gov"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deconnect.azed.gov/"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adeconnect.azed.gov/Faq"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018EEE7-2FBD-0996-5D55-089DA5FEA9BF}"/>
              </a:ext>
            </a:extLst>
          </p:cNvPr>
          <p:cNvSpPr txBox="1">
            <a:spLocks noGrp="1"/>
          </p:cNvSpPr>
          <p:nvPr>
            <p:ph type="title"/>
          </p:nvPr>
        </p:nvSpPr>
        <p:spPr>
          <a:xfrm>
            <a:off x="3349417" y="437508"/>
            <a:ext cx="5337383" cy="3123615"/>
          </a:xfrm>
          <a:prstGeom prst="rect">
            <a:avLst/>
          </a:prstGeom>
        </p:spPr>
        <p:txBody>
          <a:bodyPr vert="horz" lIns="91440" tIns="45720" rIns="91440" bIns="45720" rtlCol="0" anchor="t">
            <a:normAutofit/>
          </a:bodyPr>
          <a:lstStyle/>
          <a:p>
            <a:pPr marL="12700" marR="5080" indent="650240" algn="r" defTabSz="914400"/>
            <a:r>
              <a:rPr lang="en-US" sz="4000" b="1" kern="1200" dirty="0">
                <a:solidFill>
                  <a:srgbClr val="FFFFFF"/>
                </a:solidFill>
                <a:latin typeface="Montserrat" pitchFamily="2" charset="0"/>
              </a:rPr>
              <a:t>How</a:t>
            </a:r>
            <a:r>
              <a:rPr lang="en-US" sz="4000" b="1" kern="1200" spc="-95" dirty="0">
                <a:solidFill>
                  <a:srgbClr val="FFFFFF"/>
                </a:solidFill>
                <a:latin typeface="Montserrat" pitchFamily="2" charset="0"/>
              </a:rPr>
              <a:t> </a:t>
            </a:r>
            <a:r>
              <a:rPr lang="en-US" sz="4000" b="1" kern="1200" dirty="0">
                <a:solidFill>
                  <a:srgbClr val="FFFFFF"/>
                </a:solidFill>
                <a:latin typeface="Montserrat" pitchFamily="2" charset="0"/>
              </a:rPr>
              <a:t>to</a:t>
            </a:r>
            <a:r>
              <a:rPr lang="en-US" sz="4000" b="1" kern="1200" spc="-45" dirty="0">
                <a:solidFill>
                  <a:srgbClr val="FFFFFF"/>
                </a:solidFill>
                <a:latin typeface="Montserrat" pitchFamily="2" charset="0"/>
              </a:rPr>
              <a:t> </a:t>
            </a:r>
            <a:r>
              <a:rPr lang="en-US" sz="4000" b="1" kern="1200" dirty="0">
                <a:solidFill>
                  <a:srgbClr val="FFFFFF"/>
                </a:solidFill>
                <a:latin typeface="Montserrat" pitchFamily="2" charset="0"/>
              </a:rPr>
              <a:t>Access</a:t>
            </a:r>
            <a:r>
              <a:rPr lang="en-US" sz="4000" b="1" kern="1200" spc="35" dirty="0">
                <a:solidFill>
                  <a:srgbClr val="FFFFFF"/>
                </a:solidFill>
                <a:latin typeface="Montserrat" pitchFamily="2" charset="0"/>
              </a:rPr>
              <a:t> </a:t>
            </a:r>
            <a:r>
              <a:rPr lang="en-US" sz="4000" b="1" kern="1200" dirty="0">
                <a:solidFill>
                  <a:srgbClr val="FFFFFF"/>
                </a:solidFill>
                <a:latin typeface="Montserrat" pitchFamily="2" charset="0"/>
              </a:rPr>
              <a:t>and</a:t>
            </a:r>
            <a:r>
              <a:rPr lang="en-US" sz="4000" b="1" kern="1200" spc="-60" dirty="0">
                <a:solidFill>
                  <a:srgbClr val="FFFFFF"/>
                </a:solidFill>
                <a:latin typeface="Montserrat" pitchFamily="2" charset="0"/>
              </a:rPr>
              <a:t> </a:t>
            </a:r>
            <a:r>
              <a:rPr lang="en-US" sz="4000" b="1" kern="1200" spc="-10" dirty="0">
                <a:solidFill>
                  <a:srgbClr val="FFFFFF"/>
                </a:solidFill>
                <a:latin typeface="Montserrat" pitchFamily="2" charset="0"/>
              </a:rPr>
              <a:t>Utilize </a:t>
            </a:r>
            <a:r>
              <a:rPr lang="en-US" sz="4000" b="1" kern="1200" dirty="0">
                <a:solidFill>
                  <a:srgbClr val="FFFFFF"/>
                </a:solidFill>
                <a:latin typeface="Montserrat" pitchFamily="2" charset="0"/>
              </a:rPr>
              <a:t>the</a:t>
            </a:r>
            <a:r>
              <a:rPr lang="en-US" sz="4000" b="1" kern="1200" spc="-295" dirty="0">
                <a:solidFill>
                  <a:srgbClr val="FFFFFF"/>
                </a:solidFill>
                <a:latin typeface="Montserrat" pitchFamily="2" charset="0"/>
              </a:rPr>
              <a:t> </a:t>
            </a:r>
            <a:r>
              <a:rPr lang="en-US" sz="4000" b="1" kern="1200" spc="-30" dirty="0">
                <a:solidFill>
                  <a:srgbClr val="FFFFFF"/>
                </a:solidFill>
                <a:latin typeface="Montserrat" pitchFamily="2" charset="0"/>
              </a:rPr>
              <a:t>Technical</a:t>
            </a:r>
            <a:r>
              <a:rPr lang="en-US" sz="4000" b="1" kern="1200" spc="-204" dirty="0">
                <a:solidFill>
                  <a:srgbClr val="FFFFFF"/>
                </a:solidFill>
                <a:latin typeface="Montserrat" pitchFamily="2" charset="0"/>
              </a:rPr>
              <a:t> </a:t>
            </a:r>
            <a:r>
              <a:rPr lang="en-US" sz="4000" b="1" kern="1200" spc="-10" dirty="0">
                <a:solidFill>
                  <a:srgbClr val="FFFFFF"/>
                </a:solidFill>
                <a:latin typeface="Montserrat" pitchFamily="2" charset="0"/>
              </a:rPr>
              <a:t>Skills</a:t>
            </a:r>
            <a:r>
              <a:rPr lang="en-US" sz="4000" b="1" kern="1200" spc="-340" dirty="0">
                <a:solidFill>
                  <a:srgbClr val="FFFFFF"/>
                </a:solidFill>
                <a:latin typeface="Montserrat" pitchFamily="2" charset="0"/>
              </a:rPr>
              <a:t> </a:t>
            </a:r>
            <a:r>
              <a:rPr lang="en-US" sz="4000" b="1" kern="1200" spc="-10" dirty="0">
                <a:solidFill>
                  <a:srgbClr val="FFFFFF"/>
                </a:solidFill>
                <a:latin typeface="Montserrat" pitchFamily="2" charset="0"/>
              </a:rPr>
              <a:t>Assessment </a:t>
            </a:r>
            <a:r>
              <a:rPr lang="en-US" sz="4000" b="1" kern="1200" dirty="0">
                <a:solidFill>
                  <a:srgbClr val="FFFFFF"/>
                </a:solidFill>
                <a:latin typeface="Montserrat" pitchFamily="2" charset="0"/>
              </a:rPr>
              <a:t>(TSA)</a:t>
            </a:r>
            <a:r>
              <a:rPr lang="en-US" sz="4000" b="1" kern="1200" spc="-110" dirty="0">
                <a:solidFill>
                  <a:srgbClr val="FFFFFF"/>
                </a:solidFill>
                <a:latin typeface="Montserrat" pitchFamily="2" charset="0"/>
              </a:rPr>
              <a:t> </a:t>
            </a:r>
            <a:r>
              <a:rPr lang="en-US" sz="4000" b="1" kern="1200" spc="-10" dirty="0">
                <a:solidFill>
                  <a:srgbClr val="FFFFFF"/>
                </a:solidFill>
                <a:latin typeface="Montserrat" pitchFamily="2" charset="0"/>
              </a:rPr>
              <a:t>Dashboard</a:t>
            </a:r>
            <a:endParaRPr lang="en-US" sz="4000" b="1" kern="1200" dirty="0">
              <a:solidFill>
                <a:srgbClr val="FFFFFF"/>
              </a:solidFill>
              <a:latin typeface="Montserrat" pitchFamily="2" charset="0"/>
            </a:endParaRPr>
          </a:p>
        </p:txBody>
      </p:sp>
      <p:sp>
        <p:nvSpPr>
          <p:cNvPr id="4" name="object 3">
            <a:extLst>
              <a:ext uri="{FF2B5EF4-FFF2-40B4-BE49-F238E27FC236}">
                <a16:creationId xmlns:a16="http://schemas.microsoft.com/office/drawing/2014/main" id="{568785FF-EF09-9C98-140E-61819F1825E1}"/>
              </a:ext>
            </a:extLst>
          </p:cNvPr>
          <p:cNvSpPr txBox="1"/>
          <p:nvPr/>
        </p:nvSpPr>
        <p:spPr>
          <a:xfrm>
            <a:off x="906171" y="4479130"/>
            <a:ext cx="6434024" cy="378619"/>
          </a:xfrm>
          <a:prstGeom prst="rect">
            <a:avLst/>
          </a:prstGeom>
        </p:spPr>
        <p:txBody>
          <a:bodyPr vert="horz" lIns="91440" tIns="45720" rIns="91440" bIns="45720" rtlCol="0">
            <a:normAutofit/>
          </a:bodyPr>
          <a:lstStyle/>
          <a:p>
            <a:pPr>
              <a:lnSpc>
                <a:spcPct val="90000"/>
              </a:lnSpc>
              <a:spcBef>
                <a:spcPts val="1000"/>
              </a:spcBef>
            </a:pPr>
            <a:r>
              <a:rPr lang="en-US" sz="1500" kern="1200" dirty="0">
                <a:solidFill>
                  <a:srgbClr val="FFFFFF"/>
                </a:solidFill>
                <a:latin typeface="Arial" panose="020B0604020202020204" pitchFamily="34" charset="0"/>
                <a:cs typeface="Arial" panose="020B0604020202020204" pitchFamily="34" charset="0"/>
              </a:rPr>
              <a:t>Arizona</a:t>
            </a:r>
            <a:r>
              <a:rPr lang="en-US" sz="1500" kern="1200" spc="165" dirty="0">
                <a:solidFill>
                  <a:srgbClr val="FFFFFF"/>
                </a:solidFill>
                <a:latin typeface="Arial" panose="020B0604020202020204" pitchFamily="34" charset="0"/>
                <a:cs typeface="Arial" panose="020B0604020202020204" pitchFamily="34" charset="0"/>
              </a:rPr>
              <a:t> </a:t>
            </a:r>
            <a:r>
              <a:rPr lang="en-US" sz="1500" kern="1200" dirty="0">
                <a:solidFill>
                  <a:srgbClr val="FFFFFF"/>
                </a:solidFill>
                <a:latin typeface="Arial" panose="020B0604020202020204" pitchFamily="34" charset="0"/>
                <a:cs typeface="Arial" panose="020B0604020202020204" pitchFamily="34" charset="0"/>
              </a:rPr>
              <a:t>Department</a:t>
            </a:r>
            <a:r>
              <a:rPr lang="en-US" sz="1500" kern="1200" spc="114" dirty="0">
                <a:solidFill>
                  <a:srgbClr val="FFFFFF"/>
                </a:solidFill>
                <a:latin typeface="Arial" panose="020B0604020202020204" pitchFamily="34" charset="0"/>
                <a:cs typeface="Arial" panose="020B0604020202020204" pitchFamily="34" charset="0"/>
              </a:rPr>
              <a:t> </a:t>
            </a:r>
            <a:r>
              <a:rPr lang="en-US" sz="1500" kern="1200" dirty="0">
                <a:solidFill>
                  <a:srgbClr val="FFFFFF"/>
                </a:solidFill>
                <a:latin typeface="Arial" panose="020B0604020202020204" pitchFamily="34" charset="0"/>
                <a:cs typeface="Arial" panose="020B0604020202020204" pitchFamily="34" charset="0"/>
              </a:rPr>
              <a:t>of</a:t>
            </a:r>
            <a:r>
              <a:rPr lang="en-US" sz="1500" kern="1200" spc="25" dirty="0">
                <a:solidFill>
                  <a:srgbClr val="FFFFFF"/>
                </a:solidFill>
                <a:latin typeface="Arial" panose="020B0604020202020204" pitchFamily="34" charset="0"/>
                <a:cs typeface="Arial" panose="020B0604020202020204" pitchFamily="34" charset="0"/>
              </a:rPr>
              <a:t> </a:t>
            </a:r>
            <a:r>
              <a:rPr lang="en-US" sz="1500" kern="1200" dirty="0">
                <a:solidFill>
                  <a:srgbClr val="FFFFFF"/>
                </a:solidFill>
                <a:latin typeface="Arial" panose="020B0604020202020204" pitchFamily="34" charset="0"/>
                <a:cs typeface="Arial" panose="020B0604020202020204" pitchFamily="34" charset="0"/>
              </a:rPr>
              <a:t>Education,</a:t>
            </a:r>
            <a:r>
              <a:rPr lang="en-US" sz="1500" kern="1200" spc="114" dirty="0">
                <a:solidFill>
                  <a:srgbClr val="FFFFFF"/>
                </a:solidFill>
                <a:latin typeface="Arial" panose="020B0604020202020204" pitchFamily="34" charset="0"/>
                <a:cs typeface="Arial" panose="020B0604020202020204" pitchFamily="34" charset="0"/>
              </a:rPr>
              <a:t> </a:t>
            </a:r>
            <a:r>
              <a:rPr lang="en-US" sz="1500" kern="1200" dirty="0">
                <a:solidFill>
                  <a:srgbClr val="FFFFFF"/>
                </a:solidFill>
                <a:latin typeface="Arial" panose="020B0604020202020204" pitchFamily="34" charset="0"/>
                <a:cs typeface="Arial" panose="020B0604020202020204" pitchFamily="34" charset="0"/>
              </a:rPr>
              <a:t>Career</a:t>
            </a:r>
            <a:r>
              <a:rPr lang="en-US" sz="1500" kern="1200" spc="95" dirty="0">
                <a:solidFill>
                  <a:srgbClr val="FFFFFF"/>
                </a:solidFill>
                <a:latin typeface="Arial" panose="020B0604020202020204" pitchFamily="34" charset="0"/>
                <a:cs typeface="Arial" panose="020B0604020202020204" pitchFamily="34" charset="0"/>
              </a:rPr>
              <a:t> </a:t>
            </a:r>
            <a:r>
              <a:rPr lang="en-US" sz="1500" kern="1200" dirty="0">
                <a:solidFill>
                  <a:srgbClr val="FFFFFF"/>
                </a:solidFill>
                <a:latin typeface="Arial" panose="020B0604020202020204" pitchFamily="34" charset="0"/>
                <a:cs typeface="Arial" panose="020B0604020202020204" pitchFamily="34" charset="0"/>
              </a:rPr>
              <a:t>and</a:t>
            </a:r>
            <a:r>
              <a:rPr lang="en-US" sz="1500" kern="1200" spc="95" dirty="0">
                <a:solidFill>
                  <a:srgbClr val="FFFFFF"/>
                </a:solidFill>
                <a:latin typeface="Arial" panose="020B0604020202020204" pitchFamily="34" charset="0"/>
                <a:cs typeface="Arial" panose="020B0604020202020204" pitchFamily="34" charset="0"/>
              </a:rPr>
              <a:t> </a:t>
            </a:r>
            <a:r>
              <a:rPr lang="en-US" sz="1500" kern="1200" dirty="0">
                <a:solidFill>
                  <a:srgbClr val="FFFFFF"/>
                </a:solidFill>
                <a:latin typeface="Arial" panose="020B0604020202020204" pitchFamily="34" charset="0"/>
                <a:cs typeface="Arial" panose="020B0604020202020204" pitchFamily="34" charset="0"/>
              </a:rPr>
              <a:t>Technical</a:t>
            </a:r>
            <a:r>
              <a:rPr lang="en-US" sz="1500" kern="1200" spc="150" dirty="0">
                <a:solidFill>
                  <a:srgbClr val="FFFFFF"/>
                </a:solidFill>
                <a:latin typeface="Arial" panose="020B0604020202020204" pitchFamily="34" charset="0"/>
                <a:cs typeface="Arial" panose="020B0604020202020204" pitchFamily="34" charset="0"/>
              </a:rPr>
              <a:t> </a:t>
            </a:r>
            <a:r>
              <a:rPr lang="en-US" sz="1500" kern="1200" dirty="0">
                <a:solidFill>
                  <a:srgbClr val="FFFFFF"/>
                </a:solidFill>
                <a:latin typeface="Arial" panose="020B0604020202020204" pitchFamily="34" charset="0"/>
                <a:cs typeface="Arial" panose="020B0604020202020204" pitchFamily="34" charset="0"/>
              </a:rPr>
              <a:t>Education</a:t>
            </a:r>
          </a:p>
        </p:txBody>
      </p:sp>
      <p:pic>
        <p:nvPicPr>
          <p:cNvPr id="5" name="Picture 4" descr="A logo with a star and a flame&#10;&#10;Description automatically generated">
            <a:extLst>
              <a:ext uri="{FF2B5EF4-FFF2-40B4-BE49-F238E27FC236}">
                <a16:creationId xmlns:a16="http://schemas.microsoft.com/office/drawing/2014/main" id="{7891DE24-C5F9-497B-6BE2-71C9536C6A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692" y="1370076"/>
            <a:ext cx="2509567" cy="2509567"/>
          </a:xfrm>
          <a:prstGeom prst="rect">
            <a:avLst/>
          </a:prstGeom>
        </p:spPr>
      </p:pic>
      <p:cxnSp>
        <p:nvCxnSpPr>
          <p:cNvPr id="6" name="Straight Connector 5">
            <a:extLst>
              <a:ext uri="{FF2B5EF4-FFF2-40B4-BE49-F238E27FC236}">
                <a16:creationId xmlns:a16="http://schemas.microsoft.com/office/drawing/2014/main" id="{B2D64985-C4E9-3632-F335-22AF755BF092}"/>
              </a:ext>
            </a:extLst>
          </p:cNvPr>
          <p:cNvCxnSpPr/>
          <p:nvPr/>
        </p:nvCxnSpPr>
        <p:spPr>
          <a:xfrm>
            <a:off x="642085" y="2627274"/>
            <a:ext cx="0" cy="2516226"/>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DC351FBD-6099-36D7-7E64-79DB7AB392B3}"/>
              </a:ext>
            </a:extLst>
          </p:cNvPr>
          <p:cNvSpPr/>
          <p:nvPr/>
        </p:nvSpPr>
        <p:spPr>
          <a:xfrm>
            <a:off x="1087196" y="870554"/>
            <a:ext cx="95785" cy="95787"/>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9B252B5-6D1B-402B-1E8B-3C6F1CF5A62E}"/>
              </a:ext>
            </a:extLst>
          </p:cNvPr>
          <p:cNvSpPr/>
          <p:nvPr/>
        </p:nvSpPr>
        <p:spPr>
          <a:xfrm>
            <a:off x="1371600" y="702236"/>
            <a:ext cx="68351" cy="683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859BC2B-EC47-A6D1-23C2-3CE058EC4D0C}"/>
              </a:ext>
            </a:extLst>
          </p:cNvPr>
          <p:cNvSpPr txBox="1"/>
          <p:nvPr/>
        </p:nvSpPr>
        <p:spPr>
          <a:xfrm>
            <a:off x="1028262" y="401535"/>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10" name="TextBox 9">
            <a:extLst>
              <a:ext uri="{FF2B5EF4-FFF2-40B4-BE49-F238E27FC236}">
                <a16:creationId xmlns:a16="http://schemas.microsoft.com/office/drawing/2014/main" id="{7F2CDC51-B541-59A5-7A5B-5230D649CFFA}"/>
              </a:ext>
            </a:extLst>
          </p:cNvPr>
          <p:cNvSpPr txBox="1"/>
          <p:nvPr/>
        </p:nvSpPr>
        <p:spPr>
          <a:xfrm>
            <a:off x="8068210" y="4115059"/>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11" name="Oval 10">
            <a:extLst>
              <a:ext uri="{FF2B5EF4-FFF2-40B4-BE49-F238E27FC236}">
                <a16:creationId xmlns:a16="http://schemas.microsoft.com/office/drawing/2014/main" id="{F8FAE680-7ABB-12C9-22AE-9B7F8BD7F764}"/>
              </a:ext>
            </a:extLst>
          </p:cNvPr>
          <p:cNvSpPr/>
          <p:nvPr/>
        </p:nvSpPr>
        <p:spPr>
          <a:xfrm>
            <a:off x="7915716" y="4678521"/>
            <a:ext cx="71819" cy="718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A2C1336-FB99-91EA-6BE8-600B93CFE45E}"/>
              </a:ext>
            </a:extLst>
          </p:cNvPr>
          <p:cNvSpPr/>
          <p:nvPr/>
        </p:nvSpPr>
        <p:spPr>
          <a:xfrm>
            <a:off x="8433881" y="4568202"/>
            <a:ext cx="81469" cy="81469"/>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2808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628522" y="-145290"/>
            <a:ext cx="7886700" cy="1219032"/>
          </a:xfrm>
          <a:prstGeom prst="rect">
            <a:avLst/>
          </a:prstGeom>
        </p:spPr>
        <p:txBody>
          <a:bodyPr vert="horz" wrap="square" lIns="0" tIns="231883" rIns="0" bIns="0" rtlCol="0">
            <a:spAutoFit/>
          </a:bodyPr>
          <a:lstStyle/>
          <a:p>
            <a:pPr marL="265430" algn="ctr">
              <a:lnSpc>
                <a:spcPct val="100000"/>
              </a:lnSpc>
              <a:spcBef>
                <a:spcPts val="100"/>
              </a:spcBef>
            </a:pPr>
            <a:r>
              <a:rPr sz="3200" dirty="0">
                <a:solidFill>
                  <a:srgbClr val="002D72"/>
                </a:solidFill>
                <a:latin typeface="Montserrat" pitchFamily="2" charset="0"/>
                <a:cs typeface="Trebuchet MS"/>
              </a:rPr>
              <a:t>Security</a:t>
            </a:r>
            <a:r>
              <a:rPr sz="3200" spc="-50" dirty="0">
                <a:solidFill>
                  <a:srgbClr val="002D72"/>
                </a:solidFill>
                <a:latin typeface="Montserrat" pitchFamily="2" charset="0"/>
                <a:cs typeface="Trebuchet MS"/>
              </a:rPr>
              <a:t> </a:t>
            </a:r>
            <a:r>
              <a:rPr lang="en-US" sz="3200" spc="-50" dirty="0">
                <a:solidFill>
                  <a:srgbClr val="002D72"/>
                </a:solidFill>
                <a:latin typeface="Montserrat" pitchFamily="2" charset="0"/>
                <a:cs typeface="Trebuchet MS"/>
              </a:rPr>
              <a:t>A</a:t>
            </a:r>
            <a:r>
              <a:rPr sz="3200" dirty="0">
                <a:solidFill>
                  <a:srgbClr val="002D72"/>
                </a:solidFill>
                <a:latin typeface="Montserrat" pitchFamily="2" charset="0"/>
                <a:cs typeface="Trebuchet MS"/>
              </a:rPr>
              <a:t>greements</a:t>
            </a:r>
            <a:r>
              <a:rPr sz="3200" spc="-45" dirty="0">
                <a:solidFill>
                  <a:srgbClr val="002D72"/>
                </a:solidFill>
                <a:latin typeface="Montserrat" pitchFamily="2" charset="0"/>
                <a:cs typeface="Trebuchet MS"/>
              </a:rPr>
              <a:t> </a:t>
            </a:r>
            <a:r>
              <a:rPr lang="en-US" sz="3200" spc="-10" dirty="0">
                <a:solidFill>
                  <a:srgbClr val="002D72"/>
                </a:solidFill>
                <a:latin typeface="Montserrat" pitchFamily="2" charset="0"/>
                <a:cs typeface="Trebuchet MS"/>
              </a:rPr>
              <a:t>A</a:t>
            </a:r>
            <a:r>
              <a:rPr sz="3200" spc="-10" dirty="0">
                <a:solidFill>
                  <a:srgbClr val="002D72"/>
                </a:solidFill>
                <a:latin typeface="Montserrat" pitchFamily="2" charset="0"/>
                <a:cs typeface="Trebuchet MS"/>
              </a:rPr>
              <a:t>vailable</a:t>
            </a:r>
            <a:r>
              <a:rPr sz="3200" spc="-150" dirty="0">
                <a:solidFill>
                  <a:srgbClr val="002D72"/>
                </a:solidFill>
                <a:latin typeface="Montserrat" pitchFamily="2" charset="0"/>
                <a:cs typeface="Trebuchet MS"/>
              </a:rPr>
              <a:t> </a:t>
            </a:r>
            <a:r>
              <a:rPr sz="3200" dirty="0">
                <a:solidFill>
                  <a:srgbClr val="002D72"/>
                </a:solidFill>
                <a:latin typeface="Montserrat" pitchFamily="2" charset="0"/>
                <a:cs typeface="Trebuchet MS"/>
              </a:rPr>
              <a:t>on</a:t>
            </a:r>
            <a:r>
              <a:rPr sz="3200" spc="-80" dirty="0">
                <a:solidFill>
                  <a:srgbClr val="002D72"/>
                </a:solidFill>
                <a:latin typeface="Montserrat" pitchFamily="2" charset="0"/>
                <a:cs typeface="Trebuchet MS"/>
              </a:rPr>
              <a:t> </a:t>
            </a:r>
            <a:r>
              <a:rPr sz="3200" dirty="0">
                <a:solidFill>
                  <a:srgbClr val="002D72"/>
                </a:solidFill>
                <a:latin typeface="Montserrat" pitchFamily="2" charset="0"/>
                <a:cs typeface="Trebuchet MS"/>
              </a:rPr>
              <a:t>the</a:t>
            </a:r>
            <a:r>
              <a:rPr sz="3200" spc="-95" dirty="0">
                <a:solidFill>
                  <a:srgbClr val="002D72"/>
                </a:solidFill>
                <a:latin typeface="Montserrat" pitchFamily="2" charset="0"/>
                <a:cs typeface="Trebuchet MS"/>
              </a:rPr>
              <a:t> </a:t>
            </a:r>
            <a:r>
              <a:rPr sz="3200" dirty="0">
                <a:solidFill>
                  <a:srgbClr val="002D72"/>
                </a:solidFill>
                <a:latin typeface="Montserrat" pitchFamily="2" charset="0"/>
                <a:cs typeface="Trebuchet MS"/>
              </a:rPr>
              <a:t>Home</a:t>
            </a:r>
            <a:r>
              <a:rPr sz="3200" spc="-80" dirty="0">
                <a:solidFill>
                  <a:srgbClr val="002D72"/>
                </a:solidFill>
                <a:latin typeface="Montserrat" pitchFamily="2" charset="0"/>
                <a:cs typeface="Trebuchet MS"/>
              </a:rPr>
              <a:t> </a:t>
            </a:r>
            <a:r>
              <a:rPr sz="3200" spc="-25" dirty="0">
                <a:solidFill>
                  <a:srgbClr val="002D72"/>
                </a:solidFill>
                <a:latin typeface="Montserrat" pitchFamily="2" charset="0"/>
                <a:cs typeface="Trebuchet MS"/>
              </a:rPr>
              <a:t>Tab</a:t>
            </a:r>
            <a:endParaRPr sz="3200" dirty="0">
              <a:solidFill>
                <a:srgbClr val="002D72"/>
              </a:solidFill>
              <a:latin typeface="Montserrat" pitchFamily="2" charset="0"/>
              <a:cs typeface="Trebuchet MS"/>
            </a:endParaRPr>
          </a:p>
        </p:txBody>
      </p:sp>
      <p:sp>
        <p:nvSpPr>
          <p:cNvPr id="14" name="object 14"/>
          <p:cNvSpPr/>
          <p:nvPr/>
        </p:nvSpPr>
        <p:spPr>
          <a:xfrm>
            <a:off x="467868" y="1356360"/>
            <a:ext cx="3956563" cy="3416884"/>
          </a:xfrm>
          <a:prstGeom prst="roundRect">
            <a:avLst/>
          </a:prstGeom>
          <a:solidFill>
            <a:srgbClr val="002D72"/>
          </a:solidFill>
        </p:spPr>
        <p:txBody>
          <a:bodyPr wrap="square" lIns="0" tIns="0" rIns="0" bIns="0" rtlCol="0"/>
          <a:lstStyle/>
          <a:p>
            <a:endParaRPr dirty="0"/>
          </a:p>
        </p:txBody>
      </p:sp>
      <p:sp>
        <p:nvSpPr>
          <p:cNvPr id="15" name="object 15"/>
          <p:cNvSpPr txBox="1">
            <a:spLocks noGrp="1"/>
          </p:cNvSpPr>
          <p:nvPr>
            <p:ph sz="half" idx="2"/>
          </p:nvPr>
        </p:nvSpPr>
        <p:spPr>
          <a:xfrm>
            <a:off x="628522" y="1580957"/>
            <a:ext cx="3638678" cy="2917786"/>
          </a:xfrm>
          <a:prstGeom prst="rect">
            <a:avLst/>
          </a:prstGeom>
        </p:spPr>
        <p:txBody>
          <a:bodyPr vert="horz" wrap="square" lIns="0" tIns="15240" rIns="0" bIns="0" rtlCol="0">
            <a:spAutoFit/>
          </a:bodyPr>
          <a:lstStyle/>
          <a:p>
            <a:pPr marL="0" marR="5080" indent="0" algn="ctr">
              <a:lnSpc>
                <a:spcPct val="99000"/>
              </a:lnSpc>
              <a:spcBef>
                <a:spcPts val="120"/>
              </a:spcBef>
              <a:buNone/>
            </a:pPr>
            <a:r>
              <a:rPr lang="en-US" sz="1600" spc="-35" dirty="0">
                <a:solidFill>
                  <a:schemeClr val="bg1"/>
                </a:solidFill>
                <a:latin typeface="Arial" panose="020B0604020202020204" pitchFamily="34" charset="0"/>
                <a:cs typeface="Arial" panose="020B0604020202020204" pitchFamily="34" charset="0"/>
              </a:rPr>
              <a:t>CTE Staff Security and Testing</a:t>
            </a:r>
          </a:p>
          <a:p>
            <a:pPr marL="0" marR="5080" indent="0" algn="ctr">
              <a:lnSpc>
                <a:spcPct val="99000"/>
              </a:lnSpc>
              <a:spcBef>
                <a:spcPts val="120"/>
              </a:spcBef>
              <a:buNone/>
            </a:pPr>
            <a:r>
              <a:rPr lang="en-US" sz="1600" spc="-35" dirty="0">
                <a:solidFill>
                  <a:schemeClr val="bg1"/>
                </a:solidFill>
                <a:latin typeface="Arial" panose="020B0604020202020204" pitchFamily="34" charset="0"/>
                <a:cs typeface="Arial" panose="020B0604020202020204" pitchFamily="34" charset="0"/>
              </a:rPr>
              <a:t>Protocol Agreement</a:t>
            </a:r>
          </a:p>
          <a:p>
            <a:pPr marL="0" marR="5080" indent="0" algn="ctr">
              <a:lnSpc>
                <a:spcPct val="99000"/>
              </a:lnSpc>
              <a:spcBef>
                <a:spcPts val="120"/>
              </a:spcBef>
              <a:buNone/>
            </a:pPr>
            <a:r>
              <a:rPr lang="en-US" sz="800" spc="-35" dirty="0">
                <a:solidFill>
                  <a:schemeClr val="bg1"/>
                </a:solidFill>
                <a:latin typeface="Arial" panose="020B0604020202020204" pitchFamily="34" charset="0"/>
                <a:cs typeface="Arial" panose="020B0604020202020204" pitchFamily="34" charset="0"/>
              </a:rPr>
              <a:t> </a:t>
            </a:r>
            <a:endParaRPr sz="800" spc="-10" dirty="0">
              <a:solidFill>
                <a:schemeClr val="bg1"/>
              </a:solidFill>
              <a:latin typeface="Arial" panose="020B0604020202020204" pitchFamily="34" charset="0"/>
              <a:cs typeface="Arial" panose="020B0604020202020204" pitchFamily="34" charset="0"/>
            </a:endParaRPr>
          </a:p>
          <a:p>
            <a:pPr marL="342900" marR="461645" lvl="1" indent="0">
              <a:lnSpc>
                <a:spcPct val="100000"/>
              </a:lnSpc>
              <a:buNone/>
            </a:pPr>
            <a:r>
              <a:rPr lang="en-US" sz="1550" b="0" dirty="0">
                <a:solidFill>
                  <a:schemeClr val="bg1"/>
                </a:solidFill>
                <a:latin typeface="Arial" panose="020B0604020202020204" pitchFamily="34" charset="0"/>
                <a:cs typeface="Arial" panose="020B0604020202020204" pitchFamily="34" charset="0"/>
              </a:rPr>
              <a:t>Must be signed by all employees of CTEDs, districts, schools, and charter holders who come in contact with test materials or the secure test environment, who administer tests or monitor students during test administration, or who assist with testing. </a:t>
            </a:r>
            <a:endParaRPr sz="1550" dirty="0">
              <a:solidFill>
                <a:schemeClr val="bg1"/>
              </a:solidFill>
              <a:latin typeface="Arial" panose="020B0604020202020204" pitchFamily="34" charset="0"/>
              <a:cs typeface="Arial" panose="020B0604020202020204" pitchFamily="34" charset="0"/>
            </a:endParaRPr>
          </a:p>
        </p:txBody>
      </p:sp>
      <p:grpSp>
        <p:nvGrpSpPr>
          <p:cNvPr id="16" name="object 16"/>
          <p:cNvGrpSpPr/>
          <p:nvPr/>
        </p:nvGrpSpPr>
        <p:grpSpPr>
          <a:xfrm flipH="1">
            <a:off x="4652770" y="1345691"/>
            <a:ext cx="4023361" cy="3435859"/>
            <a:chOff x="4652771" y="1117091"/>
            <a:chExt cx="4043679" cy="3677285"/>
          </a:xfrm>
          <a:solidFill>
            <a:srgbClr val="002D72"/>
          </a:solidFill>
        </p:grpSpPr>
        <p:sp>
          <p:nvSpPr>
            <p:cNvPr id="17" name="object 17"/>
            <p:cNvSpPr/>
            <p:nvPr/>
          </p:nvSpPr>
          <p:spPr>
            <a:xfrm>
              <a:off x="4652771" y="1117091"/>
              <a:ext cx="4034154" cy="3668395"/>
            </a:xfrm>
            <a:prstGeom prst="roundRect">
              <a:avLst/>
            </a:prstGeom>
            <a:grpFill/>
          </p:spPr>
          <p:txBody>
            <a:bodyPr wrap="square" lIns="0" tIns="0" rIns="0" bIns="0" rtlCol="0"/>
            <a:lstStyle/>
            <a:p>
              <a:endParaRPr dirty="0"/>
            </a:p>
          </p:txBody>
        </p:sp>
        <p:sp>
          <p:nvSpPr>
            <p:cNvPr id="18" name="object 18"/>
            <p:cNvSpPr/>
            <p:nvPr/>
          </p:nvSpPr>
          <p:spPr>
            <a:xfrm>
              <a:off x="4658867" y="1123187"/>
              <a:ext cx="4032885" cy="3667125"/>
            </a:xfrm>
            <a:prstGeom prst="roundRect">
              <a:avLst/>
            </a:prstGeom>
            <a:grpFill/>
            <a:ln w="9144">
              <a:noFill/>
            </a:ln>
          </p:spPr>
          <p:txBody>
            <a:bodyPr wrap="square" lIns="0" tIns="0" rIns="0" bIns="0" rtlCol="0"/>
            <a:lstStyle/>
            <a:p>
              <a:endParaRPr dirty="0"/>
            </a:p>
          </p:txBody>
        </p:sp>
      </p:grpSp>
      <p:sp>
        <p:nvSpPr>
          <p:cNvPr id="19" name="object 19"/>
          <p:cNvSpPr txBox="1">
            <a:spLocks noGrp="1"/>
          </p:cNvSpPr>
          <p:nvPr>
            <p:ph sz="half" idx="3"/>
          </p:nvPr>
        </p:nvSpPr>
        <p:spPr>
          <a:xfrm>
            <a:off x="4902643" y="1580957"/>
            <a:ext cx="3534409" cy="2572242"/>
          </a:xfrm>
          <a:prstGeom prst="rect">
            <a:avLst/>
          </a:prstGeom>
        </p:spPr>
        <p:txBody>
          <a:bodyPr vert="horz" wrap="square" lIns="0" tIns="14604" rIns="0" bIns="0" rtlCol="0">
            <a:spAutoFit/>
          </a:bodyPr>
          <a:lstStyle/>
          <a:p>
            <a:pPr marL="0" marR="43815" indent="0" algn="ctr">
              <a:lnSpc>
                <a:spcPct val="99100"/>
              </a:lnSpc>
              <a:spcBef>
                <a:spcPts val="114"/>
              </a:spcBef>
              <a:buNone/>
            </a:pPr>
            <a:r>
              <a:rPr lang="en-US" sz="1600" spc="-40" dirty="0">
                <a:solidFill>
                  <a:schemeClr val="bg1"/>
                </a:solidFill>
                <a:latin typeface="Arial" panose="020B0604020202020204" pitchFamily="34" charset="0"/>
                <a:cs typeface="Arial" panose="020B0604020202020204" pitchFamily="34" charset="0"/>
              </a:rPr>
              <a:t>District Assessment Coordinator Security and Testing Protocol Agreement</a:t>
            </a:r>
            <a:endParaRPr sz="1600" spc="-10" dirty="0">
              <a:solidFill>
                <a:schemeClr val="bg1"/>
              </a:solidFill>
              <a:latin typeface="Arial" panose="020B0604020202020204" pitchFamily="34" charset="0"/>
              <a:cs typeface="Arial" panose="020B0604020202020204" pitchFamily="34" charset="0"/>
            </a:endParaRPr>
          </a:p>
          <a:p>
            <a:pPr>
              <a:lnSpc>
                <a:spcPct val="100000"/>
              </a:lnSpc>
              <a:spcBef>
                <a:spcPts val="10"/>
              </a:spcBef>
            </a:pPr>
            <a:endParaRPr sz="1600" spc="-10" dirty="0">
              <a:solidFill>
                <a:schemeClr val="bg1"/>
              </a:solidFill>
              <a:latin typeface="Arial" panose="020B0604020202020204" pitchFamily="34" charset="0"/>
              <a:cs typeface="Arial" panose="020B0604020202020204" pitchFamily="34" charset="0"/>
            </a:endParaRPr>
          </a:p>
          <a:p>
            <a:pPr marL="0" marR="5080" indent="0">
              <a:lnSpc>
                <a:spcPct val="100000"/>
              </a:lnSpc>
              <a:buNone/>
            </a:pPr>
            <a:r>
              <a:rPr lang="en-US" sz="1600" b="0" dirty="0">
                <a:solidFill>
                  <a:schemeClr val="bg1"/>
                </a:solidFill>
                <a:latin typeface="Arial" panose="020B0604020202020204" pitchFamily="34" charset="0"/>
                <a:cs typeface="Arial" panose="020B0604020202020204" pitchFamily="34" charset="0"/>
              </a:rPr>
              <a:t>Must be signed by Superintendents and Charter Representatives, who are responsible for all testing activities and the security of the Technical Skills Assessments within their district or charter.</a:t>
            </a:r>
            <a:endParaRPr sz="1600" b="0" dirty="0">
              <a:solidFill>
                <a:schemeClr val="bg1"/>
              </a:solidFill>
              <a:latin typeface="Arial" panose="020B0604020202020204" pitchFamily="34" charset="0"/>
              <a:cs typeface="Arial" panose="020B0604020202020204" pitchFamily="34" charset="0"/>
            </a:endParaRPr>
          </a:p>
        </p:txBody>
      </p:sp>
      <p:sp>
        <p:nvSpPr>
          <p:cNvPr id="21" name="object 21">
            <a:extLst>
              <a:ext uri="{FF2B5EF4-FFF2-40B4-BE49-F238E27FC236}">
                <a16:creationId xmlns:a16="http://schemas.microsoft.com/office/drawing/2014/main" id="{248573F7-00EA-E5DE-F076-EC7106C206FB}"/>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10</a:t>
            </a:fld>
            <a:endParaRPr sz="800" spc="-25" dirty="0">
              <a:latin typeface="Arial" panose="020B0604020202020204" pitchFamily="34" charset="0"/>
              <a:cs typeface="Arial" panose="020B0604020202020204" pitchFamily="34" charset="0"/>
            </a:endParaRPr>
          </a:p>
        </p:txBody>
      </p:sp>
      <p:sp>
        <p:nvSpPr>
          <p:cNvPr id="22" name="object 3">
            <a:extLst>
              <a:ext uri="{FF2B5EF4-FFF2-40B4-BE49-F238E27FC236}">
                <a16:creationId xmlns:a16="http://schemas.microsoft.com/office/drawing/2014/main" id="{55E1B9BE-E158-975A-F302-EE5E3DC77510}"/>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pic>
        <p:nvPicPr>
          <p:cNvPr id="2" name="Picture 1">
            <a:extLst>
              <a:ext uri="{FF2B5EF4-FFF2-40B4-BE49-F238E27FC236}">
                <a16:creationId xmlns:a16="http://schemas.microsoft.com/office/drawing/2014/main" id="{FC236B49-3B29-81DD-919D-DC5B9096C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52819" y="-1133790"/>
            <a:ext cx="38105" cy="45535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1376013" y="3112768"/>
            <a:ext cx="1212372"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chemeClr val="bg1"/>
                </a:solidFill>
                <a:latin typeface="Arial" panose="020B0604020202020204" pitchFamily="34" charset="0"/>
                <a:cs typeface="Arial" panose="020B0604020202020204" pitchFamily="34" charset="0"/>
              </a:rPr>
              <a:t>Links</a:t>
            </a:r>
            <a:r>
              <a:rPr sz="2000" b="1" spc="-85" dirty="0">
                <a:solidFill>
                  <a:schemeClr val="bg1"/>
                </a:solidFill>
                <a:latin typeface="Arial" panose="020B0604020202020204" pitchFamily="34" charset="0"/>
                <a:cs typeface="Arial" panose="020B0604020202020204" pitchFamily="34" charset="0"/>
              </a:rPr>
              <a:t> </a:t>
            </a:r>
            <a:r>
              <a:rPr sz="2000" b="1" spc="-20" dirty="0">
                <a:solidFill>
                  <a:schemeClr val="bg1"/>
                </a:solidFill>
                <a:latin typeface="Arial" panose="020B0604020202020204" pitchFamily="34" charset="0"/>
                <a:cs typeface="Arial" panose="020B0604020202020204" pitchFamily="34" charset="0"/>
              </a:rPr>
              <a:t>for:</a:t>
            </a:r>
            <a:endParaRPr sz="2000" dirty="0">
              <a:solidFill>
                <a:schemeClr val="bg1"/>
              </a:solidFill>
              <a:latin typeface="Arial" panose="020B0604020202020204" pitchFamily="34" charset="0"/>
              <a:cs typeface="Arial" panose="020B0604020202020204" pitchFamily="34" charset="0"/>
            </a:endParaRPr>
          </a:p>
        </p:txBody>
      </p:sp>
      <p:sp>
        <p:nvSpPr>
          <p:cNvPr id="3" name="object 3"/>
          <p:cNvSpPr txBox="1"/>
          <p:nvPr/>
        </p:nvSpPr>
        <p:spPr>
          <a:xfrm>
            <a:off x="2738153" y="3112768"/>
            <a:ext cx="5415247" cy="1243930"/>
          </a:xfrm>
          <a:prstGeom prst="rect">
            <a:avLst/>
          </a:prstGeom>
        </p:spPr>
        <p:txBody>
          <a:bodyPr vert="horz" wrap="square" lIns="0" tIns="12700" rIns="0" bIns="0" rtlCol="0">
            <a:spAutoFit/>
          </a:bodyPr>
          <a:lstStyle/>
          <a:p>
            <a:pPr marL="21590" marR="960119" indent="-9525">
              <a:lnSpc>
                <a:spcPct val="100000"/>
              </a:lnSpc>
              <a:spcBef>
                <a:spcPts val="100"/>
              </a:spcBef>
            </a:pPr>
            <a:r>
              <a:rPr sz="2000" dirty="0">
                <a:solidFill>
                  <a:schemeClr val="bg1"/>
                </a:solidFill>
                <a:latin typeface="Arial" panose="020B0604020202020204" pitchFamily="34" charset="0"/>
                <a:cs typeface="Arial" panose="020B0604020202020204" pitchFamily="34" charset="0"/>
              </a:rPr>
              <a:t>Manual</a:t>
            </a:r>
            <a:r>
              <a:rPr sz="2000" spc="-125"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and</a:t>
            </a:r>
            <a:r>
              <a:rPr sz="2000" spc="-85"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bulk</a:t>
            </a:r>
            <a:r>
              <a:rPr sz="2000" spc="-125"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upload</a:t>
            </a:r>
            <a:r>
              <a:rPr sz="2000" spc="-5"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registration </a:t>
            </a:r>
            <a:r>
              <a:rPr sz="2000" dirty="0">
                <a:solidFill>
                  <a:schemeClr val="bg1"/>
                </a:solidFill>
                <a:latin typeface="Arial" panose="020B0604020202020204" pitchFamily="34" charset="0"/>
                <a:cs typeface="Arial" panose="020B0604020202020204" pitchFamily="34" charset="0"/>
              </a:rPr>
              <a:t>Deletions</a:t>
            </a:r>
            <a:r>
              <a:rPr sz="2000" spc="-114"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and</a:t>
            </a:r>
            <a:r>
              <a:rPr sz="2000" spc="-150"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changes</a:t>
            </a:r>
            <a:endParaRPr sz="2000" dirty="0">
              <a:solidFill>
                <a:schemeClr val="bg1"/>
              </a:solidFill>
              <a:latin typeface="Arial" panose="020B0604020202020204" pitchFamily="34" charset="0"/>
              <a:cs typeface="Arial" panose="020B0604020202020204" pitchFamily="34" charset="0"/>
            </a:endParaRPr>
          </a:p>
          <a:p>
            <a:pPr marL="21590">
              <a:lnSpc>
                <a:spcPct val="100000"/>
              </a:lnSpc>
              <a:spcBef>
                <a:spcPts val="5"/>
              </a:spcBef>
            </a:pPr>
            <a:r>
              <a:rPr sz="2000" dirty="0">
                <a:solidFill>
                  <a:schemeClr val="bg1"/>
                </a:solidFill>
                <a:latin typeface="Arial" panose="020B0604020202020204" pitchFamily="34" charset="0"/>
                <a:cs typeface="Arial" panose="020B0604020202020204" pitchFamily="34" charset="0"/>
              </a:rPr>
              <a:t>Create</a:t>
            </a:r>
            <a:r>
              <a:rPr sz="2000" spc="-135"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new</a:t>
            </a:r>
            <a:r>
              <a:rPr sz="2000" spc="-85"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roster</a:t>
            </a:r>
            <a:r>
              <a:rPr sz="2000" spc="-110"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and</a:t>
            </a:r>
            <a:r>
              <a:rPr sz="2000" spc="-40"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add</a:t>
            </a:r>
            <a:r>
              <a:rPr sz="2000" spc="-30"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to</a:t>
            </a:r>
            <a:r>
              <a:rPr sz="2000" spc="15"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existing</a:t>
            </a:r>
            <a:r>
              <a:rPr sz="2000" spc="-185"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roster</a:t>
            </a:r>
            <a:endParaRPr lang="en-US" sz="2000" spc="-10" dirty="0">
              <a:solidFill>
                <a:schemeClr val="bg1"/>
              </a:solidFill>
              <a:latin typeface="Arial" panose="020B0604020202020204" pitchFamily="34" charset="0"/>
              <a:cs typeface="Arial" panose="020B0604020202020204" pitchFamily="34" charset="0"/>
            </a:endParaRPr>
          </a:p>
          <a:p>
            <a:pPr marL="21590">
              <a:lnSpc>
                <a:spcPct val="100000"/>
              </a:lnSpc>
              <a:spcBef>
                <a:spcPts val="5"/>
              </a:spcBef>
            </a:pPr>
            <a:r>
              <a:rPr lang="en-US" sz="2000" spc="-10" dirty="0">
                <a:solidFill>
                  <a:schemeClr val="bg1"/>
                </a:solidFill>
                <a:latin typeface="Arial" panose="020B0604020202020204" pitchFamily="34" charset="0"/>
                <a:cs typeface="Arial" panose="020B0604020202020204" pitchFamily="34" charset="0"/>
              </a:rPr>
              <a:t>Download list of CTE teachers at your school</a:t>
            </a:r>
            <a:endParaRPr sz="2000" dirty="0">
              <a:solidFill>
                <a:schemeClr val="bg1"/>
              </a:solidFill>
              <a:latin typeface="Arial" panose="020B0604020202020204" pitchFamily="34" charset="0"/>
              <a:cs typeface="Arial" panose="020B0604020202020204" pitchFamily="34" charset="0"/>
            </a:endParaRPr>
          </a:p>
        </p:txBody>
      </p:sp>
      <p:sp>
        <p:nvSpPr>
          <p:cNvPr id="12" name="object 21">
            <a:extLst>
              <a:ext uri="{FF2B5EF4-FFF2-40B4-BE49-F238E27FC236}">
                <a16:creationId xmlns:a16="http://schemas.microsoft.com/office/drawing/2014/main" id="{96154AFD-1A17-A339-B257-345AEEFF3288}"/>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11</a:t>
            </a:fld>
            <a:endParaRPr sz="800" spc="-25" dirty="0">
              <a:latin typeface="Arial" panose="020B0604020202020204" pitchFamily="34" charset="0"/>
              <a:cs typeface="Arial" panose="020B0604020202020204" pitchFamily="34" charset="0"/>
            </a:endParaRPr>
          </a:p>
        </p:txBody>
      </p:sp>
      <p:sp>
        <p:nvSpPr>
          <p:cNvPr id="13" name="object 3">
            <a:extLst>
              <a:ext uri="{FF2B5EF4-FFF2-40B4-BE49-F238E27FC236}">
                <a16:creationId xmlns:a16="http://schemas.microsoft.com/office/drawing/2014/main" id="{110AD12C-F50D-A13A-0BB0-ED8AD03F694C}"/>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22" name="TextBox 21">
            <a:extLst>
              <a:ext uri="{FF2B5EF4-FFF2-40B4-BE49-F238E27FC236}">
                <a16:creationId xmlns:a16="http://schemas.microsoft.com/office/drawing/2014/main" id="{8435382E-62ED-CDFB-CF4C-F712D719A3A6}"/>
              </a:ext>
            </a:extLst>
          </p:cNvPr>
          <p:cNvSpPr txBox="1"/>
          <p:nvPr/>
        </p:nvSpPr>
        <p:spPr>
          <a:xfrm>
            <a:off x="3916870" y="626538"/>
            <a:ext cx="1919859"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Registration Tab</a:t>
            </a:r>
          </a:p>
        </p:txBody>
      </p:sp>
      <p:pic>
        <p:nvPicPr>
          <p:cNvPr id="8" name="Picture 7">
            <a:extLst>
              <a:ext uri="{FF2B5EF4-FFF2-40B4-BE49-F238E27FC236}">
                <a16:creationId xmlns:a16="http://schemas.microsoft.com/office/drawing/2014/main" id="{C319546B-BE2E-4889-1A33-7CFE3F55EB8F}"/>
              </a:ext>
            </a:extLst>
          </p:cNvPr>
          <p:cNvPicPr>
            <a:picLocks noChangeAspect="1"/>
          </p:cNvPicPr>
          <p:nvPr/>
        </p:nvPicPr>
        <p:blipFill>
          <a:blip r:embed="rId3"/>
          <a:stretch>
            <a:fillRect/>
          </a:stretch>
        </p:blipFill>
        <p:spPr>
          <a:xfrm>
            <a:off x="190500" y="1467925"/>
            <a:ext cx="8763000" cy="1270186"/>
          </a:xfrm>
          <a:prstGeom prst="rect">
            <a:avLst/>
          </a:prstGeom>
          <a:ln w="12700">
            <a:solidFill>
              <a:schemeClr val="tx1"/>
            </a:solidFill>
          </a:ln>
          <a:effectLst>
            <a:outerShdw blurRad="292100" dist="139700" dir="2700000" algn="ctr" rotWithShape="0">
              <a:schemeClr val="tx1">
                <a:alpha val="65000"/>
              </a:schemeClr>
            </a:outerShdw>
          </a:effectLst>
        </p:spPr>
      </p:pic>
      <p:sp>
        <p:nvSpPr>
          <p:cNvPr id="10" name="object 9">
            <a:extLst>
              <a:ext uri="{FF2B5EF4-FFF2-40B4-BE49-F238E27FC236}">
                <a16:creationId xmlns:a16="http://schemas.microsoft.com/office/drawing/2014/main" id="{A5452C64-143A-7041-5BC6-BA5DA32B8FCF}"/>
              </a:ext>
            </a:extLst>
          </p:cNvPr>
          <p:cNvSpPr/>
          <p:nvPr/>
        </p:nvSpPr>
        <p:spPr>
          <a:xfrm>
            <a:off x="3916870" y="596062"/>
            <a:ext cx="1919859" cy="416559"/>
          </a:xfrm>
          <a:custGeom>
            <a:avLst/>
            <a:gdLst/>
            <a:ahLst/>
            <a:cxnLst/>
            <a:rect l="l" t="t" r="r" b="b"/>
            <a:pathLst>
              <a:path w="2449195" h="416559">
                <a:moveTo>
                  <a:pt x="0" y="69341"/>
                </a:moveTo>
                <a:lnTo>
                  <a:pt x="5384" y="42354"/>
                </a:lnTo>
                <a:lnTo>
                  <a:pt x="20053" y="20319"/>
                </a:lnTo>
                <a:lnTo>
                  <a:pt x="41833" y="5448"/>
                </a:lnTo>
                <a:lnTo>
                  <a:pt x="68491" y="0"/>
                </a:lnTo>
                <a:lnTo>
                  <a:pt x="2380322" y="0"/>
                </a:lnTo>
                <a:lnTo>
                  <a:pt x="2406980" y="5448"/>
                </a:lnTo>
                <a:lnTo>
                  <a:pt x="2428760" y="20319"/>
                </a:lnTo>
                <a:lnTo>
                  <a:pt x="2443429" y="42354"/>
                </a:lnTo>
                <a:lnTo>
                  <a:pt x="2448814" y="69341"/>
                </a:lnTo>
                <a:lnTo>
                  <a:pt x="2448814" y="346709"/>
                </a:lnTo>
                <a:lnTo>
                  <a:pt x="2443429" y="373697"/>
                </a:lnTo>
                <a:lnTo>
                  <a:pt x="2428760" y="395744"/>
                </a:lnTo>
                <a:lnTo>
                  <a:pt x="2406980" y="410603"/>
                </a:lnTo>
                <a:lnTo>
                  <a:pt x="2380322" y="416051"/>
                </a:lnTo>
                <a:lnTo>
                  <a:pt x="68491" y="416051"/>
                </a:lnTo>
                <a:lnTo>
                  <a:pt x="41833" y="410603"/>
                </a:lnTo>
                <a:lnTo>
                  <a:pt x="20053" y="395744"/>
                </a:lnTo>
                <a:lnTo>
                  <a:pt x="5384" y="373697"/>
                </a:lnTo>
                <a:lnTo>
                  <a:pt x="0" y="346709"/>
                </a:lnTo>
                <a:lnTo>
                  <a:pt x="0" y="69341"/>
                </a:lnTo>
                <a:close/>
              </a:path>
            </a:pathLst>
          </a:custGeom>
          <a:ln w="28575">
            <a:solidFill>
              <a:srgbClr val="910048"/>
            </a:solidFill>
          </a:ln>
        </p:spPr>
        <p:txBody>
          <a:bodyPr wrap="square" lIns="0" tIns="0" rIns="0" bIns="0" rtlCol="0"/>
          <a:lstStyle/>
          <a:p>
            <a:endParaRPr dirty="0"/>
          </a:p>
        </p:txBody>
      </p:sp>
      <p:cxnSp>
        <p:nvCxnSpPr>
          <p:cNvPr id="16" name="Straight Arrow Connector 15">
            <a:extLst>
              <a:ext uri="{FF2B5EF4-FFF2-40B4-BE49-F238E27FC236}">
                <a16:creationId xmlns:a16="http://schemas.microsoft.com/office/drawing/2014/main" id="{DBF1ECF2-A7B8-7ED5-2C77-4F12B4A73113}"/>
              </a:ext>
            </a:extLst>
          </p:cNvPr>
          <p:cNvCxnSpPr>
            <a:cxnSpLocks/>
          </p:cNvCxnSpPr>
          <p:nvPr/>
        </p:nvCxnSpPr>
        <p:spPr>
          <a:xfrm>
            <a:off x="4876799" y="1026346"/>
            <a:ext cx="1" cy="935804"/>
          </a:xfrm>
          <a:prstGeom prst="straightConnector1">
            <a:avLst/>
          </a:prstGeom>
          <a:ln w="28575">
            <a:solidFill>
              <a:srgbClr val="910048"/>
            </a:solidFill>
            <a:tailEnd type="triangle"/>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CF14DA42-AC04-4DBB-3FCD-ED0E0F4373B5}"/>
              </a:ext>
            </a:extLst>
          </p:cNvPr>
          <p:cNvSpPr/>
          <p:nvPr/>
        </p:nvSpPr>
        <p:spPr>
          <a:xfrm>
            <a:off x="762000" y="933705"/>
            <a:ext cx="95785" cy="95787"/>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CFADCD8-4F6C-B33E-5222-CB3F931F959F}"/>
              </a:ext>
            </a:extLst>
          </p:cNvPr>
          <p:cNvSpPr/>
          <p:nvPr/>
        </p:nvSpPr>
        <p:spPr>
          <a:xfrm>
            <a:off x="1564632" y="628406"/>
            <a:ext cx="68351" cy="683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5F69A81-157D-3A1A-061F-D7B3416B0477}"/>
              </a:ext>
            </a:extLst>
          </p:cNvPr>
          <p:cNvSpPr txBox="1"/>
          <p:nvPr/>
        </p:nvSpPr>
        <p:spPr>
          <a:xfrm>
            <a:off x="1221294" y="327705"/>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7" name="TextBox 6">
            <a:extLst>
              <a:ext uri="{FF2B5EF4-FFF2-40B4-BE49-F238E27FC236}">
                <a16:creationId xmlns:a16="http://schemas.microsoft.com/office/drawing/2014/main" id="{72846B83-DB5B-D4A6-04B3-3AE771F67E0F}"/>
              </a:ext>
            </a:extLst>
          </p:cNvPr>
          <p:cNvSpPr txBox="1"/>
          <p:nvPr/>
        </p:nvSpPr>
        <p:spPr>
          <a:xfrm>
            <a:off x="8187234" y="3077213"/>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9" name="Oval 8">
            <a:extLst>
              <a:ext uri="{FF2B5EF4-FFF2-40B4-BE49-F238E27FC236}">
                <a16:creationId xmlns:a16="http://schemas.microsoft.com/office/drawing/2014/main" id="{19C5AD65-265B-E584-15B1-44D288872B87}"/>
              </a:ext>
            </a:extLst>
          </p:cNvPr>
          <p:cNvSpPr/>
          <p:nvPr/>
        </p:nvSpPr>
        <p:spPr>
          <a:xfrm>
            <a:off x="7915716" y="4678521"/>
            <a:ext cx="71819" cy="718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C08D905-B933-86AE-C208-75FC701C2E4F}"/>
              </a:ext>
            </a:extLst>
          </p:cNvPr>
          <p:cNvSpPr/>
          <p:nvPr/>
        </p:nvSpPr>
        <p:spPr>
          <a:xfrm>
            <a:off x="8534400" y="3415767"/>
            <a:ext cx="81469" cy="81469"/>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568813" y="142910"/>
            <a:ext cx="8158774" cy="505267"/>
          </a:xfrm>
          <a:prstGeom prst="rect">
            <a:avLst/>
          </a:prstGeom>
        </p:spPr>
        <p:txBody>
          <a:bodyPr vert="horz" wrap="square" lIns="0" tIns="12700" rIns="0" bIns="0" rtlCol="0">
            <a:spAutoFit/>
          </a:bodyPr>
          <a:lstStyle/>
          <a:p>
            <a:pPr marL="12700" algn="ctr">
              <a:lnSpc>
                <a:spcPct val="100000"/>
              </a:lnSpc>
              <a:spcBef>
                <a:spcPts val="100"/>
              </a:spcBef>
            </a:pPr>
            <a:r>
              <a:rPr sz="3200" b="1" dirty="0">
                <a:solidFill>
                  <a:srgbClr val="002D72"/>
                </a:solidFill>
                <a:latin typeface="Montserrat" pitchFamily="2" charset="0"/>
                <a:cs typeface="Arial"/>
              </a:rPr>
              <a:t>Student</a:t>
            </a:r>
            <a:r>
              <a:rPr sz="3200" b="1" spc="-135" dirty="0">
                <a:solidFill>
                  <a:srgbClr val="002D72"/>
                </a:solidFill>
                <a:latin typeface="Montserrat" pitchFamily="2" charset="0"/>
                <a:cs typeface="Arial"/>
              </a:rPr>
              <a:t> </a:t>
            </a:r>
            <a:r>
              <a:rPr sz="3200" b="1" spc="-10" dirty="0">
                <a:solidFill>
                  <a:srgbClr val="002D72"/>
                </a:solidFill>
                <a:latin typeface="Montserrat" pitchFamily="2" charset="0"/>
                <a:cs typeface="Arial"/>
              </a:rPr>
              <a:t>Naming</a:t>
            </a:r>
            <a:r>
              <a:rPr sz="3200" b="1" spc="-125" dirty="0">
                <a:solidFill>
                  <a:srgbClr val="002D72"/>
                </a:solidFill>
                <a:latin typeface="Montserrat" pitchFamily="2" charset="0"/>
                <a:cs typeface="Arial"/>
              </a:rPr>
              <a:t> </a:t>
            </a:r>
            <a:r>
              <a:rPr sz="3200" b="1" spc="-10" dirty="0">
                <a:solidFill>
                  <a:srgbClr val="002D72"/>
                </a:solidFill>
                <a:latin typeface="Montserrat" pitchFamily="2" charset="0"/>
                <a:cs typeface="Arial"/>
              </a:rPr>
              <a:t>Convention</a:t>
            </a:r>
            <a:endParaRPr sz="3200" b="1" dirty="0">
              <a:solidFill>
                <a:srgbClr val="002D72"/>
              </a:solidFill>
              <a:latin typeface="Montserrat" pitchFamily="2" charset="0"/>
              <a:cs typeface="Arial"/>
            </a:endParaRPr>
          </a:p>
        </p:txBody>
      </p:sp>
      <p:sp>
        <p:nvSpPr>
          <p:cNvPr id="15" name="object 15"/>
          <p:cNvSpPr txBox="1"/>
          <p:nvPr/>
        </p:nvSpPr>
        <p:spPr>
          <a:xfrm>
            <a:off x="228600" y="945201"/>
            <a:ext cx="8839200" cy="3842719"/>
          </a:xfrm>
          <a:prstGeom prst="rect">
            <a:avLst/>
          </a:prstGeom>
        </p:spPr>
        <p:txBody>
          <a:bodyPr vert="horz" wrap="square" lIns="0" tIns="23495" rIns="0" bIns="0" rtlCol="0">
            <a:spAutoFit/>
          </a:bodyPr>
          <a:lstStyle/>
          <a:p>
            <a:pPr marL="297815" marR="819785" indent="-285750">
              <a:spcBef>
                <a:spcPts val="185"/>
              </a:spcBef>
              <a:buFont typeface="Arial"/>
              <a:buChar char="•"/>
              <a:tabLst>
                <a:tab pos="297815" algn="l"/>
              </a:tabLst>
            </a:pPr>
            <a:r>
              <a:rPr lang="en-US" dirty="0">
                <a:latin typeface="Arial" panose="020B0604020202020204" pitchFamily="34" charset="0"/>
                <a:cs typeface="Arial" panose="020B0604020202020204" pitchFamily="34" charset="0"/>
              </a:rPr>
              <a:t>The Technical Skills Assessments System pulls </a:t>
            </a:r>
            <a:r>
              <a:rPr dirty="0">
                <a:latin typeface="Arial" panose="020B0604020202020204" pitchFamily="34" charset="0"/>
                <a:cs typeface="Arial" panose="020B0604020202020204" pitchFamily="34" charset="0"/>
              </a:rPr>
              <a:t>student names from</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AzED</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a:t>
            </a:r>
          </a:p>
          <a:p>
            <a:pPr marL="297180" indent="-284480">
              <a:spcBef>
                <a:spcPts val="2085"/>
              </a:spcBef>
              <a:buFont typeface="Arial"/>
              <a:buChar char="•"/>
              <a:tabLst>
                <a:tab pos="297180" algn="l"/>
              </a:tabLst>
            </a:pPr>
            <a:r>
              <a:rPr dirty="0">
                <a:latin typeface="Arial" panose="020B0604020202020204" pitchFamily="34" charset="0"/>
                <a:cs typeface="Arial" panose="020B0604020202020204" pitchFamily="34" charset="0"/>
              </a:rPr>
              <a:t>Student names on certificates come from student registration.</a:t>
            </a:r>
          </a:p>
          <a:p>
            <a:pPr marL="297815" marR="398780" indent="-285750">
              <a:spcBef>
                <a:spcPts val="1375"/>
              </a:spcBef>
              <a:buFont typeface="Arial"/>
              <a:buChar char="•"/>
              <a:tabLst>
                <a:tab pos="297815" algn="l"/>
              </a:tabLst>
            </a:pPr>
            <a:r>
              <a:rPr b="1" dirty="0">
                <a:latin typeface="Arial" panose="020B0604020202020204" pitchFamily="34" charset="0"/>
                <a:cs typeface="Arial" panose="020B0604020202020204" pitchFamily="34" charset="0"/>
              </a:rPr>
              <a:t>The person responsible for registering students for the assessments should check </a:t>
            </a:r>
            <a:r>
              <a:rPr lang="en-US" b="1" dirty="0">
                <a:latin typeface="Arial" panose="020B0604020202020204" pitchFamily="34" charset="0"/>
                <a:cs typeface="Arial" panose="020B0604020202020204" pitchFamily="34" charset="0"/>
              </a:rPr>
              <a:t>ALL</a:t>
            </a:r>
            <a:r>
              <a:rPr b="1" dirty="0">
                <a:latin typeface="Arial" panose="020B0604020202020204" pitchFamily="34" charset="0"/>
                <a:cs typeface="Arial" panose="020B0604020202020204" pitchFamily="34" charset="0"/>
              </a:rPr>
              <a:t> names before creating rosters.</a:t>
            </a:r>
            <a:r>
              <a:rPr lang="en-US" b="1" dirty="0">
                <a:latin typeface="Arial" panose="020B0604020202020204" pitchFamily="34" charset="0"/>
                <a:cs typeface="Arial" panose="020B0604020202020204" pitchFamily="34" charset="0"/>
              </a:rPr>
              <a:t> </a:t>
            </a:r>
            <a:r>
              <a:rPr lang="en-US" sz="1800" kern="0" dirty="0">
                <a:effectLst/>
                <a:latin typeface="Arial" panose="020B0604020202020204" pitchFamily="34" charset="0"/>
                <a:ea typeface="Calibri" panose="020F0502020204030204" pitchFamily="34" charset="0"/>
                <a:cs typeface="Arial" panose="020B0604020202020204" pitchFamily="34" charset="0"/>
              </a:rPr>
              <a:t>Please check for correct capitalization (not in all caps) and punctuation (for example, McKenzie D’Amato Ruiz is correct; Mckenzie DAMATORUIZ is incorrect). </a:t>
            </a:r>
            <a:endParaRPr lang="en-US" dirty="0">
              <a:latin typeface="Arial" panose="020B0604020202020204" pitchFamily="34" charset="0"/>
              <a:cs typeface="Arial" panose="020B0604020202020204" pitchFamily="34" charset="0"/>
            </a:endParaRPr>
          </a:p>
          <a:p>
            <a:pPr>
              <a:spcBef>
                <a:spcPts val="75"/>
              </a:spcBef>
              <a:buFont typeface="Arial"/>
              <a:buChar char="•"/>
            </a:pPr>
            <a:endParaRPr lang="en-US" dirty="0">
              <a:latin typeface="Arial" panose="020B0604020202020204" pitchFamily="34" charset="0"/>
              <a:cs typeface="Arial" panose="020B0604020202020204" pitchFamily="34" charset="0"/>
            </a:endParaRPr>
          </a:p>
          <a:p>
            <a:pPr marL="297815" marR="5080" indent="-285750">
              <a:buFont typeface="Arial"/>
              <a:buChar char="•"/>
              <a:tabLst>
                <a:tab pos="297815" algn="l"/>
                <a:tab pos="3884295" algn="l"/>
              </a:tabLst>
            </a:pPr>
            <a:r>
              <a:rPr dirty="0">
                <a:latin typeface="Arial" panose="020B0604020202020204" pitchFamily="34" charset="0"/>
                <a:cs typeface="Arial" panose="020B0604020202020204" pitchFamily="34" charset="0"/>
              </a:rPr>
              <a:t>Student names are corrected through the District SIS (Student Information System) which will update AzEDS.</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Once names are changed in SIS, the updated names will be available for registration and the TSA certificates.</a:t>
            </a:r>
            <a:endParaRPr lang="en-US" dirty="0">
              <a:latin typeface="Arial" panose="020B0604020202020204" pitchFamily="34" charset="0"/>
              <a:cs typeface="Arial" panose="020B0604020202020204" pitchFamily="34" charset="0"/>
            </a:endParaRPr>
          </a:p>
          <a:p>
            <a:pPr marL="297815" marR="5080" indent="-285750">
              <a:buFont typeface="Arial"/>
              <a:buChar char="•"/>
              <a:tabLst>
                <a:tab pos="297815" algn="l"/>
                <a:tab pos="3884295" algn="l"/>
              </a:tabLst>
            </a:pPr>
            <a:endParaRPr lang="en-US" dirty="0">
              <a:latin typeface="Arial" panose="020B0604020202020204" pitchFamily="34" charset="0"/>
              <a:cs typeface="Arial" panose="020B0604020202020204" pitchFamily="34" charset="0"/>
            </a:endParaRPr>
          </a:p>
          <a:p>
            <a:pPr marL="297815" marR="5080" indent="-285750">
              <a:buFont typeface="Arial"/>
              <a:buChar char="•"/>
              <a:tabLst>
                <a:tab pos="297815" algn="l"/>
                <a:tab pos="3884295" algn="l"/>
              </a:tabLst>
            </a:pPr>
            <a:r>
              <a:rPr lang="en-US" dirty="0">
                <a:latin typeface="Arial" panose="020B0604020202020204" pitchFamily="34" charset="0"/>
                <a:cs typeface="Arial" panose="020B0604020202020204" pitchFamily="34" charset="0"/>
              </a:rPr>
              <a:t>ADE does not manually change names on certificates.</a:t>
            </a:r>
            <a:endParaRPr dirty="0">
              <a:latin typeface="Arial" panose="020B0604020202020204" pitchFamily="34" charset="0"/>
              <a:cs typeface="Arial" panose="020B0604020202020204" pitchFamily="34" charset="0"/>
            </a:endParaRPr>
          </a:p>
        </p:txBody>
      </p:sp>
      <p:sp>
        <p:nvSpPr>
          <p:cNvPr id="17" name="object 21">
            <a:extLst>
              <a:ext uri="{FF2B5EF4-FFF2-40B4-BE49-F238E27FC236}">
                <a16:creationId xmlns:a16="http://schemas.microsoft.com/office/drawing/2014/main" id="{29909ED1-99A4-C881-D447-588DA6037DD2}"/>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12</a:t>
            </a:fld>
            <a:endParaRPr sz="800" spc="-25" dirty="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1A7DCCCA-156C-7265-9652-CA37F59B5720}"/>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pic>
        <p:nvPicPr>
          <p:cNvPr id="2" name="Picture 1">
            <a:extLst>
              <a:ext uri="{FF2B5EF4-FFF2-40B4-BE49-F238E27FC236}">
                <a16:creationId xmlns:a16="http://schemas.microsoft.com/office/drawing/2014/main" id="{729F276A-F271-42A2-10F2-800794871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52947" y="-1573016"/>
            <a:ext cx="38105" cy="45535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2431732" y="3257550"/>
            <a:ext cx="5797868" cy="1037463"/>
          </a:xfrm>
          <a:prstGeom prst="rect">
            <a:avLst/>
          </a:prstGeom>
        </p:spPr>
        <p:txBody>
          <a:bodyPr vert="horz" wrap="square" lIns="0" tIns="36830" rIns="0" bIns="0" rtlCol="0">
            <a:spAutoFit/>
          </a:bodyPr>
          <a:lstStyle/>
          <a:p>
            <a:pPr marL="12700">
              <a:spcBef>
                <a:spcPts val="290"/>
              </a:spcBef>
            </a:pPr>
            <a:r>
              <a:rPr sz="2000" b="1" spc="-10" dirty="0">
                <a:solidFill>
                  <a:schemeClr val="bg1"/>
                </a:solidFill>
                <a:latin typeface="Arial" panose="020B0604020202020204" pitchFamily="34" charset="0"/>
                <a:cs typeface="Arial" panose="020B0604020202020204" pitchFamily="34" charset="0"/>
              </a:rPr>
              <a:t>Links</a:t>
            </a:r>
            <a:r>
              <a:rPr sz="2000" b="1" spc="-140" dirty="0">
                <a:solidFill>
                  <a:schemeClr val="bg1"/>
                </a:solidFill>
                <a:latin typeface="Arial" panose="020B0604020202020204" pitchFamily="34" charset="0"/>
                <a:cs typeface="Arial" panose="020B0604020202020204" pitchFamily="34" charset="0"/>
              </a:rPr>
              <a:t> </a:t>
            </a:r>
            <a:r>
              <a:rPr sz="2000" b="1" dirty="0">
                <a:solidFill>
                  <a:schemeClr val="bg1"/>
                </a:solidFill>
                <a:latin typeface="Arial" panose="020B0604020202020204" pitchFamily="34" charset="0"/>
                <a:cs typeface="Arial" panose="020B0604020202020204" pitchFamily="34" charset="0"/>
              </a:rPr>
              <a:t>for:</a:t>
            </a:r>
            <a:r>
              <a:rPr sz="2000" b="1" spc="45" dirty="0">
                <a:solidFill>
                  <a:schemeClr val="bg1"/>
                </a:solidFill>
                <a:latin typeface="Arial" panose="020B0604020202020204" pitchFamily="34" charset="0"/>
                <a:cs typeface="Arial" panose="020B0604020202020204" pitchFamily="34" charset="0"/>
              </a:rPr>
              <a:t> </a:t>
            </a:r>
            <a:r>
              <a:rPr lang="en-US" sz="2000" b="1" spc="45"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Bulk</a:t>
            </a:r>
            <a:r>
              <a:rPr sz="2000" spc="-55"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upload</a:t>
            </a:r>
            <a:r>
              <a:rPr sz="2000" spc="-90"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template</a:t>
            </a:r>
            <a:endParaRPr sz="2000" dirty="0">
              <a:solidFill>
                <a:schemeClr val="bg1"/>
              </a:solidFill>
              <a:latin typeface="Arial" panose="020B0604020202020204" pitchFamily="34" charset="0"/>
              <a:cs typeface="Arial" panose="020B0604020202020204" pitchFamily="34" charset="0"/>
            </a:endParaRPr>
          </a:p>
          <a:p>
            <a:pPr marL="1231900">
              <a:lnSpc>
                <a:spcPct val="100000"/>
              </a:lnSpc>
              <a:spcBef>
                <a:spcPts val="190"/>
              </a:spcBef>
            </a:pPr>
            <a:r>
              <a:rPr lang="en-US" sz="2000"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Finding</a:t>
            </a:r>
            <a:r>
              <a:rPr sz="2000" spc="-120"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and</a:t>
            </a:r>
            <a:r>
              <a:rPr sz="2000" spc="-135"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uploading</a:t>
            </a:r>
            <a:r>
              <a:rPr sz="2000" spc="-120"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your</a:t>
            </a:r>
            <a:r>
              <a:rPr sz="2000" spc="35" dirty="0">
                <a:solidFill>
                  <a:schemeClr val="bg1"/>
                </a:solidFill>
                <a:latin typeface="Arial" panose="020B0604020202020204" pitchFamily="34" charset="0"/>
                <a:cs typeface="Arial" panose="020B0604020202020204" pitchFamily="34" charset="0"/>
              </a:rPr>
              <a:t> </a:t>
            </a:r>
            <a:r>
              <a:rPr sz="2000" spc="-20" dirty="0">
                <a:solidFill>
                  <a:schemeClr val="bg1"/>
                </a:solidFill>
                <a:latin typeface="Arial" panose="020B0604020202020204" pitchFamily="34" charset="0"/>
                <a:cs typeface="Arial" panose="020B0604020202020204" pitchFamily="34" charset="0"/>
              </a:rPr>
              <a:t>file</a:t>
            </a:r>
            <a:endParaRPr sz="2000" dirty="0">
              <a:solidFill>
                <a:schemeClr val="bg1"/>
              </a:solidFill>
              <a:latin typeface="Arial" panose="020B0604020202020204" pitchFamily="34" charset="0"/>
              <a:cs typeface="Arial" panose="020B0604020202020204" pitchFamily="34" charset="0"/>
            </a:endParaRPr>
          </a:p>
          <a:p>
            <a:pPr marL="1231265">
              <a:lnSpc>
                <a:spcPct val="100000"/>
              </a:lnSpc>
              <a:spcBef>
                <a:spcPts val="409"/>
              </a:spcBef>
            </a:pPr>
            <a:r>
              <a:rPr lang="en-US" sz="2000"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Bulk</a:t>
            </a:r>
            <a:r>
              <a:rPr sz="2000" spc="-80"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upload</a:t>
            </a:r>
            <a:r>
              <a:rPr sz="2000" spc="-125" dirty="0">
                <a:solidFill>
                  <a:schemeClr val="bg1"/>
                </a:solidFill>
                <a:latin typeface="Arial" panose="020B0604020202020204" pitchFamily="34" charset="0"/>
                <a:cs typeface="Arial" panose="020B0604020202020204" pitchFamily="34" charset="0"/>
              </a:rPr>
              <a:t> </a:t>
            </a:r>
            <a:r>
              <a:rPr sz="2000" spc="-20" dirty="0">
                <a:solidFill>
                  <a:schemeClr val="bg1"/>
                </a:solidFill>
                <a:latin typeface="Arial" panose="020B0604020202020204" pitchFamily="34" charset="0"/>
                <a:cs typeface="Arial" panose="020B0604020202020204" pitchFamily="34" charset="0"/>
              </a:rPr>
              <a:t>help</a:t>
            </a:r>
            <a:endParaRPr sz="2000" dirty="0">
              <a:solidFill>
                <a:schemeClr val="bg1"/>
              </a:solidFill>
              <a:latin typeface="Arial" panose="020B0604020202020204" pitchFamily="34" charset="0"/>
              <a:cs typeface="Arial" panose="020B0604020202020204" pitchFamily="34" charset="0"/>
            </a:endParaRPr>
          </a:p>
        </p:txBody>
      </p:sp>
      <p:sp>
        <p:nvSpPr>
          <p:cNvPr id="12" name="object 21">
            <a:extLst>
              <a:ext uri="{FF2B5EF4-FFF2-40B4-BE49-F238E27FC236}">
                <a16:creationId xmlns:a16="http://schemas.microsoft.com/office/drawing/2014/main" id="{AECFD65A-6C0E-37F6-58C1-AD66ACE911F3}"/>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13</a:t>
            </a:fld>
            <a:endParaRPr sz="800" spc="-25" dirty="0">
              <a:latin typeface="Arial" panose="020B0604020202020204" pitchFamily="34" charset="0"/>
              <a:cs typeface="Arial" panose="020B0604020202020204" pitchFamily="34" charset="0"/>
            </a:endParaRPr>
          </a:p>
        </p:txBody>
      </p:sp>
      <p:sp>
        <p:nvSpPr>
          <p:cNvPr id="13" name="object 3">
            <a:extLst>
              <a:ext uri="{FF2B5EF4-FFF2-40B4-BE49-F238E27FC236}">
                <a16:creationId xmlns:a16="http://schemas.microsoft.com/office/drawing/2014/main" id="{5B66E206-41B0-A6CC-5CB8-4D534A68BA20}"/>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19" name="object 9">
            <a:extLst>
              <a:ext uri="{FF2B5EF4-FFF2-40B4-BE49-F238E27FC236}">
                <a16:creationId xmlns:a16="http://schemas.microsoft.com/office/drawing/2014/main" id="{6A937A9F-910F-9A02-A7BB-7BA53A7F39C0}"/>
              </a:ext>
            </a:extLst>
          </p:cNvPr>
          <p:cNvSpPr/>
          <p:nvPr/>
        </p:nvSpPr>
        <p:spPr>
          <a:xfrm>
            <a:off x="4441499" y="587947"/>
            <a:ext cx="2306775" cy="416559"/>
          </a:xfrm>
          <a:custGeom>
            <a:avLst/>
            <a:gdLst/>
            <a:ahLst/>
            <a:cxnLst/>
            <a:rect l="l" t="t" r="r" b="b"/>
            <a:pathLst>
              <a:path w="2449195" h="416559">
                <a:moveTo>
                  <a:pt x="0" y="69341"/>
                </a:moveTo>
                <a:lnTo>
                  <a:pt x="5384" y="42354"/>
                </a:lnTo>
                <a:lnTo>
                  <a:pt x="20053" y="20319"/>
                </a:lnTo>
                <a:lnTo>
                  <a:pt x="41833" y="5448"/>
                </a:lnTo>
                <a:lnTo>
                  <a:pt x="68491" y="0"/>
                </a:lnTo>
                <a:lnTo>
                  <a:pt x="2380322" y="0"/>
                </a:lnTo>
                <a:lnTo>
                  <a:pt x="2406980" y="5448"/>
                </a:lnTo>
                <a:lnTo>
                  <a:pt x="2428760" y="20319"/>
                </a:lnTo>
                <a:lnTo>
                  <a:pt x="2443429" y="42354"/>
                </a:lnTo>
                <a:lnTo>
                  <a:pt x="2448814" y="69341"/>
                </a:lnTo>
                <a:lnTo>
                  <a:pt x="2448814" y="346709"/>
                </a:lnTo>
                <a:lnTo>
                  <a:pt x="2443429" y="373697"/>
                </a:lnTo>
                <a:lnTo>
                  <a:pt x="2428760" y="395744"/>
                </a:lnTo>
                <a:lnTo>
                  <a:pt x="2406980" y="410603"/>
                </a:lnTo>
                <a:lnTo>
                  <a:pt x="2380322" y="416051"/>
                </a:lnTo>
                <a:lnTo>
                  <a:pt x="68491" y="416051"/>
                </a:lnTo>
                <a:lnTo>
                  <a:pt x="41833" y="410603"/>
                </a:lnTo>
                <a:lnTo>
                  <a:pt x="20053" y="395744"/>
                </a:lnTo>
                <a:lnTo>
                  <a:pt x="5384" y="373697"/>
                </a:lnTo>
                <a:lnTo>
                  <a:pt x="0" y="346709"/>
                </a:lnTo>
                <a:lnTo>
                  <a:pt x="0" y="69341"/>
                </a:lnTo>
                <a:close/>
              </a:path>
            </a:pathLst>
          </a:custGeom>
          <a:ln w="28575">
            <a:solidFill>
              <a:srgbClr val="910048"/>
            </a:solidFill>
          </a:ln>
        </p:spPr>
        <p:txBody>
          <a:bodyPr wrap="square" lIns="0" tIns="0" rIns="0" bIns="0" rtlCol="0"/>
          <a:lstStyle/>
          <a:p>
            <a:endParaRPr dirty="0"/>
          </a:p>
        </p:txBody>
      </p:sp>
      <p:sp>
        <p:nvSpPr>
          <p:cNvPr id="21" name="TextBox 20">
            <a:extLst>
              <a:ext uri="{FF2B5EF4-FFF2-40B4-BE49-F238E27FC236}">
                <a16:creationId xmlns:a16="http://schemas.microsoft.com/office/drawing/2014/main" id="{8AB44C60-BBFA-5E9D-8531-3976A9478A1B}"/>
              </a:ext>
            </a:extLst>
          </p:cNvPr>
          <p:cNvSpPr txBox="1"/>
          <p:nvPr/>
        </p:nvSpPr>
        <p:spPr>
          <a:xfrm>
            <a:off x="4419600" y="602664"/>
            <a:ext cx="23622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Bulk Registration Tab</a:t>
            </a:r>
          </a:p>
        </p:txBody>
      </p:sp>
      <p:pic>
        <p:nvPicPr>
          <p:cNvPr id="7" name="Picture 6">
            <a:extLst>
              <a:ext uri="{FF2B5EF4-FFF2-40B4-BE49-F238E27FC236}">
                <a16:creationId xmlns:a16="http://schemas.microsoft.com/office/drawing/2014/main" id="{05DF4ADC-6416-2C2A-6340-566C89B9F200}"/>
              </a:ext>
            </a:extLst>
          </p:cNvPr>
          <p:cNvPicPr>
            <a:picLocks noChangeAspect="1"/>
          </p:cNvPicPr>
          <p:nvPr/>
        </p:nvPicPr>
        <p:blipFill>
          <a:blip r:embed="rId3"/>
          <a:stretch>
            <a:fillRect/>
          </a:stretch>
        </p:blipFill>
        <p:spPr>
          <a:xfrm>
            <a:off x="407539" y="1530132"/>
            <a:ext cx="8388986" cy="1339780"/>
          </a:xfrm>
          <a:prstGeom prst="rect">
            <a:avLst/>
          </a:prstGeom>
          <a:ln w="12700">
            <a:solidFill>
              <a:schemeClr val="tx1"/>
            </a:solidFill>
          </a:ln>
          <a:effectLst>
            <a:outerShdw blurRad="292100" dist="139700" dir="2700000" algn="ctr" rotWithShape="0">
              <a:schemeClr val="tx1">
                <a:alpha val="65000"/>
              </a:schemeClr>
            </a:outerShdw>
          </a:effectLst>
        </p:spPr>
      </p:pic>
      <p:cxnSp>
        <p:nvCxnSpPr>
          <p:cNvPr id="20" name="Straight Arrow Connector 19">
            <a:extLst>
              <a:ext uri="{FF2B5EF4-FFF2-40B4-BE49-F238E27FC236}">
                <a16:creationId xmlns:a16="http://schemas.microsoft.com/office/drawing/2014/main" id="{7E3A96D6-B3CB-8B5C-B61F-788CA2F31BE4}"/>
              </a:ext>
            </a:extLst>
          </p:cNvPr>
          <p:cNvCxnSpPr>
            <a:cxnSpLocks/>
          </p:cNvCxnSpPr>
          <p:nvPr/>
        </p:nvCxnSpPr>
        <p:spPr>
          <a:xfrm>
            <a:off x="5529074" y="1004506"/>
            <a:ext cx="0" cy="1033844"/>
          </a:xfrm>
          <a:prstGeom prst="straightConnector1">
            <a:avLst/>
          </a:prstGeom>
          <a:ln w="28575">
            <a:solidFill>
              <a:srgbClr val="910048"/>
            </a:solidFill>
            <a:tailEnd type="triangl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D646B395-4965-B240-F1DA-0C5108FFA512}"/>
              </a:ext>
            </a:extLst>
          </p:cNvPr>
          <p:cNvSpPr/>
          <p:nvPr/>
        </p:nvSpPr>
        <p:spPr>
          <a:xfrm>
            <a:off x="1280228" y="796724"/>
            <a:ext cx="95785" cy="95787"/>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3B78163F-BD59-DBAA-5AF4-E2EFEE10249D}"/>
              </a:ext>
            </a:extLst>
          </p:cNvPr>
          <p:cNvSpPr/>
          <p:nvPr/>
        </p:nvSpPr>
        <p:spPr>
          <a:xfrm>
            <a:off x="1564632" y="628406"/>
            <a:ext cx="68351" cy="683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9B13AE1-D75B-154B-76F9-026138148B8D}"/>
              </a:ext>
            </a:extLst>
          </p:cNvPr>
          <p:cNvSpPr txBox="1"/>
          <p:nvPr/>
        </p:nvSpPr>
        <p:spPr>
          <a:xfrm>
            <a:off x="609600" y="155174"/>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6" name="TextBox 5">
            <a:extLst>
              <a:ext uri="{FF2B5EF4-FFF2-40B4-BE49-F238E27FC236}">
                <a16:creationId xmlns:a16="http://schemas.microsoft.com/office/drawing/2014/main" id="{5B7B9FFA-6E6D-833A-0562-99C11A97B6D6}"/>
              </a:ext>
            </a:extLst>
          </p:cNvPr>
          <p:cNvSpPr txBox="1"/>
          <p:nvPr/>
        </p:nvSpPr>
        <p:spPr>
          <a:xfrm>
            <a:off x="8068210" y="4115059"/>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8" name="Oval 7">
            <a:extLst>
              <a:ext uri="{FF2B5EF4-FFF2-40B4-BE49-F238E27FC236}">
                <a16:creationId xmlns:a16="http://schemas.microsoft.com/office/drawing/2014/main" id="{EF9003C2-8F66-F505-37EC-92AB7F6F1B3F}"/>
              </a:ext>
            </a:extLst>
          </p:cNvPr>
          <p:cNvSpPr/>
          <p:nvPr/>
        </p:nvSpPr>
        <p:spPr>
          <a:xfrm>
            <a:off x="8915400" y="4043239"/>
            <a:ext cx="71819" cy="718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809C412-C55C-0152-5A0E-245EA51B2570}"/>
              </a:ext>
            </a:extLst>
          </p:cNvPr>
          <p:cNvSpPr/>
          <p:nvPr/>
        </p:nvSpPr>
        <p:spPr>
          <a:xfrm>
            <a:off x="8382000" y="4664630"/>
            <a:ext cx="81469" cy="81469"/>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1167565" y="3097007"/>
            <a:ext cx="6845440" cy="1679947"/>
          </a:xfrm>
          <a:prstGeom prst="rect">
            <a:avLst/>
          </a:prstGeom>
        </p:spPr>
        <p:txBody>
          <a:bodyPr vert="horz" wrap="square" lIns="0" tIns="38100" rIns="0" bIns="0" rtlCol="0">
            <a:spAutoFit/>
          </a:bodyPr>
          <a:lstStyle/>
          <a:p>
            <a:pPr marL="12700" algn="just">
              <a:lnSpc>
                <a:spcPct val="100000"/>
              </a:lnSpc>
              <a:spcBef>
                <a:spcPts val="300"/>
              </a:spcBef>
            </a:pPr>
            <a:r>
              <a:rPr sz="2000" b="1" spc="-10" dirty="0">
                <a:solidFill>
                  <a:schemeClr val="bg1"/>
                </a:solidFill>
                <a:latin typeface="Arial" panose="020B0604020202020204" pitchFamily="34" charset="0"/>
                <a:cs typeface="Arial" panose="020B0604020202020204" pitchFamily="34" charset="0"/>
              </a:rPr>
              <a:t>Request</a:t>
            </a:r>
            <a:r>
              <a:rPr sz="2000" b="1" spc="-120" dirty="0">
                <a:solidFill>
                  <a:schemeClr val="bg1"/>
                </a:solidFill>
                <a:latin typeface="Arial" panose="020B0604020202020204" pitchFamily="34" charset="0"/>
                <a:cs typeface="Arial" panose="020B0604020202020204" pitchFamily="34" charset="0"/>
              </a:rPr>
              <a:t> </a:t>
            </a:r>
            <a:r>
              <a:rPr lang="en-US" sz="2000" b="1" spc="-120" dirty="0">
                <a:solidFill>
                  <a:schemeClr val="bg1"/>
                </a:solidFill>
                <a:latin typeface="Arial" panose="020B0604020202020204" pitchFamily="34" charset="0"/>
                <a:cs typeface="Arial" panose="020B0604020202020204" pitchFamily="34" charset="0"/>
              </a:rPr>
              <a:t>c</a:t>
            </a:r>
            <a:r>
              <a:rPr sz="2000" b="1" dirty="0">
                <a:solidFill>
                  <a:schemeClr val="bg1"/>
                </a:solidFill>
                <a:latin typeface="Arial" panose="020B0604020202020204" pitchFamily="34" charset="0"/>
                <a:cs typeface="Arial" panose="020B0604020202020204" pitchFamily="34" charset="0"/>
              </a:rPr>
              <a:t>hanges</a:t>
            </a:r>
            <a:r>
              <a:rPr sz="2000" b="1" spc="-35" dirty="0">
                <a:solidFill>
                  <a:schemeClr val="bg1"/>
                </a:solidFill>
                <a:latin typeface="Arial" panose="020B0604020202020204" pitchFamily="34" charset="0"/>
                <a:cs typeface="Arial" panose="020B0604020202020204" pitchFamily="34" charset="0"/>
              </a:rPr>
              <a:t> </a:t>
            </a:r>
            <a:r>
              <a:rPr sz="2000" b="1" spc="-10" dirty="0">
                <a:solidFill>
                  <a:schemeClr val="bg1"/>
                </a:solidFill>
                <a:latin typeface="Arial" panose="020B0604020202020204" pitchFamily="34" charset="0"/>
                <a:cs typeface="Arial" panose="020B0604020202020204" pitchFamily="34" charset="0"/>
              </a:rPr>
              <a:t>in</a:t>
            </a:r>
            <a:r>
              <a:rPr sz="2000" b="1" spc="-125" dirty="0">
                <a:solidFill>
                  <a:schemeClr val="bg1"/>
                </a:solidFill>
                <a:latin typeface="Arial" panose="020B0604020202020204" pitchFamily="34" charset="0"/>
                <a:cs typeface="Arial" panose="020B0604020202020204" pitchFamily="34" charset="0"/>
              </a:rPr>
              <a:t> </a:t>
            </a:r>
            <a:r>
              <a:rPr sz="2000" b="1" spc="-10" dirty="0">
                <a:solidFill>
                  <a:schemeClr val="bg1"/>
                </a:solidFill>
                <a:latin typeface="Arial" panose="020B0604020202020204" pitchFamily="34" charset="0"/>
                <a:cs typeface="Arial" panose="020B0604020202020204" pitchFamily="34" charset="0"/>
              </a:rPr>
              <a:t>system:</a:t>
            </a:r>
            <a:r>
              <a:rPr sz="2000" b="1" spc="-229" dirty="0">
                <a:solidFill>
                  <a:schemeClr val="bg1"/>
                </a:solidFill>
                <a:latin typeface="Arial" panose="020B0604020202020204" pitchFamily="34" charset="0"/>
                <a:cs typeface="Arial" panose="020B0604020202020204" pitchFamily="34" charset="0"/>
              </a:rPr>
              <a:t> </a:t>
            </a:r>
            <a:r>
              <a:rPr lang="en-US" sz="2000" b="1" spc="-229"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Delete</a:t>
            </a:r>
            <a:r>
              <a:rPr sz="2000" spc="-45"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Assessment</a:t>
            </a:r>
            <a:endParaRPr sz="2000" dirty="0">
              <a:solidFill>
                <a:schemeClr val="bg1"/>
              </a:solidFill>
              <a:latin typeface="Arial" panose="020B0604020202020204" pitchFamily="34" charset="0"/>
              <a:cs typeface="Arial" panose="020B0604020202020204" pitchFamily="34" charset="0"/>
            </a:endParaRPr>
          </a:p>
          <a:p>
            <a:pPr marL="2979420" marR="5080" algn="just">
              <a:lnSpc>
                <a:spcPct val="100000"/>
              </a:lnSpc>
              <a:spcBef>
                <a:spcPts val="204"/>
              </a:spcBef>
            </a:pPr>
            <a:r>
              <a:rPr lang="en-US" sz="2000"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Delete</a:t>
            </a:r>
            <a:r>
              <a:rPr sz="2000" spc="-35" dirty="0">
                <a:solidFill>
                  <a:schemeClr val="bg1"/>
                </a:solidFill>
                <a:latin typeface="Arial" panose="020B0604020202020204" pitchFamily="34" charset="0"/>
                <a:cs typeface="Arial" panose="020B0604020202020204" pitchFamily="34" charset="0"/>
              </a:rPr>
              <a:t> </a:t>
            </a:r>
            <a:r>
              <a:rPr sz="2000" spc="-20" dirty="0">
                <a:solidFill>
                  <a:schemeClr val="bg1"/>
                </a:solidFill>
                <a:latin typeface="Arial" panose="020B0604020202020204" pitchFamily="34" charset="0"/>
                <a:cs typeface="Arial" panose="020B0604020202020204" pitchFamily="34" charset="0"/>
              </a:rPr>
              <a:t>Registration </a:t>
            </a:r>
            <a:endParaRPr lang="en-US" sz="2000" spc="-20" dirty="0">
              <a:solidFill>
                <a:schemeClr val="bg1"/>
              </a:solidFill>
              <a:latin typeface="Arial" panose="020B0604020202020204" pitchFamily="34" charset="0"/>
              <a:cs typeface="Arial" panose="020B0604020202020204" pitchFamily="34" charset="0"/>
            </a:endParaRPr>
          </a:p>
          <a:p>
            <a:pPr marL="2979420" marR="5080" algn="just">
              <a:lnSpc>
                <a:spcPct val="100000"/>
              </a:lnSpc>
              <a:spcBef>
                <a:spcPts val="204"/>
              </a:spcBef>
            </a:pPr>
            <a:r>
              <a:rPr lang="en-US" sz="2000" spc="-10"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Reprint</a:t>
            </a:r>
            <a:r>
              <a:rPr sz="2000" spc="-75"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Certificate </a:t>
            </a:r>
            <a:endParaRPr lang="en-US" sz="2000" spc="-10" dirty="0">
              <a:solidFill>
                <a:schemeClr val="bg1"/>
              </a:solidFill>
              <a:latin typeface="Arial" panose="020B0604020202020204" pitchFamily="34" charset="0"/>
              <a:cs typeface="Arial" panose="020B0604020202020204" pitchFamily="34" charset="0"/>
            </a:endParaRPr>
          </a:p>
          <a:p>
            <a:pPr marL="2979420" marR="5080" algn="just">
              <a:lnSpc>
                <a:spcPct val="100000"/>
              </a:lnSpc>
              <a:spcBef>
                <a:spcPts val="204"/>
              </a:spcBef>
            </a:pPr>
            <a:r>
              <a:rPr lang="en-US" sz="2000" spc="-10" dirty="0">
                <a:solidFill>
                  <a:schemeClr val="bg1"/>
                </a:solidFill>
                <a:latin typeface="Arial" panose="020B0604020202020204" pitchFamily="34" charset="0"/>
                <a:cs typeface="Arial" panose="020B0604020202020204" pitchFamily="34" charset="0"/>
              </a:rPr>
              <a:t>	Reprint Transcript</a:t>
            </a:r>
          </a:p>
          <a:p>
            <a:pPr marL="2979420" marR="5080" algn="just">
              <a:lnSpc>
                <a:spcPct val="100000"/>
              </a:lnSpc>
              <a:spcBef>
                <a:spcPts val="204"/>
              </a:spcBef>
            </a:pPr>
            <a:r>
              <a:rPr lang="en-US" sz="2000" spc="-10"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Other</a:t>
            </a:r>
            <a:endParaRPr sz="2000" dirty="0">
              <a:solidFill>
                <a:schemeClr val="bg1"/>
              </a:solidFill>
              <a:latin typeface="Arial" panose="020B0604020202020204" pitchFamily="34" charset="0"/>
              <a:cs typeface="Arial" panose="020B0604020202020204" pitchFamily="34" charset="0"/>
            </a:endParaRPr>
          </a:p>
        </p:txBody>
      </p:sp>
      <p:sp>
        <p:nvSpPr>
          <p:cNvPr id="8" name="object 8"/>
          <p:cNvSpPr txBox="1">
            <a:spLocks noGrp="1"/>
          </p:cNvSpPr>
          <p:nvPr>
            <p:ph type="title"/>
          </p:nvPr>
        </p:nvSpPr>
        <p:spPr>
          <a:xfrm>
            <a:off x="3168892" y="399610"/>
            <a:ext cx="6205725" cy="495610"/>
          </a:xfrm>
          <a:prstGeom prst="rect">
            <a:avLst/>
          </a:prstGeom>
        </p:spPr>
        <p:txBody>
          <a:bodyPr vert="horz" wrap="square" lIns="0" tIns="216497" rIns="0" bIns="0" rtlCol="0">
            <a:spAutoFit/>
          </a:bodyPr>
          <a:lstStyle/>
          <a:p>
            <a:pPr marL="2061845">
              <a:lnSpc>
                <a:spcPct val="100000"/>
              </a:lnSpc>
              <a:spcBef>
                <a:spcPts val="105"/>
              </a:spcBef>
            </a:pPr>
            <a:r>
              <a:rPr sz="1800" b="0" dirty="0">
                <a:solidFill>
                  <a:schemeClr val="bg1"/>
                </a:solidFill>
                <a:latin typeface="Arial"/>
                <a:cs typeface="Arial"/>
              </a:rPr>
              <a:t>Change</a:t>
            </a:r>
            <a:r>
              <a:rPr sz="1800" b="0" spc="-40" dirty="0">
                <a:solidFill>
                  <a:schemeClr val="bg1"/>
                </a:solidFill>
                <a:latin typeface="Arial"/>
                <a:cs typeface="Arial"/>
              </a:rPr>
              <a:t> </a:t>
            </a:r>
            <a:r>
              <a:rPr sz="1800" b="0" spc="-10" dirty="0">
                <a:solidFill>
                  <a:schemeClr val="bg1"/>
                </a:solidFill>
                <a:latin typeface="Arial"/>
                <a:cs typeface="Arial"/>
              </a:rPr>
              <a:t>Request</a:t>
            </a:r>
            <a:r>
              <a:rPr sz="1800" b="0" spc="-130" dirty="0">
                <a:solidFill>
                  <a:schemeClr val="bg1"/>
                </a:solidFill>
                <a:latin typeface="Arial"/>
                <a:cs typeface="Arial"/>
              </a:rPr>
              <a:t> </a:t>
            </a:r>
            <a:r>
              <a:rPr sz="1800" b="0" spc="-25" dirty="0">
                <a:solidFill>
                  <a:schemeClr val="bg1"/>
                </a:solidFill>
                <a:latin typeface="Arial"/>
                <a:cs typeface="Arial"/>
              </a:rPr>
              <a:t>Tab</a:t>
            </a:r>
          </a:p>
        </p:txBody>
      </p:sp>
      <p:sp>
        <p:nvSpPr>
          <p:cNvPr id="11" name="object 21">
            <a:extLst>
              <a:ext uri="{FF2B5EF4-FFF2-40B4-BE49-F238E27FC236}">
                <a16:creationId xmlns:a16="http://schemas.microsoft.com/office/drawing/2014/main" id="{FEF08A95-B5FD-0B45-AD14-BD57A401E2D0}"/>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14</a:t>
            </a:fld>
            <a:endParaRPr sz="800" spc="-25" dirty="0">
              <a:latin typeface="Arial" panose="020B0604020202020204" pitchFamily="34" charset="0"/>
              <a:cs typeface="Arial" panose="020B0604020202020204" pitchFamily="34" charset="0"/>
            </a:endParaRPr>
          </a:p>
        </p:txBody>
      </p:sp>
      <p:sp>
        <p:nvSpPr>
          <p:cNvPr id="12" name="object 3">
            <a:extLst>
              <a:ext uri="{FF2B5EF4-FFF2-40B4-BE49-F238E27FC236}">
                <a16:creationId xmlns:a16="http://schemas.microsoft.com/office/drawing/2014/main" id="{D1D97BC1-91D7-8D7F-8BF7-0089B4D80DA7}"/>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10" name="object 9">
            <a:extLst>
              <a:ext uri="{FF2B5EF4-FFF2-40B4-BE49-F238E27FC236}">
                <a16:creationId xmlns:a16="http://schemas.microsoft.com/office/drawing/2014/main" id="{051FCDF4-18C1-9DB2-A59A-AD2AFC90D7C0}"/>
              </a:ext>
            </a:extLst>
          </p:cNvPr>
          <p:cNvSpPr/>
          <p:nvPr/>
        </p:nvSpPr>
        <p:spPr>
          <a:xfrm>
            <a:off x="5118368" y="541540"/>
            <a:ext cx="2306775" cy="416559"/>
          </a:xfrm>
          <a:custGeom>
            <a:avLst/>
            <a:gdLst/>
            <a:ahLst/>
            <a:cxnLst/>
            <a:rect l="l" t="t" r="r" b="b"/>
            <a:pathLst>
              <a:path w="2449195" h="416559">
                <a:moveTo>
                  <a:pt x="0" y="69341"/>
                </a:moveTo>
                <a:lnTo>
                  <a:pt x="5384" y="42354"/>
                </a:lnTo>
                <a:lnTo>
                  <a:pt x="20053" y="20319"/>
                </a:lnTo>
                <a:lnTo>
                  <a:pt x="41833" y="5448"/>
                </a:lnTo>
                <a:lnTo>
                  <a:pt x="68491" y="0"/>
                </a:lnTo>
                <a:lnTo>
                  <a:pt x="2380322" y="0"/>
                </a:lnTo>
                <a:lnTo>
                  <a:pt x="2406980" y="5448"/>
                </a:lnTo>
                <a:lnTo>
                  <a:pt x="2428760" y="20319"/>
                </a:lnTo>
                <a:lnTo>
                  <a:pt x="2443429" y="42354"/>
                </a:lnTo>
                <a:lnTo>
                  <a:pt x="2448814" y="69341"/>
                </a:lnTo>
                <a:lnTo>
                  <a:pt x="2448814" y="346709"/>
                </a:lnTo>
                <a:lnTo>
                  <a:pt x="2443429" y="373697"/>
                </a:lnTo>
                <a:lnTo>
                  <a:pt x="2428760" y="395744"/>
                </a:lnTo>
                <a:lnTo>
                  <a:pt x="2406980" y="410603"/>
                </a:lnTo>
                <a:lnTo>
                  <a:pt x="2380322" y="416051"/>
                </a:lnTo>
                <a:lnTo>
                  <a:pt x="68491" y="416051"/>
                </a:lnTo>
                <a:lnTo>
                  <a:pt x="41833" y="410603"/>
                </a:lnTo>
                <a:lnTo>
                  <a:pt x="20053" y="395744"/>
                </a:lnTo>
                <a:lnTo>
                  <a:pt x="5384" y="373697"/>
                </a:lnTo>
                <a:lnTo>
                  <a:pt x="0" y="346709"/>
                </a:lnTo>
                <a:lnTo>
                  <a:pt x="0" y="69341"/>
                </a:lnTo>
                <a:close/>
              </a:path>
            </a:pathLst>
          </a:custGeom>
          <a:ln w="28575">
            <a:solidFill>
              <a:srgbClr val="910048"/>
            </a:solidFill>
          </a:ln>
        </p:spPr>
        <p:txBody>
          <a:bodyPr wrap="square" lIns="0" tIns="0" rIns="0" bIns="0" rtlCol="0"/>
          <a:lstStyle/>
          <a:p>
            <a:endParaRPr dirty="0"/>
          </a:p>
        </p:txBody>
      </p:sp>
      <p:pic>
        <p:nvPicPr>
          <p:cNvPr id="7" name="Picture 6">
            <a:extLst>
              <a:ext uri="{FF2B5EF4-FFF2-40B4-BE49-F238E27FC236}">
                <a16:creationId xmlns:a16="http://schemas.microsoft.com/office/drawing/2014/main" id="{3D9CF4FD-2D76-9EE6-189B-FEA0E7097A5D}"/>
              </a:ext>
            </a:extLst>
          </p:cNvPr>
          <p:cNvPicPr>
            <a:picLocks noChangeAspect="1"/>
          </p:cNvPicPr>
          <p:nvPr/>
        </p:nvPicPr>
        <p:blipFill>
          <a:blip r:embed="rId3"/>
          <a:stretch>
            <a:fillRect/>
          </a:stretch>
        </p:blipFill>
        <p:spPr>
          <a:xfrm>
            <a:off x="384046" y="1478261"/>
            <a:ext cx="8412479" cy="1204457"/>
          </a:xfrm>
          <a:prstGeom prst="rect">
            <a:avLst/>
          </a:prstGeom>
          <a:ln w="12700">
            <a:solidFill>
              <a:schemeClr val="tx1"/>
            </a:solidFill>
          </a:ln>
          <a:effectLst>
            <a:outerShdw blurRad="292100" dist="139700" dir="2700000" algn="ctr" rotWithShape="0">
              <a:schemeClr val="tx1">
                <a:alpha val="65000"/>
              </a:schemeClr>
            </a:outerShdw>
          </a:effectLst>
        </p:spPr>
      </p:pic>
      <p:cxnSp>
        <p:nvCxnSpPr>
          <p:cNvPr id="13" name="Straight Arrow Connector 12">
            <a:extLst>
              <a:ext uri="{FF2B5EF4-FFF2-40B4-BE49-F238E27FC236}">
                <a16:creationId xmlns:a16="http://schemas.microsoft.com/office/drawing/2014/main" id="{3ED9838C-FA77-DACD-1312-310CDD7D61CF}"/>
              </a:ext>
            </a:extLst>
          </p:cNvPr>
          <p:cNvCxnSpPr>
            <a:cxnSpLocks/>
          </p:cNvCxnSpPr>
          <p:nvPr/>
        </p:nvCxnSpPr>
        <p:spPr>
          <a:xfrm>
            <a:off x="6205943" y="958099"/>
            <a:ext cx="118657" cy="1004051"/>
          </a:xfrm>
          <a:prstGeom prst="straightConnector1">
            <a:avLst/>
          </a:prstGeom>
          <a:ln w="28575">
            <a:solidFill>
              <a:srgbClr val="910048"/>
            </a:solidFill>
            <a:tailEnd type="triangl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48C5EE98-92F7-F3BE-789E-CAAB1EE88B96}"/>
              </a:ext>
            </a:extLst>
          </p:cNvPr>
          <p:cNvSpPr/>
          <p:nvPr/>
        </p:nvSpPr>
        <p:spPr>
          <a:xfrm>
            <a:off x="1071780" y="654032"/>
            <a:ext cx="95785" cy="95787"/>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62A5DF3-8270-DEE6-1D61-61E0E0B84826}"/>
              </a:ext>
            </a:extLst>
          </p:cNvPr>
          <p:cNvSpPr/>
          <p:nvPr/>
        </p:nvSpPr>
        <p:spPr>
          <a:xfrm>
            <a:off x="381000" y="399610"/>
            <a:ext cx="68351" cy="683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BA3B62-4DD6-93B9-DC10-E7BB71BB8284}"/>
              </a:ext>
            </a:extLst>
          </p:cNvPr>
          <p:cNvSpPr txBox="1"/>
          <p:nvPr/>
        </p:nvSpPr>
        <p:spPr>
          <a:xfrm>
            <a:off x="620507" y="890111"/>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6" name="TextBox 5">
            <a:extLst>
              <a:ext uri="{FF2B5EF4-FFF2-40B4-BE49-F238E27FC236}">
                <a16:creationId xmlns:a16="http://schemas.microsoft.com/office/drawing/2014/main" id="{684F30DD-2900-F20B-1A8B-CD25E9DB339C}"/>
              </a:ext>
            </a:extLst>
          </p:cNvPr>
          <p:cNvSpPr txBox="1"/>
          <p:nvPr/>
        </p:nvSpPr>
        <p:spPr>
          <a:xfrm>
            <a:off x="8068210" y="4115059"/>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9" name="Oval 8">
            <a:extLst>
              <a:ext uri="{FF2B5EF4-FFF2-40B4-BE49-F238E27FC236}">
                <a16:creationId xmlns:a16="http://schemas.microsoft.com/office/drawing/2014/main" id="{DF4D02CE-DE9F-D1A3-10F6-03901F1F18D2}"/>
              </a:ext>
            </a:extLst>
          </p:cNvPr>
          <p:cNvSpPr/>
          <p:nvPr/>
        </p:nvSpPr>
        <p:spPr>
          <a:xfrm>
            <a:off x="8760615" y="4371709"/>
            <a:ext cx="71819" cy="718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C969CB8-803B-DFA4-3B30-C68C0C7A251F}"/>
              </a:ext>
            </a:extLst>
          </p:cNvPr>
          <p:cNvSpPr/>
          <p:nvPr/>
        </p:nvSpPr>
        <p:spPr>
          <a:xfrm>
            <a:off x="8433881" y="4568202"/>
            <a:ext cx="81469" cy="81469"/>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bject 6"/>
          <p:cNvSpPr txBox="1"/>
          <p:nvPr/>
        </p:nvSpPr>
        <p:spPr>
          <a:xfrm>
            <a:off x="2400300" y="3195615"/>
            <a:ext cx="5676900" cy="1011815"/>
          </a:xfrm>
          <a:prstGeom prst="rect">
            <a:avLst/>
          </a:prstGeom>
        </p:spPr>
        <p:txBody>
          <a:bodyPr vert="horz" wrap="square" lIns="0" tIns="36830" rIns="0" bIns="0" rtlCol="0">
            <a:spAutoFit/>
          </a:bodyPr>
          <a:lstStyle/>
          <a:p>
            <a:pPr marL="12700">
              <a:lnSpc>
                <a:spcPct val="100000"/>
              </a:lnSpc>
              <a:spcBef>
                <a:spcPts val="290"/>
              </a:spcBef>
            </a:pPr>
            <a:r>
              <a:rPr sz="2000" b="1" spc="-10" dirty="0">
                <a:solidFill>
                  <a:schemeClr val="bg1"/>
                </a:solidFill>
                <a:latin typeface="Arial" panose="020B0604020202020204" pitchFamily="34" charset="0"/>
                <a:cs typeface="Arial" panose="020B0604020202020204" pitchFamily="34" charset="0"/>
              </a:rPr>
              <a:t>Links</a:t>
            </a:r>
            <a:r>
              <a:rPr sz="2000" b="1" spc="-100" dirty="0">
                <a:solidFill>
                  <a:schemeClr val="bg1"/>
                </a:solidFill>
                <a:latin typeface="Arial" panose="020B0604020202020204" pitchFamily="34" charset="0"/>
                <a:cs typeface="Arial" panose="020B0604020202020204" pitchFamily="34" charset="0"/>
              </a:rPr>
              <a:t> </a:t>
            </a:r>
            <a:r>
              <a:rPr sz="2000" b="1" dirty="0">
                <a:solidFill>
                  <a:schemeClr val="bg1"/>
                </a:solidFill>
                <a:latin typeface="Arial" panose="020B0604020202020204" pitchFamily="34" charset="0"/>
                <a:cs typeface="Arial" panose="020B0604020202020204" pitchFamily="34" charset="0"/>
              </a:rPr>
              <a:t>for:</a:t>
            </a:r>
            <a:r>
              <a:rPr sz="2000" b="1" spc="355" dirty="0">
                <a:solidFill>
                  <a:schemeClr val="bg1"/>
                </a:solidFill>
                <a:latin typeface="Arial" panose="020B0604020202020204" pitchFamily="34" charset="0"/>
                <a:cs typeface="Arial" panose="020B0604020202020204" pitchFamily="34" charset="0"/>
              </a:rPr>
              <a:t> </a:t>
            </a:r>
            <a:r>
              <a:rPr lang="en-US" sz="800" b="1" spc="355"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Creating</a:t>
            </a:r>
            <a:r>
              <a:rPr sz="2000" spc="-114"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a</a:t>
            </a:r>
            <a:r>
              <a:rPr sz="2000" spc="-35"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roster</a:t>
            </a:r>
            <a:endParaRPr sz="2000" dirty="0">
              <a:solidFill>
                <a:schemeClr val="bg1"/>
              </a:solidFill>
              <a:latin typeface="Arial" panose="020B0604020202020204" pitchFamily="34" charset="0"/>
              <a:cs typeface="Arial" panose="020B0604020202020204" pitchFamily="34" charset="0"/>
            </a:endParaRPr>
          </a:p>
          <a:p>
            <a:pPr marL="1273175" marR="5080">
              <a:spcBef>
                <a:spcPts val="190"/>
              </a:spcBef>
            </a:pPr>
            <a:r>
              <a:rPr lang="en-US" sz="2000" spc="-10" dirty="0">
                <a:solidFill>
                  <a:schemeClr val="bg1"/>
                </a:solidFill>
                <a:latin typeface="Arial" panose="020B0604020202020204" pitchFamily="34" charset="0"/>
                <a:cs typeface="Arial" panose="020B0604020202020204" pitchFamily="34" charset="0"/>
              </a:rPr>
              <a:t>  </a:t>
            </a:r>
            <a:r>
              <a:rPr sz="2000" spc="-10" dirty="0">
                <a:solidFill>
                  <a:schemeClr val="bg1"/>
                </a:solidFill>
                <a:latin typeface="Arial" panose="020B0604020202020204" pitchFamily="34" charset="0"/>
                <a:cs typeface="Arial" panose="020B0604020202020204" pitchFamily="34" charset="0"/>
              </a:rPr>
              <a:t>Creating</a:t>
            </a:r>
            <a:r>
              <a:rPr sz="2000" spc="-180"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a</a:t>
            </a:r>
            <a:r>
              <a:rPr sz="2000" spc="75" dirty="0">
                <a:solidFill>
                  <a:schemeClr val="bg1"/>
                </a:solidFill>
                <a:latin typeface="Arial" panose="020B0604020202020204" pitchFamily="34" charset="0"/>
                <a:cs typeface="Arial" panose="020B0604020202020204" pitchFamily="34" charset="0"/>
              </a:rPr>
              <a:t> </a:t>
            </a:r>
            <a:r>
              <a:rPr sz="2000" spc="-20" dirty="0">
                <a:solidFill>
                  <a:schemeClr val="bg1"/>
                </a:solidFill>
                <a:latin typeface="Arial" panose="020B0604020202020204" pitchFamily="34" charset="0"/>
                <a:cs typeface="Arial" panose="020B0604020202020204" pitchFamily="34" charset="0"/>
              </a:rPr>
              <a:t>download</a:t>
            </a:r>
            <a:r>
              <a:rPr sz="2000" spc="-114" dirty="0">
                <a:solidFill>
                  <a:schemeClr val="bg1"/>
                </a:solidFill>
                <a:latin typeface="Arial" panose="020B0604020202020204" pitchFamily="34" charset="0"/>
                <a:cs typeface="Arial" panose="020B0604020202020204" pitchFamily="34" charset="0"/>
              </a:rPr>
              <a:t> </a:t>
            </a:r>
            <a:r>
              <a:rPr sz="2000" dirty="0">
                <a:solidFill>
                  <a:schemeClr val="bg1"/>
                </a:solidFill>
                <a:latin typeface="Arial" panose="020B0604020202020204" pitchFamily="34" charset="0"/>
                <a:cs typeface="Arial" panose="020B0604020202020204" pitchFamily="34" charset="0"/>
              </a:rPr>
              <a:t>roster</a:t>
            </a:r>
            <a:r>
              <a:rPr sz="2000" spc="-5" dirty="0">
                <a:solidFill>
                  <a:schemeClr val="bg1"/>
                </a:solidFill>
                <a:latin typeface="Arial" panose="020B0604020202020204" pitchFamily="34" charset="0"/>
                <a:cs typeface="Arial" panose="020B0604020202020204" pitchFamily="34" charset="0"/>
              </a:rPr>
              <a:t> </a:t>
            </a:r>
            <a:r>
              <a:rPr sz="2000" spc="-20" dirty="0">
                <a:solidFill>
                  <a:schemeClr val="bg1"/>
                </a:solidFill>
                <a:latin typeface="Arial" panose="020B0604020202020204" pitchFamily="34" charset="0"/>
                <a:cs typeface="Arial" panose="020B0604020202020204" pitchFamily="34" charset="0"/>
              </a:rPr>
              <a:t>file</a:t>
            </a:r>
            <a:endParaRPr lang="en-US" sz="2000" spc="-20" dirty="0">
              <a:solidFill>
                <a:schemeClr val="bg1"/>
              </a:solidFill>
              <a:latin typeface="Arial" panose="020B0604020202020204" pitchFamily="34" charset="0"/>
              <a:cs typeface="Arial" panose="020B0604020202020204" pitchFamily="34" charset="0"/>
            </a:endParaRPr>
          </a:p>
          <a:p>
            <a:pPr marL="1273175" marR="5080">
              <a:spcBef>
                <a:spcPts val="190"/>
              </a:spcBef>
            </a:pPr>
            <a:r>
              <a:rPr lang="en-US" sz="2000" spc="-20" dirty="0">
                <a:solidFill>
                  <a:schemeClr val="bg1"/>
                </a:solidFill>
                <a:latin typeface="Arial" panose="020B0604020202020204" pitchFamily="34" charset="0"/>
                <a:cs typeface="Arial" panose="020B0604020202020204" pitchFamily="34" charset="0"/>
              </a:rPr>
              <a:t>  </a:t>
            </a:r>
            <a:r>
              <a:rPr sz="2000" spc="-20" dirty="0">
                <a:solidFill>
                  <a:schemeClr val="bg1"/>
                </a:solidFill>
                <a:latin typeface="Arial" panose="020B0604020202020204" pitchFamily="34" charset="0"/>
                <a:cs typeface="Arial" panose="020B0604020202020204" pitchFamily="34" charset="0"/>
              </a:rPr>
              <a:t>Roster</a:t>
            </a:r>
            <a:r>
              <a:rPr sz="2000" spc="-165" dirty="0">
                <a:solidFill>
                  <a:schemeClr val="bg1"/>
                </a:solidFill>
                <a:latin typeface="Arial" panose="020B0604020202020204" pitchFamily="34" charset="0"/>
                <a:cs typeface="Arial" panose="020B0604020202020204" pitchFamily="34" charset="0"/>
              </a:rPr>
              <a:t> </a:t>
            </a:r>
            <a:r>
              <a:rPr sz="2000" spc="-20" dirty="0">
                <a:solidFill>
                  <a:schemeClr val="bg1"/>
                </a:solidFill>
                <a:latin typeface="Arial" panose="020B0604020202020204" pitchFamily="34" charset="0"/>
                <a:cs typeface="Arial" panose="020B0604020202020204" pitchFamily="34" charset="0"/>
              </a:rPr>
              <a:t>help</a:t>
            </a:r>
            <a:endParaRPr sz="2000" dirty="0">
              <a:solidFill>
                <a:schemeClr val="bg1"/>
              </a:solidFill>
              <a:latin typeface="Arial" panose="020B0604020202020204" pitchFamily="34" charset="0"/>
              <a:cs typeface="Arial" panose="020B0604020202020204" pitchFamily="34" charset="0"/>
            </a:endParaRPr>
          </a:p>
        </p:txBody>
      </p:sp>
      <p:sp>
        <p:nvSpPr>
          <p:cNvPr id="12" name="object 21">
            <a:extLst>
              <a:ext uri="{FF2B5EF4-FFF2-40B4-BE49-F238E27FC236}">
                <a16:creationId xmlns:a16="http://schemas.microsoft.com/office/drawing/2014/main" id="{BDA24067-655E-03FA-1484-1534E1EE326F}"/>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15</a:t>
            </a:fld>
            <a:endParaRPr sz="800" spc="-25" dirty="0">
              <a:latin typeface="Arial" panose="020B0604020202020204" pitchFamily="34" charset="0"/>
              <a:cs typeface="Arial" panose="020B0604020202020204" pitchFamily="34" charset="0"/>
            </a:endParaRPr>
          </a:p>
        </p:txBody>
      </p:sp>
      <p:sp>
        <p:nvSpPr>
          <p:cNvPr id="13" name="object 3">
            <a:extLst>
              <a:ext uri="{FF2B5EF4-FFF2-40B4-BE49-F238E27FC236}">
                <a16:creationId xmlns:a16="http://schemas.microsoft.com/office/drawing/2014/main" id="{E298B9D0-87E9-E81E-163C-C5E1E54205C7}"/>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11" name="object 9">
            <a:extLst>
              <a:ext uri="{FF2B5EF4-FFF2-40B4-BE49-F238E27FC236}">
                <a16:creationId xmlns:a16="http://schemas.microsoft.com/office/drawing/2014/main" id="{C7ABFDA0-1FF5-9A2E-55CD-5A892474694D}"/>
              </a:ext>
            </a:extLst>
          </p:cNvPr>
          <p:cNvSpPr/>
          <p:nvPr/>
        </p:nvSpPr>
        <p:spPr>
          <a:xfrm>
            <a:off x="6380025" y="583889"/>
            <a:ext cx="1219200" cy="392946"/>
          </a:xfrm>
          <a:custGeom>
            <a:avLst/>
            <a:gdLst/>
            <a:ahLst/>
            <a:cxnLst/>
            <a:rect l="l" t="t" r="r" b="b"/>
            <a:pathLst>
              <a:path w="2449195" h="416559">
                <a:moveTo>
                  <a:pt x="0" y="69341"/>
                </a:moveTo>
                <a:lnTo>
                  <a:pt x="5384" y="42354"/>
                </a:lnTo>
                <a:lnTo>
                  <a:pt x="20053" y="20319"/>
                </a:lnTo>
                <a:lnTo>
                  <a:pt x="41833" y="5448"/>
                </a:lnTo>
                <a:lnTo>
                  <a:pt x="68491" y="0"/>
                </a:lnTo>
                <a:lnTo>
                  <a:pt x="2380322" y="0"/>
                </a:lnTo>
                <a:lnTo>
                  <a:pt x="2406980" y="5448"/>
                </a:lnTo>
                <a:lnTo>
                  <a:pt x="2428760" y="20319"/>
                </a:lnTo>
                <a:lnTo>
                  <a:pt x="2443429" y="42354"/>
                </a:lnTo>
                <a:lnTo>
                  <a:pt x="2448814" y="69341"/>
                </a:lnTo>
                <a:lnTo>
                  <a:pt x="2448814" y="346709"/>
                </a:lnTo>
                <a:lnTo>
                  <a:pt x="2443429" y="373697"/>
                </a:lnTo>
                <a:lnTo>
                  <a:pt x="2428760" y="395744"/>
                </a:lnTo>
                <a:lnTo>
                  <a:pt x="2406980" y="410603"/>
                </a:lnTo>
                <a:lnTo>
                  <a:pt x="2380322" y="416051"/>
                </a:lnTo>
                <a:lnTo>
                  <a:pt x="68491" y="416051"/>
                </a:lnTo>
                <a:lnTo>
                  <a:pt x="41833" y="410603"/>
                </a:lnTo>
                <a:lnTo>
                  <a:pt x="20053" y="395744"/>
                </a:lnTo>
                <a:lnTo>
                  <a:pt x="5384" y="373697"/>
                </a:lnTo>
                <a:lnTo>
                  <a:pt x="0" y="346709"/>
                </a:lnTo>
                <a:lnTo>
                  <a:pt x="0" y="69341"/>
                </a:lnTo>
                <a:close/>
              </a:path>
            </a:pathLst>
          </a:custGeom>
          <a:ln w="28575">
            <a:solidFill>
              <a:srgbClr val="910048"/>
            </a:solidFill>
          </a:ln>
        </p:spPr>
        <p:txBody>
          <a:bodyPr wrap="square" lIns="0" tIns="0" rIns="0" bIns="0" rtlCol="0"/>
          <a:lstStyle/>
          <a:p>
            <a:endParaRPr dirty="0"/>
          </a:p>
        </p:txBody>
      </p:sp>
      <p:sp>
        <p:nvSpPr>
          <p:cNvPr id="17" name="TextBox 16">
            <a:extLst>
              <a:ext uri="{FF2B5EF4-FFF2-40B4-BE49-F238E27FC236}">
                <a16:creationId xmlns:a16="http://schemas.microsoft.com/office/drawing/2014/main" id="{18E5D9F1-9DDE-329D-51CA-CA2B86D95C25}"/>
              </a:ext>
            </a:extLst>
          </p:cNvPr>
          <p:cNvSpPr txBox="1"/>
          <p:nvPr/>
        </p:nvSpPr>
        <p:spPr>
          <a:xfrm>
            <a:off x="5846625" y="583889"/>
            <a:ext cx="2306775"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Roster Tab</a:t>
            </a:r>
          </a:p>
        </p:txBody>
      </p:sp>
      <p:pic>
        <p:nvPicPr>
          <p:cNvPr id="7" name="Picture 6">
            <a:extLst>
              <a:ext uri="{FF2B5EF4-FFF2-40B4-BE49-F238E27FC236}">
                <a16:creationId xmlns:a16="http://schemas.microsoft.com/office/drawing/2014/main" id="{5F0A8A7B-AB2F-0068-9AD7-5700E747EBA5}"/>
              </a:ext>
            </a:extLst>
          </p:cNvPr>
          <p:cNvPicPr>
            <a:picLocks noChangeAspect="1"/>
          </p:cNvPicPr>
          <p:nvPr/>
        </p:nvPicPr>
        <p:blipFill>
          <a:blip r:embed="rId3"/>
          <a:stretch>
            <a:fillRect/>
          </a:stretch>
        </p:blipFill>
        <p:spPr>
          <a:xfrm>
            <a:off x="304800" y="1420777"/>
            <a:ext cx="8534400" cy="1237050"/>
          </a:xfrm>
          <a:prstGeom prst="rect">
            <a:avLst/>
          </a:prstGeom>
          <a:ln w="12700">
            <a:solidFill>
              <a:schemeClr val="tx1"/>
            </a:solidFill>
          </a:ln>
          <a:effectLst>
            <a:outerShdw blurRad="292100" dist="139700" dir="2700000" algn="ctr" rotWithShape="0">
              <a:schemeClr val="tx1">
                <a:alpha val="65000"/>
              </a:schemeClr>
            </a:outerShdw>
          </a:effectLst>
        </p:spPr>
      </p:pic>
      <p:cxnSp>
        <p:nvCxnSpPr>
          <p:cNvPr id="14" name="Straight Arrow Connector 13">
            <a:extLst>
              <a:ext uri="{FF2B5EF4-FFF2-40B4-BE49-F238E27FC236}">
                <a16:creationId xmlns:a16="http://schemas.microsoft.com/office/drawing/2014/main" id="{249BB3A1-EC74-719A-4680-667B3E717C7F}"/>
              </a:ext>
            </a:extLst>
          </p:cNvPr>
          <p:cNvCxnSpPr>
            <a:cxnSpLocks/>
          </p:cNvCxnSpPr>
          <p:nvPr/>
        </p:nvCxnSpPr>
        <p:spPr>
          <a:xfrm>
            <a:off x="6989625" y="976835"/>
            <a:ext cx="0" cy="909115"/>
          </a:xfrm>
          <a:prstGeom prst="straightConnector1">
            <a:avLst/>
          </a:prstGeom>
          <a:ln w="28575">
            <a:solidFill>
              <a:srgbClr val="910048"/>
            </a:solidFill>
            <a:tailEnd type="triangle"/>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16538D45-DDAC-BCDE-16A1-FCBAF162F4A0}"/>
              </a:ext>
            </a:extLst>
          </p:cNvPr>
          <p:cNvSpPr/>
          <p:nvPr/>
        </p:nvSpPr>
        <p:spPr>
          <a:xfrm>
            <a:off x="387449" y="327705"/>
            <a:ext cx="95785" cy="95787"/>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8220D88E-BAD8-B454-B155-DA945994712C}"/>
              </a:ext>
            </a:extLst>
          </p:cNvPr>
          <p:cNvSpPr/>
          <p:nvPr/>
        </p:nvSpPr>
        <p:spPr>
          <a:xfrm>
            <a:off x="1143000" y="423492"/>
            <a:ext cx="68351" cy="683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45A74CC-57FF-3AED-527F-B15590F96554}"/>
              </a:ext>
            </a:extLst>
          </p:cNvPr>
          <p:cNvSpPr txBox="1"/>
          <p:nvPr/>
        </p:nvSpPr>
        <p:spPr>
          <a:xfrm>
            <a:off x="858337" y="544435"/>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5" name="TextBox 4">
            <a:extLst>
              <a:ext uri="{FF2B5EF4-FFF2-40B4-BE49-F238E27FC236}">
                <a16:creationId xmlns:a16="http://schemas.microsoft.com/office/drawing/2014/main" id="{8374729F-CA3B-542D-B158-25FC11FBC013}"/>
              </a:ext>
            </a:extLst>
          </p:cNvPr>
          <p:cNvSpPr txBox="1"/>
          <p:nvPr/>
        </p:nvSpPr>
        <p:spPr>
          <a:xfrm>
            <a:off x="8153400" y="4038153"/>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8" name="Oval 7">
            <a:extLst>
              <a:ext uri="{FF2B5EF4-FFF2-40B4-BE49-F238E27FC236}">
                <a16:creationId xmlns:a16="http://schemas.microsoft.com/office/drawing/2014/main" id="{9EC730FE-694C-172C-934B-F0C9C706E89E}"/>
              </a:ext>
            </a:extLst>
          </p:cNvPr>
          <p:cNvSpPr/>
          <p:nvPr/>
        </p:nvSpPr>
        <p:spPr>
          <a:xfrm>
            <a:off x="8796525" y="3771096"/>
            <a:ext cx="71819" cy="718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72F2CF-4D79-E483-D664-685675D3B510}"/>
              </a:ext>
            </a:extLst>
          </p:cNvPr>
          <p:cNvSpPr/>
          <p:nvPr/>
        </p:nvSpPr>
        <p:spPr>
          <a:xfrm>
            <a:off x="8534400" y="4500339"/>
            <a:ext cx="81469" cy="81469"/>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977265" y="3689003"/>
            <a:ext cx="7189470" cy="654666"/>
          </a:xfrm>
          <a:prstGeom prst="rect">
            <a:avLst/>
          </a:prstGeom>
        </p:spPr>
        <p:txBody>
          <a:bodyPr vert="horz" wrap="square" lIns="0" tIns="160655" rIns="0" bIns="0" rtlCol="0">
            <a:spAutoFit/>
          </a:bodyPr>
          <a:lstStyle/>
          <a:p>
            <a:pPr marL="12700" marR="5080" indent="-635" algn="ctr">
              <a:lnSpc>
                <a:spcPct val="100000"/>
              </a:lnSpc>
              <a:spcBef>
                <a:spcPts val="1005"/>
              </a:spcBef>
            </a:pPr>
            <a:r>
              <a:rPr sz="1600" spc="-10" dirty="0">
                <a:solidFill>
                  <a:schemeClr val="bg1"/>
                </a:solidFill>
                <a:latin typeface="Arial" panose="020B0604020202020204" pitchFamily="34" charset="0"/>
                <a:cs typeface="Arial" panose="020B0604020202020204" pitchFamily="34" charset="0"/>
              </a:rPr>
              <a:t>A</a:t>
            </a:r>
            <a:r>
              <a:rPr sz="1600" spc="-114"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CTED</a:t>
            </a:r>
            <a:r>
              <a:rPr sz="1600" spc="-2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user</a:t>
            </a:r>
            <a:r>
              <a:rPr sz="1600" spc="1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has</a:t>
            </a:r>
            <a:r>
              <a:rPr sz="1600" spc="-7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access</a:t>
            </a:r>
            <a:r>
              <a:rPr sz="1600" spc="-10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to</a:t>
            </a:r>
            <a:r>
              <a:rPr sz="1600" spc="2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all</a:t>
            </a:r>
            <a:r>
              <a:rPr sz="1600" spc="-5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districts</a:t>
            </a:r>
            <a:r>
              <a:rPr sz="1600" spc="1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and</a:t>
            </a:r>
            <a:r>
              <a:rPr sz="1600" spc="-9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schools</a:t>
            </a:r>
            <a:r>
              <a:rPr sz="1600" spc="1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under</a:t>
            </a:r>
            <a:r>
              <a:rPr sz="1600" spc="-6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the</a:t>
            </a:r>
            <a:r>
              <a:rPr sz="1600" spc="2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CTED.</a:t>
            </a:r>
            <a:r>
              <a:rPr sz="1600" spc="-1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If</a:t>
            </a:r>
            <a:r>
              <a:rPr sz="1600" spc="-25" dirty="0">
                <a:solidFill>
                  <a:schemeClr val="bg1"/>
                </a:solidFill>
                <a:latin typeface="Arial" panose="020B0604020202020204" pitchFamily="34" charset="0"/>
                <a:cs typeface="Arial" panose="020B0604020202020204" pitchFamily="34" charset="0"/>
              </a:rPr>
              <a:t> the </a:t>
            </a:r>
            <a:r>
              <a:rPr sz="1600" spc="-10" dirty="0">
                <a:solidFill>
                  <a:schemeClr val="bg1"/>
                </a:solidFill>
                <a:latin typeface="Arial" panose="020B0604020202020204" pitchFamily="34" charset="0"/>
                <a:cs typeface="Arial" panose="020B0604020202020204" pitchFamily="34" charset="0"/>
              </a:rPr>
              <a:t>school/district</a:t>
            </a:r>
            <a:r>
              <a:rPr sz="1600" spc="-3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is</a:t>
            </a:r>
            <a:r>
              <a:rPr sz="1600" spc="10" dirty="0">
                <a:solidFill>
                  <a:schemeClr val="bg1"/>
                </a:solidFill>
                <a:latin typeface="Arial" panose="020B0604020202020204" pitchFamily="34" charset="0"/>
                <a:cs typeface="Arial" panose="020B0604020202020204" pitchFamily="34" charset="0"/>
              </a:rPr>
              <a:t> </a:t>
            </a:r>
            <a:r>
              <a:rPr sz="1600" spc="-25" dirty="0">
                <a:solidFill>
                  <a:schemeClr val="bg1"/>
                </a:solidFill>
                <a:latin typeface="Arial" panose="020B0604020202020204" pitchFamily="34" charset="0"/>
                <a:cs typeface="Arial" panose="020B0604020202020204" pitchFamily="34" charset="0"/>
              </a:rPr>
              <a:t>NON-</a:t>
            </a:r>
            <a:r>
              <a:rPr sz="1600" dirty="0">
                <a:solidFill>
                  <a:schemeClr val="bg1"/>
                </a:solidFill>
                <a:latin typeface="Arial" panose="020B0604020202020204" pitchFamily="34" charset="0"/>
                <a:cs typeface="Arial" panose="020B0604020202020204" pitchFamily="34" charset="0"/>
              </a:rPr>
              <a:t>CTED,</a:t>
            </a:r>
            <a:r>
              <a:rPr sz="1600" spc="1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then</a:t>
            </a:r>
            <a:r>
              <a:rPr sz="1600" spc="1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access</a:t>
            </a:r>
            <a:r>
              <a:rPr sz="1600" spc="-9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is</a:t>
            </a:r>
            <a:r>
              <a:rPr sz="1600" spc="8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only</a:t>
            </a:r>
            <a:r>
              <a:rPr sz="1600" spc="-4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at</a:t>
            </a:r>
            <a:r>
              <a:rPr sz="1600" spc="1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the</a:t>
            </a:r>
            <a:r>
              <a:rPr sz="1600" spc="1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district</a:t>
            </a:r>
            <a:r>
              <a:rPr sz="1600" spc="-4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or</a:t>
            </a:r>
            <a:r>
              <a:rPr sz="1600" spc="3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school</a:t>
            </a:r>
            <a:r>
              <a:rPr sz="1600" spc="-4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level.</a:t>
            </a:r>
            <a:endParaRPr sz="1600" dirty="0">
              <a:solidFill>
                <a:schemeClr val="bg1"/>
              </a:solidFill>
              <a:latin typeface="Arial" panose="020B0604020202020204" pitchFamily="34" charset="0"/>
              <a:cs typeface="Arial" panose="020B0604020202020204" pitchFamily="34" charset="0"/>
            </a:endParaRPr>
          </a:p>
        </p:txBody>
      </p:sp>
      <p:sp>
        <p:nvSpPr>
          <p:cNvPr id="9" name="object 21">
            <a:extLst>
              <a:ext uri="{FF2B5EF4-FFF2-40B4-BE49-F238E27FC236}">
                <a16:creationId xmlns:a16="http://schemas.microsoft.com/office/drawing/2014/main" id="{5B98FA1A-5538-DFB2-DA1E-99A0AC7BFB33}"/>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16</a:t>
            </a:fld>
            <a:endParaRPr sz="800" spc="-25" dirty="0">
              <a:latin typeface="Arial" panose="020B0604020202020204" pitchFamily="34" charset="0"/>
              <a:cs typeface="Arial" panose="020B0604020202020204" pitchFamily="34" charset="0"/>
            </a:endParaRPr>
          </a:p>
        </p:txBody>
      </p:sp>
      <p:sp>
        <p:nvSpPr>
          <p:cNvPr id="10" name="object 3">
            <a:extLst>
              <a:ext uri="{FF2B5EF4-FFF2-40B4-BE49-F238E27FC236}">
                <a16:creationId xmlns:a16="http://schemas.microsoft.com/office/drawing/2014/main" id="{8D210949-476F-A3C4-BEF5-A35A3D17A1AF}"/>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8" name="object 9">
            <a:extLst>
              <a:ext uri="{FF2B5EF4-FFF2-40B4-BE49-F238E27FC236}">
                <a16:creationId xmlns:a16="http://schemas.microsoft.com/office/drawing/2014/main" id="{BCA42A75-7E79-52AA-351D-32185DA36495}"/>
              </a:ext>
            </a:extLst>
          </p:cNvPr>
          <p:cNvSpPr/>
          <p:nvPr/>
        </p:nvSpPr>
        <p:spPr>
          <a:xfrm>
            <a:off x="6739125" y="573851"/>
            <a:ext cx="1549895" cy="416559"/>
          </a:xfrm>
          <a:custGeom>
            <a:avLst/>
            <a:gdLst/>
            <a:ahLst/>
            <a:cxnLst/>
            <a:rect l="l" t="t" r="r" b="b"/>
            <a:pathLst>
              <a:path w="2449195" h="416559">
                <a:moveTo>
                  <a:pt x="0" y="69341"/>
                </a:moveTo>
                <a:lnTo>
                  <a:pt x="5384" y="42354"/>
                </a:lnTo>
                <a:lnTo>
                  <a:pt x="20053" y="20319"/>
                </a:lnTo>
                <a:lnTo>
                  <a:pt x="41833" y="5448"/>
                </a:lnTo>
                <a:lnTo>
                  <a:pt x="68491" y="0"/>
                </a:lnTo>
                <a:lnTo>
                  <a:pt x="2380322" y="0"/>
                </a:lnTo>
                <a:lnTo>
                  <a:pt x="2406980" y="5448"/>
                </a:lnTo>
                <a:lnTo>
                  <a:pt x="2428760" y="20319"/>
                </a:lnTo>
                <a:lnTo>
                  <a:pt x="2443429" y="42354"/>
                </a:lnTo>
                <a:lnTo>
                  <a:pt x="2448814" y="69341"/>
                </a:lnTo>
                <a:lnTo>
                  <a:pt x="2448814" y="346709"/>
                </a:lnTo>
                <a:lnTo>
                  <a:pt x="2443429" y="373697"/>
                </a:lnTo>
                <a:lnTo>
                  <a:pt x="2428760" y="395744"/>
                </a:lnTo>
                <a:lnTo>
                  <a:pt x="2406980" y="410603"/>
                </a:lnTo>
                <a:lnTo>
                  <a:pt x="2380322" y="416051"/>
                </a:lnTo>
                <a:lnTo>
                  <a:pt x="68491" y="416051"/>
                </a:lnTo>
                <a:lnTo>
                  <a:pt x="41833" y="410603"/>
                </a:lnTo>
                <a:lnTo>
                  <a:pt x="20053" y="395744"/>
                </a:lnTo>
                <a:lnTo>
                  <a:pt x="5384" y="373697"/>
                </a:lnTo>
                <a:lnTo>
                  <a:pt x="0" y="346709"/>
                </a:lnTo>
                <a:lnTo>
                  <a:pt x="0" y="69341"/>
                </a:lnTo>
                <a:close/>
              </a:path>
            </a:pathLst>
          </a:custGeom>
          <a:ln w="28575">
            <a:solidFill>
              <a:srgbClr val="910048"/>
            </a:solidFill>
          </a:ln>
        </p:spPr>
        <p:txBody>
          <a:bodyPr wrap="square" lIns="0" tIns="0" rIns="0" bIns="0" rtlCol="0"/>
          <a:lstStyle/>
          <a:p>
            <a:endParaRPr dirty="0"/>
          </a:p>
        </p:txBody>
      </p:sp>
      <p:sp>
        <p:nvSpPr>
          <p:cNvPr id="14" name="TextBox 13">
            <a:extLst>
              <a:ext uri="{FF2B5EF4-FFF2-40B4-BE49-F238E27FC236}">
                <a16:creationId xmlns:a16="http://schemas.microsoft.com/office/drawing/2014/main" id="{3E0C3923-C528-6B6E-6F11-5A210AFFA288}"/>
              </a:ext>
            </a:extLst>
          </p:cNvPr>
          <p:cNvSpPr txBox="1"/>
          <p:nvPr/>
        </p:nvSpPr>
        <p:spPr>
          <a:xfrm>
            <a:off x="6801562" y="586073"/>
            <a:ext cx="154989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Reports Tab</a:t>
            </a:r>
          </a:p>
        </p:txBody>
      </p:sp>
      <p:pic>
        <p:nvPicPr>
          <p:cNvPr id="23" name="Picture 22">
            <a:extLst>
              <a:ext uri="{FF2B5EF4-FFF2-40B4-BE49-F238E27FC236}">
                <a16:creationId xmlns:a16="http://schemas.microsoft.com/office/drawing/2014/main" id="{F9CD439C-95CD-B5EB-5780-529B653A650A}"/>
              </a:ext>
            </a:extLst>
          </p:cNvPr>
          <p:cNvPicPr>
            <a:picLocks noChangeAspect="1"/>
          </p:cNvPicPr>
          <p:nvPr/>
        </p:nvPicPr>
        <p:blipFill>
          <a:blip r:embed="rId3"/>
          <a:stretch>
            <a:fillRect/>
          </a:stretch>
        </p:blipFill>
        <p:spPr>
          <a:xfrm>
            <a:off x="541329" y="1242144"/>
            <a:ext cx="8247490" cy="1622558"/>
          </a:xfrm>
          <a:prstGeom prst="rect">
            <a:avLst/>
          </a:prstGeom>
          <a:ln w="12700">
            <a:solidFill>
              <a:schemeClr val="tx1"/>
            </a:solidFill>
          </a:ln>
          <a:effectLst>
            <a:outerShdw blurRad="292100" dist="139700" dir="2700000" algn="ctr" rotWithShape="0">
              <a:schemeClr val="tx1">
                <a:alpha val="65000"/>
              </a:schemeClr>
            </a:outerShdw>
          </a:effectLst>
        </p:spPr>
      </p:pic>
      <p:cxnSp>
        <p:nvCxnSpPr>
          <p:cNvPr id="11" name="Straight Arrow Connector 10">
            <a:extLst>
              <a:ext uri="{FF2B5EF4-FFF2-40B4-BE49-F238E27FC236}">
                <a16:creationId xmlns:a16="http://schemas.microsoft.com/office/drawing/2014/main" id="{24F2B839-E52D-3F6D-732C-2F958C986004}"/>
              </a:ext>
            </a:extLst>
          </p:cNvPr>
          <p:cNvCxnSpPr>
            <a:cxnSpLocks/>
          </p:cNvCxnSpPr>
          <p:nvPr/>
        </p:nvCxnSpPr>
        <p:spPr>
          <a:xfrm>
            <a:off x="7501125" y="1002632"/>
            <a:ext cx="0" cy="730918"/>
          </a:xfrm>
          <a:prstGeom prst="straightConnector1">
            <a:avLst/>
          </a:prstGeom>
          <a:ln w="28575">
            <a:solidFill>
              <a:srgbClr val="910048"/>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D3422FC-7910-5D33-3A65-089385DD0915}"/>
              </a:ext>
            </a:extLst>
          </p:cNvPr>
          <p:cNvSpPr txBox="1"/>
          <p:nvPr/>
        </p:nvSpPr>
        <p:spPr>
          <a:xfrm>
            <a:off x="1714500" y="3471319"/>
            <a:ext cx="5715000" cy="677108"/>
          </a:xfrm>
          <a:prstGeom prst="rect">
            <a:avLst/>
          </a:prstGeom>
          <a:noFill/>
        </p:spPr>
        <p:txBody>
          <a:bodyPr wrap="square" rtlCol="0">
            <a:spAutoFit/>
          </a:bodyPr>
          <a:lstStyle/>
          <a:p>
            <a:pPr algn="ctr"/>
            <a:r>
              <a:rPr lang="en-US" sz="2000" b="1" spc="-40" dirty="0">
                <a:solidFill>
                  <a:schemeClr val="bg1"/>
                </a:solidFill>
                <a:latin typeface="Arial" panose="020B0604020202020204" pitchFamily="34" charset="0"/>
                <a:cs typeface="Arial" panose="020B0604020202020204" pitchFamily="34" charset="0"/>
              </a:rPr>
              <a:t>Who</a:t>
            </a:r>
            <a:r>
              <a:rPr lang="en-US" sz="2000" b="1" spc="-125"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has</a:t>
            </a:r>
            <a:r>
              <a:rPr lang="en-US" sz="2000" b="1" spc="-40" dirty="0">
                <a:solidFill>
                  <a:schemeClr val="bg1"/>
                </a:solidFill>
                <a:latin typeface="Arial" panose="020B0604020202020204" pitchFamily="34" charset="0"/>
                <a:cs typeface="Arial" panose="020B0604020202020204" pitchFamily="34" charset="0"/>
              </a:rPr>
              <a:t> access</a:t>
            </a:r>
            <a:r>
              <a:rPr lang="en-US" sz="2000" b="1" spc="-190"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to</a:t>
            </a:r>
            <a:r>
              <a:rPr lang="en-US" sz="2000" b="1" spc="-50" dirty="0">
                <a:solidFill>
                  <a:schemeClr val="bg1"/>
                </a:solidFill>
                <a:latin typeface="Arial" panose="020B0604020202020204" pitchFamily="34" charset="0"/>
                <a:cs typeface="Arial" panose="020B0604020202020204" pitchFamily="34" charset="0"/>
              </a:rPr>
              <a:t> </a:t>
            </a:r>
            <a:r>
              <a:rPr lang="en-US" sz="2000" b="1" spc="-30" dirty="0">
                <a:solidFill>
                  <a:schemeClr val="bg1"/>
                </a:solidFill>
                <a:latin typeface="Arial" panose="020B0604020202020204" pitchFamily="34" charset="0"/>
                <a:cs typeface="Arial" panose="020B0604020202020204" pitchFamily="34" charset="0"/>
              </a:rPr>
              <a:t>assessment</a:t>
            </a:r>
            <a:r>
              <a:rPr lang="en-US" sz="2000" b="1" spc="-185" dirty="0">
                <a:solidFill>
                  <a:schemeClr val="bg1"/>
                </a:solidFill>
                <a:latin typeface="Arial" panose="020B0604020202020204" pitchFamily="34" charset="0"/>
                <a:cs typeface="Arial" panose="020B0604020202020204" pitchFamily="34" charset="0"/>
              </a:rPr>
              <a:t> </a:t>
            </a:r>
            <a:r>
              <a:rPr lang="en-US" sz="2000" b="1" spc="-10" dirty="0">
                <a:solidFill>
                  <a:schemeClr val="bg1"/>
                </a:solidFill>
                <a:latin typeface="Arial" panose="020B0604020202020204" pitchFamily="34" charset="0"/>
                <a:cs typeface="Arial" panose="020B0604020202020204" pitchFamily="34" charset="0"/>
              </a:rPr>
              <a:t>reports?</a:t>
            </a:r>
            <a:endParaRPr lang="en-US" sz="2000" dirty="0">
              <a:solidFill>
                <a:schemeClr val="bg1"/>
              </a:solidFill>
              <a:latin typeface="Arial" panose="020B0604020202020204" pitchFamily="34" charset="0"/>
              <a:cs typeface="Arial" panose="020B0604020202020204" pitchFamily="34" charset="0"/>
            </a:endParaRPr>
          </a:p>
          <a:p>
            <a:endParaRPr lang="en-US" dirty="0"/>
          </a:p>
        </p:txBody>
      </p:sp>
      <p:sp>
        <p:nvSpPr>
          <p:cNvPr id="4" name="Oval 3">
            <a:extLst>
              <a:ext uri="{FF2B5EF4-FFF2-40B4-BE49-F238E27FC236}">
                <a16:creationId xmlns:a16="http://schemas.microsoft.com/office/drawing/2014/main" id="{E91991E8-2750-573D-8C99-4BF97379F202}"/>
              </a:ext>
            </a:extLst>
          </p:cNvPr>
          <p:cNvSpPr/>
          <p:nvPr/>
        </p:nvSpPr>
        <p:spPr>
          <a:xfrm>
            <a:off x="362957" y="241255"/>
            <a:ext cx="95785" cy="95787"/>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A188AFD-F37C-7CE2-D979-8E3B307161BE}"/>
              </a:ext>
            </a:extLst>
          </p:cNvPr>
          <p:cNvSpPr/>
          <p:nvPr/>
        </p:nvSpPr>
        <p:spPr>
          <a:xfrm>
            <a:off x="707863" y="713777"/>
            <a:ext cx="68351" cy="683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E1CAB84-BE6D-B632-9F5B-846F76238044}"/>
              </a:ext>
            </a:extLst>
          </p:cNvPr>
          <p:cNvSpPr txBox="1"/>
          <p:nvPr/>
        </p:nvSpPr>
        <p:spPr>
          <a:xfrm>
            <a:off x="1066800" y="302963"/>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7" name="TextBox 6">
            <a:extLst>
              <a:ext uri="{FF2B5EF4-FFF2-40B4-BE49-F238E27FC236}">
                <a16:creationId xmlns:a16="http://schemas.microsoft.com/office/drawing/2014/main" id="{25266B30-9181-640C-CCD1-073CB27A42B9}"/>
              </a:ext>
            </a:extLst>
          </p:cNvPr>
          <p:cNvSpPr txBox="1"/>
          <p:nvPr/>
        </p:nvSpPr>
        <p:spPr>
          <a:xfrm>
            <a:off x="8707533" y="3519726"/>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12" name="Oval 11">
            <a:extLst>
              <a:ext uri="{FF2B5EF4-FFF2-40B4-BE49-F238E27FC236}">
                <a16:creationId xmlns:a16="http://schemas.microsoft.com/office/drawing/2014/main" id="{689515BA-7E5E-2D7B-B308-876D42C87611}"/>
              </a:ext>
            </a:extLst>
          </p:cNvPr>
          <p:cNvSpPr/>
          <p:nvPr/>
        </p:nvSpPr>
        <p:spPr>
          <a:xfrm>
            <a:off x="8479440" y="3429419"/>
            <a:ext cx="71819" cy="718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D4F26E1-0317-6982-A7F6-7B12388C3521}"/>
              </a:ext>
            </a:extLst>
          </p:cNvPr>
          <p:cNvSpPr/>
          <p:nvPr/>
        </p:nvSpPr>
        <p:spPr>
          <a:xfrm>
            <a:off x="8433881" y="4568202"/>
            <a:ext cx="81469" cy="81469"/>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54714"/>
            <a:ext cx="8534400" cy="523094"/>
          </a:xfrm>
          <a:prstGeom prst="rect">
            <a:avLst/>
          </a:prstGeom>
        </p:spPr>
        <p:txBody>
          <a:bodyPr vert="horz" wrap="square" lIns="0" tIns="152275" rIns="0" bIns="0" rtlCol="0">
            <a:spAutoFit/>
          </a:bodyPr>
          <a:lstStyle/>
          <a:p>
            <a:pPr marL="156845" algn="ctr">
              <a:lnSpc>
                <a:spcPct val="100000"/>
              </a:lnSpc>
              <a:spcBef>
                <a:spcPts val="100"/>
              </a:spcBef>
            </a:pPr>
            <a:r>
              <a:rPr sz="2400" b="1" dirty="0">
                <a:solidFill>
                  <a:srgbClr val="002D72"/>
                </a:solidFill>
                <a:latin typeface="Montserrat" pitchFamily="2" charset="0"/>
                <a:cs typeface="Arial Black"/>
              </a:rPr>
              <a:t>Select</a:t>
            </a:r>
            <a:r>
              <a:rPr sz="2400" b="1" spc="-75" dirty="0">
                <a:solidFill>
                  <a:srgbClr val="002D72"/>
                </a:solidFill>
                <a:latin typeface="Montserrat" pitchFamily="2" charset="0"/>
                <a:cs typeface="Arial Black"/>
              </a:rPr>
              <a:t> </a:t>
            </a:r>
            <a:r>
              <a:rPr sz="2400" b="1" dirty="0">
                <a:solidFill>
                  <a:srgbClr val="002D72"/>
                </a:solidFill>
                <a:latin typeface="Montserrat" pitchFamily="2" charset="0"/>
                <a:cs typeface="Arial Black"/>
              </a:rPr>
              <a:t>New</a:t>
            </a:r>
            <a:r>
              <a:rPr sz="2400" b="1" spc="-70" dirty="0">
                <a:solidFill>
                  <a:srgbClr val="002D72"/>
                </a:solidFill>
                <a:latin typeface="Montserrat" pitchFamily="2" charset="0"/>
                <a:cs typeface="Arial Black"/>
              </a:rPr>
              <a:t> </a:t>
            </a:r>
            <a:r>
              <a:rPr sz="2400" b="1" dirty="0">
                <a:solidFill>
                  <a:srgbClr val="002D72"/>
                </a:solidFill>
                <a:latin typeface="Montserrat" pitchFamily="2" charset="0"/>
                <a:cs typeface="Arial Black"/>
              </a:rPr>
              <a:t>Reports</a:t>
            </a:r>
            <a:r>
              <a:rPr sz="2400" b="1" spc="-15" dirty="0">
                <a:solidFill>
                  <a:srgbClr val="002D72"/>
                </a:solidFill>
                <a:latin typeface="Montserrat" pitchFamily="2" charset="0"/>
                <a:cs typeface="Arial Black"/>
              </a:rPr>
              <a:t> </a:t>
            </a:r>
            <a:r>
              <a:rPr sz="2400" b="1" dirty="0">
                <a:solidFill>
                  <a:srgbClr val="002D72"/>
                </a:solidFill>
                <a:latin typeface="Montserrat" pitchFamily="2" charset="0"/>
                <a:cs typeface="Arial Black"/>
              </a:rPr>
              <a:t>in</a:t>
            </a:r>
            <a:r>
              <a:rPr sz="2400" b="1" spc="-60" dirty="0">
                <a:solidFill>
                  <a:srgbClr val="002D72"/>
                </a:solidFill>
                <a:latin typeface="Montserrat" pitchFamily="2" charset="0"/>
                <a:cs typeface="Arial Black"/>
              </a:rPr>
              <a:t> </a:t>
            </a:r>
            <a:r>
              <a:rPr sz="2400" b="1" dirty="0">
                <a:solidFill>
                  <a:srgbClr val="002D72"/>
                </a:solidFill>
                <a:latin typeface="Montserrat" pitchFamily="2" charset="0"/>
                <a:cs typeface="Arial Black"/>
              </a:rPr>
              <a:t>the</a:t>
            </a:r>
            <a:r>
              <a:rPr sz="2400" b="1" spc="-140" dirty="0">
                <a:solidFill>
                  <a:srgbClr val="002D72"/>
                </a:solidFill>
                <a:latin typeface="Montserrat" pitchFamily="2" charset="0"/>
                <a:cs typeface="Arial Black"/>
              </a:rPr>
              <a:t> </a:t>
            </a:r>
            <a:r>
              <a:rPr sz="2400" b="1" dirty="0">
                <a:solidFill>
                  <a:srgbClr val="002D72"/>
                </a:solidFill>
                <a:latin typeface="Montserrat" pitchFamily="2" charset="0"/>
                <a:cs typeface="Arial Black"/>
              </a:rPr>
              <a:t>Reports</a:t>
            </a:r>
            <a:r>
              <a:rPr sz="2400" b="1" spc="65" dirty="0">
                <a:solidFill>
                  <a:srgbClr val="002D72"/>
                </a:solidFill>
                <a:latin typeface="Montserrat" pitchFamily="2" charset="0"/>
                <a:cs typeface="Arial Black"/>
              </a:rPr>
              <a:t> </a:t>
            </a:r>
            <a:r>
              <a:rPr lang="en-US" sz="2400" b="1" spc="65" dirty="0">
                <a:solidFill>
                  <a:srgbClr val="002D72"/>
                </a:solidFill>
                <a:latin typeface="Montserrat" pitchFamily="2" charset="0"/>
                <a:cs typeface="Arial Black"/>
              </a:rPr>
              <a:t>T</a:t>
            </a:r>
            <a:r>
              <a:rPr sz="2400" b="1" dirty="0">
                <a:solidFill>
                  <a:srgbClr val="002D72"/>
                </a:solidFill>
                <a:latin typeface="Montserrat" pitchFamily="2" charset="0"/>
                <a:cs typeface="Arial Black"/>
              </a:rPr>
              <a:t>ab</a:t>
            </a:r>
            <a:r>
              <a:rPr sz="2400" b="1" spc="-60" dirty="0">
                <a:solidFill>
                  <a:srgbClr val="002D72"/>
                </a:solidFill>
                <a:latin typeface="Montserrat" pitchFamily="2" charset="0"/>
                <a:cs typeface="Arial Black"/>
              </a:rPr>
              <a:t> </a:t>
            </a:r>
            <a:r>
              <a:rPr lang="en-US" sz="2400" b="1" spc="-10" dirty="0">
                <a:solidFill>
                  <a:srgbClr val="002D72"/>
                </a:solidFill>
                <a:latin typeface="Montserrat" pitchFamily="2" charset="0"/>
                <a:cs typeface="Arial Black"/>
              </a:rPr>
              <a:t>D</a:t>
            </a:r>
            <a:r>
              <a:rPr sz="2400" b="1" spc="-10" dirty="0">
                <a:solidFill>
                  <a:srgbClr val="002D72"/>
                </a:solidFill>
                <a:latin typeface="Montserrat" pitchFamily="2" charset="0"/>
                <a:cs typeface="Arial Black"/>
              </a:rPr>
              <a:t>ropdown</a:t>
            </a:r>
            <a:endParaRPr sz="2400" b="1" dirty="0">
              <a:solidFill>
                <a:srgbClr val="002D72"/>
              </a:solidFill>
              <a:latin typeface="Montserrat" pitchFamily="2" charset="0"/>
              <a:cs typeface="Arial"/>
            </a:endParaRPr>
          </a:p>
        </p:txBody>
      </p:sp>
      <p:sp>
        <p:nvSpPr>
          <p:cNvPr id="3" name="object 3"/>
          <p:cNvSpPr txBox="1"/>
          <p:nvPr/>
        </p:nvSpPr>
        <p:spPr>
          <a:xfrm>
            <a:off x="1981200" y="4400550"/>
            <a:ext cx="6129402" cy="289823"/>
          </a:xfrm>
          <a:prstGeom prst="rect">
            <a:avLst/>
          </a:prstGeom>
        </p:spPr>
        <p:txBody>
          <a:bodyPr vert="horz" wrap="square" lIns="0" tIns="12700" rIns="0" bIns="0" rtlCol="0">
            <a:spAutoFit/>
          </a:bodyPr>
          <a:lstStyle/>
          <a:p>
            <a:pPr marL="12700">
              <a:lnSpc>
                <a:spcPct val="100000"/>
              </a:lnSpc>
              <a:spcBef>
                <a:spcPts val="100"/>
              </a:spcBef>
            </a:pPr>
            <a:r>
              <a:rPr dirty="0">
                <a:solidFill>
                  <a:srgbClr val="910048"/>
                </a:solidFill>
                <a:latin typeface="Arial" panose="020B0604020202020204" pitchFamily="34" charset="0"/>
                <a:cs typeface="Arial" panose="020B0604020202020204" pitchFamily="34" charset="0"/>
              </a:rPr>
              <a:t>All</a:t>
            </a:r>
            <a:r>
              <a:rPr lang="en-US" dirty="0">
                <a:solidFill>
                  <a:srgbClr val="910048"/>
                </a:solidFill>
                <a:latin typeface="Arial" panose="020B0604020202020204" pitchFamily="34" charset="0"/>
                <a:cs typeface="Arial" panose="020B0604020202020204" pitchFamily="34" charset="0"/>
              </a:rPr>
              <a:t> </a:t>
            </a:r>
            <a:r>
              <a:rPr dirty="0">
                <a:solidFill>
                  <a:srgbClr val="910048"/>
                </a:solidFill>
                <a:latin typeface="Arial" panose="020B0604020202020204" pitchFamily="34" charset="0"/>
                <a:cs typeface="Arial" panose="020B0604020202020204" pitchFamily="34" charset="0"/>
              </a:rPr>
              <a:t>reports are available in</a:t>
            </a:r>
            <a:r>
              <a:rPr lang="en-US" dirty="0">
                <a:solidFill>
                  <a:srgbClr val="910048"/>
                </a:solidFill>
                <a:latin typeface="Arial" panose="020B0604020202020204" pitchFamily="34" charset="0"/>
                <a:cs typeface="Arial" panose="020B0604020202020204" pitchFamily="34" charset="0"/>
              </a:rPr>
              <a:t> </a:t>
            </a:r>
            <a:r>
              <a:rPr dirty="0">
                <a:solidFill>
                  <a:srgbClr val="910048"/>
                </a:solidFill>
                <a:latin typeface="Arial" panose="020B0604020202020204" pitchFamily="34" charset="0"/>
                <a:cs typeface="Arial" panose="020B0604020202020204" pitchFamily="34" charset="0"/>
              </a:rPr>
              <a:t>PDF and Excel formats.</a:t>
            </a:r>
          </a:p>
        </p:txBody>
      </p:sp>
      <p:sp>
        <p:nvSpPr>
          <p:cNvPr id="6" name="object 21">
            <a:extLst>
              <a:ext uri="{FF2B5EF4-FFF2-40B4-BE49-F238E27FC236}">
                <a16:creationId xmlns:a16="http://schemas.microsoft.com/office/drawing/2014/main" id="{A6169F48-90D0-9DA1-E074-06E29AA36765}"/>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17</a:t>
            </a:fld>
            <a:endParaRPr sz="800" spc="-25"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578CA4F1-C99C-1928-CB54-E0C3D3D44FEE}"/>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12" name="TextBox 11">
            <a:extLst>
              <a:ext uri="{FF2B5EF4-FFF2-40B4-BE49-F238E27FC236}">
                <a16:creationId xmlns:a16="http://schemas.microsoft.com/office/drawing/2014/main" id="{DB162F9C-2C6D-DD2B-A795-E2446752753B}"/>
              </a:ext>
            </a:extLst>
          </p:cNvPr>
          <p:cNvSpPr txBox="1"/>
          <p:nvPr/>
        </p:nvSpPr>
        <p:spPr>
          <a:xfrm>
            <a:off x="381000" y="1016121"/>
            <a:ext cx="8534400" cy="3585597"/>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2017 - Current Reports</a:t>
            </a:r>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r>
              <a:rPr lang="en-US" sz="1100" u="sng" dirty="0">
                <a:solidFill>
                  <a:srgbClr val="002D72"/>
                </a:solidFill>
                <a:latin typeface="Arial" panose="020B0604020202020204" pitchFamily="34" charset="0"/>
                <a:cs typeface="Arial" panose="020B0604020202020204" pitchFamily="34" charset="0"/>
              </a:rPr>
              <a:t>Statewide Performance Results</a:t>
            </a:r>
          </a:p>
          <a:p>
            <a:r>
              <a:rPr lang="en-US" sz="1100" dirty="0">
                <a:latin typeface="Arial" panose="020B0604020202020204" pitchFamily="34" charset="0"/>
                <a:cs typeface="Arial" panose="020B0604020202020204" pitchFamily="34" charset="0"/>
              </a:rPr>
              <a:t>This report is organized by Statewide results, Non-CTED results, All CTEDs results, or for a Single CTED selection. Sorted by highest to lowest assessment scores, it shows the number of students tested, the average score, and the percentage of students who passed. In this report, student counts under 10 are suppressed (*). Administrators and teachers can view each school’s performance relative to other districts and schools that offered the same program. </a:t>
            </a:r>
          </a:p>
          <a:p>
            <a:endParaRPr lang="en-US" sz="1100" dirty="0">
              <a:latin typeface="Arial" panose="020B0604020202020204" pitchFamily="34" charset="0"/>
              <a:cs typeface="Arial" panose="020B0604020202020204" pitchFamily="34" charset="0"/>
            </a:endParaRPr>
          </a:p>
          <a:p>
            <a:r>
              <a:rPr lang="en-US" sz="1100" u="sng" dirty="0">
                <a:solidFill>
                  <a:srgbClr val="002D72"/>
                </a:solidFill>
                <a:latin typeface="Arial" panose="020B0604020202020204" pitchFamily="34" charset="0"/>
                <a:cs typeface="Arial" panose="020B0604020202020204" pitchFamily="34" charset="0"/>
              </a:rPr>
              <a:t>Student/Program Assessment Results</a:t>
            </a:r>
          </a:p>
          <a:p>
            <a:r>
              <a:rPr lang="en-US" sz="1100" dirty="0">
                <a:latin typeface="Arial" panose="020B0604020202020204" pitchFamily="34" charset="0"/>
                <a:cs typeface="Arial" panose="020B0604020202020204" pitchFamily="34" charset="0"/>
              </a:rPr>
              <a:t>This report is organized by a single student or a single program. The Student Report shows the percentage of correct responses for each standard and the overall assessment score based on the student’s total percentage of correct responses. The Program Report shows the percentage of correct responses for each standard based on the responses of all students. Administrators and teachers can review the results to make curricular changes in the scope and sequence and to identify program strengths to facilitate best practices among campuses. </a:t>
            </a:r>
          </a:p>
          <a:p>
            <a:endParaRPr lang="en-US" sz="1100" dirty="0">
              <a:latin typeface="Arial" panose="020B0604020202020204" pitchFamily="34" charset="0"/>
              <a:cs typeface="Arial" panose="020B0604020202020204" pitchFamily="34" charset="0"/>
            </a:endParaRPr>
          </a:p>
          <a:p>
            <a:r>
              <a:rPr lang="en-US" sz="1100" u="sng" dirty="0">
                <a:solidFill>
                  <a:srgbClr val="002D72"/>
                </a:solidFill>
                <a:latin typeface="Arial" panose="020B0604020202020204" pitchFamily="34" charset="0"/>
                <a:cs typeface="Arial" panose="020B0604020202020204" pitchFamily="34" charset="0"/>
              </a:rPr>
              <a:t>Total Program Results</a:t>
            </a:r>
          </a:p>
          <a:p>
            <a:r>
              <a:rPr lang="en-US" sz="1100" dirty="0">
                <a:latin typeface="Arial" panose="020B0604020202020204" pitchFamily="34" charset="0"/>
                <a:cs typeface="Arial" panose="020B0604020202020204" pitchFamily="34" charset="0"/>
              </a:rPr>
              <a:t>This multiple program report is organized by CTED, district, school, and teacher. It shows the Student Unique ID, program assessment, testing date, student score, school of attendance, gender, special population classification, grade level, and teacher email. Administrators and teachers can review the number of students tested and pass scores by program. </a:t>
            </a:r>
          </a:p>
          <a:p>
            <a:endParaRPr lang="en-US" dirty="0"/>
          </a:p>
        </p:txBody>
      </p:sp>
      <p:pic>
        <p:nvPicPr>
          <p:cNvPr id="5" name="Picture 4">
            <a:extLst>
              <a:ext uri="{FF2B5EF4-FFF2-40B4-BE49-F238E27FC236}">
                <a16:creationId xmlns:a16="http://schemas.microsoft.com/office/drawing/2014/main" id="{752BF4A6-CC56-B988-8CAA-EA69517D9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29147" y="-1330274"/>
            <a:ext cx="38105" cy="45535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17"/>
          <p:cNvSpPr txBox="1"/>
          <p:nvPr/>
        </p:nvSpPr>
        <p:spPr>
          <a:xfrm>
            <a:off x="5156792" y="2205625"/>
            <a:ext cx="3822065" cy="2340255"/>
          </a:xfrm>
          <a:prstGeom prst="rect">
            <a:avLst/>
          </a:prstGeom>
        </p:spPr>
        <p:txBody>
          <a:bodyPr vert="horz" wrap="square" lIns="0" tIns="14604" rIns="0" bIns="0" rtlCol="0">
            <a:spAutoFit/>
          </a:bodyPr>
          <a:lstStyle/>
          <a:p>
            <a:pPr marL="12700" marR="95250">
              <a:lnSpc>
                <a:spcPct val="99200"/>
              </a:lnSpc>
              <a:spcBef>
                <a:spcPts val="114"/>
              </a:spcBef>
            </a:pPr>
            <a:r>
              <a:rPr sz="1850" b="1" dirty="0">
                <a:latin typeface="Arial"/>
                <a:cs typeface="Arial"/>
              </a:rPr>
              <a:t>Once report</a:t>
            </a:r>
            <a:r>
              <a:rPr lang="en-US" sz="1850" b="1" dirty="0">
                <a:latin typeface="Arial"/>
                <a:cs typeface="Arial"/>
              </a:rPr>
              <a:t> </a:t>
            </a:r>
            <a:r>
              <a:rPr sz="1850" b="1" dirty="0">
                <a:latin typeface="Arial"/>
                <a:cs typeface="Arial"/>
              </a:rPr>
              <a:t>filters</a:t>
            </a:r>
            <a:r>
              <a:rPr lang="en-US" sz="1850" b="1" dirty="0">
                <a:latin typeface="Arial"/>
                <a:cs typeface="Arial"/>
              </a:rPr>
              <a:t> </a:t>
            </a:r>
            <a:r>
              <a:rPr sz="1850" b="1" dirty="0">
                <a:latin typeface="Arial"/>
                <a:cs typeface="Arial"/>
              </a:rPr>
              <a:t>are displayed,</a:t>
            </a:r>
            <a:r>
              <a:rPr lang="en-US" sz="1850" b="1" dirty="0">
                <a:latin typeface="Arial"/>
                <a:cs typeface="Arial"/>
              </a:rPr>
              <a:t> </a:t>
            </a:r>
            <a:r>
              <a:rPr sz="1850" b="1" dirty="0">
                <a:latin typeface="Arial"/>
                <a:cs typeface="Arial"/>
              </a:rPr>
              <a:t>any report can be selected from</a:t>
            </a:r>
            <a:r>
              <a:rPr lang="en-US" sz="1850" b="1" dirty="0">
                <a:latin typeface="Arial"/>
                <a:cs typeface="Arial"/>
              </a:rPr>
              <a:t> </a:t>
            </a:r>
            <a:r>
              <a:rPr sz="1850" b="1" dirty="0">
                <a:latin typeface="Arial"/>
                <a:cs typeface="Arial"/>
              </a:rPr>
              <a:t>the Report Name dropdown.</a:t>
            </a:r>
            <a:endParaRPr sz="1850" dirty="0">
              <a:latin typeface="Arial"/>
              <a:cs typeface="Arial"/>
            </a:endParaRPr>
          </a:p>
          <a:p>
            <a:pPr>
              <a:lnSpc>
                <a:spcPct val="100000"/>
              </a:lnSpc>
            </a:pPr>
            <a:endParaRPr sz="1850" dirty="0">
              <a:latin typeface="Arial"/>
              <a:cs typeface="Arial"/>
            </a:endParaRPr>
          </a:p>
          <a:p>
            <a:pPr>
              <a:lnSpc>
                <a:spcPct val="100000"/>
              </a:lnSpc>
              <a:spcBef>
                <a:spcPts val="540"/>
              </a:spcBef>
            </a:pPr>
            <a:endParaRPr sz="1850" dirty="0">
              <a:latin typeface="Arial"/>
              <a:cs typeface="Arial"/>
            </a:endParaRPr>
          </a:p>
          <a:p>
            <a:pPr marL="12700" marR="5080">
              <a:lnSpc>
                <a:spcPts val="2200"/>
              </a:lnSpc>
            </a:pPr>
            <a:r>
              <a:rPr sz="1850" b="1" dirty="0">
                <a:latin typeface="Arial"/>
                <a:cs typeface="Arial"/>
              </a:rPr>
              <a:t>Once a</a:t>
            </a:r>
            <a:r>
              <a:rPr lang="en-US" sz="1850" b="1" dirty="0">
                <a:latin typeface="Arial"/>
                <a:cs typeface="Arial"/>
              </a:rPr>
              <a:t> </a:t>
            </a:r>
            <a:r>
              <a:rPr sz="1850" b="1" dirty="0">
                <a:latin typeface="Arial"/>
                <a:cs typeface="Arial"/>
              </a:rPr>
              <a:t>report is selected from</a:t>
            </a:r>
            <a:r>
              <a:rPr lang="en-US" sz="1850" b="1" dirty="0">
                <a:latin typeface="Arial"/>
                <a:cs typeface="Arial"/>
              </a:rPr>
              <a:t> </a:t>
            </a:r>
            <a:r>
              <a:rPr sz="1850" b="1" dirty="0">
                <a:latin typeface="Arial"/>
                <a:cs typeface="Arial"/>
              </a:rPr>
              <a:t>the Report Menu, the report filters screen will</a:t>
            </a:r>
            <a:r>
              <a:rPr lang="en-US" sz="1850" b="1" dirty="0">
                <a:latin typeface="Arial"/>
                <a:cs typeface="Arial"/>
              </a:rPr>
              <a:t> </a:t>
            </a:r>
            <a:r>
              <a:rPr sz="1850" b="1" dirty="0">
                <a:latin typeface="Arial"/>
                <a:cs typeface="Arial"/>
              </a:rPr>
              <a:t>display.</a:t>
            </a:r>
            <a:endParaRPr sz="1850" dirty="0">
              <a:latin typeface="Arial"/>
              <a:cs typeface="Arial"/>
            </a:endParaRPr>
          </a:p>
        </p:txBody>
      </p:sp>
      <p:sp>
        <p:nvSpPr>
          <p:cNvPr id="25" name="object 21">
            <a:extLst>
              <a:ext uri="{FF2B5EF4-FFF2-40B4-BE49-F238E27FC236}">
                <a16:creationId xmlns:a16="http://schemas.microsoft.com/office/drawing/2014/main" id="{50AF9EAE-59CB-AB20-0759-CB76905E6A2E}"/>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18</a:t>
            </a:fld>
            <a:endParaRPr sz="800" spc="-25" dirty="0">
              <a:latin typeface="Arial" panose="020B0604020202020204" pitchFamily="34" charset="0"/>
              <a:cs typeface="Arial" panose="020B0604020202020204" pitchFamily="34" charset="0"/>
            </a:endParaRPr>
          </a:p>
        </p:txBody>
      </p:sp>
      <p:sp>
        <p:nvSpPr>
          <p:cNvPr id="26" name="object 3">
            <a:extLst>
              <a:ext uri="{FF2B5EF4-FFF2-40B4-BE49-F238E27FC236}">
                <a16:creationId xmlns:a16="http://schemas.microsoft.com/office/drawing/2014/main" id="{A52CD14F-5AEA-4325-2F03-15817010C84B}"/>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pic>
        <p:nvPicPr>
          <p:cNvPr id="3" name="Picture 2">
            <a:extLst>
              <a:ext uri="{FF2B5EF4-FFF2-40B4-BE49-F238E27FC236}">
                <a16:creationId xmlns:a16="http://schemas.microsoft.com/office/drawing/2014/main" id="{0C5A8BC3-C0FD-5C1E-2E6A-D3320E27FDB2}"/>
              </a:ext>
            </a:extLst>
          </p:cNvPr>
          <p:cNvPicPr>
            <a:picLocks noChangeAspect="1"/>
          </p:cNvPicPr>
          <p:nvPr/>
        </p:nvPicPr>
        <p:blipFill>
          <a:blip r:embed="rId2"/>
          <a:stretch>
            <a:fillRect/>
          </a:stretch>
        </p:blipFill>
        <p:spPr>
          <a:xfrm>
            <a:off x="132156" y="0"/>
            <a:ext cx="4930551" cy="4956186"/>
          </a:xfrm>
          <a:prstGeom prst="rect">
            <a:avLst/>
          </a:prstGeom>
          <a:ln w="12700">
            <a:solidFill>
              <a:schemeClr val="tx1"/>
            </a:solidFill>
          </a:ln>
        </p:spPr>
      </p:pic>
      <p:pic>
        <p:nvPicPr>
          <p:cNvPr id="5" name="Picture 4">
            <a:extLst>
              <a:ext uri="{FF2B5EF4-FFF2-40B4-BE49-F238E27FC236}">
                <a16:creationId xmlns:a16="http://schemas.microsoft.com/office/drawing/2014/main" id="{D7B45A9C-350C-5E6F-6897-7031F7F9FB3B}"/>
              </a:ext>
            </a:extLst>
          </p:cNvPr>
          <p:cNvPicPr>
            <a:picLocks noChangeAspect="1"/>
          </p:cNvPicPr>
          <p:nvPr/>
        </p:nvPicPr>
        <p:blipFill>
          <a:blip r:embed="rId3"/>
          <a:stretch>
            <a:fillRect/>
          </a:stretch>
        </p:blipFill>
        <p:spPr>
          <a:xfrm>
            <a:off x="4938525" y="605776"/>
            <a:ext cx="4106826" cy="988814"/>
          </a:xfrm>
          <a:prstGeom prst="rect">
            <a:avLst/>
          </a:prstGeom>
          <a:ln w="28575">
            <a:solidFill>
              <a:srgbClr val="910048"/>
            </a:solidFill>
          </a:ln>
        </p:spPr>
      </p:pic>
      <p:cxnSp>
        <p:nvCxnSpPr>
          <p:cNvPr id="2" name="Straight Arrow Connector 1">
            <a:extLst>
              <a:ext uri="{FF2B5EF4-FFF2-40B4-BE49-F238E27FC236}">
                <a16:creationId xmlns:a16="http://schemas.microsoft.com/office/drawing/2014/main" id="{76C355F4-3735-4B2C-B5ED-2204C1D8F9CA}"/>
              </a:ext>
            </a:extLst>
          </p:cNvPr>
          <p:cNvCxnSpPr>
            <a:cxnSpLocks/>
          </p:cNvCxnSpPr>
          <p:nvPr/>
        </p:nvCxnSpPr>
        <p:spPr>
          <a:xfrm flipV="1">
            <a:off x="6991938" y="1594590"/>
            <a:ext cx="0" cy="672360"/>
          </a:xfrm>
          <a:prstGeom prst="straightConnector1">
            <a:avLst/>
          </a:prstGeom>
          <a:ln w="28575">
            <a:solidFill>
              <a:srgbClr val="910048"/>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DD5592B-40E3-7D94-3E03-57DA912A91C9}"/>
              </a:ext>
            </a:extLst>
          </p:cNvPr>
          <p:cNvCxnSpPr>
            <a:cxnSpLocks/>
          </p:cNvCxnSpPr>
          <p:nvPr/>
        </p:nvCxnSpPr>
        <p:spPr>
          <a:xfrm flipH="1" flipV="1">
            <a:off x="2667000" y="285750"/>
            <a:ext cx="2271525" cy="838200"/>
          </a:xfrm>
          <a:prstGeom prst="straightConnector1">
            <a:avLst/>
          </a:prstGeom>
          <a:ln w="28575">
            <a:solidFill>
              <a:srgbClr val="910048"/>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CB7F48F-8ACD-8330-2C86-5593AC842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005258" y="1792823"/>
            <a:ext cx="26784" cy="3200400"/>
          </a:xfrm>
          <a:prstGeom prst="rect">
            <a:avLst/>
          </a:prstGeom>
        </p:spPr>
      </p:pic>
    </p:spTree>
    <p:extLst>
      <p:ext uri="{BB962C8B-B14F-4D97-AF65-F5344CB8AC3E}">
        <p14:creationId xmlns:p14="http://schemas.microsoft.com/office/powerpoint/2010/main" val="3029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5600570" y="3288031"/>
            <a:ext cx="2277110" cy="1036319"/>
          </a:xfrm>
          <a:custGeom>
            <a:avLst/>
            <a:gdLst/>
            <a:ahLst/>
            <a:cxnLst/>
            <a:rect l="l" t="t" r="r" b="b"/>
            <a:pathLst>
              <a:path w="2277109" h="1036319">
                <a:moveTo>
                  <a:pt x="0" y="172681"/>
                </a:moveTo>
                <a:lnTo>
                  <a:pt x="6223" y="126784"/>
                </a:lnTo>
                <a:lnTo>
                  <a:pt x="23787" y="85534"/>
                </a:lnTo>
                <a:lnTo>
                  <a:pt x="51028" y="50584"/>
                </a:lnTo>
                <a:lnTo>
                  <a:pt x="86283" y="23583"/>
                </a:lnTo>
                <a:lnTo>
                  <a:pt x="127889" y="6172"/>
                </a:lnTo>
                <a:lnTo>
                  <a:pt x="174205" y="0"/>
                </a:lnTo>
                <a:lnTo>
                  <a:pt x="2102650" y="0"/>
                </a:lnTo>
                <a:lnTo>
                  <a:pt x="2148954" y="6172"/>
                </a:lnTo>
                <a:lnTo>
                  <a:pt x="2190572" y="23583"/>
                </a:lnTo>
                <a:lnTo>
                  <a:pt x="2225827" y="50584"/>
                </a:lnTo>
                <a:lnTo>
                  <a:pt x="2253068" y="85534"/>
                </a:lnTo>
                <a:lnTo>
                  <a:pt x="2270633" y="126784"/>
                </a:lnTo>
                <a:lnTo>
                  <a:pt x="2276856" y="172681"/>
                </a:lnTo>
                <a:lnTo>
                  <a:pt x="2276856" y="863384"/>
                </a:lnTo>
                <a:lnTo>
                  <a:pt x="2270633" y="909294"/>
                </a:lnTo>
                <a:lnTo>
                  <a:pt x="2253068" y="950544"/>
                </a:lnTo>
                <a:lnTo>
                  <a:pt x="2225827" y="985494"/>
                </a:lnTo>
                <a:lnTo>
                  <a:pt x="2190572" y="1012494"/>
                </a:lnTo>
                <a:lnTo>
                  <a:pt x="2148954" y="1029906"/>
                </a:lnTo>
                <a:lnTo>
                  <a:pt x="2102650" y="1036078"/>
                </a:lnTo>
                <a:lnTo>
                  <a:pt x="174205" y="1036078"/>
                </a:lnTo>
                <a:lnTo>
                  <a:pt x="127889" y="1029906"/>
                </a:lnTo>
                <a:lnTo>
                  <a:pt x="86283" y="1012494"/>
                </a:lnTo>
                <a:lnTo>
                  <a:pt x="51028" y="985494"/>
                </a:lnTo>
                <a:lnTo>
                  <a:pt x="23787" y="950544"/>
                </a:lnTo>
                <a:lnTo>
                  <a:pt x="6223" y="909294"/>
                </a:lnTo>
                <a:lnTo>
                  <a:pt x="0" y="863384"/>
                </a:lnTo>
                <a:lnTo>
                  <a:pt x="0" y="172681"/>
                </a:lnTo>
                <a:close/>
              </a:path>
            </a:pathLst>
          </a:custGeom>
          <a:solidFill>
            <a:srgbClr val="002D72"/>
          </a:solidFill>
          <a:ln w="28575">
            <a:noFill/>
          </a:ln>
        </p:spPr>
        <p:txBody>
          <a:bodyPr wrap="square" lIns="0" tIns="0" rIns="0" bIns="0" rtlCol="0"/>
          <a:lstStyle/>
          <a:p>
            <a:endParaRPr dirty="0"/>
          </a:p>
        </p:txBody>
      </p:sp>
      <p:sp>
        <p:nvSpPr>
          <p:cNvPr id="9" name="object 9"/>
          <p:cNvSpPr txBox="1"/>
          <p:nvPr/>
        </p:nvSpPr>
        <p:spPr>
          <a:xfrm>
            <a:off x="5298937" y="2038350"/>
            <a:ext cx="3459488" cy="2488886"/>
          </a:xfrm>
          <a:prstGeom prst="rect">
            <a:avLst/>
          </a:prstGeom>
        </p:spPr>
        <p:txBody>
          <a:bodyPr vert="horz" wrap="square" lIns="0" tIns="17780" rIns="0" bIns="0" rtlCol="0">
            <a:spAutoFit/>
          </a:bodyPr>
          <a:lstStyle/>
          <a:p>
            <a:pPr marL="12700" marR="259715">
              <a:lnSpc>
                <a:spcPct val="97800"/>
              </a:lnSpc>
              <a:spcBef>
                <a:spcPts val="140"/>
              </a:spcBef>
            </a:pPr>
            <a:r>
              <a:rPr b="1" spc="-25" dirty="0">
                <a:latin typeface="Arial" panose="020B0604020202020204" pitchFamily="34" charset="0"/>
                <a:cs typeface="Arial" panose="020B0604020202020204" pitchFamily="34" charset="0"/>
              </a:rPr>
              <a:t>Note:</a:t>
            </a:r>
            <a:r>
              <a:rPr lang="en-US" b="1" spc="-25"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In this report, student counts under 10 are suppressed (*). </a:t>
            </a:r>
            <a:r>
              <a:rPr spc="-20" dirty="0">
                <a:latin typeface="Arial" panose="020B0604020202020204" pitchFamily="34" charset="0"/>
                <a:cs typeface="Arial" panose="020B0604020202020204" pitchFamily="34" charset="0"/>
              </a:rPr>
              <a:t>This</a:t>
            </a:r>
            <a:r>
              <a:rPr spc="-60" dirty="0">
                <a:latin typeface="Arial" panose="020B0604020202020204" pitchFamily="34" charset="0"/>
                <a:cs typeface="Arial" panose="020B0604020202020204" pitchFamily="34" charset="0"/>
              </a:rPr>
              <a:t> </a:t>
            </a:r>
            <a:r>
              <a:rPr spc="-30" dirty="0">
                <a:latin typeface="Arial" panose="020B0604020202020204" pitchFamily="34" charset="0"/>
                <a:cs typeface="Arial" panose="020B0604020202020204" pitchFamily="34" charset="0"/>
              </a:rPr>
              <a:t>applies</a:t>
            </a:r>
            <a:r>
              <a:rPr spc="-45"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to </a:t>
            </a:r>
            <a:r>
              <a:rPr spc="-10" dirty="0">
                <a:latin typeface="Arial" panose="020B0604020202020204" pitchFamily="34" charset="0"/>
                <a:cs typeface="Arial" panose="020B0604020202020204" pitchFamily="34" charset="0"/>
              </a:rPr>
              <a:t>all</a:t>
            </a:r>
            <a:r>
              <a:rPr spc="-25"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four</a:t>
            </a:r>
            <a:r>
              <a:rPr spc="-30" dirty="0">
                <a:latin typeface="Arial" panose="020B0604020202020204" pitchFamily="34" charset="0"/>
                <a:cs typeface="Arial" panose="020B0604020202020204" pitchFamily="34" charset="0"/>
              </a:rPr>
              <a:t> </a:t>
            </a:r>
            <a:r>
              <a:rPr spc="-40" dirty="0">
                <a:latin typeface="Arial" panose="020B0604020202020204" pitchFamily="34" charset="0"/>
                <a:cs typeface="Arial" panose="020B0604020202020204" pitchFamily="34" charset="0"/>
              </a:rPr>
              <a:t>options</a:t>
            </a:r>
            <a:r>
              <a:rPr spc="-100"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selected</a:t>
            </a:r>
            <a:r>
              <a:rPr spc="-110"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for </a:t>
            </a:r>
            <a:r>
              <a:rPr spc="-20" dirty="0">
                <a:latin typeface="Arial" panose="020B0604020202020204" pitchFamily="34" charset="0"/>
                <a:cs typeface="Arial" panose="020B0604020202020204" pitchFamily="34" charset="0"/>
              </a:rPr>
              <a:t>this</a:t>
            </a:r>
            <a:r>
              <a:rPr spc="-6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report.</a:t>
            </a:r>
            <a:endParaRPr dirty="0">
              <a:latin typeface="Arial" panose="020B0604020202020204" pitchFamily="34" charset="0"/>
              <a:cs typeface="Arial" panose="020B0604020202020204" pitchFamily="34" charset="0"/>
            </a:endParaRPr>
          </a:p>
          <a:p>
            <a:pPr>
              <a:lnSpc>
                <a:spcPct val="100000"/>
              </a:lnSpc>
              <a:spcBef>
                <a:spcPts val="65"/>
              </a:spcBef>
            </a:pPr>
            <a:endParaRPr sz="1450" dirty="0">
              <a:latin typeface="Arial" panose="020B0604020202020204" pitchFamily="34" charset="0"/>
              <a:cs typeface="Arial" panose="020B0604020202020204" pitchFamily="34" charset="0"/>
            </a:endParaRPr>
          </a:p>
          <a:p>
            <a:pPr marL="12700" marR="598805" algn="ctr">
              <a:lnSpc>
                <a:spcPct val="97700"/>
              </a:lnSpc>
            </a:pPr>
            <a:r>
              <a:rPr sz="1450" spc="-30" dirty="0">
                <a:solidFill>
                  <a:schemeClr val="bg1"/>
                </a:solidFill>
                <a:latin typeface="Arial" panose="020B0604020202020204" pitchFamily="34" charset="0"/>
                <a:cs typeface="Arial" panose="020B0604020202020204" pitchFamily="34" charset="0"/>
              </a:rPr>
              <a:t>Option</a:t>
            </a:r>
            <a:r>
              <a:rPr sz="1450" spc="-195" dirty="0">
                <a:solidFill>
                  <a:schemeClr val="bg1"/>
                </a:solidFill>
                <a:latin typeface="Arial" panose="020B0604020202020204" pitchFamily="34" charset="0"/>
                <a:cs typeface="Arial" panose="020B0604020202020204" pitchFamily="34" charset="0"/>
              </a:rPr>
              <a:t> </a:t>
            </a:r>
            <a:r>
              <a:rPr sz="1450" dirty="0">
                <a:solidFill>
                  <a:schemeClr val="bg1"/>
                </a:solidFill>
                <a:latin typeface="Arial" panose="020B0604020202020204" pitchFamily="34" charset="0"/>
                <a:cs typeface="Arial" panose="020B0604020202020204" pitchFamily="34" charset="0"/>
              </a:rPr>
              <a:t>1</a:t>
            </a:r>
            <a:r>
              <a:rPr sz="1450" spc="45" dirty="0">
                <a:solidFill>
                  <a:schemeClr val="bg1"/>
                </a:solidFill>
                <a:latin typeface="Arial" panose="020B0604020202020204" pitchFamily="34" charset="0"/>
                <a:cs typeface="Arial" panose="020B0604020202020204" pitchFamily="34" charset="0"/>
              </a:rPr>
              <a:t> </a:t>
            </a:r>
            <a:r>
              <a:rPr sz="1450" dirty="0">
                <a:solidFill>
                  <a:schemeClr val="bg1"/>
                </a:solidFill>
                <a:latin typeface="Arial" panose="020B0604020202020204" pitchFamily="34" charset="0"/>
                <a:cs typeface="Arial" panose="020B0604020202020204" pitchFamily="34" charset="0"/>
              </a:rPr>
              <a:t>–</a:t>
            </a:r>
            <a:r>
              <a:rPr sz="1450" spc="-60" dirty="0">
                <a:solidFill>
                  <a:schemeClr val="bg1"/>
                </a:solidFill>
                <a:latin typeface="Arial" panose="020B0604020202020204" pitchFamily="34" charset="0"/>
                <a:cs typeface="Arial" panose="020B0604020202020204" pitchFamily="34" charset="0"/>
              </a:rPr>
              <a:t> </a:t>
            </a:r>
            <a:r>
              <a:rPr sz="1450" spc="-10" dirty="0">
                <a:solidFill>
                  <a:schemeClr val="bg1"/>
                </a:solidFill>
                <a:latin typeface="Arial" panose="020B0604020202020204" pitchFamily="34" charset="0"/>
                <a:cs typeface="Arial" panose="020B0604020202020204" pitchFamily="34" charset="0"/>
              </a:rPr>
              <a:t>Statewide </a:t>
            </a:r>
            <a:endParaRPr lang="en-US" sz="1450" spc="-10" dirty="0">
              <a:solidFill>
                <a:schemeClr val="bg1"/>
              </a:solidFill>
              <a:latin typeface="Arial" panose="020B0604020202020204" pitchFamily="34" charset="0"/>
              <a:cs typeface="Arial" panose="020B0604020202020204" pitchFamily="34" charset="0"/>
            </a:endParaRPr>
          </a:p>
          <a:p>
            <a:pPr marL="12700" marR="598805" algn="ctr">
              <a:lnSpc>
                <a:spcPct val="97700"/>
              </a:lnSpc>
            </a:pPr>
            <a:r>
              <a:rPr sz="1450" spc="-30" dirty="0">
                <a:solidFill>
                  <a:schemeClr val="bg1"/>
                </a:solidFill>
                <a:latin typeface="Arial" panose="020B0604020202020204" pitchFamily="34" charset="0"/>
                <a:cs typeface="Arial" panose="020B0604020202020204" pitchFamily="34" charset="0"/>
              </a:rPr>
              <a:t>Option</a:t>
            </a:r>
            <a:r>
              <a:rPr sz="1450" spc="-175" dirty="0">
                <a:solidFill>
                  <a:schemeClr val="bg1"/>
                </a:solidFill>
                <a:latin typeface="Arial" panose="020B0604020202020204" pitchFamily="34" charset="0"/>
                <a:cs typeface="Arial" panose="020B0604020202020204" pitchFamily="34" charset="0"/>
              </a:rPr>
              <a:t> </a:t>
            </a:r>
            <a:r>
              <a:rPr sz="1450" dirty="0">
                <a:solidFill>
                  <a:schemeClr val="bg1"/>
                </a:solidFill>
                <a:latin typeface="Arial" panose="020B0604020202020204" pitchFamily="34" charset="0"/>
                <a:cs typeface="Arial" panose="020B0604020202020204" pitchFamily="34" charset="0"/>
              </a:rPr>
              <a:t>2</a:t>
            </a:r>
            <a:r>
              <a:rPr sz="1450" spc="60" dirty="0">
                <a:solidFill>
                  <a:schemeClr val="bg1"/>
                </a:solidFill>
                <a:latin typeface="Arial" panose="020B0604020202020204" pitchFamily="34" charset="0"/>
                <a:cs typeface="Arial" panose="020B0604020202020204" pitchFamily="34" charset="0"/>
              </a:rPr>
              <a:t> </a:t>
            </a:r>
            <a:r>
              <a:rPr sz="1450" dirty="0">
                <a:solidFill>
                  <a:schemeClr val="bg1"/>
                </a:solidFill>
                <a:latin typeface="Arial" panose="020B0604020202020204" pitchFamily="34" charset="0"/>
                <a:cs typeface="Arial" panose="020B0604020202020204" pitchFamily="34" charset="0"/>
              </a:rPr>
              <a:t>–</a:t>
            </a:r>
            <a:r>
              <a:rPr sz="1450" spc="-35" dirty="0">
                <a:solidFill>
                  <a:schemeClr val="bg1"/>
                </a:solidFill>
                <a:latin typeface="Arial" panose="020B0604020202020204" pitchFamily="34" charset="0"/>
                <a:cs typeface="Arial" panose="020B0604020202020204" pitchFamily="34" charset="0"/>
              </a:rPr>
              <a:t> </a:t>
            </a:r>
            <a:r>
              <a:rPr sz="1450" spc="-25" dirty="0">
                <a:solidFill>
                  <a:schemeClr val="bg1"/>
                </a:solidFill>
                <a:latin typeface="Arial" panose="020B0604020202020204" pitchFamily="34" charset="0"/>
                <a:cs typeface="Arial" panose="020B0604020202020204" pitchFamily="34" charset="0"/>
              </a:rPr>
              <a:t>Non-</a:t>
            </a:r>
            <a:r>
              <a:rPr sz="1450" spc="-20" dirty="0">
                <a:solidFill>
                  <a:schemeClr val="bg1"/>
                </a:solidFill>
                <a:latin typeface="Arial" panose="020B0604020202020204" pitchFamily="34" charset="0"/>
                <a:cs typeface="Arial" panose="020B0604020202020204" pitchFamily="34" charset="0"/>
              </a:rPr>
              <a:t>CTED </a:t>
            </a:r>
            <a:endParaRPr lang="en-US" sz="1450" spc="-20" dirty="0">
              <a:solidFill>
                <a:schemeClr val="bg1"/>
              </a:solidFill>
              <a:latin typeface="Arial" panose="020B0604020202020204" pitchFamily="34" charset="0"/>
              <a:cs typeface="Arial" panose="020B0604020202020204" pitchFamily="34" charset="0"/>
            </a:endParaRPr>
          </a:p>
          <a:p>
            <a:pPr marL="12700" marR="598805" algn="ctr">
              <a:lnSpc>
                <a:spcPct val="97700"/>
              </a:lnSpc>
            </a:pPr>
            <a:r>
              <a:rPr sz="1450" spc="-30" dirty="0">
                <a:solidFill>
                  <a:schemeClr val="bg1"/>
                </a:solidFill>
                <a:latin typeface="Arial" panose="020B0604020202020204" pitchFamily="34" charset="0"/>
                <a:cs typeface="Arial" panose="020B0604020202020204" pitchFamily="34" charset="0"/>
              </a:rPr>
              <a:t>Option</a:t>
            </a:r>
            <a:r>
              <a:rPr sz="1450" spc="-195" dirty="0">
                <a:solidFill>
                  <a:schemeClr val="bg1"/>
                </a:solidFill>
                <a:latin typeface="Arial" panose="020B0604020202020204" pitchFamily="34" charset="0"/>
                <a:cs typeface="Arial" panose="020B0604020202020204" pitchFamily="34" charset="0"/>
              </a:rPr>
              <a:t> </a:t>
            </a:r>
            <a:r>
              <a:rPr sz="1450" dirty="0">
                <a:solidFill>
                  <a:schemeClr val="bg1"/>
                </a:solidFill>
                <a:latin typeface="Arial" panose="020B0604020202020204" pitchFamily="34" charset="0"/>
                <a:cs typeface="Arial" panose="020B0604020202020204" pitchFamily="34" charset="0"/>
              </a:rPr>
              <a:t>3</a:t>
            </a:r>
            <a:r>
              <a:rPr sz="1450" spc="40" dirty="0">
                <a:solidFill>
                  <a:schemeClr val="bg1"/>
                </a:solidFill>
                <a:latin typeface="Arial" panose="020B0604020202020204" pitchFamily="34" charset="0"/>
                <a:cs typeface="Arial" panose="020B0604020202020204" pitchFamily="34" charset="0"/>
              </a:rPr>
              <a:t> </a:t>
            </a:r>
            <a:r>
              <a:rPr sz="1450" spc="-10" dirty="0">
                <a:solidFill>
                  <a:schemeClr val="bg1"/>
                </a:solidFill>
                <a:latin typeface="Arial" panose="020B0604020202020204" pitchFamily="34" charset="0"/>
                <a:cs typeface="Arial" panose="020B0604020202020204" pitchFamily="34" charset="0"/>
              </a:rPr>
              <a:t>–</a:t>
            </a:r>
            <a:r>
              <a:rPr sz="1450" spc="-160" dirty="0">
                <a:solidFill>
                  <a:schemeClr val="bg1"/>
                </a:solidFill>
                <a:latin typeface="Arial" panose="020B0604020202020204" pitchFamily="34" charset="0"/>
                <a:cs typeface="Arial" panose="020B0604020202020204" pitchFamily="34" charset="0"/>
              </a:rPr>
              <a:t> </a:t>
            </a:r>
            <a:r>
              <a:rPr sz="1450" dirty="0">
                <a:solidFill>
                  <a:schemeClr val="bg1"/>
                </a:solidFill>
                <a:latin typeface="Arial" panose="020B0604020202020204" pitchFamily="34" charset="0"/>
                <a:cs typeface="Arial" panose="020B0604020202020204" pitchFamily="34" charset="0"/>
              </a:rPr>
              <a:t>All</a:t>
            </a:r>
            <a:r>
              <a:rPr sz="1450" spc="-55" dirty="0">
                <a:solidFill>
                  <a:schemeClr val="bg1"/>
                </a:solidFill>
                <a:latin typeface="Arial" panose="020B0604020202020204" pitchFamily="34" charset="0"/>
                <a:cs typeface="Arial" panose="020B0604020202020204" pitchFamily="34" charset="0"/>
              </a:rPr>
              <a:t> </a:t>
            </a:r>
            <a:r>
              <a:rPr sz="1450" spc="-20" dirty="0">
                <a:solidFill>
                  <a:schemeClr val="bg1"/>
                </a:solidFill>
                <a:latin typeface="Arial" panose="020B0604020202020204" pitchFamily="34" charset="0"/>
                <a:cs typeface="Arial" panose="020B0604020202020204" pitchFamily="34" charset="0"/>
              </a:rPr>
              <a:t>CTEDs </a:t>
            </a:r>
            <a:endParaRPr lang="en-US" sz="1450" spc="-20" dirty="0">
              <a:solidFill>
                <a:schemeClr val="bg1"/>
              </a:solidFill>
              <a:latin typeface="Arial" panose="020B0604020202020204" pitchFamily="34" charset="0"/>
              <a:cs typeface="Arial" panose="020B0604020202020204" pitchFamily="34" charset="0"/>
            </a:endParaRPr>
          </a:p>
          <a:p>
            <a:pPr marL="12700" marR="598805" algn="ctr">
              <a:lnSpc>
                <a:spcPct val="97700"/>
              </a:lnSpc>
            </a:pPr>
            <a:r>
              <a:rPr sz="1450" spc="-30" dirty="0">
                <a:solidFill>
                  <a:schemeClr val="bg1"/>
                </a:solidFill>
                <a:latin typeface="Arial" panose="020B0604020202020204" pitchFamily="34" charset="0"/>
                <a:cs typeface="Arial" panose="020B0604020202020204" pitchFamily="34" charset="0"/>
              </a:rPr>
              <a:t>Option</a:t>
            </a:r>
            <a:r>
              <a:rPr sz="1450" spc="-185" dirty="0">
                <a:solidFill>
                  <a:schemeClr val="bg1"/>
                </a:solidFill>
                <a:latin typeface="Arial" panose="020B0604020202020204" pitchFamily="34" charset="0"/>
                <a:cs typeface="Arial" panose="020B0604020202020204" pitchFamily="34" charset="0"/>
              </a:rPr>
              <a:t> </a:t>
            </a:r>
            <a:r>
              <a:rPr sz="1450" dirty="0">
                <a:solidFill>
                  <a:schemeClr val="bg1"/>
                </a:solidFill>
                <a:latin typeface="Arial" panose="020B0604020202020204" pitchFamily="34" charset="0"/>
                <a:cs typeface="Arial" panose="020B0604020202020204" pitchFamily="34" charset="0"/>
              </a:rPr>
              <a:t>4</a:t>
            </a:r>
            <a:r>
              <a:rPr sz="1450" spc="-35" dirty="0">
                <a:solidFill>
                  <a:schemeClr val="bg1"/>
                </a:solidFill>
                <a:latin typeface="Arial" panose="020B0604020202020204" pitchFamily="34" charset="0"/>
                <a:cs typeface="Arial" panose="020B0604020202020204" pitchFamily="34" charset="0"/>
              </a:rPr>
              <a:t> </a:t>
            </a:r>
            <a:r>
              <a:rPr sz="1450" dirty="0">
                <a:solidFill>
                  <a:schemeClr val="bg1"/>
                </a:solidFill>
                <a:latin typeface="Arial" panose="020B0604020202020204" pitchFamily="34" charset="0"/>
                <a:cs typeface="Arial" panose="020B0604020202020204" pitchFamily="34" charset="0"/>
              </a:rPr>
              <a:t>–</a:t>
            </a:r>
            <a:r>
              <a:rPr sz="1450" spc="45" dirty="0">
                <a:solidFill>
                  <a:schemeClr val="bg1"/>
                </a:solidFill>
                <a:latin typeface="Arial" panose="020B0604020202020204" pitchFamily="34" charset="0"/>
                <a:cs typeface="Arial" panose="020B0604020202020204" pitchFamily="34" charset="0"/>
              </a:rPr>
              <a:t> </a:t>
            </a:r>
            <a:r>
              <a:rPr sz="1450" spc="-20" dirty="0">
                <a:solidFill>
                  <a:schemeClr val="bg1"/>
                </a:solidFill>
                <a:latin typeface="Arial" panose="020B0604020202020204" pitchFamily="34" charset="0"/>
                <a:cs typeface="Arial" panose="020B0604020202020204" pitchFamily="34" charset="0"/>
              </a:rPr>
              <a:t>Single</a:t>
            </a:r>
            <a:r>
              <a:rPr sz="1450" spc="-185" dirty="0">
                <a:solidFill>
                  <a:schemeClr val="bg1"/>
                </a:solidFill>
                <a:latin typeface="Arial" panose="020B0604020202020204" pitchFamily="34" charset="0"/>
                <a:cs typeface="Arial" panose="020B0604020202020204" pitchFamily="34" charset="0"/>
              </a:rPr>
              <a:t> </a:t>
            </a:r>
            <a:r>
              <a:rPr sz="1450" spc="-20" dirty="0">
                <a:solidFill>
                  <a:schemeClr val="bg1"/>
                </a:solidFill>
                <a:latin typeface="Arial" panose="020B0604020202020204" pitchFamily="34" charset="0"/>
                <a:cs typeface="Arial" panose="020B0604020202020204" pitchFamily="34" charset="0"/>
              </a:rPr>
              <a:t>CTED</a:t>
            </a:r>
            <a:endParaRPr sz="1450" dirty="0">
              <a:solidFill>
                <a:schemeClr val="bg1"/>
              </a:solidFill>
              <a:latin typeface="Arial" panose="020B0604020202020204" pitchFamily="34" charset="0"/>
              <a:cs typeface="Arial" panose="020B0604020202020204" pitchFamily="34" charset="0"/>
            </a:endParaRPr>
          </a:p>
          <a:p>
            <a:pPr>
              <a:lnSpc>
                <a:spcPct val="100000"/>
              </a:lnSpc>
              <a:spcBef>
                <a:spcPts val="420"/>
              </a:spcBef>
            </a:pPr>
            <a:endParaRPr sz="1450" dirty="0">
              <a:latin typeface="Arial" panose="020B0604020202020204" pitchFamily="34" charset="0"/>
              <a:cs typeface="Arial" panose="020B0604020202020204" pitchFamily="34" charset="0"/>
            </a:endParaRPr>
          </a:p>
        </p:txBody>
      </p:sp>
      <p:sp>
        <p:nvSpPr>
          <p:cNvPr id="11" name="object 21">
            <a:extLst>
              <a:ext uri="{FF2B5EF4-FFF2-40B4-BE49-F238E27FC236}">
                <a16:creationId xmlns:a16="http://schemas.microsoft.com/office/drawing/2014/main" id="{F4C6301C-04B2-1B16-4044-C5577EF89633}"/>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19</a:t>
            </a:fld>
            <a:endParaRPr sz="800" spc="-25" dirty="0">
              <a:latin typeface="Arial" panose="020B0604020202020204" pitchFamily="34" charset="0"/>
              <a:cs typeface="Arial" panose="020B0604020202020204" pitchFamily="34" charset="0"/>
            </a:endParaRPr>
          </a:p>
        </p:txBody>
      </p:sp>
      <p:sp>
        <p:nvSpPr>
          <p:cNvPr id="12" name="object 3">
            <a:extLst>
              <a:ext uri="{FF2B5EF4-FFF2-40B4-BE49-F238E27FC236}">
                <a16:creationId xmlns:a16="http://schemas.microsoft.com/office/drawing/2014/main" id="{7169CBD4-595C-A939-3F1C-2713BEBA1C35}"/>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10" name="object 14">
            <a:extLst>
              <a:ext uri="{FF2B5EF4-FFF2-40B4-BE49-F238E27FC236}">
                <a16:creationId xmlns:a16="http://schemas.microsoft.com/office/drawing/2014/main" id="{730FF42A-0264-4912-4B0F-A04EE051597A}"/>
              </a:ext>
            </a:extLst>
          </p:cNvPr>
          <p:cNvSpPr txBox="1">
            <a:spLocks/>
          </p:cNvSpPr>
          <p:nvPr/>
        </p:nvSpPr>
        <p:spPr>
          <a:xfrm>
            <a:off x="4719825" y="268927"/>
            <a:ext cx="4038600" cy="1490152"/>
          </a:xfrm>
          <a:prstGeom prst="rect">
            <a:avLst/>
          </a:prstGeom>
        </p:spPr>
        <p:txBody>
          <a:bodyPr vert="horz" wrap="square" lIns="0" tIns="1270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100"/>
              </a:spcBef>
            </a:pPr>
            <a:r>
              <a:rPr lang="en-US" sz="3200" b="1" dirty="0">
                <a:solidFill>
                  <a:srgbClr val="002D72"/>
                </a:solidFill>
                <a:latin typeface="Montserrat" pitchFamily="2" charset="0"/>
                <a:cs typeface="Arial"/>
              </a:rPr>
              <a:t>Statewide Performance Results</a:t>
            </a:r>
          </a:p>
        </p:txBody>
      </p:sp>
      <p:pic>
        <p:nvPicPr>
          <p:cNvPr id="16" name="Picture 15">
            <a:extLst>
              <a:ext uri="{FF2B5EF4-FFF2-40B4-BE49-F238E27FC236}">
                <a16:creationId xmlns:a16="http://schemas.microsoft.com/office/drawing/2014/main" id="{395D1C76-CF2C-AE46-A2A4-D94B9181DC22}"/>
              </a:ext>
            </a:extLst>
          </p:cNvPr>
          <p:cNvPicPr>
            <a:picLocks noChangeAspect="1"/>
          </p:cNvPicPr>
          <p:nvPr/>
        </p:nvPicPr>
        <p:blipFill>
          <a:blip r:embed="rId2"/>
          <a:stretch>
            <a:fillRect/>
          </a:stretch>
        </p:blipFill>
        <p:spPr>
          <a:xfrm>
            <a:off x="381000" y="112118"/>
            <a:ext cx="4038600" cy="4729260"/>
          </a:xfrm>
          <a:prstGeom prst="rect">
            <a:avLst/>
          </a:prstGeom>
        </p:spPr>
      </p:pic>
      <p:pic>
        <p:nvPicPr>
          <p:cNvPr id="2" name="Picture 1">
            <a:extLst>
              <a:ext uri="{FF2B5EF4-FFF2-40B4-BE49-F238E27FC236}">
                <a16:creationId xmlns:a16="http://schemas.microsoft.com/office/drawing/2014/main" id="{6AD0D467-2649-E898-72A2-07B8CE95C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25733" y="235264"/>
            <a:ext cx="26784" cy="3200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470535" y="339675"/>
            <a:ext cx="4008056" cy="505908"/>
          </a:xfrm>
          <a:prstGeom prst="rect">
            <a:avLst/>
          </a:prstGeom>
        </p:spPr>
        <p:txBody>
          <a:bodyPr vert="horz" wrap="square" lIns="0" tIns="13335" rIns="0" bIns="0" rtlCol="0">
            <a:spAutoFit/>
          </a:bodyPr>
          <a:lstStyle/>
          <a:p>
            <a:pPr marL="12700">
              <a:lnSpc>
                <a:spcPct val="100000"/>
              </a:lnSpc>
              <a:spcBef>
                <a:spcPts val="105"/>
              </a:spcBef>
            </a:pPr>
            <a:r>
              <a:rPr lang="en-US" sz="3200" spc="-10" dirty="0">
                <a:solidFill>
                  <a:srgbClr val="002D72"/>
                </a:solidFill>
                <a:latin typeface="Montserrat" pitchFamily="2" charset="0"/>
                <a:cs typeface="Trebuchet MS"/>
              </a:rPr>
              <a:t>Login </a:t>
            </a:r>
            <a:r>
              <a:rPr sz="3200" spc="-10" dirty="0">
                <a:solidFill>
                  <a:srgbClr val="002D72"/>
                </a:solidFill>
                <a:latin typeface="Montserrat" pitchFamily="2" charset="0"/>
                <a:cs typeface="Trebuchet MS"/>
              </a:rPr>
              <a:t>Instructions</a:t>
            </a:r>
            <a:endParaRPr sz="3200" dirty="0">
              <a:solidFill>
                <a:srgbClr val="002D72"/>
              </a:solidFill>
              <a:latin typeface="Montserrat" pitchFamily="2" charset="0"/>
              <a:cs typeface="Trebuchet MS"/>
            </a:endParaRPr>
          </a:p>
        </p:txBody>
      </p:sp>
      <p:sp>
        <p:nvSpPr>
          <p:cNvPr id="21" name="object 21"/>
          <p:cNvSpPr txBox="1">
            <a:spLocks noGrp="1"/>
          </p:cNvSpPr>
          <p:nvPr>
            <p:ph type="sldNum" sz="quarter" idx="7"/>
          </p:nvPr>
        </p:nvSpPr>
        <p:spPr>
          <a:xfrm>
            <a:off x="6739125" y="4839862"/>
            <a:ext cx="2057400" cy="130164"/>
          </a:xfrm>
          <a:prstGeom prst="rect">
            <a:avLst/>
          </a:prstGeom>
        </p:spPr>
        <p:txBody>
          <a:bodyPr vert="horz" wrap="square" lIns="0" tIns="6985" rIns="0" bIns="0" rtlCol="0">
            <a:spAutoFit/>
          </a:bodyPr>
          <a:lstStyle/>
          <a:p>
            <a:pPr marL="12700">
              <a:lnSpc>
                <a:spcPct val="100000"/>
              </a:lnSpc>
              <a:spcBef>
                <a:spcPts val="55"/>
              </a:spcBef>
            </a:pPr>
            <a:r>
              <a:rPr spc="-10" dirty="0">
                <a:latin typeface="Arial" panose="020B0604020202020204" pitchFamily="34" charset="0"/>
                <a:cs typeface="Arial" panose="020B0604020202020204" pitchFamily="34" charset="0"/>
              </a:rPr>
              <a:t>Page</a:t>
            </a:r>
            <a:r>
              <a:rPr spc="-50" dirty="0">
                <a:latin typeface="Arial" panose="020B0604020202020204" pitchFamily="34" charset="0"/>
                <a:cs typeface="Arial" panose="020B0604020202020204" pitchFamily="34" charset="0"/>
              </a:rPr>
              <a:t> </a:t>
            </a:r>
            <a:fld id="{81D60167-4931-47E6-BA6A-407CBD079E47}" type="slidenum">
              <a:rPr smtClean="0">
                <a:latin typeface="Arial" panose="020B0604020202020204" pitchFamily="34" charset="0"/>
                <a:cs typeface="Arial" panose="020B0604020202020204" pitchFamily="34" charset="0"/>
              </a:rPr>
              <a:t>2</a:t>
            </a:fld>
            <a:endParaRPr spc="-25" dirty="0">
              <a:latin typeface="Arial" panose="020B0604020202020204" pitchFamily="34" charset="0"/>
              <a:cs typeface="Arial" panose="020B0604020202020204" pitchFamily="34" charset="0"/>
            </a:endParaRPr>
          </a:p>
        </p:txBody>
      </p:sp>
      <p:sp>
        <p:nvSpPr>
          <p:cNvPr id="15" name="object 15"/>
          <p:cNvSpPr txBox="1"/>
          <p:nvPr/>
        </p:nvSpPr>
        <p:spPr>
          <a:xfrm>
            <a:off x="491099" y="1008048"/>
            <a:ext cx="3692038" cy="2870016"/>
          </a:xfrm>
          <a:prstGeom prst="rect">
            <a:avLst/>
          </a:prstGeom>
        </p:spPr>
        <p:txBody>
          <a:bodyPr vert="horz" wrap="square" lIns="0" tIns="12700" rIns="0" bIns="0" rtlCol="0">
            <a:spAutoFit/>
          </a:bodyPr>
          <a:lstStyle/>
          <a:p>
            <a:pPr marL="12700" marR="5080" algn="ctr">
              <a:lnSpc>
                <a:spcPct val="150000"/>
              </a:lnSpc>
              <a:spcBef>
                <a:spcPts val="100"/>
              </a:spcBef>
            </a:pPr>
            <a:r>
              <a:rPr dirty="0">
                <a:latin typeface="Arial" panose="020B0604020202020204" pitchFamily="34" charset="0"/>
                <a:cs typeface="Arial" panose="020B0604020202020204" pitchFamily="34" charset="0"/>
              </a:rPr>
              <a:t>The CTE Technical Skills Assessments are hosted in the ADEConnect Portal on the ADE website. Go to </a:t>
            </a:r>
            <a:r>
              <a:rPr u="sng" dirty="0">
                <a:solidFill>
                  <a:srgbClr val="002D72"/>
                </a:solidFill>
                <a:uFill>
                  <a:solidFill>
                    <a:srgbClr val="002D72"/>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www.azed.gov</a:t>
            </a:r>
            <a:r>
              <a:rPr u="none" dirty="0">
                <a:solidFill>
                  <a:srgbClr val="002D72"/>
                </a:solidFill>
                <a:uFill>
                  <a:solidFill>
                    <a:srgbClr val="002D72"/>
                  </a:solidFill>
                </a:uFill>
                <a:latin typeface="Arial" panose="020B0604020202020204" pitchFamily="34" charset="0"/>
                <a:cs typeface="Arial" panose="020B0604020202020204" pitchFamily="34" charset="0"/>
              </a:rPr>
              <a:t> </a:t>
            </a:r>
            <a:r>
              <a:rPr u="none" dirty="0">
                <a:latin typeface="Arial" panose="020B0604020202020204" pitchFamily="34" charset="0"/>
                <a:cs typeface="Arial" panose="020B0604020202020204" pitchFamily="34" charset="0"/>
              </a:rPr>
              <a:t>and click on the ADEConnect link, then </a:t>
            </a:r>
            <a:r>
              <a:rPr lang="en-US" dirty="0">
                <a:latin typeface="Arial" panose="020B0604020202020204" pitchFamily="34" charset="0"/>
                <a:cs typeface="Arial" panose="020B0604020202020204" pitchFamily="34" charset="0"/>
              </a:rPr>
              <a:t>under Applications, click </a:t>
            </a:r>
            <a:r>
              <a:rPr u="none" dirty="0">
                <a:latin typeface="Arial" panose="020B0604020202020204" pitchFamily="34" charset="0"/>
                <a:cs typeface="Arial" panose="020B0604020202020204" pitchFamily="34" charset="0"/>
              </a:rPr>
              <a:t>on the CTE Technical Skills Assessments link.</a:t>
            </a:r>
            <a:endParaRPr dirty="0">
              <a:latin typeface="Arial" panose="020B0604020202020204" pitchFamily="34" charset="0"/>
              <a:cs typeface="Arial" panose="020B0604020202020204" pitchFamily="34" charset="0"/>
            </a:endParaRPr>
          </a:p>
        </p:txBody>
      </p:sp>
      <p:grpSp>
        <p:nvGrpSpPr>
          <p:cNvPr id="16" name="object 16"/>
          <p:cNvGrpSpPr/>
          <p:nvPr/>
        </p:nvGrpSpPr>
        <p:grpSpPr>
          <a:xfrm>
            <a:off x="4437771" y="438150"/>
            <a:ext cx="4215130" cy="4096447"/>
            <a:chOff x="4023359" y="284988"/>
            <a:chExt cx="4215130" cy="4509770"/>
          </a:xfrm>
        </p:grpSpPr>
        <p:sp>
          <p:nvSpPr>
            <p:cNvPr id="17" name="object 17"/>
            <p:cNvSpPr/>
            <p:nvPr/>
          </p:nvSpPr>
          <p:spPr>
            <a:xfrm>
              <a:off x="4023359" y="284988"/>
              <a:ext cx="4206240" cy="4500880"/>
            </a:xfrm>
            <a:custGeom>
              <a:avLst/>
              <a:gdLst/>
              <a:ahLst/>
              <a:cxnLst/>
              <a:rect l="l" t="t" r="r" b="b"/>
              <a:pathLst>
                <a:path w="4206240" h="4500880">
                  <a:moveTo>
                    <a:pt x="4205859" y="0"/>
                  </a:moveTo>
                  <a:lnTo>
                    <a:pt x="0" y="0"/>
                  </a:lnTo>
                  <a:lnTo>
                    <a:pt x="0" y="4500372"/>
                  </a:lnTo>
                  <a:lnTo>
                    <a:pt x="4205859" y="4500372"/>
                  </a:lnTo>
                  <a:lnTo>
                    <a:pt x="4205859" y="0"/>
                  </a:lnTo>
                  <a:close/>
                </a:path>
              </a:pathLst>
            </a:custGeom>
            <a:solidFill>
              <a:schemeClr val="bg1"/>
            </a:solidFill>
            <a:ln w="15875" cap="rnd">
              <a:noFill/>
              <a:round/>
            </a:ln>
          </p:spPr>
          <p:txBody>
            <a:bodyPr wrap="square" lIns="0" tIns="0" rIns="0" bIns="0" rtlCol="0"/>
            <a:lstStyle/>
            <a:p>
              <a:endParaRPr dirty="0"/>
            </a:p>
          </p:txBody>
        </p:sp>
        <p:sp>
          <p:nvSpPr>
            <p:cNvPr id="18" name="object 18"/>
            <p:cNvSpPr/>
            <p:nvPr/>
          </p:nvSpPr>
          <p:spPr>
            <a:xfrm>
              <a:off x="4027931" y="289560"/>
              <a:ext cx="4206240" cy="4500880"/>
            </a:xfrm>
            <a:custGeom>
              <a:avLst/>
              <a:gdLst/>
              <a:ahLst/>
              <a:cxnLst/>
              <a:rect l="l" t="t" r="r" b="b"/>
              <a:pathLst>
                <a:path w="4206240" h="4500880">
                  <a:moveTo>
                    <a:pt x="0" y="0"/>
                  </a:moveTo>
                  <a:lnTo>
                    <a:pt x="4205859" y="0"/>
                  </a:lnTo>
                  <a:lnTo>
                    <a:pt x="4205859" y="4500372"/>
                  </a:lnTo>
                  <a:lnTo>
                    <a:pt x="0" y="4500372"/>
                  </a:lnTo>
                  <a:lnTo>
                    <a:pt x="0" y="0"/>
                  </a:lnTo>
                  <a:close/>
                </a:path>
              </a:pathLst>
            </a:custGeom>
            <a:ln w="15875" cap="rnd">
              <a:noFill/>
              <a:round/>
            </a:ln>
          </p:spPr>
          <p:txBody>
            <a:bodyPr wrap="square" lIns="0" tIns="0" rIns="0" bIns="0" rtlCol="0"/>
            <a:lstStyle/>
            <a:p>
              <a:endParaRPr dirty="0"/>
            </a:p>
          </p:txBody>
        </p:sp>
      </p:grpSp>
      <p:sp>
        <p:nvSpPr>
          <p:cNvPr id="5" name="Rectangle: Rounded Corners 4">
            <a:extLst>
              <a:ext uri="{FF2B5EF4-FFF2-40B4-BE49-F238E27FC236}">
                <a16:creationId xmlns:a16="http://schemas.microsoft.com/office/drawing/2014/main" id="{927CA4DC-5A21-4638-D4F1-FCDD0D1D4B7F}"/>
              </a:ext>
            </a:extLst>
          </p:cNvPr>
          <p:cNvSpPr/>
          <p:nvPr/>
        </p:nvSpPr>
        <p:spPr>
          <a:xfrm>
            <a:off x="4572001" y="438150"/>
            <a:ext cx="3999164" cy="4191000"/>
          </a:xfrm>
          <a:prstGeom prst="roundRect">
            <a:avLst/>
          </a:prstGeom>
          <a:solidFill>
            <a:srgbClr val="002D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bject 19"/>
          <p:cNvSpPr txBox="1"/>
          <p:nvPr/>
        </p:nvSpPr>
        <p:spPr>
          <a:xfrm>
            <a:off x="4733225" y="755735"/>
            <a:ext cx="3583304" cy="504625"/>
          </a:xfrm>
          <a:prstGeom prst="rect">
            <a:avLst/>
          </a:prstGeom>
        </p:spPr>
        <p:txBody>
          <a:bodyPr vert="horz" wrap="square" lIns="0" tIns="12065" rIns="0" bIns="0" rtlCol="0">
            <a:spAutoFit/>
          </a:bodyPr>
          <a:lstStyle/>
          <a:p>
            <a:pPr marL="12700" algn="ctr">
              <a:lnSpc>
                <a:spcPct val="100000"/>
              </a:lnSpc>
              <a:spcBef>
                <a:spcPts val="95"/>
              </a:spcBef>
            </a:pPr>
            <a:r>
              <a:rPr sz="1600" b="1" spc="-10" dirty="0">
                <a:solidFill>
                  <a:schemeClr val="bg1"/>
                </a:solidFill>
                <a:latin typeface="Arial" panose="020B0604020202020204" pitchFamily="34" charset="0"/>
                <a:cs typeface="Arial" panose="020B0604020202020204" pitchFamily="34" charset="0"/>
              </a:rPr>
              <a:t>DON'T</a:t>
            </a:r>
            <a:r>
              <a:rPr sz="1600" b="1" spc="-135" dirty="0">
                <a:solidFill>
                  <a:schemeClr val="bg1"/>
                </a:solidFill>
                <a:latin typeface="Arial" panose="020B0604020202020204" pitchFamily="34" charset="0"/>
                <a:cs typeface="Arial" panose="020B0604020202020204" pitchFamily="34" charset="0"/>
              </a:rPr>
              <a:t> </a:t>
            </a:r>
            <a:r>
              <a:rPr sz="1600" b="1" spc="-40" dirty="0">
                <a:solidFill>
                  <a:schemeClr val="bg1"/>
                </a:solidFill>
                <a:latin typeface="Arial" panose="020B0604020202020204" pitchFamily="34" charset="0"/>
                <a:cs typeface="Arial" panose="020B0604020202020204" pitchFamily="34" charset="0"/>
              </a:rPr>
              <a:t>HAVE</a:t>
            </a:r>
            <a:r>
              <a:rPr sz="1600" b="1" spc="-185" dirty="0">
                <a:solidFill>
                  <a:schemeClr val="bg1"/>
                </a:solidFill>
                <a:latin typeface="Arial" panose="020B0604020202020204" pitchFamily="34" charset="0"/>
                <a:cs typeface="Arial" panose="020B0604020202020204" pitchFamily="34" charset="0"/>
              </a:rPr>
              <a:t> </a:t>
            </a:r>
            <a:r>
              <a:rPr sz="1600" b="1" dirty="0">
                <a:solidFill>
                  <a:schemeClr val="bg1"/>
                </a:solidFill>
                <a:latin typeface="Arial" panose="020B0604020202020204" pitchFamily="34" charset="0"/>
                <a:cs typeface="Arial" panose="020B0604020202020204" pitchFamily="34" charset="0"/>
              </a:rPr>
              <a:t>ACCESS</a:t>
            </a:r>
            <a:r>
              <a:rPr sz="1600" b="1" spc="-30" dirty="0">
                <a:solidFill>
                  <a:schemeClr val="bg1"/>
                </a:solidFill>
                <a:latin typeface="Arial" panose="020B0604020202020204" pitchFamily="34" charset="0"/>
                <a:cs typeface="Arial" panose="020B0604020202020204" pitchFamily="34" charset="0"/>
              </a:rPr>
              <a:t> </a:t>
            </a:r>
            <a:r>
              <a:rPr sz="1600" b="1" spc="-45" dirty="0">
                <a:solidFill>
                  <a:schemeClr val="bg1"/>
                </a:solidFill>
                <a:latin typeface="Arial" panose="020B0604020202020204" pitchFamily="34" charset="0"/>
                <a:cs typeface="Arial" panose="020B0604020202020204" pitchFamily="34" charset="0"/>
              </a:rPr>
              <a:t>TO</a:t>
            </a:r>
            <a:r>
              <a:rPr sz="1600" b="1" spc="-195" dirty="0">
                <a:solidFill>
                  <a:schemeClr val="bg1"/>
                </a:solidFill>
                <a:latin typeface="Arial" panose="020B0604020202020204" pitchFamily="34" charset="0"/>
                <a:cs typeface="Arial" panose="020B0604020202020204" pitchFamily="34" charset="0"/>
              </a:rPr>
              <a:t> </a:t>
            </a:r>
            <a:r>
              <a:rPr sz="1600" b="1" spc="-10" dirty="0">
                <a:solidFill>
                  <a:schemeClr val="bg1"/>
                </a:solidFill>
                <a:latin typeface="Arial" panose="020B0604020202020204" pitchFamily="34" charset="0"/>
                <a:cs typeface="Arial" panose="020B0604020202020204" pitchFamily="34" charset="0"/>
              </a:rPr>
              <a:t>ADECONNECT?</a:t>
            </a:r>
            <a:endParaRPr sz="1600" dirty="0">
              <a:solidFill>
                <a:schemeClr val="bg1"/>
              </a:solidFill>
              <a:latin typeface="Arial" panose="020B0604020202020204" pitchFamily="34" charset="0"/>
              <a:cs typeface="Arial" panose="020B0604020202020204" pitchFamily="34" charset="0"/>
            </a:endParaRPr>
          </a:p>
        </p:txBody>
      </p:sp>
      <p:sp>
        <p:nvSpPr>
          <p:cNvPr id="20" name="object 20"/>
          <p:cNvSpPr txBox="1"/>
          <p:nvPr/>
        </p:nvSpPr>
        <p:spPr>
          <a:xfrm>
            <a:off x="4734876" y="1389317"/>
            <a:ext cx="3838575" cy="2795637"/>
          </a:xfrm>
          <a:prstGeom prst="rect">
            <a:avLst/>
          </a:prstGeom>
        </p:spPr>
        <p:txBody>
          <a:bodyPr vert="horz" wrap="square" lIns="0" tIns="10160" rIns="0" bIns="0" rtlCol="0">
            <a:spAutoFit/>
          </a:bodyPr>
          <a:lstStyle/>
          <a:p>
            <a:pPr marL="12700" marR="5080" indent="-635">
              <a:spcBef>
                <a:spcPts val="80"/>
              </a:spcBef>
            </a:pPr>
            <a:r>
              <a:rPr sz="1600" dirty="0">
                <a:solidFill>
                  <a:schemeClr val="bg1"/>
                </a:solidFill>
                <a:latin typeface="Arial" panose="020B0604020202020204" pitchFamily="34" charset="0"/>
                <a:cs typeface="Arial" panose="020B0604020202020204" pitchFamily="34" charset="0"/>
              </a:rPr>
              <a:t>Contact your</a:t>
            </a:r>
            <a:r>
              <a:rPr sz="1600" spc="-3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Entity</a:t>
            </a:r>
            <a:r>
              <a:rPr sz="1600" spc="-3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Administrator</a:t>
            </a:r>
            <a:r>
              <a:rPr sz="1600" spc="9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to</a:t>
            </a:r>
            <a:r>
              <a:rPr sz="1600" spc="-35" dirty="0">
                <a:solidFill>
                  <a:schemeClr val="bg1"/>
                </a:solidFill>
                <a:latin typeface="Arial" panose="020B0604020202020204" pitchFamily="34" charset="0"/>
                <a:cs typeface="Arial" panose="020B0604020202020204" pitchFamily="34" charset="0"/>
              </a:rPr>
              <a:t> </a:t>
            </a:r>
            <a:r>
              <a:rPr sz="1600" spc="-25" dirty="0">
                <a:solidFill>
                  <a:schemeClr val="bg1"/>
                </a:solidFill>
                <a:latin typeface="Arial" panose="020B0604020202020204" pitchFamily="34" charset="0"/>
                <a:cs typeface="Arial" panose="020B0604020202020204" pitchFamily="34" charset="0"/>
              </a:rPr>
              <a:t>get </a:t>
            </a:r>
            <a:r>
              <a:rPr sz="1600" dirty="0">
                <a:solidFill>
                  <a:schemeClr val="bg1"/>
                </a:solidFill>
                <a:latin typeface="Arial" panose="020B0604020202020204" pitchFamily="34" charset="0"/>
                <a:cs typeface="Arial" panose="020B0604020202020204" pitchFamily="34" charset="0"/>
              </a:rPr>
              <a:t>access to</a:t>
            </a:r>
            <a:r>
              <a:rPr sz="1600" spc="-8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ADEConnect</a:t>
            </a:r>
            <a:r>
              <a:rPr sz="1600" spc="114"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and</a:t>
            </a:r>
            <a:r>
              <a:rPr sz="1600" spc="3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to</a:t>
            </a:r>
            <a:r>
              <a:rPr sz="1600" spc="-2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assign</a:t>
            </a:r>
            <a:endParaRPr sz="1600" dirty="0">
              <a:solidFill>
                <a:schemeClr val="bg1"/>
              </a:solidFill>
              <a:latin typeface="Arial" panose="020B0604020202020204" pitchFamily="34" charset="0"/>
              <a:cs typeface="Arial" panose="020B0604020202020204" pitchFamily="34" charset="0"/>
            </a:endParaRPr>
          </a:p>
          <a:p>
            <a:pPr marL="12700">
              <a:spcBef>
                <a:spcPts val="215"/>
              </a:spcBef>
            </a:pPr>
            <a:r>
              <a:rPr lang="en-US" sz="1600" dirty="0">
                <a:solidFill>
                  <a:schemeClr val="bg1"/>
                </a:solidFill>
                <a:latin typeface="Arial" panose="020B0604020202020204" pitchFamily="34" charset="0"/>
                <a:cs typeface="Arial" panose="020B0604020202020204" pitchFamily="34" charset="0"/>
              </a:rPr>
              <a:t>a</a:t>
            </a:r>
            <a:r>
              <a:rPr sz="1600" dirty="0">
                <a:solidFill>
                  <a:schemeClr val="bg1"/>
                </a:solidFill>
                <a:latin typeface="Arial" panose="020B0604020202020204" pitchFamily="34" charset="0"/>
                <a:cs typeface="Arial" panose="020B0604020202020204" pitchFamily="34" charset="0"/>
              </a:rPr>
              <a:t>ssessment</a:t>
            </a:r>
            <a:r>
              <a:rPr sz="1600" spc="-10"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r</a:t>
            </a:r>
            <a:r>
              <a:rPr sz="1600" dirty="0">
                <a:solidFill>
                  <a:schemeClr val="bg1"/>
                </a:solidFill>
                <a:latin typeface="Arial" panose="020B0604020202020204" pitchFamily="34" charset="0"/>
                <a:cs typeface="Arial" panose="020B0604020202020204" pitchFamily="34" charset="0"/>
              </a:rPr>
              <a:t>oles</a:t>
            </a:r>
            <a:r>
              <a:rPr sz="1600" spc="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and</a:t>
            </a:r>
            <a:r>
              <a:rPr sz="1600" spc="10"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p</a:t>
            </a:r>
            <a:r>
              <a:rPr sz="1600" spc="-10" dirty="0">
                <a:solidFill>
                  <a:schemeClr val="bg1"/>
                </a:solidFill>
                <a:latin typeface="Arial" panose="020B0604020202020204" pitchFamily="34" charset="0"/>
                <a:cs typeface="Arial" panose="020B0604020202020204" pitchFamily="34" charset="0"/>
              </a:rPr>
              <a:t>ermissions.</a:t>
            </a:r>
            <a:endParaRPr sz="1600" dirty="0">
              <a:solidFill>
                <a:schemeClr val="bg1"/>
              </a:solidFill>
              <a:latin typeface="Arial" panose="020B0604020202020204" pitchFamily="34" charset="0"/>
              <a:cs typeface="Arial" panose="020B0604020202020204" pitchFamily="34" charset="0"/>
            </a:endParaRPr>
          </a:p>
          <a:p>
            <a:pPr>
              <a:spcBef>
                <a:spcPts val="100"/>
              </a:spcBef>
            </a:pPr>
            <a:endParaRPr sz="800" dirty="0">
              <a:solidFill>
                <a:schemeClr val="bg1"/>
              </a:solidFill>
              <a:latin typeface="Arial" panose="020B0604020202020204" pitchFamily="34" charset="0"/>
              <a:cs typeface="Arial" panose="020B0604020202020204" pitchFamily="34" charset="0"/>
            </a:endParaRPr>
          </a:p>
          <a:p>
            <a:pPr marL="12700" marR="210820"/>
            <a:r>
              <a:rPr sz="1600" spc="-50" dirty="0">
                <a:solidFill>
                  <a:schemeClr val="bg1"/>
                </a:solidFill>
                <a:latin typeface="Arial" panose="020B0604020202020204" pitchFamily="34" charset="0"/>
                <a:cs typeface="Arial" panose="020B0604020202020204" pitchFamily="34" charset="0"/>
              </a:rPr>
              <a:t>To</a:t>
            </a:r>
            <a:r>
              <a:rPr sz="1600" spc="-8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find</a:t>
            </a:r>
            <a:r>
              <a:rPr sz="1600" spc="4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out</a:t>
            </a:r>
            <a:r>
              <a:rPr sz="1600" spc="-1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who</a:t>
            </a:r>
            <a:r>
              <a:rPr sz="1600" spc="-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your</a:t>
            </a:r>
            <a:r>
              <a:rPr sz="1600" spc="7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Entity </a:t>
            </a:r>
            <a:r>
              <a:rPr sz="1600" dirty="0">
                <a:solidFill>
                  <a:schemeClr val="bg1"/>
                </a:solidFill>
                <a:latin typeface="Arial" panose="020B0604020202020204" pitchFamily="34" charset="0"/>
                <a:cs typeface="Arial" panose="020B0604020202020204" pitchFamily="34" charset="0"/>
              </a:rPr>
              <a:t>Administrator</a:t>
            </a:r>
            <a:r>
              <a:rPr sz="1600" spc="12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is,</a:t>
            </a:r>
            <a:r>
              <a:rPr sz="1600" spc="-10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click</a:t>
            </a:r>
            <a:r>
              <a:rPr sz="1600" spc="13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"Find</a:t>
            </a:r>
            <a:r>
              <a:rPr sz="1600" spc="-1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an</a:t>
            </a:r>
            <a:r>
              <a:rPr sz="1600" spc="-1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Administrator“</a:t>
            </a:r>
            <a:r>
              <a:rPr sz="1600" spc="8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on</a:t>
            </a:r>
            <a:r>
              <a:rPr sz="1600" spc="1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the</a:t>
            </a:r>
            <a:r>
              <a:rPr lang="en-US" sz="1600" dirty="0">
                <a:solidFill>
                  <a:schemeClr val="bg1"/>
                </a:solidFill>
                <a:latin typeface="Arial" panose="020B0604020202020204" pitchFamily="34" charset="0"/>
                <a:cs typeface="Arial" panose="020B0604020202020204" pitchFamily="34" charset="0"/>
              </a:rPr>
              <a:t> Help tab</a:t>
            </a:r>
            <a:r>
              <a:rPr sz="1600" spc="1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of</a:t>
            </a:r>
            <a:r>
              <a:rPr lang="en-US" sz="1600" spc="-5" dirty="0">
                <a:solidFill>
                  <a:schemeClr val="bg1"/>
                </a:solidFill>
                <a:latin typeface="Arial" panose="020B0604020202020204" pitchFamily="34" charset="0"/>
                <a:cs typeface="Arial" panose="020B0604020202020204" pitchFamily="34" charset="0"/>
              </a:rPr>
              <a:t> </a:t>
            </a:r>
            <a:r>
              <a:rPr sz="1600" spc="-125" dirty="0">
                <a:solidFill>
                  <a:schemeClr val="bg1"/>
                </a:solidFill>
                <a:latin typeface="Arial" panose="020B0604020202020204" pitchFamily="34" charset="0"/>
                <a:cs typeface="Arial" panose="020B0604020202020204" pitchFamily="34" charset="0"/>
              </a:rPr>
              <a:t> </a:t>
            </a:r>
            <a:r>
              <a:rPr sz="1600" dirty="0" err="1">
                <a:solidFill>
                  <a:schemeClr val="bg1"/>
                </a:solidFill>
                <a:latin typeface="Arial" panose="020B0604020202020204" pitchFamily="34" charset="0"/>
                <a:cs typeface="Arial" panose="020B0604020202020204" pitchFamily="34" charset="0"/>
              </a:rPr>
              <a:t>ADEConnect</a:t>
            </a:r>
            <a:r>
              <a:rPr sz="1600" spc="-20" dirty="0">
                <a:solidFill>
                  <a:schemeClr val="bg1"/>
                </a:solidFill>
                <a:latin typeface="Arial" panose="020B0604020202020204" pitchFamily="34" charset="0"/>
                <a:cs typeface="Arial" panose="020B0604020202020204" pitchFamily="34" charset="0"/>
              </a:rPr>
              <a:t>.</a:t>
            </a:r>
            <a:endParaRPr sz="1600" dirty="0">
              <a:solidFill>
                <a:schemeClr val="bg1"/>
              </a:solidFill>
              <a:latin typeface="Arial" panose="020B0604020202020204" pitchFamily="34" charset="0"/>
              <a:cs typeface="Arial" panose="020B0604020202020204" pitchFamily="34" charset="0"/>
            </a:endParaRPr>
          </a:p>
          <a:p>
            <a:pPr>
              <a:spcBef>
                <a:spcPts val="265"/>
              </a:spcBef>
            </a:pPr>
            <a:endParaRPr sz="800" dirty="0">
              <a:latin typeface="Arial" panose="020B0604020202020204" pitchFamily="34" charset="0"/>
              <a:cs typeface="Arial" panose="020B0604020202020204" pitchFamily="34" charset="0"/>
            </a:endParaRPr>
          </a:p>
          <a:p>
            <a:pPr marL="12700" marR="23495"/>
            <a:r>
              <a:rPr sz="1600" b="1" spc="-10" dirty="0">
                <a:solidFill>
                  <a:srgbClr val="CB6015"/>
                </a:solidFill>
                <a:latin typeface="Arial" panose="020B0604020202020204" pitchFamily="34" charset="0"/>
                <a:cs typeface="Arial" panose="020B0604020202020204" pitchFamily="34" charset="0"/>
              </a:rPr>
              <a:t>REMEMBER!</a:t>
            </a:r>
            <a:r>
              <a:rPr sz="1600" b="1" spc="-110" dirty="0">
                <a:solidFill>
                  <a:srgbClr val="CB6015"/>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You</a:t>
            </a:r>
            <a:r>
              <a:rPr sz="1600" spc="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must</a:t>
            </a:r>
            <a:r>
              <a:rPr sz="1600" spc="10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have</a:t>
            </a:r>
            <a:r>
              <a:rPr sz="1600" spc="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access</a:t>
            </a:r>
            <a:r>
              <a:rPr sz="1600" spc="70" dirty="0">
                <a:solidFill>
                  <a:schemeClr val="bg1"/>
                </a:solidFill>
                <a:latin typeface="Arial" panose="020B0604020202020204" pitchFamily="34" charset="0"/>
                <a:cs typeface="Arial" panose="020B0604020202020204" pitchFamily="34" charset="0"/>
              </a:rPr>
              <a:t> </a:t>
            </a:r>
            <a:r>
              <a:rPr sz="1600" spc="-25" dirty="0">
                <a:solidFill>
                  <a:schemeClr val="bg1"/>
                </a:solidFill>
                <a:latin typeface="Arial" panose="020B0604020202020204" pitchFamily="34" charset="0"/>
                <a:cs typeface="Arial" panose="020B0604020202020204" pitchFamily="34" charset="0"/>
              </a:rPr>
              <a:t>to </a:t>
            </a:r>
            <a:r>
              <a:rPr sz="1600" dirty="0">
                <a:solidFill>
                  <a:schemeClr val="bg1"/>
                </a:solidFill>
                <a:latin typeface="Arial" panose="020B0604020202020204" pitchFamily="34" charset="0"/>
                <a:cs typeface="Arial" panose="020B0604020202020204" pitchFamily="34" charset="0"/>
              </a:rPr>
              <a:t>ADEConnect</a:t>
            </a:r>
            <a:r>
              <a:rPr sz="1600" spc="11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with</a:t>
            </a:r>
            <a:r>
              <a:rPr sz="1600" spc="-12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Level 1 </a:t>
            </a:r>
            <a:r>
              <a:rPr sz="1600" spc="-10" dirty="0">
                <a:solidFill>
                  <a:schemeClr val="bg1"/>
                </a:solidFill>
                <a:latin typeface="Arial" panose="020B0604020202020204" pitchFamily="34" charset="0"/>
                <a:cs typeface="Arial" panose="020B0604020202020204" pitchFamily="34" charset="0"/>
              </a:rPr>
              <a:t>permission </a:t>
            </a:r>
            <a:r>
              <a:rPr sz="1600" dirty="0">
                <a:solidFill>
                  <a:schemeClr val="bg1"/>
                </a:solidFill>
                <a:latin typeface="Arial" panose="020B0604020202020204" pitchFamily="34" charset="0"/>
                <a:cs typeface="Arial" panose="020B0604020202020204" pitchFamily="34" charset="0"/>
              </a:rPr>
              <a:t>to</a:t>
            </a:r>
            <a:r>
              <a:rPr sz="1600" spc="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register</a:t>
            </a:r>
            <a:r>
              <a:rPr sz="1600" spc="-6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students</a:t>
            </a:r>
            <a:r>
              <a:rPr sz="1600" spc="13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for</a:t>
            </a:r>
            <a:r>
              <a:rPr sz="1600" spc="-4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the</a:t>
            </a:r>
            <a:r>
              <a:rPr sz="1600" spc="8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assessments </a:t>
            </a:r>
            <a:r>
              <a:rPr sz="1600" dirty="0">
                <a:solidFill>
                  <a:schemeClr val="bg1"/>
                </a:solidFill>
                <a:latin typeface="Arial" panose="020B0604020202020204" pitchFamily="34" charset="0"/>
                <a:cs typeface="Arial" panose="020B0604020202020204" pitchFamily="34" charset="0"/>
              </a:rPr>
              <a:t>and</a:t>
            </a:r>
            <a:r>
              <a:rPr sz="1600" spc="-1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to</a:t>
            </a:r>
            <a:r>
              <a:rPr sz="1600" spc="1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access</a:t>
            </a:r>
            <a:r>
              <a:rPr sz="1600" spc="6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resources</a:t>
            </a:r>
            <a:r>
              <a:rPr sz="1600" spc="-4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and</a:t>
            </a:r>
            <a:r>
              <a:rPr sz="1600" spc="-10" dirty="0">
                <a:solidFill>
                  <a:schemeClr val="bg1"/>
                </a:solidFill>
                <a:latin typeface="Arial" panose="020B0604020202020204" pitchFamily="34" charset="0"/>
                <a:cs typeface="Arial" panose="020B0604020202020204" pitchFamily="34" charset="0"/>
              </a:rPr>
              <a:t> reports.</a:t>
            </a:r>
            <a:endParaRPr sz="1600" dirty="0">
              <a:solidFill>
                <a:schemeClr val="bg1"/>
              </a:solidFill>
              <a:latin typeface="Arial" panose="020B0604020202020204" pitchFamily="34" charset="0"/>
              <a:cs typeface="Arial" panose="020B0604020202020204" pitchFamily="34" charset="0"/>
            </a:endParaRPr>
          </a:p>
        </p:txBody>
      </p:sp>
      <p:sp>
        <p:nvSpPr>
          <p:cNvPr id="22" name="object 3">
            <a:extLst>
              <a:ext uri="{FF2B5EF4-FFF2-40B4-BE49-F238E27FC236}">
                <a16:creationId xmlns:a16="http://schemas.microsoft.com/office/drawing/2014/main" id="{8E138B57-651C-4C14-BAEC-4E91F1D5F544}"/>
              </a:ext>
            </a:extLst>
          </p:cNvPr>
          <p:cNvSpPr txBox="1"/>
          <p:nvPr/>
        </p:nvSpPr>
        <p:spPr>
          <a:xfrm>
            <a:off x="381000" y="4826397"/>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pic>
        <p:nvPicPr>
          <p:cNvPr id="2" name="Picture 1">
            <a:extLst>
              <a:ext uri="{FF2B5EF4-FFF2-40B4-BE49-F238E27FC236}">
                <a16:creationId xmlns:a16="http://schemas.microsoft.com/office/drawing/2014/main" id="{F92A5729-6187-A5FD-5CA9-CF6DE7492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23726" y="-673385"/>
            <a:ext cx="26784" cy="3200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85800" y="4148587"/>
            <a:ext cx="7696709" cy="751488"/>
          </a:xfrm>
          <a:prstGeom prst="rect">
            <a:avLst/>
          </a:prstGeom>
        </p:spPr>
        <p:txBody>
          <a:bodyPr vert="horz" wrap="square" lIns="0" tIns="12700" rIns="0" bIns="0" rtlCol="0">
            <a:spAutoFit/>
          </a:bodyPr>
          <a:lstStyle/>
          <a:p>
            <a:pPr marL="12700" marR="5080" indent="-635" algn="ctr">
              <a:lnSpc>
                <a:spcPct val="99700"/>
              </a:lnSpc>
              <a:spcBef>
                <a:spcPts val="100"/>
              </a:spcBef>
            </a:pPr>
            <a:r>
              <a:rPr sz="1600" dirty="0">
                <a:latin typeface="Arial" panose="020B0604020202020204" pitchFamily="34" charset="0"/>
                <a:cs typeface="Arial" panose="020B0604020202020204" pitchFamily="34" charset="0"/>
              </a:rPr>
              <a:t>This report shows the overall assessment score based on the student’s total percentage of correct responses </a:t>
            </a:r>
            <a:r>
              <a:rPr lang="en-US" sz="1600" dirty="0">
                <a:latin typeface="Arial" panose="020B0604020202020204" pitchFamily="34" charset="0"/>
                <a:cs typeface="Arial" panose="020B0604020202020204" pitchFamily="34" charset="0"/>
              </a:rPr>
              <a:t>on</a:t>
            </a:r>
            <a:r>
              <a:rPr sz="1600" dirty="0">
                <a:latin typeface="Arial" panose="020B0604020202020204" pitchFamily="34" charset="0"/>
                <a:cs typeface="Arial" panose="020B0604020202020204" pitchFamily="34" charset="0"/>
              </a:rPr>
              <a:t> operational items. This report is sent automatically to the teacher</a:t>
            </a:r>
            <a:r>
              <a:rPr lang="en-US" sz="1600" dirty="0">
                <a:latin typeface="Arial" panose="020B0604020202020204" pitchFamily="34" charset="0"/>
                <a:cs typeface="Arial" panose="020B0604020202020204" pitchFamily="34" charset="0"/>
              </a:rPr>
              <a:t> when the student submits their test.</a:t>
            </a:r>
            <a:r>
              <a:rPr sz="1600" dirty="0">
                <a:latin typeface="Arial" panose="020B0604020202020204" pitchFamily="34" charset="0"/>
                <a:cs typeface="Arial" panose="020B0604020202020204" pitchFamily="34" charset="0"/>
              </a:rPr>
              <a:t> </a:t>
            </a:r>
          </a:p>
        </p:txBody>
      </p:sp>
      <p:sp>
        <p:nvSpPr>
          <p:cNvPr id="12" name="object 21">
            <a:extLst>
              <a:ext uri="{FF2B5EF4-FFF2-40B4-BE49-F238E27FC236}">
                <a16:creationId xmlns:a16="http://schemas.microsoft.com/office/drawing/2014/main" id="{E7A90030-57EE-C360-E285-FE2B95053265}"/>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20</a:t>
            </a:fld>
            <a:endParaRPr sz="800" spc="-25" dirty="0">
              <a:latin typeface="Arial" panose="020B0604020202020204" pitchFamily="34" charset="0"/>
              <a:cs typeface="Arial" panose="020B0604020202020204" pitchFamily="34" charset="0"/>
            </a:endParaRPr>
          </a:p>
        </p:txBody>
      </p:sp>
      <p:sp>
        <p:nvSpPr>
          <p:cNvPr id="13" name="object 3">
            <a:extLst>
              <a:ext uri="{FF2B5EF4-FFF2-40B4-BE49-F238E27FC236}">
                <a16:creationId xmlns:a16="http://schemas.microsoft.com/office/drawing/2014/main" id="{096F99E8-148E-E2A5-9A38-444A78EB7088}"/>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11" name="object 14">
            <a:extLst>
              <a:ext uri="{FF2B5EF4-FFF2-40B4-BE49-F238E27FC236}">
                <a16:creationId xmlns:a16="http://schemas.microsoft.com/office/drawing/2014/main" id="{1C2EB014-20F4-4447-5845-8AEBD3F6271E}"/>
              </a:ext>
            </a:extLst>
          </p:cNvPr>
          <p:cNvSpPr txBox="1">
            <a:spLocks/>
          </p:cNvSpPr>
          <p:nvPr/>
        </p:nvSpPr>
        <p:spPr>
          <a:xfrm>
            <a:off x="492613" y="127507"/>
            <a:ext cx="8158774" cy="505267"/>
          </a:xfrm>
          <a:prstGeom prst="rect">
            <a:avLst/>
          </a:prstGeom>
        </p:spPr>
        <p:txBody>
          <a:bodyPr vert="horz" wrap="square" lIns="0" tIns="1270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100"/>
              </a:spcBef>
            </a:pPr>
            <a:r>
              <a:rPr lang="en-US" sz="3200" b="1" dirty="0">
                <a:solidFill>
                  <a:srgbClr val="002D72"/>
                </a:solidFill>
                <a:latin typeface="Montserrat" pitchFamily="2" charset="0"/>
                <a:cs typeface="Arial"/>
              </a:rPr>
              <a:t>Student</a:t>
            </a:r>
            <a:r>
              <a:rPr lang="en-US" sz="3200" b="1" spc="-135" dirty="0">
                <a:solidFill>
                  <a:srgbClr val="002D72"/>
                </a:solidFill>
                <a:latin typeface="Montserrat" pitchFamily="2" charset="0"/>
                <a:cs typeface="Arial"/>
              </a:rPr>
              <a:t> </a:t>
            </a:r>
            <a:r>
              <a:rPr lang="en-US" sz="3200" b="1" spc="-10" dirty="0">
                <a:solidFill>
                  <a:srgbClr val="002D72"/>
                </a:solidFill>
                <a:latin typeface="Montserrat" pitchFamily="2" charset="0"/>
                <a:cs typeface="Arial"/>
              </a:rPr>
              <a:t>Assessment Results</a:t>
            </a:r>
            <a:endParaRPr lang="en-US" sz="3200" b="1" dirty="0">
              <a:solidFill>
                <a:srgbClr val="002D72"/>
              </a:solidFill>
              <a:latin typeface="Montserrat" pitchFamily="2" charset="0"/>
              <a:cs typeface="Arial"/>
            </a:endParaRPr>
          </a:p>
        </p:txBody>
      </p:sp>
      <p:sp>
        <p:nvSpPr>
          <p:cNvPr id="18" name="object 9">
            <a:extLst>
              <a:ext uri="{FF2B5EF4-FFF2-40B4-BE49-F238E27FC236}">
                <a16:creationId xmlns:a16="http://schemas.microsoft.com/office/drawing/2014/main" id="{B5675605-6E6E-793B-C0A1-EE6862E4ACD8}"/>
              </a:ext>
            </a:extLst>
          </p:cNvPr>
          <p:cNvSpPr/>
          <p:nvPr/>
        </p:nvSpPr>
        <p:spPr>
          <a:xfrm>
            <a:off x="5486400" y="3727478"/>
            <a:ext cx="2438400" cy="292074"/>
          </a:xfrm>
          <a:custGeom>
            <a:avLst/>
            <a:gdLst/>
            <a:ahLst/>
            <a:cxnLst/>
            <a:rect l="l" t="t" r="r" b="b"/>
            <a:pathLst>
              <a:path w="2449195" h="416559">
                <a:moveTo>
                  <a:pt x="0" y="69341"/>
                </a:moveTo>
                <a:lnTo>
                  <a:pt x="5384" y="42354"/>
                </a:lnTo>
                <a:lnTo>
                  <a:pt x="20053" y="20319"/>
                </a:lnTo>
                <a:lnTo>
                  <a:pt x="41833" y="5448"/>
                </a:lnTo>
                <a:lnTo>
                  <a:pt x="68491" y="0"/>
                </a:lnTo>
                <a:lnTo>
                  <a:pt x="2380322" y="0"/>
                </a:lnTo>
                <a:lnTo>
                  <a:pt x="2406980" y="5448"/>
                </a:lnTo>
                <a:lnTo>
                  <a:pt x="2428760" y="20319"/>
                </a:lnTo>
                <a:lnTo>
                  <a:pt x="2443429" y="42354"/>
                </a:lnTo>
                <a:lnTo>
                  <a:pt x="2448814" y="69341"/>
                </a:lnTo>
                <a:lnTo>
                  <a:pt x="2448814" y="346709"/>
                </a:lnTo>
                <a:lnTo>
                  <a:pt x="2443429" y="373697"/>
                </a:lnTo>
                <a:lnTo>
                  <a:pt x="2428760" y="395744"/>
                </a:lnTo>
                <a:lnTo>
                  <a:pt x="2406980" y="410603"/>
                </a:lnTo>
                <a:lnTo>
                  <a:pt x="2380322" y="416051"/>
                </a:lnTo>
                <a:lnTo>
                  <a:pt x="68491" y="416051"/>
                </a:lnTo>
                <a:lnTo>
                  <a:pt x="41833" y="410603"/>
                </a:lnTo>
                <a:lnTo>
                  <a:pt x="20053" y="395744"/>
                </a:lnTo>
                <a:lnTo>
                  <a:pt x="5384" y="373697"/>
                </a:lnTo>
                <a:lnTo>
                  <a:pt x="0" y="346709"/>
                </a:lnTo>
                <a:lnTo>
                  <a:pt x="0" y="69341"/>
                </a:lnTo>
                <a:close/>
              </a:path>
            </a:pathLst>
          </a:custGeom>
          <a:ln w="28575">
            <a:solidFill>
              <a:srgbClr val="910048"/>
            </a:solidFill>
          </a:ln>
        </p:spPr>
        <p:txBody>
          <a:bodyPr wrap="square" lIns="0" tIns="0" rIns="0" bIns="0" rtlCol="0"/>
          <a:lstStyle/>
          <a:p>
            <a:endParaRPr dirty="0"/>
          </a:p>
        </p:txBody>
      </p:sp>
      <p:pic>
        <p:nvPicPr>
          <p:cNvPr id="2" name="Picture 1">
            <a:extLst>
              <a:ext uri="{FF2B5EF4-FFF2-40B4-BE49-F238E27FC236}">
                <a16:creationId xmlns:a16="http://schemas.microsoft.com/office/drawing/2014/main" id="{81859D4A-FF64-9285-9C6E-B8FFD7DC5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19940" y="-1639684"/>
            <a:ext cx="38105" cy="4553585"/>
          </a:xfrm>
          <a:prstGeom prst="rect">
            <a:avLst/>
          </a:prstGeom>
        </p:spPr>
      </p:pic>
      <p:pic>
        <p:nvPicPr>
          <p:cNvPr id="4" name="Picture 3">
            <a:extLst>
              <a:ext uri="{FF2B5EF4-FFF2-40B4-BE49-F238E27FC236}">
                <a16:creationId xmlns:a16="http://schemas.microsoft.com/office/drawing/2014/main" id="{5BB956DB-0451-5A02-F5D9-6D2380127058}"/>
              </a:ext>
            </a:extLst>
          </p:cNvPr>
          <p:cNvPicPr>
            <a:picLocks noChangeAspect="1"/>
          </p:cNvPicPr>
          <p:nvPr/>
        </p:nvPicPr>
        <p:blipFill>
          <a:blip r:embed="rId3"/>
          <a:srcRect r="179" b="214"/>
          <a:stretch/>
        </p:blipFill>
        <p:spPr>
          <a:xfrm>
            <a:off x="1207151" y="732711"/>
            <a:ext cx="6717649" cy="3286841"/>
          </a:xfrm>
          <a:prstGeom prst="rect">
            <a:avLst/>
          </a:prstGeom>
          <a:ln w="9525">
            <a:solidFill>
              <a:schemeClr val="accent1">
                <a:shade val="15000"/>
              </a:schemeClr>
            </a:solidFill>
          </a:ln>
          <a:effectLst>
            <a:outerShdw blurRad="292100" dist="139700" dir="2700000" algn="ctr" rotWithShape="0">
              <a:schemeClr val="tx1">
                <a:alpha val="65000"/>
              </a:scheme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90610" y="4288663"/>
            <a:ext cx="5962780" cy="499496"/>
          </a:xfrm>
          <a:prstGeom prst="rect">
            <a:avLst/>
          </a:prstGeom>
        </p:spPr>
        <p:txBody>
          <a:bodyPr vert="horz" wrap="square" lIns="0" tIns="12065" rIns="0" bIns="0" rtlCol="0">
            <a:spAutoFit/>
          </a:bodyPr>
          <a:lstStyle/>
          <a:p>
            <a:pPr algn="ctr">
              <a:lnSpc>
                <a:spcPts val="1914"/>
              </a:lnSpc>
              <a:spcBef>
                <a:spcPts val="95"/>
              </a:spcBef>
            </a:pPr>
            <a:r>
              <a:rPr sz="1600" dirty="0">
                <a:latin typeface="Arial" panose="020B0604020202020204" pitchFamily="34" charset="0"/>
                <a:cs typeface="Arial" panose="020B0604020202020204" pitchFamily="34" charset="0"/>
              </a:rPr>
              <a:t>This report shows the percentage of correct responses for each</a:t>
            </a:r>
            <a:r>
              <a:rPr lang="en-US" sz="160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standard based on the responses of all students</a:t>
            </a:r>
            <a:r>
              <a:rPr lang="en-US" sz="1600" dirty="0">
                <a:latin typeface="Arial" panose="020B0604020202020204" pitchFamily="34" charset="0"/>
                <a:cs typeface="Arial" panose="020B0604020202020204" pitchFamily="34" charset="0"/>
              </a:rPr>
              <a:t> across the state</a:t>
            </a:r>
            <a:r>
              <a:rPr sz="1600" dirty="0">
                <a:latin typeface="Arial" panose="020B0604020202020204" pitchFamily="34" charset="0"/>
                <a:cs typeface="Arial" panose="020B0604020202020204" pitchFamily="34" charset="0"/>
              </a:rPr>
              <a:t>.</a:t>
            </a:r>
          </a:p>
        </p:txBody>
      </p:sp>
      <p:sp>
        <p:nvSpPr>
          <p:cNvPr id="10" name="object 21">
            <a:extLst>
              <a:ext uri="{FF2B5EF4-FFF2-40B4-BE49-F238E27FC236}">
                <a16:creationId xmlns:a16="http://schemas.microsoft.com/office/drawing/2014/main" id="{CC97B634-FF8B-4DBE-460C-5BE5D86BE3FB}"/>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21</a:t>
            </a:fld>
            <a:endParaRPr sz="800" spc="-25" dirty="0">
              <a:latin typeface="Arial" panose="020B0604020202020204" pitchFamily="34" charset="0"/>
              <a:cs typeface="Arial" panose="020B0604020202020204" pitchFamily="34" charset="0"/>
            </a:endParaRPr>
          </a:p>
        </p:txBody>
      </p:sp>
      <p:sp>
        <p:nvSpPr>
          <p:cNvPr id="11" name="object 3">
            <a:extLst>
              <a:ext uri="{FF2B5EF4-FFF2-40B4-BE49-F238E27FC236}">
                <a16:creationId xmlns:a16="http://schemas.microsoft.com/office/drawing/2014/main" id="{C5D98CA8-E4A3-34AA-3191-665ADBA454E1}"/>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9" name="object 14">
            <a:extLst>
              <a:ext uri="{FF2B5EF4-FFF2-40B4-BE49-F238E27FC236}">
                <a16:creationId xmlns:a16="http://schemas.microsoft.com/office/drawing/2014/main" id="{C0632859-EA7D-DE3E-9C3A-54BDEDE32790}"/>
              </a:ext>
            </a:extLst>
          </p:cNvPr>
          <p:cNvSpPr txBox="1">
            <a:spLocks/>
          </p:cNvSpPr>
          <p:nvPr/>
        </p:nvSpPr>
        <p:spPr>
          <a:xfrm>
            <a:off x="492613" y="127507"/>
            <a:ext cx="8158774" cy="505267"/>
          </a:xfrm>
          <a:prstGeom prst="rect">
            <a:avLst/>
          </a:prstGeom>
        </p:spPr>
        <p:txBody>
          <a:bodyPr vert="horz" wrap="square" lIns="0" tIns="1270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100"/>
              </a:spcBef>
            </a:pPr>
            <a:r>
              <a:rPr lang="en-US" sz="3200" b="1" dirty="0">
                <a:solidFill>
                  <a:srgbClr val="002D72"/>
                </a:solidFill>
                <a:latin typeface="Montserrat" pitchFamily="2" charset="0"/>
                <a:cs typeface="Arial"/>
              </a:rPr>
              <a:t>Program</a:t>
            </a:r>
            <a:r>
              <a:rPr lang="en-US" sz="3200" b="1" spc="-135" dirty="0">
                <a:solidFill>
                  <a:srgbClr val="002D72"/>
                </a:solidFill>
                <a:latin typeface="Montserrat" pitchFamily="2" charset="0"/>
                <a:cs typeface="Arial"/>
              </a:rPr>
              <a:t> </a:t>
            </a:r>
            <a:r>
              <a:rPr lang="en-US" sz="3200" b="1" spc="-10" dirty="0">
                <a:solidFill>
                  <a:srgbClr val="002D72"/>
                </a:solidFill>
                <a:latin typeface="Montserrat" pitchFamily="2" charset="0"/>
                <a:cs typeface="Arial"/>
              </a:rPr>
              <a:t>Assessment Results</a:t>
            </a:r>
            <a:endParaRPr lang="en-US" sz="3200" b="1" dirty="0">
              <a:solidFill>
                <a:srgbClr val="002D72"/>
              </a:solidFill>
              <a:latin typeface="Montserrat" pitchFamily="2" charset="0"/>
              <a:cs typeface="Arial"/>
            </a:endParaRPr>
          </a:p>
        </p:txBody>
      </p:sp>
      <p:pic>
        <p:nvPicPr>
          <p:cNvPr id="13" name="Picture 12">
            <a:extLst>
              <a:ext uri="{FF2B5EF4-FFF2-40B4-BE49-F238E27FC236}">
                <a16:creationId xmlns:a16="http://schemas.microsoft.com/office/drawing/2014/main" id="{B97EF556-26AB-A2E3-BA28-8EA3303E03F1}"/>
              </a:ext>
            </a:extLst>
          </p:cNvPr>
          <p:cNvPicPr>
            <a:picLocks noChangeAspect="1"/>
          </p:cNvPicPr>
          <p:nvPr/>
        </p:nvPicPr>
        <p:blipFill>
          <a:blip r:embed="rId2"/>
          <a:srcRect t="256" r="527" b="1057"/>
          <a:stretch/>
        </p:blipFill>
        <p:spPr>
          <a:xfrm>
            <a:off x="952500" y="769660"/>
            <a:ext cx="7200900" cy="3350977"/>
          </a:xfrm>
          <a:prstGeom prst="rect">
            <a:avLst/>
          </a:prstGeom>
          <a:ln w="12700">
            <a:solidFill>
              <a:schemeClr val="tx1"/>
            </a:solidFill>
          </a:ln>
          <a:effectLst>
            <a:outerShdw blurRad="292100" dist="139700" dir="2700000" algn="ctr" rotWithShape="0">
              <a:schemeClr val="tx1">
                <a:alpha val="65000"/>
              </a:schemeClr>
            </a:outerShdw>
          </a:effectLst>
        </p:spPr>
      </p:pic>
      <p:pic>
        <p:nvPicPr>
          <p:cNvPr id="2" name="Picture 1">
            <a:extLst>
              <a:ext uri="{FF2B5EF4-FFF2-40B4-BE49-F238E27FC236}">
                <a16:creationId xmlns:a16="http://schemas.microsoft.com/office/drawing/2014/main" id="{49E32101-65C0-723C-693A-43FB86E8B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52947" y="-1624966"/>
            <a:ext cx="38105" cy="45535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D698B-9FA0-8B51-824D-00F2B04691B9}"/>
              </a:ext>
            </a:extLst>
          </p:cNvPr>
          <p:cNvPicPr>
            <a:picLocks noChangeAspect="1"/>
          </p:cNvPicPr>
          <p:nvPr/>
        </p:nvPicPr>
        <p:blipFill>
          <a:blip r:embed="rId2"/>
          <a:stretch>
            <a:fillRect/>
          </a:stretch>
        </p:blipFill>
        <p:spPr>
          <a:xfrm>
            <a:off x="366124" y="800100"/>
            <a:ext cx="8411749" cy="3268518"/>
          </a:xfrm>
          <a:prstGeom prst="rect">
            <a:avLst/>
          </a:prstGeom>
          <a:ln w="12700">
            <a:solidFill>
              <a:schemeClr val="accent1">
                <a:shade val="15000"/>
              </a:schemeClr>
            </a:solidFill>
          </a:ln>
          <a:effectLst>
            <a:outerShdw blurRad="292100" dist="139700" dir="2700000" algn="ctr" rotWithShape="0">
              <a:schemeClr val="tx1">
                <a:alpha val="65000"/>
              </a:schemeClr>
            </a:outerShdw>
          </a:effectLst>
        </p:spPr>
      </p:pic>
      <p:sp>
        <p:nvSpPr>
          <p:cNvPr id="10" name="object 10"/>
          <p:cNvSpPr txBox="1"/>
          <p:nvPr/>
        </p:nvSpPr>
        <p:spPr>
          <a:xfrm>
            <a:off x="456691" y="4276925"/>
            <a:ext cx="8049259" cy="517449"/>
          </a:xfrm>
          <a:prstGeom prst="rect">
            <a:avLst/>
          </a:prstGeom>
        </p:spPr>
        <p:txBody>
          <a:bodyPr vert="horz" wrap="square" lIns="0" tIns="12065" rIns="0" bIns="0" rtlCol="0">
            <a:spAutoFit/>
          </a:bodyPr>
          <a:lstStyle/>
          <a:p>
            <a:pPr marL="12700" algn="ctr">
              <a:lnSpc>
                <a:spcPct val="100000"/>
              </a:lnSpc>
              <a:spcBef>
                <a:spcPts val="95"/>
              </a:spcBef>
            </a:pPr>
            <a:r>
              <a:rPr sz="1600" dirty="0">
                <a:latin typeface="Arial"/>
                <a:cs typeface="Arial"/>
              </a:rPr>
              <a:t>This</a:t>
            </a:r>
            <a:r>
              <a:rPr sz="1600" spc="-75" dirty="0">
                <a:latin typeface="Arial"/>
                <a:cs typeface="Arial"/>
              </a:rPr>
              <a:t> </a:t>
            </a:r>
            <a:r>
              <a:rPr sz="1600" spc="-20" dirty="0">
                <a:latin typeface="Arial"/>
                <a:cs typeface="Arial"/>
              </a:rPr>
              <a:t>report</a:t>
            </a:r>
            <a:r>
              <a:rPr sz="1600" spc="-145" dirty="0">
                <a:latin typeface="Arial"/>
                <a:cs typeface="Arial"/>
              </a:rPr>
              <a:t> </a:t>
            </a:r>
            <a:r>
              <a:rPr sz="1600" dirty="0">
                <a:latin typeface="Arial"/>
                <a:cs typeface="Arial"/>
              </a:rPr>
              <a:t>is</a:t>
            </a:r>
            <a:r>
              <a:rPr sz="1600" spc="-70" dirty="0">
                <a:latin typeface="Arial"/>
                <a:cs typeface="Arial"/>
              </a:rPr>
              <a:t> </a:t>
            </a:r>
            <a:r>
              <a:rPr sz="1600" spc="-10" dirty="0">
                <a:latin typeface="Arial"/>
                <a:cs typeface="Arial"/>
              </a:rPr>
              <a:t>sorted</a:t>
            </a:r>
            <a:r>
              <a:rPr sz="1600" spc="-270" dirty="0">
                <a:latin typeface="Arial"/>
                <a:cs typeface="Arial"/>
              </a:rPr>
              <a:t> </a:t>
            </a:r>
            <a:r>
              <a:rPr sz="1600" dirty="0">
                <a:latin typeface="Arial"/>
                <a:cs typeface="Arial"/>
              </a:rPr>
              <a:t>by</a:t>
            </a:r>
            <a:r>
              <a:rPr sz="1600" spc="5" dirty="0">
                <a:latin typeface="Arial"/>
                <a:cs typeface="Arial"/>
              </a:rPr>
              <a:t> </a:t>
            </a:r>
            <a:r>
              <a:rPr sz="1600" spc="-30" dirty="0">
                <a:latin typeface="Arial"/>
                <a:cs typeface="Arial"/>
              </a:rPr>
              <a:t>program</a:t>
            </a:r>
            <a:r>
              <a:rPr sz="1600" spc="-180" dirty="0">
                <a:latin typeface="Arial"/>
                <a:cs typeface="Arial"/>
              </a:rPr>
              <a:t> </a:t>
            </a:r>
            <a:r>
              <a:rPr sz="1600" spc="-10" dirty="0">
                <a:latin typeface="Arial"/>
                <a:cs typeface="Arial"/>
              </a:rPr>
              <a:t>from</a:t>
            </a:r>
            <a:r>
              <a:rPr sz="1600" spc="-204" dirty="0">
                <a:latin typeface="Arial"/>
                <a:cs typeface="Arial"/>
              </a:rPr>
              <a:t> </a:t>
            </a:r>
            <a:r>
              <a:rPr sz="1600" spc="-30" dirty="0">
                <a:latin typeface="Arial"/>
                <a:cs typeface="Arial"/>
              </a:rPr>
              <a:t>highest</a:t>
            </a:r>
            <a:r>
              <a:rPr sz="1600" spc="-145" dirty="0">
                <a:latin typeface="Arial"/>
                <a:cs typeface="Arial"/>
              </a:rPr>
              <a:t> </a:t>
            </a:r>
            <a:r>
              <a:rPr sz="1600" dirty="0">
                <a:latin typeface="Arial"/>
                <a:cs typeface="Arial"/>
              </a:rPr>
              <a:t>to</a:t>
            </a:r>
            <a:r>
              <a:rPr sz="1600" spc="-20" dirty="0">
                <a:latin typeface="Arial"/>
                <a:cs typeface="Arial"/>
              </a:rPr>
              <a:t> </a:t>
            </a:r>
            <a:r>
              <a:rPr sz="1600" spc="-40" dirty="0">
                <a:latin typeface="Arial"/>
                <a:cs typeface="Arial"/>
              </a:rPr>
              <a:t>lowest</a:t>
            </a:r>
            <a:r>
              <a:rPr sz="1600" spc="-105" dirty="0">
                <a:latin typeface="Arial"/>
                <a:cs typeface="Arial"/>
              </a:rPr>
              <a:t> </a:t>
            </a:r>
            <a:r>
              <a:rPr sz="1600" spc="-30" dirty="0">
                <a:latin typeface="Arial"/>
                <a:cs typeface="Arial"/>
              </a:rPr>
              <a:t>assessment</a:t>
            </a:r>
            <a:r>
              <a:rPr sz="1600" spc="-220" dirty="0">
                <a:latin typeface="Arial"/>
                <a:cs typeface="Arial"/>
              </a:rPr>
              <a:t> </a:t>
            </a:r>
            <a:r>
              <a:rPr sz="1600" spc="-10" dirty="0">
                <a:latin typeface="Arial"/>
                <a:cs typeface="Arial"/>
              </a:rPr>
              <a:t>scores</a:t>
            </a:r>
            <a:r>
              <a:rPr lang="en-US" sz="1600" spc="-10" dirty="0">
                <a:latin typeface="Arial"/>
                <a:cs typeface="Arial"/>
              </a:rPr>
              <a:t> </a:t>
            </a:r>
          </a:p>
          <a:p>
            <a:pPr marL="12700" algn="ctr">
              <a:lnSpc>
                <a:spcPct val="100000"/>
              </a:lnSpc>
              <a:spcBef>
                <a:spcPts val="95"/>
              </a:spcBef>
            </a:pPr>
            <a:r>
              <a:rPr lang="en-US" sz="1600" spc="-10" dirty="0">
                <a:latin typeface="Arial"/>
                <a:cs typeface="Arial"/>
              </a:rPr>
              <a:t>for a single school district</a:t>
            </a:r>
            <a:r>
              <a:rPr sz="1600" spc="-10" dirty="0">
                <a:latin typeface="Arial"/>
                <a:cs typeface="Arial"/>
              </a:rPr>
              <a:t>.</a:t>
            </a:r>
            <a:endParaRPr sz="1600" dirty="0">
              <a:latin typeface="Arial"/>
              <a:cs typeface="Arial"/>
            </a:endParaRPr>
          </a:p>
        </p:txBody>
      </p:sp>
      <p:sp>
        <p:nvSpPr>
          <p:cNvPr id="12" name="object 21">
            <a:extLst>
              <a:ext uri="{FF2B5EF4-FFF2-40B4-BE49-F238E27FC236}">
                <a16:creationId xmlns:a16="http://schemas.microsoft.com/office/drawing/2014/main" id="{866113ED-749C-B5C4-1E1D-5B2C49BC4C3F}"/>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22</a:t>
            </a:fld>
            <a:endParaRPr sz="800" spc="-25" dirty="0">
              <a:latin typeface="Arial" panose="020B0604020202020204" pitchFamily="34" charset="0"/>
              <a:cs typeface="Arial" panose="020B0604020202020204" pitchFamily="34" charset="0"/>
            </a:endParaRPr>
          </a:p>
        </p:txBody>
      </p:sp>
      <p:sp>
        <p:nvSpPr>
          <p:cNvPr id="13" name="object 3">
            <a:extLst>
              <a:ext uri="{FF2B5EF4-FFF2-40B4-BE49-F238E27FC236}">
                <a16:creationId xmlns:a16="http://schemas.microsoft.com/office/drawing/2014/main" id="{7D5D74A7-4899-CF6B-9B37-990883CB6ED9}"/>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11" name="object 14">
            <a:extLst>
              <a:ext uri="{FF2B5EF4-FFF2-40B4-BE49-F238E27FC236}">
                <a16:creationId xmlns:a16="http://schemas.microsoft.com/office/drawing/2014/main" id="{78593202-C7D5-A2D4-8FFA-85AB76D10C9F}"/>
              </a:ext>
            </a:extLst>
          </p:cNvPr>
          <p:cNvSpPr txBox="1">
            <a:spLocks/>
          </p:cNvSpPr>
          <p:nvPr/>
        </p:nvSpPr>
        <p:spPr>
          <a:xfrm>
            <a:off x="492613" y="127507"/>
            <a:ext cx="8158774" cy="505267"/>
          </a:xfrm>
          <a:prstGeom prst="rect">
            <a:avLst/>
          </a:prstGeom>
        </p:spPr>
        <p:txBody>
          <a:bodyPr vert="horz" wrap="square" lIns="0" tIns="1270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100"/>
              </a:spcBef>
            </a:pPr>
            <a:r>
              <a:rPr lang="en-US" sz="3200" b="1" dirty="0">
                <a:solidFill>
                  <a:srgbClr val="002D72"/>
                </a:solidFill>
                <a:latin typeface="Montserrat" pitchFamily="2" charset="0"/>
                <a:cs typeface="Arial"/>
              </a:rPr>
              <a:t>Total Program </a:t>
            </a:r>
            <a:r>
              <a:rPr lang="en-US" sz="3200" b="1" spc="-10" dirty="0">
                <a:solidFill>
                  <a:srgbClr val="002D72"/>
                </a:solidFill>
                <a:latin typeface="Montserrat" pitchFamily="2" charset="0"/>
                <a:cs typeface="Arial"/>
              </a:rPr>
              <a:t>Results</a:t>
            </a:r>
            <a:endParaRPr lang="en-US" sz="3200" b="1" dirty="0">
              <a:solidFill>
                <a:srgbClr val="002D72"/>
              </a:solidFill>
              <a:latin typeface="Montserrat" pitchFamily="2" charset="0"/>
              <a:cs typeface="Arial"/>
            </a:endParaRPr>
          </a:p>
        </p:txBody>
      </p:sp>
      <p:pic>
        <p:nvPicPr>
          <p:cNvPr id="2" name="Picture 1">
            <a:extLst>
              <a:ext uri="{FF2B5EF4-FFF2-40B4-BE49-F238E27FC236}">
                <a16:creationId xmlns:a16="http://schemas.microsoft.com/office/drawing/2014/main" id="{11BD9B6F-E578-516C-8AF4-C1072F185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52947" y="-1624966"/>
            <a:ext cx="38105" cy="455358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5" name="object 21">
            <a:extLst>
              <a:ext uri="{FF2B5EF4-FFF2-40B4-BE49-F238E27FC236}">
                <a16:creationId xmlns:a16="http://schemas.microsoft.com/office/drawing/2014/main" id="{0996AE2D-D7E0-5475-89BA-02276AB2EE44}"/>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23</a:t>
            </a:fld>
            <a:endParaRPr sz="800" spc="-25" dirty="0">
              <a:latin typeface="Arial" panose="020B0604020202020204" pitchFamily="34" charset="0"/>
              <a:cs typeface="Arial" panose="020B0604020202020204" pitchFamily="34" charset="0"/>
            </a:endParaRPr>
          </a:p>
        </p:txBody>
      </p:sp>
      <p:sp>
        <p:nvSpPr>
          <p:cNvPr id="26" name="object 3">
            <a:extLst>
              <a:ext uri="{FF2B5EF4-FFF2-40B4-BE49-F238E27FC236}">
                <a16:creationId xmlns:a16="http://schemas.microsoft.com/office/drawing/2014/main" id="{D0233D1D-0888-ACB1-720F-B279B91A963E}"/>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2" name="object 7">
            <a:extLst>
              <a:ext uri="{FF2B5EF4-FFF2-40B4-BE49-F238E27FC236}">
                <a16:creationId xmlns:a16="http://schemas.microsoft.com/office/drawing/2014/main" id="{622FDA48-593F-6EC7-B242-2C75D57D8508}"/>
              </a:ext>
            </a:extLst>
          </p:cNvPr>
          <p:cNvSpPr txBox="1"/>
          <p:nvPr/>
        </p:nvSpPr>
        <p:spPr>
          <a:xfrm>
            <a:off x="1088592" y="3596723"/>
            <a:ext cx="7010400" cy="579646"/>
          </a:xfrm>
          <a:prstGeom prst="rect">
            <a:avLst/>
          </a:prstGeom>
        </p:spPr>
        <p:txBody>
          <a:bodyPr vert="horz" wrap="square" lIns="0" tIns="12700" rIns="0" bIns="0" rtlCol="0">
            <a:spAutoFit/>
          </a:bodyPr>
          <a:lstStyle/>
          <a:p>
            <a:pPr marL="12700" marR="5080" indent="-635" algn="ctr">
              <a:lnSpc>
                <a:spcPct val="99700"/>
              </a:lnSpc>
              <a:spcBef>
                <a:spcPts val="100"/>
              </a:spcBef>
            </a:pPr>
            <a:r>
              <a:rPr lang="en-US" dirty="0">
                <a:solidFill>
                  <a:schemeClr val="bg1"/>
                </a:solidFill>
                <a:latin typeface="Arial" panose="020B0604020202020204" pitchFamily="34" charset="0"/>
                <a:cs typeface="Arial" panose="020B0604020202020204" pitchFamily="34" charset="0"/>
              </a:rPr>
              <a:t>There are 2 options under the </a:t>
            </a:r>
            <a:r>
              <a:rPr lang="en-US" b="1" dirty="0">
                <a:solidFill>
                  <a:schemeClr val="bg1"/>
                </a:solidFill>
                <a:latin typeface="Arial" panose="020B0604020202020204" pitchFamily="34" charset="0"/>
                <a:cs typeface="Arial" panose="020B0604020202020204" pitchFamily="34" charset="0"/>
              </a:rPr>
              <a:t>Resources</a:t>
            </a:r>
            <a:r>
              <a:rPr lang="en-US" dirty="0">
                <a:solidFill>
                  <a:schemeClr val="bg1"/>
                </a:solidFill>
                <a:latin typeface="Arial" panose="020B0604020202020204" pitchFamily="34" charset="0"/>
                <a:cs typeface="Arial" panose="020B0604020202020204" pitchFamily="34" charset="0"/>
              </a:rPr>
              <a:t> tab: </a:t>
            </a:r>
          </a:p>
          <a:p>
            <a:pPr marL="12700" marR="5080" indent="-635" algn="ctr">
              <a:lnSpc>
                <a:spcPct val="99700"/>
              </a:lnSpc>
              <a:spcBef>
                <a:spcPts val="100"/>
              </a:spcBef>
            </a:pPr>
            <a:r>
              <a:rPr lang="en-US" b="1" dirty="0">
                <a:solidFill>
                  <a:schemeClr val="bg1"/>
                </a:solidFill>
                <a:latin typeface="Arial" panose="020B0604020202020204" pitchFamily="34" charset="0"/>
                <a:cs typeface="Arial" panose="020B0604020202020204" pitchFamily="34" charset="0"/>
              </a:rPr>
              <a:t>Contact Us </a:t>
            </a:r>
            <a:r>
              <a:rPr lang="en-US" dirty="0">
                <a:solidFill>
                  <a:schemeClr val="bg1"/>
                </a:solidFill>
                <a:latin typeface="Arial" panose="020B0604020202020204" pitchFamily="34" charset="0"/>
                <a:cs typeface="Arial" panose="020B0604020202020204" pitchFamily="34" charset="0"/>
              </a:rPr>
              <a:t>(shown above) and </a:t>
            </a:r>
            <a:r>
              <a:rPr lang="en-US" b="1" dirty="0">
                <a:solidFill>
                  <a:schemeClr val="bg1"/>
                </a:solidFill>
                <a:latin typeface="Arial" panose="020B0604020202020204" pitchFamily="34" charset="0"/>
                <a:cs typeface="Arial" panose="020B0604020202020204" pitchFamily="34" charset="0"/>
              </a:rPr>
              <a:t>User Guides</a:t>
            </a:r>
            <a:r>
              <a:rPr lang="en-US" dirty="0">
                <a:solidFill>
                  <a:schemeClr val="bg1"/>
                </a:solidFill>
                <a:latin typeface="Arial" panose="020B0604020202020204" pitchFamily="34" charset="0"/>
                <a:cs typeface="Arial" panose="020B0604020202020204" pitchFamily="34" charset="0"/>
              </a:rPr>
              <a:t>.    </a:t>
            </a:r>
            <a:endParaRPr dirty="0">
              <a:solidFill>
                <a:schemeClr val="bg1"/>
              </a:solidFill>
              <a:latin typeface="Arial" panose="020B0604020202020204" pitchFamily="34" charset="0"/>
              <a:cs typeface="Arial" panose="020B0604020202020204" pitchFamily="34" charset="0"/>
            </a:endParaRPr>
          </a:p>
        </p:txBody>
      </p:sp>
      <p:sp>
        <p:nvSpPr>
          <p:cNvPr id="7" name="object 9">
            <a:extLst>
              <a:ext uri="{FF2B5EF4-FFF2-40B4-BE49-F238E27FC236}">
                <a16:creationId xmlns:a16="http://schemas.microsoft.com/office/drawing/2014/main" id="{E8852333-A523-74D9-FACB-429FFE795F54}"/>
              </a:ext>
            </a:extLst>
          </p:cNvPr>
          <p:cNvSpPr/>
          <p:nvPr/>
        </p:nvSpPr>
        <p:spPr>
          <a:xfrm>
            <a:off x="7239000" y="349556"/>
            <a:ext cx="1676400" cy="392946"/>
          </a:xfrm>
          <a:custGeom>
            <a:avLst/>
            <a:gdLst/>
            <a:ahLst/>
            <a:cxnLst/>
            <a:rect l="l" t="t" r="r" b="b"/>
            <a:pathLst>
              <a:path w="2449195" h="416559">
                <a:moveTo>
                  <a:pt x="0" y="69341"/>
                </a:moveTo>
                <a:lnTo>
                  <a:pt x="5384" y="42354"/>
                </a:lnTo>
                <a:lnTo>
                  <a:pt x="20053" y="20319"/>
                </a:lnTo>
                <a:lnTo>
                  <a:pt x="41833" y="5448"/>
                </a:lnTo>
                <a:lnTo>
                  <a:pt x="68491" y="0"/>
                </a:lnTo>
                <a:lnTo>
                  <a:pt x="2380322" y="0"/>
                </a:lnTo>
                <a:lnTo>
                  <a:pt x="2406980" y="5448"/>
                </a:lnTo>
                <a:lnTo>
                  <a:pt x="2428760" y="20319"/>
                </a:lnTo>
                <a:lnTo>
                  <a:pt x="2443429" y="42354"/>
                </a:lnTo>
                <a:lnTo>
                  <a:pt x="2448814" y="69341"/>
                </a:lnTo>
                <a:lnTo>
                  <a:pt x="2448814" y="346709"/>
                </a:lnTo>
                <a:lnTo>
                  <a:pt x="2443429" y="373697"/>
                </a:lnTo>
                <a:lnTo>
                  <a:pt x="2428760" y="395744"/>
                </a:lnTo>
                <a:lnTo>
                  <a:pt x="2406980" y="410603"/>
                </a:lnTo>
                <a:lnTo>
                  <a:pt x="2380322" y="416051"/>
                </a:lnTo>
                <a:lnTo>
                  <a:pt x="68491" y="416051"/>
                </a:lnTo>
                <a:lnTo>
                  <a:pt x="41833" y="410603"/>
                </a:lnTo>
                <a:lnTo>
                  <a:pt x="20053" y="395744"/>
                </a:lnTo>
                <a:lnTo>
                  <a:pt x="5384" y="373697"/>
                </a:lnTo>
                <a:lnTo>
                  <a:pt x="0" y="346709"/>
                </a:lnTo>
                <a:lnTo>
                  <a:pt x="0" y="69341"/>
                </a:lnTo>
                <a:close/>
              </a:path>
            </a:pathLst>
          </a:custGeom>
          <a:ln w="28575">
            <a:solidFill>
              <a:srgbClr val="910048"/>
            </a:solidFill>
          </a:ln>
        </p:spPr>
        <p:txBody>
          <a:bodyPr wrap="square" lIns="0" tIns="0" rIns="0" bIns="0" rtlCol="0"/>
          <a:lstStyle/>
          <a:p>
            <a:endParaRPr dirty="0"/>
          </a:p>
        </p:txBody>
      </p:sp>
      <p:sp>
        <p:nvSpPr>
          <p:cNvPr id="8" name="TextBox 7">
            <a:extLst>
              <a:ext uri="{FF2B5EF4-FFF2-40B4-BE49-F238E27FC236}">
                <a16:creationId xmlns:a16="http://schemas.microsoft.com/office/drawing/2014/main" id="{DCA3EB83-5F49-C652-780F-EAAA0632714E}"/>
              </a:ext>
            </a:extLst>
          </p:cNvPr>
          <p:cNvSpPr txBox="1"/>
          <p:nvPr/>
        </p:nvSpPr>
        <p:spPr>
          <a:xfrm>
            <a:off x="6934200" y="349556"/>
            <a:ext cx="2306775"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Resources Tab</a:t>
            </a:r>
          </a:p>
        </p:txBody>
      </p:sp>
      <p:pic>
        <p:nvPicPr>
          <p:cNvPr id="11" name="Picture 10">
            <a:extLst>
              <a:ext uri="{FF2B5EF4-FFF2-40B4-BE49-F238E27FC236}">
                <a16:creationId xmlns:a16="http://schemas.microsoft.com/office/drawing/2014/main" id="{019B0E89-7788-3340-EAB1-EBD7F75BCABC}"/>
              </a:ext>
            </a:extLst>
          </p:cNvPr>
          <p:cNvPicPr>
            <a:picLocks noChangeAspect="1"/>
          </p:cNvPicPr>
          <p:nvPr/>
        </p:nvPicPr>
        <p:blipFill>
          <a:blip r:embed="rId3"/>
          <a:srcRect r="2614"/>
          <a:stretch/>
        </p:blipFill>
        <p:spPr>
          <a:xfrm>
            <a:off x="348241" y="1154282"/>
            <a:ext cx="8491103" cy="1597752"/>
          </a:xfrm>
          <a:prstGeom prst="rect">
            <a:avLst/>
          </a:prstGeom>
          <a:ln w="12700">
            <a:solidFill>
              <a:schemeClr val="tx1"/>
            </a:solidFill>
          </a:ln>
          <a:effectLst>
            <a:outerShdw blurRad="292100" dist="139700" dir="2700000" algn="ctr" rotWithShape="0">
              <a:schemeClr val="tx1">
                <a:alpha val="65000"/>
              </a:schemeClr>
            </a:outerShdw>
          </a:effectLst>
        </p:spPr>
      </p:pic>
      <p:cxnSp>
        <p:nvCxnSpPr>
          <p:cNvPr id="9" name="Straight Arrow Connector 8">
            <a:extLst>
              <a:ext uri="{FF2B5EF4-FFF2-40B4-BE49-F238E27FC236}">
                <a16:creationId xmlns:a16="http://schemas.microsoft.com/office/drawing/2014/main" id="{1F2C2ADC-FED8-3B8B-7393-DE748D126D36}"/>
              </a:ext>
            </a:extLst>
          </p:cNvPr>
          <p:cNvCxnSpPr>
            <a:cxnSpLocks/>
          </p:cNvCxnSpPr>
          <p:nvPr/>
        </p:nvCxnSpPr>
        <p:spPr>
          <a:xfrm>
            <a:off x="8077200" y="742502"/>
            <a:ext cx="0" cy="909115"/>
          </a:xfrm>
          <a:prstGeom prst="straightConnector1">
            <a:avLst/>
          </a:prstGeom>
          <a:ln w="28575">
            <a:solidFill>
              <a:srgbClr val="910048"/>
            </a:solidFill>
            <a:tailEnd type="triangl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A688D5F3-D12A-CC95-27BF-ECFAB24DA0A7}"/>
              </a:ext>
            </a:extLst>
          </p:cNvPr>
          <p:cNvSpPr/>
          <p:nvPr/>
        </p:nvSpPr>
        <p:spPr>
          <a:xfrm>
            <a:off x="609600" y="718888"/>
            <a:ext cx="95785" cy="95787"/>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DD2629EA-35C2-4359-A950-F71682C76D7F}"/>
              </a:ext>
            </a:extLst>
          </p:cNvPr>
          <p:cNvSpPr/>
          <p:nvPr/>
        </p:nvSpPr>
        <p:spPr>
          <a:xfrm>
            <a:off x="400050" y="475922"/>
            <a:ext cx="68351" cy="683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B91C6F3-7C55-C452-C6F4-B0D31A0F441B}"/>
              </a:ext>
            </a:extLst>
          </p:cNvPr>
          <p:cNvSpPr txBox="1"/>
          <p:nvPr/>
        </p:nvSpPr>
        <p:spPr>
          <a:xfrm>
            <a:off x="1030625" y="64844"/>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6" name="TextBox 5">
            <a:extLst>
              <a:ext uri="{FF2B5EF4-FFF2-40B4-BE49-F238E27FC236}">
                <a16:creationId xmlns:a16="http://schemas.microsoft.com/office/drawing/2014/main" id="{E4333562-FAC3-BE22-E14F-27605FFB7123}"/>
              </a:ext>
            </a:extLst>
          </p:cNvPr>
          <p:cNvSpPr txBox="1"/>
          <p:nvPr/>
        </p:nvSpPr>
        <p:spPr>
          <a:xfrm>
            <a:off x="8382000" y="4339967"/>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10" name="Oval 9">
            <a:extLst>
              <a:ext uri="{FF2B5EF4-FFF2-40B4-BE49-F238E27FC236}">
                <a16:creationId xmlns:a16="http://schemas.microsoft.com/office/drawing/2014/main" id="{F3D86EAF-963F-ADB9-C28E-2226239C0EC1}"/>
              </a:ext>
            </a:extLst>
          </p:cNvPr>
          <p:cNvSpPr/>
          <p:nvPr/>
        </p:nvSpPr>
        <p:spPr>
          <a:xfrm>
            <a:off x="7915716" y="4678521"/>
            <a:ext cx="71819" cy="718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9668CE3-F6DD-4B61-5009-DB266277984E}"/>
              </a:ext>
            </a:extLst>
          </p:cNvPr>
          <p:cNvSpPr/>
          <p:nvPr/>
        </p:nvSpPr>
        <p:spPr>
          <a:xfrm>
            <a:off x="8150670" y="3960927"/>
            <a:ext cx="81469" cy="81469"/>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21">
            <a:extLst>
              <a:ext uri="{FF2B5EF4-FFF2-40B4-BE49-F238E27FC236}">
                <a16:creationId xmlns:a16="http://schemas.microsoft.com/office/drawing/2014/main" id="{7422A8C8-B12C-CDF0-6A3B-6A5AF4483AAF}"/>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24</a:t>
            </a:fld>
            <a:endParaRPr sz="800" spc="-25" dirty="0">
              <a:latin typeface="Arial" panose="020B0604020202020204" pitchFamily="34" charset="0"/>
              <a:cs typeface="Arial" panose="020B0604020202020204" pitchFamily="34" charset="0"/>
            </a:endParaRPr>
          </a:p>
        </p:txBody>
      </p:sp>
      <p:sp>
        <p:nvSpPr>
          <p:cNvPr id="17" name="object 3">
            <a:extLst>
              <a:ext uri="{FF2B5EF4-FFF2-40B4-BE49-F238E27FC236}">
                <a16:creationId xmlns:a16="http://schemas.microsoft.com/office/drawing/2014/main" id="{6D83DA5A-7F89-41A9-37A5-56610153BE2E}"/>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2" name="object 14">
            <a:extLst>
              <a:ext uri="{FF2B5EF4-FFF2-40B4-BE49-F238E27FC236}">
                <a16:creationId xmlns:a16="http://schemas.microsoft.com/office/drawing/2014/main" id="{1A2EB149-739B-F193-E8DF-944B08F9FFBE}"/>
              </a:ext>
            </a:extLst>
          </p:cNvPr>
          <p:cNvSpPr txBox="1">
            <a:spLocks/>
          </p:cNvSpPr>
          <p:nvPr/>
        </p:nvSpPr>
        <p:spPr>
          <a:xfrm>
            <a:off x="492613" y="127507"/>
            <a:ext cx="8158774" cy="505267"/>
          </a:xfrm>
          <a:prstGeom prst="rect">
            <a:avLst/>
          </a:prstGeom>
        </p:spPr>
        <p:txBody>
          <a:bodyPr vert="horz" wrap="square" lIns="0" tIns="1270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100"/>
              </a:spcBef>
            </a:pPr>
            <a:r>
              <a:rPr lang="en-US" sz="3200" b="1" dirty="0">
                <a:solidFill>
                  <a:srgbClr val="002D72"/>
                </a:solidFill>
                <a:latin typeface="Montserrat" pitchFamily="2" charset="0"/>
                <a:cs typeface="Arial"/>
              </a:rPr>
              <a:t>User Guides in the Resources Tab</a:t>
            </a:r>
          </a:p>
        </p:txBody>
      </p:sp>
      <p:pic>
        <p:nvPicPr>
          <p:cNvPr id="3" name="Picture 2">
            <a:extLst>
              <a:ext uri="{FF2B5EF4-FFF2-40B4-BE49-F238E27FC236}">
                <a16:creationId xmlns:a16="http://schemas.microsoft.com/office/drawing/2014/main" id="{02170ED3-A31F-F4BA-AECC-7EF8BC6AB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52947" y="-1624966"/>
            <a:ext cx="38105" cy="4553585"/>
          </a:xfrm>
          <a:prstGeom prst="rect">
            <a:avLst/>
          </a:prstGeom>
        </p:spPr>
      </p:pic>
      <p:pic>
        <p:nvPicPr>
          <p:cNvPr id="5" name="Picture 4">
            <a:extLst>
              <a:ext uri="{FF2B5EF4-FFF2-40B4-BE49-F238E27FC236}">
                <a16:creationId xmlns:a16="http://schemas.microsoft.com/office/drawing/2014/main" id="{04BB4F04-F724-0B5C-1DF4-B5780E429C25}"/>
              </a:ext>
            </a:extLst>
          </p:cNvPr>
          <p:cNvPicPr>
            <a:picLocks noChangeAspect="1"/>
          </p:cNvPicPr>
          <p:nvPr/>
        </p:nvPicPr>
        <p:blipFill>
          <a:blip r:embed="rId3"/>
          <a:stretch>
            <a:fillRect/>
          </a:stretch>
        </p:blipFill>
        <p:spPr>
          <a:xfrm>
            <a:off x="914399" y="864515"/>
            <a:ext cx="7315200" cy="390495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object 21">
            <a:extLst>
              <a:ext uri="{FF2B5EF4-FFF2-40B4-BE49-F238E27FC236}">
                <a16:creationId xmlns:a16="http://schemas.microsoft.com/office/drawing/2014/main" id="{1F9A71A0-4DE0-47DF-CE64-A7E2E4B4E09B}"/>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25</a:t>
            </a:fld>
            <a:endParaRPr sz="800" spc="-25" dirty="0">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6393AF95-2509-2571-9BC3-4CD2575CB6BF}"/>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4" name="TextBox 3">
            <a:extLst>
              <a:ext uri="{FF2B5EF4-FFF2-40B4-BE49-F238E27FC236}">
                <a16:creationId xmlns:a16="http://schemas.microsoft.com/office/drawing/2014/main" id="{B88458A0-4B57-ED98-BEBC-C96E0C0C57CF}"/>
              </a:ext>
            </a:extLst>
          </p:cNvPr>
          <p:cNvSpPr txBox="1"/>
          <p:nvPr/>
        </p:nvSpPr>
        <p:spPr>
          <a:xfrm>
            <a:off x="1066800" y="2495550"/>
            <a:ext cx="723900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Assessment Helpline: 602-542-5452 </a:t>
            </a:r>
          </a:p>
          <a:p>
            <a:pPr algn="ctr"/>
            <a:r>
              <a:rPr lang="en-US" dirty="0">
                <a:solidFill>
                  <a:schemeClr val="bg1"/>
                </a:solidFill>
                <a:latin typeface="Arial" panose="020B0604020202020204" pitchFamily="34" charset="0"/>
                <a:cs typeface="Arial" panose="020B0604020202020204" pitchFamily="34" charset="0"/>
              </a:rPr>
              <a:t>Email: </a:t>
            </a:r>
            <a:r>
              <a:rPr lang="en-US" dirty="0">
                <a:solidFill>
                  <a:srgbClr val="002D7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CTEAssessmentHelp@azed.gov</a:t>
            </a:r>
            <a:r>
              <a:rPr lang="en-US" dirty="0">
                <a:solidFill>
                  <a:srgbClr val="002D72"/>
                </a:solidFill>
                <a:latin typeface="Arial" panose="020B0604020202020204" pitchFamily="34" charset="0"/>
                <a:cs typeface="Arial" panose="020B0604020202020204" pitchFamily="34" charset="0"/>
              </a:rPr>
              <a:t> </a:t>
            </a:r>
          </a:p>
        </p:txBody>
      </p:sp>
      <p:sp>
        <p:nvSpPr>
          <p:cNvPr id="9" name="object 20">
            <a:extLst>
              <a:ext uri="{FF2B5EF4-FFF2-40B4-BE49-F238E27FC236}">
                <a16:creationId xmlns:a16="http://schemas.microsoft.com/office/drawing/2014/main" id="{2FE0C5B7-F623-BF2B-5123-9A07800E8CB9}"/>
              </a:ext>
            </a:extLst>
          </p:cNvPr>
          <p:cNvSpPr txBox="1">
            <a:spLocks/>
          </p:cNvSpPr>
          <p:nvPr/>
        </p:nvSpPr>
        <p:spPr>
          <a:xfrm>
            <a:off x="364621" y="1809750"/>
            <a:ext cx="8298180" cy="504625"/>
          </a:xfrm>
          <a:prstGeom prst="rect">
            <a:avLst/>
          </a:prstGeom>
        </p:spPr>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95"/>
              </a:spcBef>
            </a:pPr>
            <a:r>
              <a:rPr lang="en-US" sz="3200" b="1" spc="-70" dirty="0">
                <a:solidFill>
                  <a:schemeClr val="bg1"/>
                </a:solidFill>
                <a:latin typeface="Montserrat" pitchFamily="2" charset="0"/>
                <a:cs typeface="Arial Black"/>
              </a:rPr>
              <a:t>Questions? Call or send us an email!</a:t>
            </a:r>
            <a:endParaRPr lang="en-US" sz="3200" b="1" dirty="0">
              <a:solidFill>
                <a:schemeClr val="bg1"/>
              </a:solidFill>
              <a:latin typeface="Montserrat" pitchFamily="2" charset="0"/>
              <a:cs typeface="Arial Black"/>
            </a:endParaRPr>
          </a:p>
        </p:txBody>
      </p:sp>
      <p:sp>
        <p:nvSpPr>
          <p:cNvPr id="2" name="Oval 1">
            <a:extLst>
              <a:ext uri="{FF2B5EF4-FFF2-40B4-BE49-F238E27FC236}">
                <a16:creationId xmlns:a16="http://schemas.microsoft.com/office/drawing/2014/main" id="{83293D68-5DC5-D3BA-EF32-8CF912951998}"/>
              </a:ext>
            </a:extLst>
          </p:cNvPr>
          <p:cNvSpPr/>
          <p:nvPr/>
        </p:nvSpPr>
        <p:spPr>
          <a:xfrm>
            <a:off x="762000" y="1094324"/>
            <a:ext cx="95785" cy="95787"/>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6403D770-4339-9214-E3BA-52D3D7E1CF9A}"/>
              </a:ext>
            </a:extLst>
          </p:cNvPr>
          <p:cNvSpPr/>
          <p:nvPr/>
        </p:nvSpPr>
        <p:spPr>
          <a:xfrm>
            <a:off x="1564632" y="628406"/>
            <a:ext cx="68351" cy="683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4ADA98E-09B0-0A1E-B3EE-46022B331CAB}"/>
              </a:ext>
            </a:extLst>
          </p:cNvPr>
          <p:cNvSpPr txBox="1"/>
          <p:nvPr/>
        </p:nvSpPr>
        <p:spPr>
          <a:xfrm>
            <a:off x="1221294" y="327705"/>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8" name="TextBox 7">
            <a:extLst>
              <a:ext uri="{FF2B5EF4-FFF2-40B4-BE49-F238E27FC236}">
                <a16:creationId xmlns:a16="http://schemas.microsoft.com/office/drawing/2014/main" id="{3B552931-E3E4-C8DD-B1C3-32C9DF2A6808}"/>
              </a:ext>
            </a:extLst>
          </p:cNvPr>
          <p:cNvSpPr txBox="1"/>
          <p:nvPr/>
        </p:nvSpPr>
        <p:spPr>
          <a:xfrm>
            <a:off x="7651891" y="4402256"/>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10" name="Oval 9">
            <a:extLst>
              <a:ext uri="{FF2B5EF4-FFF2-40B4-BE49-F238E27FC236}">
                <a16:creationId xmlns:a16="http://schemas.microsoft.com/office/drawing/2014/main" id="{FCC74E21-CC45-920A-91F2-F35B5DEBF579}"/>
              </a:ext>
            </a:extLst>
          </p:cNvPr>
          <p:cNvSpPr/>
          <p:nvPr/>
        </p:nvSpPr>
        <p:spPr>
          <a:xfrm>
            <a:off x="8269890" y="3285437"/>
            <a:ext cx="71819" cy="718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806777F-F391-2825-8C55-08E37F867915}"/>
              </a:ext>
            </a:extLst>
          </p:cNvPr>
          <p:cNvSpPr/>
          <p:nvPr/>
        </p:nvSpPr>
        <p:spPr>
          <a:xfrm>
            <a:off x="8796525" y="4033590"/>
            <a:ext cx="81469" cy="81469"/>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73879" y="2647188"/>
            <a:ext cx="405765" cy="0"/>
          </a:xfrm>
          <a:custGeom>
            <a:avLst/>
            <a:gdLst/>
            <a:ahLst/>
            <a:cxnLst/>
            <a:rect l="l" t="t" r="r" b="b"/>
            <a:pathLst>
              <a:path w="405764">
                <a:moveTo>
                  <a:pt x="0" y="0"/>
                </a:moveTo>
                <a:lnTo>
                  <a:pt x="405257" y="0"/>
                </a:lnTo>
              </a:path>
            </a:pathLst>
          </a:custGeom>
          <a:ln w="12700">
            <a:solidFill>
              <a:srgbClr val="FFFFFF"/>
            </a:solidFill>
          </a:ln>
        </p:spPr>
        <p:txBody>
          <a:bodyPr wrap="square" lIns="0" tIns="0" rIns="0" bIns="0" rtlCol="0"/>
          <a:lstStyle/>
          <a:p>
            <a:endParaRPr dirty="0"/>
          </a:p>
        </p:txBody>
      </p:sp>
      <p:pic>
        <p:nvPicPr>
          <p:cNvPr id="10" name="Picture 9">
            <a:extLst>
              <a:ext uri="{FF2B5EF4-FFF2-40B4-BE49-F238E27FC236}">
                <a16:creationId xmlns:a16="http://schemas.microsoft.com/office/drawing/2014/main" id="{110C38F5-3785-FFF4-750E-E4502AE37032}"/>
              </a:ext>
            </a:extLst>
          </p:cNvPr>
          <p:cNvPicPr>
            <a:picLocks noChangeAspect="1"/>
          </p:cNvPicPr>
          <p:nvPr/>
        </p:nvPicPr>
        <p:blipFill>
          <a:blip r:embed="rId2"/>
          <a:stretch>
            <a:fillRect/>
          </a:stretch>
        </p:blipFill>
        <p:spPr>
          <a:xfrm>
            <a:off x="0" y="0"/>
            <a:ext cx="9144000" cy="4899554"/>
          </a:xfrm>
          <a:prstGeom prst="rect">
            <a:avLst/>
          </a:prstGeom>
        </p:spPr>
      </p:pic>
      <p:sp>
        <p:nvSpPr>
          <p:cNvPr id="8" name="object 8"/>
          <p:cNvSpPr txBox="1"/>
          <p:nvPr/>
        </p:nvSpPr>
        <p:spPr>
          <a:xfrm>
            <a:off x="228600" y="129491"/>
            <a:ext cx="2667000" cy="228909"/>
          </a:xfrm>
          <a:prstGeom prst="rect">
            <a:avLst/>
          </a:prstGeom>
        </p:spPr>
        <p:txBody>
          <a:bodyPr vert="horz" wrap="square" lIns="0" tIns="13335" rIns="0" bIns="0" rtlCol="0">
            <a:spAutoFit/>
          </a:bodyPr>
          <a:lstStyle/>
          <a:p>
            <a:pPr marL="12700">
              <a:lnSpc>
                <a:spcPct val="100000"/>
              </a:lnSpc>
              <a:spcBef>
                <a:spcPts val="105"/>
              </a:spcBef>
            </a:pPr>
            <a:r>
              <a:rPr sz="1400" spc="-10" dirty="0">
                <a:uFill>
                  <a:solidFill>
                    <a:srgbClr val="000000"/>
                  </a:solid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https://adeconnect.azed.gov/</a:t>
            </a:r>
            <a:endParaRPr sz="14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EDBCE8A-8313-980B-BB1E-4DED58D7ED42}"/>
              </a:ext>
            </a:extLst>
          </p:cNvPr>
          <p:cNvSpPr/>
          <p:nvPr/>
        </p:nvSpPr>
        <p:spPr>
          <a:xfrm>
            <a:off x="6629400" y="4095750"/>
            <a:ext cx="2362200" cy="4572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bject 21">
            <a:extLst>
              <a:ext uri="{FF2B5EF4-FFF2-40B4-BE49-F238E27FC236}">
                <a16:creationId xmlns:a16="http://schemas.microsoft.com/office/drawing/2014/main" id="{00783542-2183-556A-BB2B-E2673DE222F3}"/>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3</a:t>
            </a:fld>
            <a:endParaRPr sz="800" spc="-25" dirty="0">
              <a:latin typeface="Arial" panose="020B0604020202020204" pitchFamily="34" charset="0"/>
              <a:cs typeface="Arial" panose="020B0604020202020204" pitchFamily="34" charset="0"/>
            </a:endParaRPr>
          </a:p>
        </p:txBody>
      </p:sp>
      <p:sp>
        <p:nvSpPr>
          <p:cNvPr id="13" name="object 3">
            <a:extLst>
              <a:ext uri="{FF2B5EF4-FFF2-40B4-BE49-F238E27FC236}">
                <a16:creationId xmlns:a16="http://schemas.microsoft.com/office/drawing/2014/main" id="{2A1EDE6F-1C81-BBEB-81CD-A7D6963E577B}"/>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pic>
        <p:nvPicPr>
          <p:cNvPr id="3" name="Picture 2">
            <a:extLst>
              <a:ext uri="{FF2B5EF4-FFF2-40B4-BE49-F238E27FC236}">
                <a16:creationId xmlns:a16="http://schemas.microsoft.com/office/drawing/2014/main" id="{476388A4-3CDE-FCBD-DA5D-AF4DD3EB3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360121" y="-901836"/>
            <a:ext cx="22959" cy="2743200"/>
          </a:xfrm>
          <a:prstGeom prst="rect">
            <a:avLst/>
          </a:prstGeom>
        </p:spPr>
      </p:pic>
      <p:pic>
        <p:nvPicPr>
          <p:cNvPr id="4" name="Picture 3">
            <a:extLst>
              <a:ext uri="{FF2B5EF4-FFF2-40B4-BE49-F238E27FC236}">
                <a16:creationId xmlns:a16="http://schemas.microsoft.com/office/drawing/2014/main" id="{CDD43B85-8CA2-7A39-E138-7D62A7CCA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533746" y="324005"/>
            <a:ext cx="76509" cy="914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73879" y="2647188"/>
            <a:ext cx="405765" cy="0"/>
          </a:xfrm>
          <a:custGeom>
            <a:avLst/>
            <a:gdLst/>
            <a:ahLst/>
            <a:cxnLst/>
            <a:rect l="l" t="t" r="r" b="b"/>
            <a:pathLst>
              <a:path w="405764">
                <a:moveTo>
                  <a:pt x="0" y="0"/>
                </a:moveTo>
                <a:lnTo>
                  <a:pt x="405257" y="0"/>
                </a:lnTo>
              </a:path>
            </a:pathLst>
          </a:custGeom>
          <a:ln w="12700">
            <a:solidFill>
              <a:srgbClr val="FFFFFF"/>
            </a:solidFill>
          </a:ln>
        </p:spPr>
        <p:txBody>
          <a:bodyPr wrap="square" lIns="0" tIns="0" rIns="0" bIns="0" rtlCol="0"/>
          <a:lstStyle/>
          <a:p>
            <a:endParaRPr dirty="0"/>
          </a:p>
        </p:txBody>
      </p:sp>
      <p:sp>
        <p:nvSpPr>
          <p:cNvPr id="6" name="object 6"/>
          <p:cNvSpPr txBox="1">
            <a:spLocks noGrp="1"/>
          </p:cNvSpPr>
          <p:nvPr>
            <p:ph type="title"/>
          </p:nvPr>
        </p:nvSpPr>
        <p:spPr>
          <a:xfrm>
            <a:off x="1308378" y="288420"/>
            <a:ext cx="6518909"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2D72"/>
                </a:solidFill>
                <a:latin typeface="Montserrat" pitchFamily="2" charset="0"/>
                <a:cs typeface="Raleway"/>
              </a:rPr>
              <a:t>Note</a:t>
            </a:r>
            <a:r>
              <a:rPr sz="3200" b="1" spc="-15" dirty="0">
                <a:solidFill>
                  <a:srgbClr val="002D72"/>
                </a:solidFill>
                <a:latin typeface="Montserrat" pitchFamily="2" charset="0"/>
                <a:cs typeface="Raleway"/>
              </a:rPr>
              <a:t> </a:t>
            </a:r>
            <a:r>
              <a:rPr sz="3200" b="1" dirty="0">
                <a:solidFill>
                  <a:srgbClr val="002D72"/>
                </a:solidFill>
                <a:latin typeface="Montserrat" pitchFamily="2" charset="0"/>
                <a:cs typeface="Raleway"/>
              </a:rPr>
              <a:t>for</a:t>
            </a:r>
            <a:r>
              <a:rPr sz="3200" b="1" spc="-125" dirty="0">
                <a:solidFill>
                  <a:srgbClr val="002D72"/>
                </a:solidFill>
                <a:latin typeface="Montserrat" pitchFamily="2" charset="0"/>
                <a:cs typeface="Raleway"/>
              </a:rPr>
              <a:t> </a:t>
            </a:r>
            <a:r>
              <a:rPr sz="3200" b="1" dirty="0">
                <a:solidFill>
                  <a:srgbClr val="002D72"/>
                </a:solidFill>
                <a:latin typeface="Montserrat" pitchFamily="2" charset="0"/>
                <a:cs typeface="Raleway"/>
              </a:rPr>
              <a:t>Entity</a:t>
            </a:r>
            <a:r>
              <a:rPr sz="3200" b="1" spc="-20" dirty="0">
                <a:solidFill>
                  <a:srgbClr val="002D72"/>
                </a:solidFill>
                <a:latin typeface="Montserrat" pitchFamily="2" charset="0"/>
                <a:cs typeface="Raleway"/>
              </a:rPr>
              <a:t> </a:t>
            </a:r>
            <a:r>
              <a:rPr sz="3200" b="1" spc="-10" dirty="0">
                <a:solidFill>
                  <a:srgbClr val="002D72"/>
                </a:solidFill>
                <a:latin typeface="Montserrat" pitchFamily="2" charset="0"/>
                <a:cs typeface="Raleway"/>
              </a:rPr>
              <a:t>Administrators</a:t>
            </a:r>
            <a:endParaRPr sz="3200" b="1" dirty="0">
              <a:solidFill>
                <a:srgbClr val="002D72"/>
              </a:solidFill>
              <a:latin typeface="Montserrat" pitchFamily="2" charset="0"/>
              <a:cs typeface="Raleway"/>
            </a:endParaRPr>
          </a:p>
        </p:txBody>
      </p:sp>
      <p:sp>
        <p:nvSpPr>
          <p:cNvPr id="7" name="object 7"/>
          <p:cNvSpPr txBox="1"/>
          <p:nvPr/>
        </p:nvSpPr>
        <p:spPr>
          <a:xfrm>
            <a:off x="1181416" y="912784"/>
            <a:ext cx="6790690" cy="588010"/>
          </a:xfrm>
          <a:prstGeom prst="rect">
            <a:avLst/>
          </a:prstGeom>
        </p:spPr>
        <p:txBody>
          <a:bodyPr vert="horz" wrap="square" lIns="0" tIns="22860" rIns="0" bIns="0" rtlCol="0">
            <a:spAutoFit/>
          </a:bodyPr>
          <a:lstStyle/>
          <a:p>
            <a:pPr marL="12700" marR="5080">
              <a:lnSpc>
                <a:spcPts val="2210"/>
              </a:lnSpc>
              <a:spcBef>
                <a:spcPts val="180"/>
              </a:spcBef>
            </a:pPr>
            <a:r>
              <a:rPr dirty="0">
                <a:latin typeface="Arial" panose="020B0604020202020204" pitchFamily="34" charset="0"/>
                <a:cs typeface="Arial" panose="020B0604020202020204" pitchFamily="34" charset="0"/>
              </a:rPr>
              <a:t>When adding a new user in ADEConnect, make sure the bullet “Login through ADEConnect” is selected:</a:t>
            </a:r>
          </a:p>
        </p:txBody>
      </p:sp>
      <p:sp>
        <p:nvSpPr>
          <p:cNvPr id="9" name="object 9"/>
          <p:cNvSpPr txBox="1"/>
          <p:nvPr/>
        </p:nvSpPr>
        <p:spPr>
          <a:xfrm>
            <a:off x="304799" y="3780021"/>
            <a:ext cx="8458200" cy="571054"/>
          </a:xfrm>
          <a:prstGeom prst="rect">
            <a:avLst/>
          </a:prstGeom>
          <a:solidFill>
            <a:srgbClr val="002D72"/>
          </a:solidFill>
          <a:ln w="76200">
            <a:solidFill>
              <a:srgbClr val="002D72"/>
            </a:solidFill>
          </a:ln>
        </p:spPr>
        <p:txBody>
          <a:bodyPr vert="horz" wrap="square" lIns="0" tIns="9525" rIns="0" bIns="0" rtlCol="0">
            <a:spAutoFit/>
          </a:bodyPr>
          <a:lstStyle/>
          <a:p>
            <a:pPr marL="12700" marR="5080" indent="-635" algn="ctr">
              <a:lnSpc>
                <a:spcPct val="102299"/>
              </a:lnSpc>
              <a:spcBef>
                <a:spcPts val="75"/>
              </a:spcBef>
            </a:pPr>
            <a:r>
              <a:rPr lang="en-US" sz="1200" dirty="0">
                <a:solidFill>
                  <a:schemeClr val="bg1"/>
                </a:solidFill>
                <a:latin typeface="Arial" panose="020B0604020202020204" pitchFamily="34" charset="0"/>
                <a:cs typeface="Arial" panose="020B0604020202020204" pitchFamily="34" charset="0"/>
              </a:rPr>
              <a:t>Note: </a:t>
            </a:r>
            <a:r>
              <a:rPr sz="1200" dirty="0">
                <a:solidFill>
                  <a:schemeClr val="bg1"/>
                </a:solidFill>
                <a:latin typeface="Arial" panose="020B0604020202020204" pitchFamily="34" charset="0"/>
                <a:cs typeface="Arial" panose="020B0604020202020204" pitchFamily="34" charset="0"/>
              </a:rPr>
              <a:t>SIS users login to ADEConnect through their SIS (Student Information System like Edupoint</a:t>
            </a:r>
            <a:r>
              <a:rPr lang="en-US" sz="1200" dirty="0">
                <a:solidFill>
                  <a:schemeClr val="bg1"/>
                </a:solidFill>
                <a:latin typeface="Arial" panose="020B0604020202020204" pitchFamily="34" charset="0"/>
                <a:cs typeface="Arial" panose="020B0604020202020204" pitchFamily="34" charset="0"/>
              </a:rPr>
              <a:t> or Synergy</a:t>
            </a:r>
            <a:r>
              <a:rPr sz="1200" dirty="0">
                <a:solidFill>
                  <a:schemeClr val="bg1"/>
                </a:solidFill>
                <a:latin typeface="Arial" panose="020B0604020202020204" pitchFamily="34" charset="0"/>
                <a:cs typeface="Arial" panose="020B0604020202020204" pitchFamily="34" charset="0"/>
              </a:rPr>
              <a:t>). They will be</a:t>
            </a:r>
            <a:r>
              <a:rPr lang="en-US" sz="1200"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authenticated to ADEConnect based on the trust between ADE and their system.</a:t>
            </a:r>
          </a:p>
          <a:p>
            <a:pPr marL="12700" algn="ctr">
              <a:lnSpc>
                <a:spcPct val="100000"/>
              </a:lnSpc>
            </a:pPr>
            <a:r>
              <a:rPr sz="1200" dirty="0">
                <a:solidFill>
                  <a:schemeClr val="bg1"/>
                </a:solidFill>
                <a:latin typeface="Arial" panose="020B0604020202020204" pitchFamily="34" charset="0"/>
                <a:cs typeface="Arial" panose="020B0604020202020204" pitchFamily="34" charset="0"/>
              </a:rPr>
              <a:t>Non-SIS</a:t>
            </a:r>
            <a:r>
              <a:rPr sz="1200" spc="5"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users</a:t>
            </a:r>
            <a:r>
              <a:rPr sz="1200" spc="114"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can log into </a:t>
            </a:r>
            <a:r>
              <a:rPr sz="1200" dirty="0">
                <a:solidFill>
                  <a:schemeClr val="bg1"/>
                </a:solidFill>
                <a:latin typeface="Arial" panose="020B0604020202020204" pitchFamily="34" charset="0"/>
                <a:cs typeface="Arial" panose="020B0604020202020204" pitchFamily="34" charset="0"/>
              </a:rPr>
              <a:t>ADEConnect</a:t>
            </a:r>
            <a:r>
              <a:rPr sz="1200" spc="60"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by</a:t>
            </a:r>
            <a:r>
              <a:rPr sz="1200" spc="30"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providing</a:t>
            </a:r>
            <a:r>
              <a:rPr sz="1200" spc="50"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their</a:t>
            </a:r>
            <a:r>
              <a:rPr sz="1200" spc="60"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username</a:t>
            </a:r>
            <a:r>
              <a:rPr sz="1200" spc="95"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and</a:t>
            </a:r>
            <a:r>
              <a:rPr sz="1200" spc="55"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password</a:t>
            </a:r>
            <a:r>
              <a:rPr sz="1200" spc="65"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via</a:t>
            </a:r>
            <a:r>
              <a:rPr sz="1200" spc="110"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a </a:t>
            </a:r>
            <a:r>
              <a:rPr sz="1200" spc="-10" dirty="0">
                <a:solidFill>
                  <a:schemeClr val="bg1"/>
                </a:solidFill>
                <a:latin typeface="Arial" panose="020B0604020202020204" pitchFamily="34" charset="0"/>
                <a:cs typeface="Arial" panose="020B0604020202020204" pitchFamily="34" charset="0"/>
              </a:rPr>
              <a:t>browser.</a:t>
            </a:r>
            <a:endParaRPr sz="1200" dirty="0">
              <a:solidFill>
                <a:schemeClr val="bg1"/>
              </a:solidFill>
              <a:latin typeface="Arial" panose="020B0604020202020204" pitchFamily="34" charset="0"/>
              <a:cs typeface="Arial" panose="020B0604020202020204" pitchFamily="34" charset="0"/>
            </a:endParaRPr>
          </a:p>
        </p:txBody>
      </p:sp>
      <p:sp>
        <p:nvSpPr>
          <p:cNvPr id="10" name="object 10"/>
          <p:cNvSpPr txBox="1"/>
          <p:nvPr/>
        </p:nvSpPr>
        <p:spPr>
          <a:xfrm>
            <a:off x="1084878" y="3019928"/>
            <a:ext cx="6578002" cy="662361"/>
          </a:xfrm>
          <a:prstGeom prst="rect">
            <a:avLst/>
          </a:prstGeom>
        </p:spPr>
        <p:txBody>
          <a:bodyPr vert="horz" wrap="square" lIns="0" tIns="20955" rIns="0" bIns="0" rtlCol="0">
            <a:spAutoFit/>
          </a:bodyPr>
          <a:lstStyle/>
          <a:p>
            <a:pPr marL="12700" marR="5080" indent="-635" algn="ctr">
              <a:lnSpc>
                <a:spcPts val="1610"/>
              </a:lnSpc>
              <a:spcBef>
                <a:spcPts val="165"/>
              </a:spcBef>
            </a:pPr>
            <a:r>
              <a:rPr sz="1600" dirty="0">
                <a:latin typeface="Arial" panose="020B0604020202020204" pitchFamily="34" charset="0"/>
                <a:cs typeface="Arial" panose="020B0604020202020204" pitchFamily="34" charset="0"/>
              </a:rPr>
              <a:t>How to add a new user tutorial is in </a:t>
            </a:r>
            <a:r>
              <a:rPr sz="1600" u="sng" dirty="0">
                <a:uFill>
                  <a:solidFill>
                    <a:srgbClr val="000000"/>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ADEConnect - FAQ (azed.gov)</a:t>
            </a:r>
            <a:r>
              <a:rPr sz="1600" u="none" dirty="0">
                <a:latin typeface="Arial" panose="020B0604020202020204" pitchFamily="34" charset="0"/>
                <a:cs typeface="Arial" panose="020B0604020202020204" pitchFamily="34" charset="0"/>
              </a:rPr>
              <a:t> ADEConnect&gt;Help&gt;FAQ&gt;</a:t>
            </a:r>
            <a:r>
              <a:rPr lang="en-US" sz="1600" u="none" dirty="0">
                <a:latin typeface="Arial" panose="020B0604020202020204" pitchFamily="34" charset="0"/>
                <a:cs typeface="Arial" panose="020B0604020202020204" pitchFamily="34" charset="0"/>
              </a:rPr>
              <a:t>How to Add a New </a:t>
            </a:r>
            <a:r>
              <a:rPr lang="en-US" sz="1600" u="none" dirty="0" err="1">
                <a:latin typeface="Arial" panose="020B0604020202020204" pitchFamily="34" charset="0"/>
                <a:cs typeface="Arial" panose="020B0604020202020204" pitchFamily="34" charset="0"/>
              </a:rPr>
              <a:t>ADEConnect</a:t>
            </a:r>
            <a:r>
              <a:rPr lang="en-US" sz="1600" u="none" dirty="0">
                <a:latin typeface="Arial" panose="020B0604020202020204" pitchFamily="34" charset="0"/>
                <a:cs typeface="Arial" panose="020B0604020202020204" pitchFamily="34" charset="0"/>
              </a:rPr>
              <a:t> User</a:t>
            </a:r>
          </a:p>
          <a:p>
            <a:pPr marL="12700" marR="5080" indent="-635" algn="ctr">
              <a:lnSpc>
                <a:spcPts val="1610"/>
              </a:lnSpc>
              <a:spcBef>
                <a:spcPts val="165"/>
              </a:spcBef>
            </a:pPr>
            <a:endParaRPr lang="en-US" sz="1600" dirty="0">
              <a:latin typeface="Arial" panose="020B0604020202020204" pitchFamily="34" charset="0"/>
              <a:cs typeface="Arial" panose="020B0604020202020204" pitchFamily="34" charset="0"/>
            </a:endParaRPr>
          </a:p>
        </p:txBody>
      </p:sp>
      <p:grpSp>
        <p:nvGrpSpPr>
          <p:cNvPr id="11" name="object 11"/>
          <p:cNvGrpSpPr/>
          <p:nvPr/>
        </p:nvGrpSpPr>
        <p:grpSpPr>
          <a:xfrm>
            <a:off x="1440180" y="1747569"/>
            <a:ext cx="6187439" cy="1005330"/>
            <a:chOff x="1440180" y="1747528"/>
            <a:chExt cx="6187439" cy="1090686"/>
          </a:xfrm>
        </p:grpSpPr>
        <p:pic>
          <p:nvPicPr>
            <p:cNvPr id="12" name="object 12"/>
            <p:cNvPicPr/>
            <p:nvPr/>
          </p:nvPicPr>
          <p:blipFill>
            <a:blip r:embed="rId3" cstate="print"/>
            <a:stretch>
              <a:fillRect/>
            </a:stretch>
          </p:blipFill>
          <p:spPr>
            <a:xfrm>
              <a:off x="1440180" y="1747528"/>
              <a:ext cx="6187439" cy="822959"/>
            </a:xfrm>
            <a:prstGeom prst="rect">
              <a:avLst/>
            </a:prstGeom>
            <a:ln w="12700">
              <a:solidFill>
                <a:schemeClr val="tx1"/>
              </a:solidFill>
            </a:ln>
            <a:effectLst>
              <a:outerShdw blurRad="292100" dist="139700" dir="2700000" algn="ctr" rotWithShape="0">
                <a:schemeClr val="tx1">
                  <a:alpha val="65000"/>
                </a:schemeClr>
              </a:outerShdw>
            </a:effectLst>
          </p:spPr>
        </p:pic>
        <p:sp>
          <p:nvSpPr>
            <p:cNvPr id="13" name="object 13"/>
            <p:cNvSpPr/>
            <p:nvPr/>
          </p:nvSpPr>
          <p:spPr>
            <a:xfrm>
              <a:off x="3048000" y="2167654"/>
              <a:ext cx="314325" cy="670560"/>
            </a:xfrm>
            <a:custGeom>
              <a:avLst/>
              <a:gdLst/>
              <a:ahLst/>
              <a:cxnLst/>
              <a:rect l="l" t="t" r="r" b="b"/>
              <a:pathLst>
                <a:path w="314325" h="670560">
                  <a:moveTo>
                    <a:pt x="156972" y="0"/>
                  </a:moveTo>
                  <a:lnTo>
                    <a:pt x="0" y="157480"/>
                  </a:lnTo>
                  <a:lnTo>
                    <a:pt x="78486" y="157480"/>
                  </a:lnTo>
                  <a:lnTo>
                    <a:pt x="78486" y="670560"/>
                  </a:lnTo>
                  <a:lnTo>
                    <a:pt x="235458" y="670560"/>
                  </a:lnTo>
                  <a:lnTo>
                    <a:pt x="235458" y="157480"/>
                  </a:lnTo>
                  <a:lnTo>
                    <a:pt x="313944" y="157480"/>
                  </a:lnTo>
                  <a:lnTo>
                    <a:pt x="156972" y="0"/>
                  </a:lnTo>
                  <a:close/>
                </a:path>
              </a:pathLst>
            </a:custGeom>
            <a:solidFill>
              <a:srgbClr val="C00000"/>
            </a:solidFill>
            <a:ln w="31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5" name="object 21">
            <a:extLst>
              <a:ext uri="{FF2B5EF4-FFF2-40B4-BE49-F238E27FC236}">
                <a16:creationId xmlns:a16="http://schemas.microsoft.com/office/drawing/2014/main" id="{13C14839-97CB-F28F-0A3D-9666A993383F}"/>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4</a:t>
            </a:fld>
            <a:endParaRPr sz="800" spc="-25" dirty="0">
              <a:latin typeface="Arial" panose="020B0604020202020204" pitchFamily="34" charset="0"/>
              <a:cs typeface="Arial" panose="020B0604020202020204" pitchFamily="34" charset="0"/>
            </a:endParaRPr>
          </a:p>
        </p:txBody>
      </p:sp>
      <p:sp>
        <p:nvSpPr>
          <p:cNvPr id="16" name="object 3">
            <a:extLst>
              <a:ext uri="{FF2B5EF4-FFF2-40B4-BE49-F238E27FC236}">
                <a16:creationId xmlns:a16="http://schemas.microsoft.com/office/drawing/2014/main" id="{CF1713CC-29C8-4F1B-01EB-C963904EF425}"/>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pic>
        <p:nvPicPr>
          <p:cNvPr id="3" name="Picture 2">
            <a:extLst>
              <a:ext uri="{FF2B5EF4-FFF2-40B4-BE49-F238E27FC236}">
                <a16:creationId xmlns:a16="http://schemas.microsoft.com/office/drawing/2014/main" id="{679C6265-45C6-D058-FE80-8B0B9635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548779" y="-1437072"/>
            <a:ext cx="38105" cy="45535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0" y="455299"/>
            <a:ext cx="9144000" cy="504625"/>
          </a:xfrm>
          <a:prstGeom prst="rect">
            <a:avLst/>
          </a:prstGeom>
        </p:spPr>
        <p:txBody>
          <a:bodyPr vert="horz" wrap="square" lIns="0" tIns="12065" rIns="0" bIns="0" rtlCol="0">
            <a:spAutoFit/>
          </a:bodyPr>
          <a:lstStyle/>
          <a:p>
            <a:pPr marL="12700" algn="ctr">
              <a:lnSpc>
                <a:spcPct val="100000"/>
              </a:lnSpc>
              <a:spcBef>
                <a:spcPts val="95"/>
              </a:spcBef>
            </a:pPr>
            <a:r>
              <a:rPr sz="3200" spc="-60" dirty="0">
                <a:solidFill>
                  <a:srgbClr val="002D72"/>
                </a:solidFill>
                <a:latin typeface="Montserrat" pitchFamily="2" charset="0"/>
                <a:cs typeface="Arial Black"/>
              </a:rPr>
              <a:t>ADEConnect</a:t>
            </a:r>
            <a:r>
              <a:rPr sz="3200" spc="-210" dirty="0">
                <a:solidFill>
                  <a:srgbClr val="002D72"/>
                </a:solidFill>
                <a:latin typeface="Montserrat" pitchFamily="2" charset="0"/>
                <a:cs typeface="Arial Black"/>
              </a:rPr>
              <a:t> </a:t>
            </a:r>
            <a:r>
              <a:rPr lang="en-US" sz="3200" spc="-20" dirty="0">
                <a:solidFill>
                  <a:srgbClr val="002D72"/>
                </a:solidFill>
                <a:latin typeface="Montserrat" pitchFamily="2" charset="0"/>
                <a:cs typeface="Arial Black"/>
              </a:rPr>
              <a:t>Home</a:t>
            </a:r>
            <a:r>
              <a:rPr lang="en-US" sz="3200" spc="-220" dirty="0">
                <a:solidFill>
                  <a:srgbClr val="002D72"/>
                </a:solidFill>
                <a:latin typeface="Montserrat" pitchFamily="2" charset="0"/>
                <a:cs typeface="Arial Black"/>
              </a:rPr>
              <a:t> </a:t>
            </a:r>
            <a:r>
              <a:rPr lang="en-US" sz="3200" spc="-20" dirty="0">
                <a:solidFill>
                  <a:srgbClr val="002D72"/>
                </a:solidFill>
                <a:latin typeface="Montserrat" pitchFamily="2" charset="0"/>
                <a:cs typeface="Arial Black"/>
              </a:rPr>
              <a:t>Page</a:t>
            </a:r>
            <a:endParaRPr sz="3200" dirty="0">
              <a:solidFill>
                <a:srgbClr val="002D72"/>
              </a:solidFill>
              <a:latin typeface="Montserrat" pitchFamily="2" charset="0"/>
              <a:cs typeface="Arial Black"/>
            </a:endParaRPr>
          </a:p>
        </p:txBody>
      </p:sp>
      <p:sp>
        <p:nvSpPr>
          <p:cNvPr id="3" name="object 3"/>
          <p:cNvSpPr txBox="1"/>
          <p:nvPr/>
        </p:nvSpPr>
        <p:spPr>
          <a:xfrm>
            <a:off x="685800" y="1279045"/>
            <a:ext cx="7527925" cy="1209818"/>
          </a:xfrm>
          <a:prstGeom prst="rect">
            <a:avLst/>
          </a:prstGeom>
        </p:spPr>
        <p:txBody>
          <a:bodyPr vert="horz" wrap="square" lIns="0" tIns="12700" rIns="0" bIns="0" rtlCol="0">
            <a:spAutoFit/>
          </a:bodyPr>
          <a:lstStyle/>
          <a:p>
            <a:pPr marL="12700" marR="5080">
              <a:lnSpc>
                <a:spcPct val="145900"/>
              </a:lnSpc>
              <a:spcBef>
                <a:spcPts val="100"/>
              </a:spcBef>
            </a:pPr>
            <a:r>
              <a:rPr b="1" spc="-35" dirty="0">
                <a:latin typeface="Arial" panose="020B0604020202020204" pitchFamily="34" charset="0"/>
                <a:cs typeface="Arial" panose="020B0604020202020204" pitchFamily="34" charset="0"/>
              </a:rPr>
              <a:t>Depending</a:t>
            </a:r>
            <a:r>
              <a:rPr b="1" spc="-185" dirty="0">
                <a:latin typeface="Arial" panose="020B0604020202020204" pitchFamily="34" charset="0"/>
                <a:cs typeface="Arial" panose="020B0604020202020204" pitchFamily="34" charset="0"/>
              </a:rPr>
              <a:t> </a:t>
            </a:r>
            <a:r>
              <a:rPr b="1" spc="-35" dirty="0">
                <a:latin typeface="Arial" panose="020B0604020202020204" pitchFamily="34" charset="0"/>
                <a:cs typeface="Arial" panose="020B0604020202020204" pitchFamily="34" charset="0"/>
              </a:rPr>
              <a:t>on</a:t>
            </a:r>
            <a:r>
              <a:rPr b="1" spc="-110" dirty="0">
                <a:latin typeface="Arial" panose="020B0604020202020204" pitchFamily="34" charset="0"/>
                <a:cs typeface="Arial" panose="020B0604020202020204" pitchFamily="34" charset="0"/>
              </a:rPr>
              <a:t> </a:t>
            </a:r>
            <a:r>
              <a:rPr b="1" spc="-25" dirty="0">
                <a:latin typeface="Arial" panose="020B0604020202020204" pitchFamily="34" charset="0"/>
                <a:cs typeface="Arial" panose="020B0604020202020204" pitchFamily="34" charset="0"/>
              </a:rPr>
              <a:t>your</a:t>
            </a:r>
            <a:r>
              <a:rPr b="1" spc="-190" dirty="0">
                <a:latin typeface="Arial" panose="020B0604020202020204" pitchFamily="34" charset="0"/>
                <a:cs typeface="Arial" panose="020B0604020202020204" pitchFamily="34" charset="0"/>
              </a:rPr>
              <a:t> </a:t>
            </a:r>
            <a:r>
              <a:rPr b="1" spc="-35" dirty="0">
                <a:latin typeface="Arial" panose="020B0604020202020204" pitchFamily="34" charset="0"/>
                <a:cs typeface="Arial" panose="020B0604020202020204" pitchFamily="34" charset="0"/>
              </a:rPr>
              <a:t>ADEConnect</a:t>
            </a:r>
            <a:r>
              <a:rPr b="1" spc="-220" dirty="0">
                <a:latin typeface="Arial" panose="020B0604020202020204" pitchFamily="34" charset="0"/>
                <a:cs typeface="Arial" panose="020B0604020202020204" pitchFamily="34" charset="0"/>
              </a:rPr>
              <a:t> </a:t>
            </a:r>
            <a:r>
              <a:rPr b="1" spc="-25" dirty="0">
                <a:latin typeface="Arial" panose="020B0604020202020204" pitchFamily="34" charset="0"/>
                <a:cs typeface="Arial" panose="020B0604020202020204" pitchFamily="34" charset="0"/>
              </a:rPr>
              <a:t>privileges,</a:t>
            </a:r>
            <a:r>
              <a:rPr b="1" spc="-235"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there</a:t>
            </a:r>
            <a:r>
              <a:rPr spc="-15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may</a:t>
            </a:r>
            <a:r>
              <a:rPr spc="2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be</a:t>
            </a:r>
            <a:r>
              <a:rPr spc="-8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more</a:t>
            </a:r>
            <a:r>
              <a:rPr spc="5"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than</a:t>
            </a:r>
            <a:r>
              <a:rPr spc="-75"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one system</a:t>
            </a:r>
            <a:r>
              <a:rPr spc="-8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listed.</a:t>
            </a:r>
            <a:r>
              <a:rPr spc="30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There</a:t>
            </a:r>
            <a:r>
              <a:rPr spc="-95" dirty="0">
                <a:latin typeface="Arial" panose="020B0604020202020204" pitchFamily="34" charset="0"/>
                <a:cs typeface="Arial" panose="020B0604020202020204" pitchFamily="34" charset="0"/>
              </a:rPr>
              <a:t> </a:t>
            </a:r>
            <a:r>
              <a:rPr spc="-35" dirty="0">
                <a:latin typeface="Arial" panose="020B0604020202020204" pitchFamily="34" charset="0"/>
                <a:cs typeface="Arial" panose="020B0604020202020204" pitchFamily="34" charset="0"/>
              </a:rPr>
              <a:t>are</a:t>
            </a:r>
            <a:r>
              <a:rPr spc="-114"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two</a:t>
            </a:r>
            <a:r>
              <a:rPr spc="-20" dirty="0">
                <a:latin typeface="Arial" panose="020B0604020202020204" pitchFamily="34" charset="0"/>
                <a:cs typeface="Arial" panose="020B0604020202020204" pitchFamily="34" charset="0"/>
              </a:rPr>
              <a:t> </a:t>
            </a:r>
            <a:r>
              <a:rPr spc="-30" dirty="0">
                <a:latin typeface="Arial" panose="020B0604020202020204" pitchFamily="34" charset="0"/>
                <a:cs typeface="Arial" panose="020B0604020202020204" pitchFamily="34" charset="0"/>
              </a:rPr>
              <a:t>systems</a:t>
            </a:r>
            <a:r>
              <a:rPr spc="-65" dirty="0">
                <a:latin typeface="Arial" panose="020B0604020202020204" pitchFamily="34" charset="0"/>
                <a:cs typeface="Arial" panose="020B0604020202020204" pitchFamily="34" charset="0"/>
              </a:rPr>
              <a:t> </a:t>
            </a:r>
            <a:r>
              <a:rPr spc="-30" dirty="0">
                <a:latin typeface="Arial" panose="020B0604020202020204" pitchFamily="34" charset="0"/>
                <a:cs typeface="Arial" panose="020B0604020202020204" pitchFamily="34" charset="0"/>
              </a:rPr>
              <a:t>shown</a:t>
            </a:r>
            <a:r>
              <a:rPr spc="-130"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here.</a:t>
            </a:r>
            <a:r>
              <a:rPr spc="-254" dirty="0">
                <a:latin typeface="Arial" panose="020B0604020202020204" pitchFamily="34" charset="0"/>
                <a:cs typeface="Arial" panose="020B0604020202020204" pitchFamily="34" charset="0"/>
              </a:rPr>
              <a:t> </a:t>
            </a:r>
            <a:r>
              <a:rPr b="1" spc="-20" dirty="0">
                <a:latin typeface="Arial" panose="020B0604020202020204" pitchFamily="34" charset="0"/>
                <a:cs typeface="Arial" panose="020B0604020202020204" pitchFamily="34" charset="0"/>
              </a:rPr>
              <a:t>Click</a:t>
            </a:r>
            <a:r>
              <a:rPr b="1" spc="-110" dirty="0">
                <a:latin typeface="Arial" panose="020B0604020202020204" pitchFamily="34" charset="0"/>
                <a:cs typeface="Arial" panose="020B0604020202020204" pitchFamily="34" charset="0"/>
              </a:rPr>
              <a:t> </a:t>
            </a:r>
            <a:r>
              <a:rPr b="1" dirty="0">
                <a:latin typeface="Arial" panose="020B0604020202020204" pitchFamily="34" charset="0"/>
                <a:cs typeface="Arial" panose="020B0604020202020204" pitchFamily="34" charset="0"/>
              </a:rPr>
              <a:t>on</a:t>
            </a:r>
            <a:r>
              <a:rPr b="1" spc="-35" dirty="0">
                <a:latin typeface="Arial" panose="020B0604020202020204" pitchFamily="34" charset="0"/>
                <a:cs typeface="Arial" panose="020B0604020202020204" pitchFamily="34" charset="0"/>
              </a:rPr>
              <a:t> </a:t>
            </a:r>
            <a:r>
              <a:rPr b="1" spc="-30" dirty="0">
                <a:latin typeface="Arial" panose="020B0604020202020204" pitchFamily="34" charset="0"/>
                <a:cs typeface="Arial" panose="020B0604020202020204" pitchFamily="34" charset="0"/>
              </a:rPr>
              <a:t>the</a:t>
            </a:r>
            <a:r>
              <a:rPr b="1" spc="-170" dirty="0">
                <a:latin typeface="Arial" panose="020B0604020202020204" pitchFamily="34" charset="0"/>
                <a:cs typeface="Arial" panose="020B0604020202020204" pitchFamily="34" charset="0"/>
              </a:rPr>
              <a:t> </a:t>
            </a:r>
            <a:r>
              <a:rPr b="1" spc="-25" dirty="0">
                <a:latin typeface="Arial" panose="020B0604020202020204" pitchFamily="34" charset="0"/>
                <a:cs typeface="Arial" panose="020B0604020202020204" pitchFamily="34" charset="0"/>
              </a:rPr>
              <a:t>CTE </a:t>
            </a:r>
            <a:r>
              <a:rPr b="1" spc="-70" dirty="0">
                <a:latin typeface="Arial" panose="020B0604020202020204" pitchFamily="34" charset="0"/>
                <a:cs typeface="Arial" panose="020B0604020202020204" pitchFamily="34" charset="0"/>
              </a:rPr>
              <a:t>Technical</a:t>
            </a:r>
            <a:r>
              <a:rPr b="1" spc="-229" dirty="0">
                <a:latin typeface="Arial" panose="020B0604020202020204" pitchFamily="34" charset="0"/>
                <a:cs typeface="Arial" panose="020B0604020202020204" pitchFamily="34" charset="0"/>
              </a:rPr>
              <a:t> </a:t>
            </a:r>
            <a:r>
              <a:rPr b="1" spc="-10" dirty="0">
                <a:latin typeface="Arial" panose="020B0604020202020204" pitchFamily="34" charset="0"/>
                <a:cs typeface="Arial" panose="020B0604020202020204" pitchFamily="34" charset="0"/>
              </a:rPr>
              <a:t>Skills</a:t>
            </a:r>
            <a:r>
              <a:rPr b="1" spc="-90" dirty="0">
                <a:latin typeface="Arial" panose="020B0604020202020204" pitchFamily="34" charset="0"/>
                <a:cs typeface="Arial" panose="020B0604020202020204" pitchFamily="34" charset="0"/>
              </a:rPr>
              <a:t> </a:t>
            </a:r>
            <a:r>
              <a:rPr b="1" spc="-30" dirty="0">
                <a:latin typeface="Arial" panose="020B0604020202020204" pitchFamily="34" charset="0"/>
                <a:cs typeface="Arial" panose="020B0604020202020204" pitchFamily="34" charset="0"/>
              </a:rPr>
              <a:t>Assessments</a:t>
            </a:r>
            <a:r>
              <a:rPr b="1" spc="-185" dirty="0">
                <a:latin typeface="Arial" panose="020B0604020202020204" pitchFamily="34" charset="0"/>
                <a:cs typeface="Arial" panose="020B0604020202020204" pitchFamily="34" charset="0"/>
              </a:rPr>
              <a:t> </a:t>
            </a:r>
            <a:r>
              <a:rPr b="1" spc="-10" dirty="0">
                <a:latin typeface="Arial" panose="020B0604020202020204" pitchFamily="34" charset="0"/>
                <a:cs typeface="Arial" panose="020B0604020202020204" pitchFamily="34" charset="0"/>
              </a:rPr>
              <a:t>link</a:t>
            </a:r>
            <a:r>
              <a:rPr spc="-10"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pic>
        <p:nvPicPr>
          <p:cNvPr id="4" name="object 4"/>
          <p:cNvPicPr/>
          <p:nvPr/>
        </p:nvPicPr>
        <p:blipFill>
          <a:blip r:embed="rId2">
            <a:extLst>
              <a:ext uri="{28A0092B-C50C-407E-A947-70E740481C1C}">
                <a14:useLocalDpi xmlns:a14="http://schemas.microsoft.com/office/drawing/2010/main" val="0"/>
              </a:ext>
            </a:extLst>
          </a:blip>
          <a:srcRect/>
          <a:stretch/>
        </p:blipFill>
        <p:spPr>
          <a:xfrm>
            <a:off x="457200" y="2807985"/>
            <a:ext cx="8036051" cy="1455386"/>
          </a:xfrm>
          <a:prstGeom prst="rect">
            <a:avLst/>
          </a:prstGeom>
          <a:ln w="12700">
            <a:solidFill>
              <a:schemeClr val="accent1">
                <a:shade val="15000"/>
              </a:schemeClr>
            </a:solidFill>
          </a:ln>
          <a:effectLst>
            <a:outerShdw blurRad="292100" dist="139700" dir="2700000" algn="ctr" rotWithShape="0">
              <a:schemeClr val="tx1">
                <a:alpha val="65000"/>
              </a:schemeClr>
            </a:outerShdw>
          </a:effectLst>
        </p:spPr>
      </p:pic>
      <p:sp>
        <p:nvSpPr>
          <p:cNvPr id="6" name="object 21">
            <a:extLst>
              <a:ext uri="{FF2B5EF4-FFF2-40B4-BE49-F238E27FC236}">
                <a16:creationId xmlns:a16="http://schemas.microsoft.com/office/drawing/2014/main" id="{C60AC4CD-BE91-A936-B4D8-EA53BEC03AC6}"/>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5</a:t>
            </a:fld>
            <a:endParaRPr sz="800" spc="-25"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A06E5E58-1553-2DD8-4800-06459878F936}"/>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5" name="object 13">
            <a:extLst>
              <a:ext uri="{FF2B5EF4-FFF2-40B4-BE49-F238E27FC236}">
                <a16:creationId xmlns:a16="http://schemas.microsoft.com/office/drawing/2014/main" id="{F59B9704-A363-98D5-F2BF-105DA2A72ABE}"/>
              </a:ext>
            </a:extLst>
          </p:cNvPr>
          <p:cNvSpPr/>
          <p:nvPr/>
        </p:nvSpPr>
        <p:spPr>
          <a:xfrm rot="5400000">
            <a:off x="1447279" y="3858146"/>
            <a:ext cx="314325" cy="618083"/>
          </a:xfrm>
          <a:custGeom>
            <a:avLst/>
            <a:gdLst/>
            <a:ahLst/>
            <a:cxnLst/>
            <a:rect l="l" t="t" r="r" b="b"/>
            <a:pathLst>
              <a:path w="314325" h="670560">
                <a:moveTo>
                  <a:pt x="156972" y="0"/>
                </a:moveTo>
                <a:lnTo>
                  <a:pt x="0" y="157480"/>
                </a:lnTo>
                <a:lnTo>
                  <a:pt x="78486" y="157480"/>
                </a:lnTo>
                <a:lnTo>
                  <a:pt x="78486" y="670560"/>
                </a:lnTo>
                <a:lnTo>
                  <a:pt x="235458" y="670560"/>
                </a:lnTo>
                <a:lnTo>
                  <a:pt x="235458" y="157480"/>
                </a:lnTo>
                <a:lnTo>
                  <a:pt x="313944" y="157480"/>
                </a:lnTo>
                <a:lnTo>
                  <a:pt x="156972" y="0"/>
                </a:lnTo>
                <a:close/>
              </a:path>
            </a:pathLst>
          </a:custGeom>
          <a:solidFill>
            <a:srgbClr val="C00000"/>
          </a:solidFill>
          <a:ln w="31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C0EE42F-DA0C-C7BD-BD1E-40821C0CA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52947" y="-1248279"/>
            <a:ext cx="38105" cy="45535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bject 21">
            <a:extLst>
              <a:ext uri="{FF2B5EF4-FFF2-40B4-BE49-F238E27FC236}">
                <a16:creationId xmlns:a16="http://schemas.microsoft.com/office/drawing/2014/main" id="{7DFF8A5A-EDD0-9B30-D0CA-8F3287541ED1}"/>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6</a:t>
            </a:fld>
            <a:endParaRPr sz="800" spc="-25" dirty="0">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4201A0B1-3438-CB22-775C-C733E79B998A}"/>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sp>
        <p:nvSpPr>
          <p:cNvPr id="3" name="Flowchart: Off-page Connector 5">
            <a:extLst>
              <a:ext uri="{FF2B5EF4-FFF2-40B4-BE49-F238E27FC236}">
                <a16:creationId xmlns:a16="http://schemas.microsoft.com/office/drawing/2014/main" id="{DB0C2CB1-6958-BE5C-56EE-5B17F9365F13}"/>
              </a:ext>
            </a:extLst>
          </p:cNvPr>
          <p:cNvSpPr/>
          <p:nvPr/>
        </p:nvSpPr>
        <p:spPr>
          <a:xfrm rot="16200000">
            <a:off x="3128690" y="-99033"/>
            <a:ext cx="3328580" cy="5410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434"/>
              <a:gd name="connsiteX1" fmla="*/ 10000 w 10000"/>
              <a:gd name="connsiteY1" fmla="*/ 0 h 9434"/>
              <a:gd name="connsiteX2" fmla="*/ 10000 w 10000"/>
              <a:gd name="connsiteY2" fmla="*/ 8000 h 9434"/>
              <a:gd name="connsiteX3" fmla="*/ 5135 w 10000"/>
              <a:gd name="connsiteY3" fmla="*/ 9434 h 9434"/>
              <a:gd name="connsiteX4" fmla="*/ 0 w 10000"/>
              <a:gd name="connsiteY4" fmla="*/ 8000 h 9434"/>
              <a:gd name="connsiteX5" fmla="*/ 0 w 10000"/>
              <a:gd name="connsiteY5" fmla="*/ 0 h 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434">
                <a:moveTo>
                  <a:pt x="0" y="0"/>
                </a:moveTo>
                <a:lnTo>
                  <a:pt x="10000" y="0"/>
                </a:lnTo>
                <a:lnTo>
                  <a:pt x="10000" y="8000"/>
                </a:lnTo>
                <a:lnTo>
                  <a:pt x="5135" y="9434"/>
                </a:lnTo>
                <a:lnTo>
                  <a:pt x="0" y="8000"/>
                </a:lnTo>
                <a:lnTo>
                  <a:pt x="0" y="0"/>
                </a:lnTo>
                <a:close/>
              </a:path>
            </a:pathLst>
          </a:custGeom>
          <a:solidFill>
            <a:srgbClr val="FFFFFF"/>
          </a:solidFill>
          <a:ln>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p:nvPr/>
        </p:nvSpPr>
        <p:spPr>
          <a:xfrm>
            <a:off x="2366010" y="1099872"/>
            <a:ext cx="4411980" cy="2943755"/>
          </a:xfrm>
          <a:prstGeom prst="rect">
            <a:avLst/>
          </a:prstGeom>
        </p:spPr>
        <p:txBody>
          <a:bodyPr vert="horz" wrap="square" lIns="0" tIns="85725" rIns="0" bIns="0" rtlCol="0">
            <a:spAutoFit/>
          </a:bodyPr>
          <a:lstStyle/>
          <a:p>
            <a:pPr marL="12700">
              <a:lnSpc>
                <a:spcPct val="150000"/>
              </a:lnSpc>
              <a:spcBef>
                <a:spcPts val="675"/>
              </a:spcBef>
            </a:pPr>
            <a:r>
              <a:rPr b="1" dirty="0">
                <a:latin typeface="Arial"/>
                <a:cs typeface="Arial"/>
              </a:rPr>
              <a:t>When logging into the Technical Skills Assessments </a:t>
            </a:r>
            <a:r>
              <a:rPr lang="en-US" b="1" dirty="0">
                <a:latin typeface="Arial"/>
                <a:cs typeface="Arial"/>
              </a:rPr>
              <a:t>dashboard </a:t>
            </a:r>
            <a:r>
              <a:rPr b="1" dirty="0">
                <a:latin typeface="Arial"/>
                <a:cs typeface="Arial"/>
              </a:rPr>
              <a:t>for the first time</a:t>
            </a:r>
            <a:r>
              <a:rPr lang="en-US" b="1" dirty="0">
                <a:latin typeface="Arial"/>
                <a:cs typeface="Arial"/>
              </a:rPr>
              <a:t> </a:t>
            </a:r>
            <a:r>
              <a:rPr u="sng" dirty="0">
                <a:uFill>
                  <a:solidFill>
                    <a:srgbClr val="000000"/>
                  </a:solidFill>
                </a:uFill>
                <a:latin typeface="Arial"/>
                <a:cs typeface="Arial"/>
              </a:rPr>
              <a:t>as a Level 1 permission holder,</a:t>
            </a:r>
            <a:r>
              <a:rPr u="none" dirty="0">
                <a:latin typeface="Arial"/>
                <a:cs typeface="Arial"/>
              </a:rPr>
              <a:t> you will be asked to update the FedE</a:t>
            </a:r>
            <a:r>
              <a:rPr lang="en-US" u="none" dirty="0">
                <a:latin typeface="Arial"/>
                <a:cs typeface="Arial"/>
              </a:rPr>
              <a:t>x</a:t>
            </a:r>
            <a:r>
              <a:rPr u="none" dirty="0">
                <a:latin typeface="Arial"/>
                <a:cs typeface="Arial"/>
              </a:rPr>
              <a:t> address (street</a:t>
            </a:r>
            <a:r>
              <a:rPr lang="en-US" u="none" dirty="0">
                <a:latin typeface="Arial"/>
                <a:cs typeface="Arial"/>
              </a:rPr>
              <a:t> </a:t>
            </a:r>
            <a:r>
              <a:rPr u="none" dirty="0">
                <a:latin typeface="Arial"/>
                <a:cs typeface="Arial"/>
              </a:rPr>
              <a:t>address only</a:t>
            </a:r>
            <a:r>
              <a:rPr lang="en-US" u="none" dirty="0">
                <a:latin typeface="Arial"/>
                <a:cs typeface="Arial"/>
              </a:rPr>
              <a:t>, no PO box numbers</a:t>
            </a:r>
            <a:r>
              <a:rPr u="none" dirty="0">
                <a:latin typeface="Arial"/>
                <a:cs typeface="Arial"/>
              </a:rPr>
              <a:t>) for mailing the TSA</a:t>
            </a:r>
            <a:r>
              <a:rPr lang="en-US" u="none" dirty="0">
                <a:latin typeface="Arial"/>
                <a:cs typeface="Arial"/>
              </a:rPr>
              <a:t> </a:t>
            </a:r>
            <a:r>
              <a:rPr u="none" dirty="0">
                <a:latin typeface="Arial"/>
                <a:cs typeface="Arial"/>
              </a:rPr>
              <a:t>certificates. This </a:t>
            </a:r>
            <a:r>
              <a:rPr lang="en-US" u="none" dirty="0">
                <a:latin typeface="Arial"/>
                <a:cs typeface="Arial"/>
              </a:rPr>
              <a:t>is</a:t>
            </a:r>
            <a:r>
              <a:rPr u="none" dirty="0">
                <a:latin typeface="Arial"/>
                <a:cs typeface="Arial"/>
              </a:rPr>
              <a:t> a yearly request.</a:t>
            </a:r>
            <a:endParaRPr dirty="0">
              <a:latin typeface="Arial"/>
              <a:cs typeface="Arial"/>
            </a:endParaRPr>
          </a:p>
        </p:txBody>
      </p:sp>
      <p:sp>
        <p:nvSpPr>
          <p:cNvPr id="7" name="TextBox 6">
            <a:extLst>
              <a:ext uri="{FF2B5EF4-FFF2-40B4-BE49-F238E27FC236}">
                <a16:creationId xmlns:a16="http://schemas.microsoft.com/office/drawing/2014/main" id="{340067FF-F0DA-B95C-8382-838C6714399B}"/>
              </a:ext>
            </a:extLst>
          </p:cNvPr>
          <p:cNvSpPr txBox="1"/>
          <p:nvPr/>
        </p:nvSpPr>
        <p:spPr>
          <a:xfrm>
            <a:off x="323033" y="285750"/>
            <a:ext cx="115934" cy="338554"/>
          </a:xfrm>
          <a:prstGeom prst="rect">
            <a:avLst/>
          </a:prstGeom>
          <a:noFill/>
        </p:spPr>
        <p:txBody>
          <a:bodyPr wrap="square" rtlCol="0">
            <a:spAutoFit/>
          </a:bodyPr>
          <a:lstStyle/>
          <a:p>
            <a:r>
              <a:rPr lang="en-US" sz="1600" dirty="0">
                <a:solidFill>
                  <a:schemeClr val="bg1"/>
                </a:solidFill>
                <a:latin typeface="Cavolini" panose="03000502040302020204" pitchFamily="66" charset="0"/>
                <a:cs typeface="Cavolini" panose="03000502040302020204" pitchFamily="66" charset="0"/>
              </a:rPr>
              <a:t>+</a:t>
            </a:r>
          </a:p>
        </p:txBody>
      </p:sp>
      <p:sp>
        <p:nvSpPr>
          <p:cNvPr id="8" name="Oval 7">
            <a:extLst>
              <a:ext uri="{FF2B5EF4-FFF2-40B4-BE49-F238E27FC236}">
                <a16:creationId xmlns:a16="http://schemas.microsoft.com/office/drawing/2014/main" id="{D0996397-993B-BCC9-7DCD-AB9CB2B3DEB6}"/>
              </a:ext>
            </a:extLst>
          </p:cNvPr>
          <p:cNvSpPr/>
          <p:nvPr/>
        </p:nvSpPr>
        <p:spPr>
          <a:xfrm>
            <a:off x="609600" y="1119085"/>
            <a:ext cx="95785" cy="95787"/>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334DA7B-682A-1160-CDA6-C02ECDE91427}"/>
              </a:ext>
            </a:extLst>
          </p:cNvPr>
          <p:cNvSpPr/>
          <p:nvPr/>
        </p:nvSpPr>
        <p:spPr>
          <a:xfrm>
            <a:off x="762000" y="590127"/>
            <a:ext cx="68351" cy="683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17"/>
          <p:cNvSpPr txBox="1"/>
          <p:nvPr/>
        </p:nvSpPr>
        <p:spPr>
          <a:xfrm>
            <a:off x="1610546" y="986507"/>
            <a:ext cx="5922908" cy="847668"/>
          </a:xfrm>
          <a:prstGeom prst="rect">
            <a:avLst/>
          </a:prstGeom>
        </p:spPr>
        <p:txBody>
          <a:bodyPr vert="horz" wrap="square" lIns="0" tIns="151130" rIns="0" bIns="0" rtlCol="0">
            <a:spAutoFit/>
          </a:bodyPr>
          <a:lstStyle/>
          <a:p>
            <a:pPr marL="31750" algn="ctr">
              <a:lnSpc>
                <a:spcPct val="100000"/>
              </a:lnSpc>
              <a:spcBef>
                <a:spcPts val="1190"/>
              </a:spcBef>
            </a:pPr>
            <a:r>
              <a:rPr dirty="0">
                <a:uFill>
                  <a:solidFill>
                    <a:srgbClr val="000000"/>
                  </a:solidFill>
                </a:uFill>
                <a:latin typeface="Arial" panose="020B0604020202020204" pitchFamily="34" charset="0"/>
                <a:cs typeface="Arial" panose="020B0604020202020204" pitchFamily="34" charset="0"/>
              </a:rPr>
              <a:t>This is an example of a Level 1 permission dashboar</a:t>
            </a:r>
            <a:r>
              <a:rPr dirty="0">
                <a:latin typeface="Arial" panose="020B0604020202020204" pitchFamily="34" charset="0"/>
                <a:cs typeface="Arial" panose="020B0604020202020204" pitchFamily="34" charset="0"/>
              </a:rPr>
              <a:t>d.</a:t>
            </a:r>
          </a:p>
          <a:p>
            <a:pPr marL="12700" algn="ctr">
              <a:lnSpc>
                <a:spcPct val="100000"/>
              </a:lnSpc>
              <a:spcBef>
                <a:spcPts val="1090"/>
              </a:spcBef>
            </a:pPr>
            <a:r>
              <a:rPr lang="en-US" dirty="0">
                <a:latin typeface="Arial" panose="020B0604020202020204" pitchFamily="34" charset="0"/>
                <a:cs typeface="Arial" panose="020B0604020202020204" pitchFamily="34" charset="0"/>
              </a:rPr>
              <a:t>Your </a:t>
            </a:r>
            <a:r>
              <a:rPr dirty="0">
                <a:latin typeface="Arial" panose="020B0604020202020204" pitchFamily="34" charset="0"/>
                <a:cs typeface="Arial" panose="020B0604020202020204" pitchFamily="34" charset="0"/>
              </a:rPr>
              <a:t>name and district</a:t>
            </a:r>
            <a:r>
              <a:rPr lang="en-US" dirty="0">
                <a:latin typeface="Arial" panose="020B0604020202020204" pitchFamily="34" charset="0"/>
                <a:cs typeface="Arial" panose="020B0604020202020204" pitchFamily="34" charset="0"/>
              </a:rPr>
              <a:t> is shown at the top right corner</a:t>
            </a:r>
            <a:r>
              <a:rPr dirty="0">
                <a:latin typeface="Arial" panose="020B0604020202020204" pitchFamily="34" charset="0"/>
                <a:cs typeface="Arial" panose="020B0604020202020204" pitchFamily="34" charset="0"/>
              </a:rPr>
              <a:t>.</a:t>
            </a:r>
          </a:p>
        </p:txBody>
      </p:sp>
      <p:sp>
        <p:nvSpPr>
          <p:cNvPr id="20" name="object 20"/>
          <p:cNvSpPr txBox="1">
            <a:spLocks noGrp="1"/>
          </p:cNvSpPr>
          <p:nvPr>
            <p:ph type="title"/>
          </p:nvPr>
        </p:nvSpPr>
        <p:spPr>
          <a:xfrm>
            <a:off x="422910" y="313411"/>
            <a:ext cx="8298180" cy="504625"/>
          </a:xfrm>
          <a:prstGeom prst="rect">
            <a:avLst/>
          </a:prstGeom>
        </p:spPr>
        <p:txBody>
          <a:bodyPr vert="horz" wrap="square" lIns="0" tIns="12065" rIns="0" bIns="0" rtlCol="0">
            <a:spAutoFit/>
          </a:bodyPr>
          <a:lstStyle/>
          <a:p>
            <a:pPr marL="12700">
              <a:lnSpc>
                <a:spcPct val="100000"/>
              </a:lnSpc>
              <a:spcBef>
                <a:spcPts val="95"/>
              </a:spcBef>
            </a:pPr>
            <a:r>
              <a:rPr sz="3200" b="1" spc="-70" dirty="0">
                <a:solidFill>
                  <a:srgbClr val="002D72"/>
                </a:solidFill>
                <a:latin typeface="Montserrat" pitchFamily="2" charset="0"/>
                <a:cs typeface="Arial Black"/>
              </a:rPr>
              <a:t>Technical</a:t>
            </a:r>
            <a:r>
              <a:rPr sz="3200" b="1" spc="-335" dirty="0">
                <a:solidFill>
                  <a:srgbClr val="002D72"/>
                </a:solidFill>
                <a:latin typeface="Montserrat" pitchFamily="2" charset="0"/>
                <a:cs typeface="Arial Black"/>
              </a:rPr>
              <a:t> </a:t>
            </a:r>
            <a:r>
              <a:rPr sz="3200" b="1" dirty="0">
                <a:solidFill>
                  <a:srgbClr val="002D72"/>
                </a:solidFill>
                <a:latin typeface="Montserrat" pitchFamily="2" charset="0"/>
                <a:cs typeface="Arial Black"/>
              </a:rPr>
              <a:t>Skills</a:t>
            </a:r>
            <a:r>
              <a:rPr sz="3200" b="1" spc="-175" dirty="0">
                <a:solidFill>
                  <a:srgbClr val="002D72"/>
                </a:solidFill>
                <a:latin typeface="Montserrat" pitchFamily="2" charset="0"/>
                <a:cs typeface="Arial Black"/>
              </a:rPr>
              <a:t> </a:t>
            </a:r>
            <a:r>
              <a:rPr sz="3200" b="1" spc="-60" dirty="0">
                <a:solidFill>
                  <a:srgbClr val="002D72"/>
                </a:solidFill>
                <a:latin typeface="Montserrat" pitchFamily="2" charset="0"/>
                <a:cs typeface="Arial Black"/>
              </a:rPr>
              <a:t>Assessment</a:t>
            </a:r>
            <a:r>
              <a:rPr sz="3200" b="1" spc="-185" dirty="0">
                <a:solidFill>
                  <a:srgbClr val="002D72"/>
                </a:solidFill>
                <a:latin typeface="Montserrat" pitchFamily="2" charset="0"/>
                <a:cs typeface="Arial Black"/>
              </a:rPr>
              <a:t> </a:t>
            </a:r>
            <a:r>
              <a:rPr sz="3200" b="1" spc="-10" dirty="0">
                <a:solidFill>
                  <a:srgbClr val="002D72"/>
                </a:solidFill>
                <a:latin typeface="Montserrat" pitchFamily="2" charset="0"/>
                <a:cs typeface="Arial Black"/>
              </a:rPr>
              <a:t>Dashboard</a:t>
            </a:r>
            <a:endParaRPr sz="3200" b="1" dirty="0">
              <a:solidFill>
                <a:srgbClr val="002D72"/>
              </a:solidFill>
              <a:latin typeface="Montserrat" pitchFamily="2" charset="0"/>
              <a:cs typeface="Arial Black"/>
            </a:endParaRPr>
          </a:p>
        </p:txBody>
      </p:sp>
      <p:sp>
        <p:nvSpPr>
          <p:cNvPr id="18" name="object 18"/>
          <p:cNvSpPr txBox="1"/>
          <p:nvPr/>
        </p:nvSpPr>
        <p:spPr>
          <a:xfrm>
            <a:off x="1061658" y="3668178"/>
            <a:ext cx="7462644" cy="695703"/>
          </a:xfrm>
          <a:prstGeom prst="rect">
            <a:avLst/>
          </a:prstGeom>
        </p:spPr>
        <p:txBody>
          <a:bodyPr vert="horz" wrap="square" lIns="0" tIns="76835" rIns="0" bIns="0" rtlCol="0">
            <a:spAutoFit/>
          </a:bodyPr>
          <a:lstStyle/>
          <a:p>
            <a:pPr marL="12700">
              <a:lnSpc>
                <a:spcPct val="100000"/>
              </a:lnSpc>
              <a:spcBef>
                <a:spcPts val="605"/>
              </a:spcBef>
            </a:pPr>
            <a:r>
              <a:rPr b="1" dirty="0">
                <a:latin typeface="Arial"/>
                <a:cs typeface="Arial"/>
              </a:rPr>
              <a:t>Schools</a:t>
            </a:r>
            <a:r>
              <a:rPr lang="en-US" b="1" dirty="0">
                <a:latin typeface="Arial"/>
                <a:cs typeface="Arial"/>
              </a:rPr>
              <a:t> </a:t>
            </a:r>
            <a:r>
              <a:rPr dirty="0">
                <a:latin typeface="Arial"/>
                <a:cs typeface="Arial"/>
              </a:rPr>
              <a:t>are</a:t>
            </a:r>
            <a:r>
              <a:rPr lang="en-US" dirty="0">
                <a:latin typeface="Arial"/>
                <a:cs typeface="Arial"/>
              </a:rPr>
              <a:t> </a:t>
            </a:r>
            <a:r>
              <a:rPr dirty="0">
                <a:latin typeface="Arial"/>
                <a:cs typeface="Arial"/>
              </a:rPr>
              <a:t>listed in the </a:t>
            </a:r>
            <a:r>
              <a:rPr b="1" dirty="0">
                <a:latin typeface="Arial"/>
                <a:cs typeface="Arial"/>
              </a:rPr>
              <a:t>Registration</a:t>
            </a:r>
            <a:r>
              <a:rPr lang="en-US" b="1" dirty="0">
                <a:latin typeface="Arial"/>
                <a:cs typeface="Arial"/>
              </a:rPr>
              <a:t> </a:t>
            </a:r>
            <a:r>
              <a:rPr dirty="0">
                <a:latin typeface="Arial"/>
                <a:cs typeface="Arial"/>
              </a:rPr>
              <a:t>tab dropdown.</a:t>
            </a:r>
          </a:p>
          <a:p>
            <a:pPr marL="12700">
              <a:lnSpc>
                <a:spcPct val="100000"/>
              </a:lnSpc>
              <a:spcBef>
                <a:spcPts val="500"/>
              </a:spcBef>
            </a:pPr>
            <a:r>
              <a:rPr b="1" dirty="0">
                <a:latin typeface="Arial"/>
                <a:cs typeface="Arial"/>
              </a:rPr>
              <a:t>CTEDs, Districts,</a:t>
            </a:r>
            <a:r>
              <a:rPr lang="en-US" b="1" dirty="0">
                <a:latin typeface="Arial"/>
                <a:cs typeface="Arial"/>
              </a:rPr>
              <a:t> </a:t>
            </a:r>
            <a:r>
              <a:rPr lang="en-US" dirty="0">
                <a:latin typeface="Arial"/>
                <a:cs typeface="Arial"/>
              </a:rPr>
              <a:t>a</a:t>
            </a:r>
            <a:r>
              <a:rPr dirty="0">
                <a:latin typeface="Arial"/>
                <a:cs typeface="Arial"/>
              </a:rPr>
              <a:t>nd</a:t>
            </a:r>
            <a:r>
              <a:rPr lang="en-US" dirty="0">
                <a:latin typeface="Arial"/>
                <a:cs typeface="Arial"/>
              </a:rPr>
              <a:t> </a:t>
            </a:r>
            <a:r>
              <a:rPr b="1" dirty="0">
                <a:latin typeface="Arial"/>
                <a:cs typeface="Arial"/>
              </a:rPr>
              <a:t>Schools</a:t>
            </a:r>
            <a:r>
              <a:rPr lang="en-US" b="1" dirty="0">
                <a:latin typeface="Arial"/>
                <a:cs typeface="Arial"/>
              </a:rPr>
              <a:t> </a:t>
            </a:r>
            <a:r>
              <a:rPr dirty="0">
                <a:latin typeface="Arial"/>
                <a:cs typeface="Arial"/>
              </a:rPr>
              <a:t>are listed in the </a:t>
            </a:r>
            <a:r>
              <a:rPr b="1" dirty="0">
                <a:latin typeface="Arial"/>
                <a:cs typeface="Arial"/>
              </a:rPr>
              <a:t>Reports</a:t>
            </a:r>
            <a:r>
              <a:rPr lang="en-US" b="1" dirty="0">
                <a:latin typeface="Arial"/>
                <a:cs typeface="Arial"/>
              </a:rPr>
              <a:t> </a:t>
            </a:r>
            <a:r>
              <a:rPr dirty="0">
                <a:latin typeface="Arial"/>
                <a:cs typeface="Arial"/>
              </a:rPr>
              <a:t>tab dropdown.</a:t>
            </a:r>
          </a:p>
        </p:txBody>
      </p:sp>
      <p:sp>
        <p:nvSpPr>
          <p:cNvPr id="22" name="object 21">
            <a:extLst>
              <a:ext uri="{FF2B5EF4-FFF2-40B4-BE49-F238E27FC236}">
                <a16:creationId xmlns:a16="http://schemas.microsoft.com/office/drawing/2014/main" id="{123EF47E-4BEA-3720-966C-00919BE9A9D8}"/>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7</a:t>
            </a:fld>
            <a:endParaRPr sz="800" spc="-25" dirty="0">
              <a:latin typeface="Arial" panose="020B0604020202020204" pitchFamily="34" charset="0"/>
              <a:cs typeface="Arial" panose="020B0604020202020204" pitchFamily="34" charset="0"/>
            </a:endParaRPr>
          </a:p>
        </p:txBody>
      </p:sp>
      <p:sp>
        <p:nvSpPr>
          <p:cNvPr id="23" name="object 3">
            <a:extLst>
              <a:ext uri="{FF2B5EF4-FFF2-40B4-BE49-F238E27FC236}">
                <a16:creationId xmlns:a16="http://schemas.microsoft.com/office/drawing/2014/main" id="{AED3C320-683D-55A4-28DE-83C60289D640}"/>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pic>
        <p:nvPicPr>
          <p:cNvPr id="25" name="Picture 24">
            <a:extLst>
              <a:ext uri="{FF2B5EF4-FFF2-40B4-BE49-F238E27FC236}">
                <a16:creationId xmlns:a16="http://schemas.microsoft.com/office/drawing/2014/main" id="{EEBA85AB-D1E3-BCCF-62F0-1687CB40FD6D}"/>
              </a:ext>
            </a:extLst>
          </p:cNvPr>
          <p:cNvPicPr>
            <a:picLocks noChangeAspect="1"/>
          </p:cNvPicPr>
          <p:nvPr/>
        </p:nvPicPr>
        <p:blipFill rotWithShape="1">
          <a:blip r:embed="rId2"/>
          <a:srcRect l="2500" r="3800"/>
          <a:stretch/>
        </p:blipFill>
        <p:spPr>
          <a:xfrm>
            <a:off x="228600" y="2088436"/>
            <a:ext cx="8567925" cy="1345038"/>
          </a:xfrm>
          <a:prstGeom prst="rect">
            <a:avLst/>
          </a:prstGeom>
          <a:ln w="12700">
            <a:solidFill>
              <a:schemeClr val="tx1"/>
            </a:solidFill>
          </a:ln>
          <a:effectLst>
            <a:outerShdw blurRad="292100" dist="139700" dir="2700000" algn="ctr" rotWithShape="0">
              <a:schemeClr val="tx1">
                <a:alpha val="65000"/>
              </a:schemeClr>
            </a:outerShdw>
          </a:effectLst>
        </p:spPr>
      </p:pic>
      <p:sp>
        <p:nvSpPr>
          <p:cNvPr id="26" name="Oval 25">
            <a:extLst>
              <a:ext uri="{FF2B5EF4-FFF2-40B4-BE49-F238E27FC236}">
                <a16:creationId xmlns:a16="http://schemas.microsoft.com/office/drawing/2014/main" id="{A5C453DB-905C-95F4-6325-C70F25398BC8}"/>
              </a:ext>
            </a:extLst>
          </p:cNvPr>
          <p:cNvSpPr/>
          <p:nvPr/>
        </p:nvSpPr>
        <p:spPr>
          <a:xfrm>
            <a:off x="5943600" y="2088436"/>
            <a:ext cx="2852925" cy="483314"/>
          </a:xfrm>
          <a:prstGeom prst="ellipse">
            <a:avLst/>
          </a:prstGeom>
          <a:noFill/>
          <a:ln>
            <a:solidFill>
              <a:srgbClr val="910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D020AB6-DBE9-AF23-86DA-289F08139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52947" y="-1417416"/>
            <a:ext cx="38105" cy="45535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Off-page Connector 5">
            <a:extLst>
              <a:ext uri="{FF2B5EF4-FFF2-40B4-BE49-F238E27FC236}">
                <a16:creationId xmlns:a16="http://schemas.microsoft.com/office/drawing/2014/main" id="{F55B6B9A-536A-6E48-5648-22A4DA423981}"/>
              </a:ext>
            </a:extLst>
          </p:cNvPr>
          <p:cNvSpPr/>
          <p:nvPr/>
        </p:nvSpPr>
        <p:spPr>
          <a:xfrm rot="16200000">
            <a:off x="1096520" y="1311948"/>
            <a:ext cx="818410" cy="3011446"/>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434"/>
              <a:gd name="connsiteX1" fmla="*/ 10000 w 10000"/>
              <a:gd name="connsiteY1" fmla="*/ 0 h 9434"/>
              <a:gd name="connsiteX2" fmla="*/ 10000 w 10000"/>
              <a:gd name="connsiteY2" fmla="*/ 8000 h 9434"/>
              <a:gd name="connsiteX3" fmla="*/ 5135 w 10000"/>
              <a:gd name="connsiteY3" fmla="*/ 9434 h 9434"/>
              <a:gd name="connsiteX4" fmla="*/ 0 w 10000"/>
              <a:gd name="connsiteY4" fmla="*/ 8000 h 9434"/>
              <a:gd name="connsiteX5" fmla="*/ 0 w 10000"/>
              <a:gd name="connsiteY5" fmla="*/ 0 h 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434">
                <a:moveTo>
                  <a:pt x="0" y="0"/>
                </a:moveTo>
                <a:lnTo>
                  <a:pt x="10000" y="0"/>
                </a:lnTo>
                <a:lnTo>
                  <a:pt x="10000" y="8000"/>
                </a:lnTo>
                <a:lnTo>
                  <a:pt x="5135" y="9434"/>
                </a:lnTo>
                <a:lnTo>
                  <a:pt x="0" y="8000"/>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w="12700" cap="flat" cmpd="sng" algn="ctr">
            <a:solidFill>
              <a:srgbClr val="E6E6E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Flowchart: Off-page Connector 5">
            <a:extLst>
              <a:ext uri="{FF2B5EF4-FFF2-40B4-BE49-F238E27FC236}">
                <a16:creationId xmlns:a16="http://schemas.microsoft.com/office/drawing/2014/main" id="{A5E76A28-699A-C726-A6AD-6D96C022428C}"/>
              </a:ext>
            </a:extLst>
          </p:cNvPr>
          <p:cNvSpPr/>
          <p:nvPr/>
        </p:nvSpPr>
        <p:spPr>
          <a:xfrm rot="16200000">
            <a:off x="641496" y="622443"/>
            <a:ext cx="926813" cy="2209799"/>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434"/>
              <a:gd name="connsiteX1" fmla="*/ 10000 w 10000"/>
              <a:gd name="connsiteY1" fmla="*/ 0 h 9434"/>
              <a:gd name="connsiteX2" fmla="*/ 10000 w 10000"/>
              <a:gd name="connsiteY2" fmla="*/ 8000 h 9434"/>
              <a:gd name="connsiteX3" fmla="*/ 5135 w 10000"/>
              <a:gd name="connsiteY3" fmla="*/ 9434 h 9434"/>
              <a:gd name="connsiteX4" fmla="*/ 0 w 10000"/>
              <a:gd name="connsiteY4" fmla="*/ 8000 h 9434"/>
              <a:gd name="connsiteX5" fmla="*/ 0 w 10000"/>
              <a:gd name="connsiteY5" fmla="*/ 0 h 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434">
                <a:moveTo>
                  <a:pt x="0" y="0"/>
                </a:moveTo>
                <a:lnTo>
                  <a:pt x="10000" y="0"/>
                </a:lnTo>
                <a:lnTo>
                  <a:pt x="10000" y="8000"/>
                </a:lnTo>
                <a:lnTo>
                  <a:pt x="5135" y="9434"/>
                </a:lnTo>
                <a:lnTo>
                  <a:pt x="0" y="8000"/>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solidFill>
              <a:srgbClr val="E6E6E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Off-page Connector 5">
            <a:extLst>
              <a:ext uri="{FF2B5EF4-FFF2-40B4-BE49-F238E27FC236}">
                <a16:creationId xmlns:a16="http://schemas.microsoft.com/office/drawing/2014/main" id="{631C2BF6-687B-F636-9B66-2D60E379F830}"/>
              </a:ext>
            </a:extLst>
          </p:cNvPr>
          <p:cNvSpPr/>
          <p:nvPr/>
        </p:nvSpPr>
        <p:spPr>
          <a:xfrm rot="16200000">
            <a:off x="1400808" y="2077792"/>
            <a:ext cx="855990" cy="365760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434"/>
              <a:gd name="connsiteX1" fmla="*/ 10000 w 10000"/>
              <a:gd name="connsiteY1" fmla="*/ 0 h 9434"/>
              <a:gd name="connsiteX2" fmla="*/ 10000 w 10000"/>
              <a:gd name="connsiteY2" fmla="*/ 8000 h 9434"/>
              <a:gd name="connsiteX3" fmla="*/ 5135 w 10000"/>
              <a:gd name="connsiteY3" fmla="*/ 9434 h 9434"/>
              <a:gd name="connsiteX4" fmla="*/ 0 w 10000"/>
              <a:gd name="connsiteY4" fmla="*/ 8000 h 9434"/>
              <a:gd name="connsiteX5" fmla="*/ 0 w 10000"/>
              <a:gd name="connsiteY5" fmla="*/ 0 h 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434">
                <a:moveTo>
                  <a:pt x="0" y="0"/>
                </a:moveTo>
                <a:lnTo>
                  <a:pt x="10000" y="0"/>
                </a:lnTo>
                <a:lnTo>
                  <a:pt x="10000" y="8000"/>
                </a:lnTo>
                <a:lnTo>
                  <a:pt x="5135" y="9434"/>
                </a:lnTo>
                <a:lnTo>
                  <a:pt x="0" y="8000"/>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w="12700" cap="flat" cmpd="sng" algn="ctr">
            <a:solidFill>
              <a:srgbClr val="E6E6E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object 14"/>
          <p:cNvSpPr txBox="1">
            <a:spLocks noGrp="1"/>
          </p:cNvSpPr>
          <p:nvPr>
            <p:ph type="title"/>
          </p:nvPr>
        </p:nvSpPr>
        <p:spPr>
          <a:xfrm>
            <a:off x="0" y="0"/>
            <a:ext cx="9144000" cy="850970"/>
          </a:xfrm>
          <a:prstGeom prst="rect">
            <a:avLst/>
          </a:prstGeom>
        </p:spPr>
        <p:txBody>
          <a:bodyPr vert="horz" wrap="square" lIns="0" tIns="355060" rIns="0" bIns="0" rtlCol="0">
            <a:spAutoFit/>
          </a:bodyPr>
          <a:lstStyle/>
          <a:p>
            <a:pPr marL="281305" algn="ctr">
              <a:lnSpc>
                <a:spcPct val="100000"/>
              </a:lnSpc>
              <a:spcBef>
                <a:spcPts val="105"/>
              </a:spcBef>
            </a:pPr>
            <a:r>
              <a:rPr lang="en-US" sz="3200" b="1" dirty="0">
                <a:solidFill>
                  <a:srgbClr val="002D72"/>
                </a:solidFill>
                <a:latin typeface="Montserrat" pitchFamily="2" charset="0"/>
                <a:cs typeface="Trebuchet MS"/>
              </a:rPr>
              <a:t>The 3 </a:t>
            </a:r>
            <a:r>
              <a:rPr sz="3200" b="1" spc="-10" dirty="0">
                <a:solidFill>
                  <a:srgbClr val="002D72"/>
                </a:solidFill>
                <a:latin typeface="Montserrat" pitchFamily="2" charset="0"/>
                <a:cs typeface="Trebuchet MS"/>
              </a:rPr>
              <a:t>Assessment</a:t>
            </a:r>
            <a:r>
              <a:rPr sz="3200" b="1" spc="-290" dirty="0">
                <a:solidFill>
                  <a:srgbClr val="002D72"/>
                </a:solidFill>
                <a:latin typeface="Montserrat" pitchFamily="2" charset="0"/>
                <a:cs typeface="Trebuchet MS"/>
              </a:rPr>
              <a:t> </a:t>
            </a:r>
            <a:r>
              <a:rPr sz="3200" b="1" spc="-30" dirty="0">
                <a:solidFill>
                  <a:srgbClr val="002D72"/>
                </a:solidFill>
                <a:latin typeface="Montserrat" pitchFamily="2" charset="0"/>
                <a:cs typeface="Trebuchet MS"/>
              </a:rPr>
              <a:t>Permission</a:t>
            </a:r>
            <a:r>
              <a:rPr sz="3200" b="1" spc="-250" dirty="0">
                <a:solidFill>
                  <a:srgbClr val="002D72"/>
                </a:solidFill>
                <a:latin typeface="Montserrat" pitchFamily="2" charset="0"/>
                <a:cs typeface="Trebuchet MS"/>
              </a:rPr>
              <a:t> </a:t>
            </a:r>
            <a:r>
              <a:rPr sz="3200" b="1" spc="-10" dirty="0">
                <a:solidFill>
                  <a:srgbClr val="002D72"/>
                </a:solidFill>
                <a:latin typeface="Montserrat" pitchFamily="2" charset="0"/>
                <a:cs typeface="Trebuchet MS"/>
              </a:rPr>
              <a:t>Levels</a:t>
            </a:r>
            <a:endParaRPr sz="3200" b="1" dirty="0">
              <a:solidFill>
                <a:srgbClr val="002D72"/>
              </a:solidFill>
              <a:latin typeface="Montserrat" pitchFamily="2" charset="0"/>
              <a:cs typeface="Trebuchet MS"/>
            </a:endParaRPr>
          </a:p>
        </p:txBody>
      </p:sp>
      <p:sp>
        <p:nvSpPr>
          <p:cNvPr id="16" name="object 16"/>
          <p:cNvSpPr txBox="1"/>
          <p:nvPr/>
        </p:nvSpPr>
        <p:spPr>
          <a:xfrm>
            <a:off x="192044" y="2546401"/>
            <a:ext cx="2362200" cy="517449"/>
          </a:xfrm>
          <a:prstGeom prst="rect">
            <a:avLst/>
          </a:prstGeom>
        </p:spPr>
        <p:txBody>
          <a:bodyPr vert="horz" wrap="square" lIns="0" tIns="12065" rIns="0" bIns="0" rtlCol="0">
            <a:spAutoFit/>
          </a:bodyPr>
          <a:lstStyle/>
          <a:p>
            <a:pPr marL="12700" algn="ctr">
              <a:spcBef>
                <a:spcPts val="95"/>
              </a:spcBef>
            </a:pPr>
            <a:r>
              <a:rPr lang="en-US" sz="1600" b="1" dirty="0">
                <a:solidFill>
                  <a:schemeClr val="bg1"/>
                </a:solidFill>
                <a:latin typeface="Arial" panose="020B0604020202020204" pitchFamily="34" charset="0"/>
                <a:cs typeface="Arial" panose="020B0604020202020204" pitchFamily="34" charset="0"/>
              </a:rPr>
              <a:t>Level 2</a:t>
            </a:r>
          </a:p>
          <a:p>
            <a:pPr marL="12700" algn="ctr">
              <a:spcBef>
                <a:spcPts val="95"/>
              </a:spcBef>
            </a:pPr>
            <a:r>
              <a:rPr sz="1600" dirty="0">
                <a:latin typeface="Arial" panose="020B0604020202020204" pitchFamily="34" charset="0"/>
                <a:cs typeface="Arial" panose="020B0604020202020204" pitchFamily="34" charset="0"/>
              </a:rPr>
              <a:t>Teacher/Proctor</a:t>
            </a:r>
          </a:p>
        </p:txBody>
      </p:sp>
      <p:sp>
        <p:nvSpPr>
          <p:cNvPr id="10" name="Rectangle: Rounded Corners 9">
            <a:extLst>
              <a:ext uri="{FF2B5EF4-FFF2-40B4-BE49-F238E27FC236}">
                <a16:creationId xmlns:a16="http://schemas.microsoft.com/office/drawing/2014/main" id="{936EECEC-E22A-8B2B-BBEB-98A2A19DF7AD}"/>
              </a:ext>
            </a:extLst>
          </p:cNvPr>
          <p:cNvSpPr/>
          <p:nvPr/>
        </p:nvSpPr>
        <p:spPr>
          <a:xfrm>
            <a:off x="6324600" y="2605195"/>
            <a:ext cx="1981200" cy="1317033"/>
          </a:xfrm>
          <a:prstGeom prst="roundRect">
            <a:avLst/>
          </a:prstGeom>
          <a:solidFill>
            <a:srgbClr val="002D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bject 18"/>
          <p:cNvSpPr txBox="1"/>
          <p:nvPr/>
        </p:nvSpPr>
        <p:spPr>
          <a:xfrm>
            <a:off x="91145" y="1327782"/>
            <a:ext cx="1809748" cy="763671"/>
          </a:xfrm>
          <a:prstGeom prst="rect">
            <a:avLst/>
          </a:prstGeom>
        </p:spPr>
        <p:txBody>
          <a:bodyPr vert="horz" wrap="square" lIns="0" tIns="12065" rIns="0" bIns="0" rtlCol="0">
            <a:spAutoFit/>
          </a:bodyPr>
          <a:lstStyle/>
          <a:p>
            <a:pPr marL="12700" marR="5080" algn="ctr">
              <a:lnSpc>
                <a:spcPct val="100000"/>
              </a:lnSpc>
              <a:spcBef>
                <a:spcPts val="95"/>
              </a:spcBef>
            </a:pPr>
            <a:r>
              <a:rPr lang="en-US" sz="1600" b="1" spc="-110" dirty="0">
                <a:solidFill>
                  <a:schemeClr val="bg1"/>
                </a:solidFill>
                <a:latin typeface="Arial" panose="020B0604020202020204" pitchFamily="34" charset="0"/>
                <a:cs typeface="Arial" panose="020B0604020202020204" pitchFamily="34" charset="0"/>
              </a:rPr>
              <a:t>Level 1</a:t>
            </a:r>
          </a:p>
          <a:p>
            <a:pPr marL="12700" marR="5080" algn="ctr">
              <a:lnSpc>
                <a:spcPct val="100000"/>
              </a:lnSpc>
              <a:spcBef>
                <a:spcPts val="95"/>
              </a:spcBef>
            </a:pPr>
            <a:r>
              <a:rPr sz="1600" spc="-110" dirty="0">
                <a:latin typeface="Arial" panose="020B0604020202020204" pitchFamily="34" charset="0"/>
                <a:cs typeface="Arial" panose="020B0604020202020204" pitchFamily="34" charset="0"/>
              </a:rPr>
              <a:t>CTED/</a:t>
            </a:r>
            <a:r>
              <a:rPr sz="1600" spc="-229" dirty="0">
                <a:latin typeface="Arial" panose="020B0604020202020204" pitchFamily="34" charset="0"/>
                <a:cs typeface="Arial" panose="020B0604020202020204" pitchFamily="34" charset="0"/>
              </a:rPr>
              <a:t> </a:t>
            </a:r>
            <a:r>
              <a:rPr sz="1600" spc="-50" dirty="0">
                <a:latin typeface="Arial" panose="020B0604020202020204" pitchFamily="34" charset="0"/>
                <a:cs typeface="Arial" panose="020B0604020202020204" pitchFamily="34" charset="0"/>
              </a:rPr>
              <a:t>Dist</a:t>
            </a:r>
            <a:r>
              <a:rPr sz="1600" spc="-20" dirty="0">
                <a:latin typeface="Arial" panose="020B0604020202020204" pitchFamily="34" charset="0"/>
                <a:cs typeface="Arial" panose="020B0604020202020204" pitchFamily="34" charset="0"/>
              </a:rPr>
              <a:t>rict/ </a:t>
            </a:r>
            <a:r>
              <a:rPr sz="1600" spc="45" dirty="0">
                <a:latin typeface="Arial" panose="020B0604020202020204" pitchFamily="34" charset="0"/>
                <a:cs typeface="Arial" panose="020B0604020202020204" pitchFamily="34" charset="0"/>
              </a:rPr>
              <a:t>School </a:t>
            </a:r>
            <a:r>
              <a:rPr sz="1600" dirty="0">
                <a:latin typeface="Arial" panose="020B0604020202020204" pitchFamily="34" charset="0"/>
                <a:cs typeface="Arial" panose="020B0604020202020204" pitchFamily="34" charset="0"/>
              </a:rPr>
              <a:t>Coordina</a:t>
            </a:r>
            <a:r>
              <a:rPr sz="1600" spc="-25" dirty="0">
                <a:latin typeface="Arial" panose="020B0604020202020204" pitchFamily="34" charset="0"/>
                <a:cs typeface="Arial" panose="020B0604020202020204" pitchFamily="34" charset="0"/>
              </a:rPr>
              <a:t>tor</a:t>
            </a:r>
            <a:endParaRPr sz="1600" dirty="0">
              <a:latin typeface="Arial" panose="020B0604020202020204" pitchFamily="34" charset="0"/>
              <a:cs typeface="Arial" panose="020B0604020202020204" pitchFamily="34" charset="0"/>
            </a:endParaRPr>
          </a:p>
        </p:txBody>
      </p:sp>
      <p:sp>
        <p:nvSpPr>
          <p:cNvPr id="20" name="object 20"/>
          <p:cNvSpPr txBox="1"/>
          <p:nvPr/>
        </p:nvSpPr>
        <p:spPr>
          <a:xfrm>
            <a:off x="509334" y="3500640"/>
            <a:ext cx="2638937" cy="763671"/>
          </a:xfrm>
          <a:prstGeom prst="rect">
            <a:avLst/>
          </a:prstGeom>
        </p:spPr>
        <p:txBody>
          <a:bodyPr vert="horz" wrap="square" lIns="0" tIns="12065" rIns="0" bIns="0" rtlCol="0">
            <a:spAutoFit/>
          </a:bodyPr>
          <a:lstStyle/>
          <a:p>
            <a:pPr marL="73660" algn="ctr">
              <a:spcBef>
                <a:spcPts val="95"/>
              </a:spcBef>
            </a:pPr>
            <a:r>
              <a:rPr lang="en-US" sz="1600" b="1" spc="-95" dirty="0">
                <a:solidFill>
                  <a:schemeClr val="bg1"/>
                </a:solidFill>
                <a:latin typeface="Arial"/>
                <a:cs typeface="Arial"/>
              </a:rPr>
              <a:t>Level 3</a:t>
            </a:r>
          </a:p>
          <a:p>
            <a:pPr marL="73660" algn="ctr">
              <a:spcBef>
                <a:spcPts val="95"/>
              </a:spcBef>
            </a:pPr>
            <a:r>
              <a:rPr sz="1600" b="1" spc="-95" dirty="0">
                <a:solidFill>
                  <a:srgbClr val="910048"/>
                </a:solidFill>
                <a:latin typeface="Arial"/>
                <a:cs typeface="Arial"/>
              </a:rPr>
              <a:t>R</a:t>
            </a:r>
            <a:r>
              <a:rPr sz="1600" b="1" spc="-150" dirty="0">
                <a:solidFill>
                  <a:srgbClr val="910048"/>
                </a:solidFill>
                <a:latin typeface="Arial"/>
                <a:cs typeface="Arial"/>
              </a:rPr>
              <a:t>E</a:t>
            </a:r>
            <a:r>
              <a:rPr sz="1600" b="1" spc="-95" dirty="0">
                <a:solidFill>
                  <a:srgbClr val="910048"/>
                </a:solidFill>
                <a:latin typeface="Arial"/>
                <a:cs typeface="Arial"/>
              </a:rPr>
              <a:t>A</a:t>
            </a:r>
            <a:r>
              <a:rPr sz="1600" b="1" spc="-819" dirty="0">
                <a:solidFill>
                  <a:srgbClr val="910048"/>
                </a:solidFill>
                <a:latin typeface="Arial"/>
                <a:cs typeface="Arial"/>
              </a:rPr>
              <a:t>D</a:t>
            </a:r>
            <a:r>
              <a:rPr sz="1600" b="1" spc="-245" dirty="0">
                <a:solidFill>
                  <a:srgbClr val="910048"/>
                </a:solidFill>
                <a:latin typeface="Arial"/>
                <a:cs typeface="Arial"/>
              </a:rPr>
              <a:t> </a:t>
            </a:r>
            <a:r>
              <a:rPr lang="en-US" sz="1600" b="1" spc="-245" dirty="0">
                <a:solidFill>
                  <a:srgbClr val="910048"/>
                </a:solidFill>
                <a:latin typeface="Arial"/>
                <a:cs typeface="Arial"/>
              </a:rPr>
              <a:t>    </a:t>
            </a:r>
            <a:r>
              <a:rPr sz="1600" b="1" spc="-25" dirty="0">
                <a:solidFill>
                  <a:srgbClr val="910048"/>
                </a:solidFill>
                <a:latin typeface="Arial"/>
                <a:cs typeface="Arial"/>
              </a:rPr>
              <a:t>ONLY</a:t>
            </a:r>
            <a:endParaRPr sz="1600" dirty="0">
              <a:solidFill>
                <a:srgbClr val="910048"/>
              </a:solidFill>
              <a:latin typeface="Arial"/>
              <a:cs typeface="Arial"/>
            </a:endParaRPr>
          </a:p>
          <a:p>
            <a:pPr marL="12700" algn="ctr"/>
            <a:r>
              <a:rPr sz="1600" spc="-10" dirty="0">
                <a:latin typeface="Arial"/>
                <a:cs typeface="Arial"/>
              </a:rPr>
              <a:t>CTED/District/School</a:t>
            </a:r>
            <a:endParaRPr sz="1600" dirty="0">
              <a:latin typeface="Arial"/>
              <a:cs typeface="Arial"/>
            </a:endParaRPr>
          </a:p>
        </p:txBody>
      </p:sp>
      <p:sp>
        <p:nvSpPr>
          <p:cNvPr id="24" name="object 24"/>
          <p:cNvSpPr txBox="1"/>
          <p:nvPr/>
        </p:nvSpPr>
        <p:spPr>
          <a:xfrm>
            <a:off x="6458554" y="2919148"/>
            <a:ext cx="1765277" cy="658514"/>
          </a:xfrm>
          <a:prstGeom prst="rect">
            <a:avLst/>
          </a:prstGeom>
        </p:spPr>
        <p:txBody>
          <a:bodyPr vert="horz" wrap="square" lIns="0" tIns="12065" rIns="0" bIns="0" rtlCol="0">
            <a:spAutoFit/>
          </a:bodyPr>
          <a:lstStyle/>
          <a:p>
            <a:pPr marL="12700" algn="ctr">
              <a:lnSpc>
                <a:spcPct val="100000"/>
              </a:lnSpc>
              <a:spcBef>
                <a:spcPts val="95"/>
              </a:spcBef>
            </a:pPr>
            <a:r>
              <a:rPr sz="1400" b="1" spc="55" dirty="0">
                <a:solidFill>
                  <a:schemeClr val="bg1"/>
                </a:solidFill>
                <a:latin typeface="Arial" panose="020B0604020202020204" pitchFamily="34" charset="0"/>
                <a:cs typeface="Arial" panose="020B0604020202020204" pitchFamily="34" charset="0"/>
              </a:rPr>
              <a:t>All</a:t>
            </a:r>
            <a:r>
              <a:rPr sz="1400" b="1" spc="150" dirty="0">
                <a:solidFill>
                  <a:schemeClr val="bg1"/>
                </a:solidFill>
                <a:latin typeface="Arial" panose="020B0604020202020204" pitchFamily="34" charset="0"/>
                <a:cs typeface="Arial" panose="020B0604020202020204" pitchFamily="34" charset="0"/>
              </a:rPr>
              <a:t> </a:t>
            </a:r>
            <a:r>
              <a:rPr sz="1400" b="1" dirty="0">
                <a:solidFill>
                  <a:schemeClr val="bg1"/>
                </a:solidFill>
                <a:latin typeface="Arial" panose="020B0604020202020204" pitchFamily="34" charset="0"/>
                <a:cs typeface="Arial" panose="020B0604020202020204" pitchFamily="34" charset="0"/>
              </a:rPr>
              <a:t>permission</a:t>
            </a:r>
            <a:r>
              <a:rPr sz="1400" b="1" spc="80" dirty="0">
                <a:solidFill>
                  <a:schemeClr val="bg1"/>
                </a:solidFill>
                <a:latin typeface="Arial" panose="020B0604020202020204" pitchFamily="34" charset="0"/>
                <a:cs typeface="Arial" panose="020B0604020202020204" pitchFamily="34" charset="0"/>
              </a:rPr>
              <a:t> </a:t>
            </a:r>
            <a:r>
              <a:rPr sz="1400" b="1" dirty="0">
                <a:solidFill>
                  <a:schemeClr val="bg1"/>
                </a:solidFill>
                <a:latin typeface="Arial" panose="020B0604020202020204" pitchFamily="34" charset="0"/>
                <a:cs typeface="Arial" panose="020B0604020202020204" pitchFamily="34" charset="0"/>
              </a:rPr>
              <a:t>levels</a:t>
            </a:r>
            <a:r>
              <a:rPr sz="1400" b="1" spc="-35" dirty="0">
                <a:solidFill>
                  <a:schemeClr val="bg1"/>
                </a:solidFill>
                <a:latin typeface="Arial" panose="020B0604020202020204" pitchFamily="34" charset="0"/>
                <a:cs typeface="Arial" panose="020B0604020202020204" pitchFamily="34" charset="0"/>
              </a:rPr>
              <a:t> </a:t>
            </a:r>
            <a:r>
              <a:rPr sz="1400" b="1" dirty="0">
                <a:solidFill>
                  <a:schemeClr val="bg1"/>
                </a:solidFill>
                <a:latin typeface="Arial" panose="020B0604020202020204" pitchFamily="34" charset="0"/>
                <a:cs typeface="Arial" panose="020B0604020202020204" pitchFamily="34" charset="0"/>
              </a:rPr>
              <a:t>have</a:t>
            </a:r>
            <a:r>
              <a:rPr sz="1400" b="1" spc="110" dirty="0">
                <a:solidFill>
                  <a:schemeClr val="bg1"/>
                </a:solidFill>
                <a:latin typeface="Arial" panose="020B0604020202020204" pitchFamily="34" charset="0"/>
                <a:cs typeface="Arial" panose="020B0604020202020204" pitchFamily="34" charset="0"/>
              </a:rPr>
              <a:t> </a:t>
            </a:r>
            <a:r>
              <a:rPr sz="1400" b="1" dirty="0">
                <a:solidFill>
                  <a:schemeClr val="bg1"/>
                </a:solidFill>
                <a:latin typeface="Arial" panose="020B0604020202020204" pitchFamily="34" charset="0"/>
                <a:cs typeface="Arial" panose="020B0604020202020204" pitchFamily="34" charset="0"/>
              </a:rPr>
              <a:t>access</a:t>
            </a:r>
            <a:r>
              <a:rPr sz="1400" b="1" spc="70" dirty="0">
                <a:solidFill>
                  <a:schemeClr val="bg1"/>
                </a:solidFill>
                <a:latin typeface="Arial" panose="020B0604020202020204" pitchFamily="34" charset="0"/>
                <a:cs typeface="Arial" panose="020B0604020202020204" pitchFamily="34" charset="0"/>
              </a:rPr>
              <a:t> </a:t>
            </a:r>
            <a:r>
              <a:rPr sz="1400" b="1" dirty="0">
                <a:solidFill>
                  <a:schemeClr val="bg1"/>
                </a:solidFill>
                <a:latin typeface="Arial" panose="020B0604020202020204" pitchFamily="34" charset="0"/>
                <a:cs typeface="Arial" panose="020B0604020202020204" pitchFamily="34" charset="0"/>
              </a:rPr>
              <a:t>to</a:t>
            </a:r>
            <a:r>
              <a:rPr sz="1400" b="1" spc="55" dirty="0">
                <a:solidFill>
                  <a:schemeClr val="bg1"/>
                </a:solidFill>
                <a:latin typeface="Arial" panose="020B0604020202020204" pitchFamily="34" charset="0"/>
                <a:cs typeface="Arial" panose="020B0604020202020204" pitchFamily="34" charset="0"/>
              </a:rPr>
              <a:t> </a:t>
            </a:r>
            <a:r>
              <a:rPr sz="1400" b="1" spc="-10" dirty="0">
                <a:solidFill>
                  <a:schemeClr val="bg1"/>
                </a:solidFill>
                <a:latin typeface="Arial" panose="020B0604020202020204" pitchFamily="34" charset="0"/>
                <a:cs typeface="Arial" panose="020B0604020202020204" pitchFamily="34" charset="0"/>
              </a:rPr>
              <a:t>Reports.</a:t>
            </a:r>
            <a:endParaRPr sz="1400" dirty="0">
              <a:solidFill>
                <a:schemeClr val="bg1"/>
              </a:solidFill>
              <a:latin typeface="Arial" panose="020B0604020202020204" pitchFamily="34" charset="0"/>
              <a:cs typeface="Arial" panose="020B0604020202020204" pitchFamily="34" charset="0"/>
            </a:endParaRPr>
          </a:p>
        </p:txBody>
      </p:sp>
      <p:sp>
        <p:nvSpPr>
          <p:cNvPr id="26" name="object 21">
            <a:extLst>
              <a:ext uri="{FF2B5EF4-FFF2-40B4-BE49-F238E27FC236}">
                <a16:creationId xmlns:a16="http://schemas.microsoft.com/office/drawing/2014/main" id="{98D244FD-AB92-FA2D-2EA6-C149FED482FF}"/>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8</a:t>
            </a:fld>
            <a:endParaRPr sz="800" spc="-25" dirty="0">
              <a:latin typeface="Arial" panose="020B0604020202020204" pitchFamily="34" charset="0"/>
              <a:cs typeface="Arial" panose="020B0604020202020204" pitchFamily="34" charset="0"/>
            </a:endParaRPr>
          </a:p>
        </p:txBody>
      </p:sp>
      <p:sp>
        <p:nvSpPr>
          <p:cNvPr id="27" name="object 3">
            <a:extLst>
              <a:ext uri="{FF2B5EF4-FFF2-40B4-BE49-F238E27FC236}">
                <a16:creationId xmlns:a16="http://schemas.microsoft.com/office/drawing/2014/main" id="{8D4DDCCE-E90F-76D0-4C38-B78ABB0EE1CB}"/>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pic>
        <p:nvPicPr>
          <p:cNvPr id="29" name="Picture 28">
            <a:extLst>
              <a:ext uri="{FF2B5EF4-FFF2-40B4-BE49-F238E27FC236}">
                <a16:creationId xmlns:a16="http://schemas.microsoft.com/office/drawing/2014/main" id="{15292971-AB18-A59D-5A11-8C8ACCCDE5CD}"/>
              </a:ext>
            </a:extLst>
          </p:cNvPr>
          <p:cNvPicPr>
            <a:picLocks noChangeAspect="1"/>
          </p:cNvPicPr>
          <p:nvPr/>
        </p:nvPicPr>
        <p:blipFill>
          <a:blip r:embed="rId4"/>
          <a:stretch>
            <a:fillRect/>
          </a:stretch>
        </p:blipFill>
        <p:spPr>
          <a:xfrm>
            <a:off x="2274750" y="1543095"/>
            <a:ext cx="6681776" cy="325289"/>
          </a:xfrm>
          <a:prstGeom prst="rect">
            <a:avLst/>
          </a:prstGeom>
        </p:spPr>
      </p:pic>
      <p:grpSp>
        <p:nvGrpSpPr>
          <p:cNvPr id="5" name="Group 4">
            <a:extLst>
              <a:ext uri="{FF2B5EF4-FFF2-40B4-BE49-F238E27FC236}">
                <a16:creationId xmlns:a16="http://schemas.microsoft.com/office/drawing/2014/main" id="{0834725E-1AA2-2E0E-6C90-E7F0849BFF30}"/>
              </a:ext>
            </a:extLst>
          </p:cNvPr>
          <p:cNvGrpSpPr/>
          <p:nvPr/>
        </p:nvGrpSpPr>
        <p:grpSpPr>
          <a:xfrm>
            <a:off x="3719459" y="3745181"/>
            <a:ext cx="1862070" cy="322823"/>
            <a:chOff x="6446020" y="3466729"/>
            <a:chExt cx="1382068" cy="239606"/>
          </a:xfrm>
        </p:grpSpPr>
        <p:pic>
          <p:nvPicPr>
            <p:cNvPr id="3" name="Picture 2">
              <a:extLst>
                <a:ext uri="{FF2B5EF4-FFF2-40B4-BE49-F238E27FC236}">
                  <a16:creationId xmlns:a16="http://schemas.microsoft.com/office/drawing/2014/main" id="{7E3BA0E2-67E6-5712-09C5-F2B2C836F87C}"/>
                </a:ext>
              </a:extLst>
            </p:cNvPr>
            <p:cNvPicPr>
              <a:picLocks noChangeAspect="1"/>
            </p:cNvPicPr>
            <p:nvPr/>
          </p:nvPicPr>
          <p:blipFill>
            <a:blip r:embed="rId4"/>
            <a:srcRect l="80290"/>
            <a:stretch/>
          </p:blipFill>
          <p:spPr>
            <a:xfrm>
              <a:off x="6858000" y="3466729"/>
              <a:ext cx="970088" cy="239606"/>
            </a:xfrm>
            <a:prstGeom prst="rect">
              <a:avLst/>
            </a:prstGeom>
          </p:spPr>
        </p:pic>
        <p:pic>
          <p:nvPicPr>
            <p:cNvPr id="4" name="Picture 3">
              <a:extLst>
                <a:ext uri="{FF2B5EF4-FFF2-40B4-BE49-F238E27FC236}">
                  <a16:creationId xmlns:a16="http://schemas.microsoft.com/office/drawing/2014/main" id="{FC82D986-DD8E-FE20-DC8D-287F6A26652C}"/>
                </a:ext>
              </a:extLst>
            </p:cNvPr>
            <p:cNvPicPr>
              <a:picLocks noChangeAspect="1"/>
            </p:cNvPicPr>
            <p:nvPr/>
          </p:nvPicPr>
          <p:blipFill>
            <a:blip r:embed="rId4"/>
            <a:srcRect r="91629"/>
            <a:stretch/>
          </p:blipFill>
          <p:spPr>
            <a:xfrm>
              <a:off x="6446020" y="3466729"/>
              <a:ext cx="411980" cy="239606"/>
            </a:xfrm>
            <a:prstGeom prst="rect">
              <a:avLst/>
            </a:prstGeom>
          </p:spPr>
        </p:pic>
      </p:grpSp>
      <p:grpSp>
        <p:nvGrpSpPr>
          <p:cNvPr id="9" name="Group 8">
            <a:extLst>
              <a:ext uri="{FF2B5EF4-FFF2-40B4-BE49-F238E27FC236}">
                <a16:creationId xmlns:a16="http://schemas.microsoft.com/office/drawing/2014/main" id="{162BFF55-88AB-A0B3-76C5-9C0C91ABABC0}"/>
              </a:ext>
            </a:extLst>
          </p:cNvPr>
          <p:cNvGrpSpPr/>
          <p:nvPr/>
        </p:nvGrpSpPr>
        <p:grpSpPr>
          <a:xfrm>
            <a:off x="3078330" y="2580457"/>
            <a:ext cx="2392385" cy="325288"/>
            <a:chOff x="2352570" y="2405993"/>
            <a:chExt cx="1762230" cy="239607"/>
          </a:xfrm>
        </p:grpSpPr>
        <p:pic>
          <p:nvPicPr>
            <p:cNvPr id="6" name="Picture 5">
              <a:extLst>
                <a:ext uri="{FF2B5EF4-FFF2-40B4-BE49-F238E27FC236}">
                  <a16:creationId xmlns:a16="http://schemas.microsoft.com/office/drawing/2014/main" id="{E61E01B1-6600-00D9-E4B9-E441D4CC470C}"/>
                </a:ext>
              </a:extLst>
            </p:cNvPr>
            <p:cNvPicPr>
              <a:picLocks noChangeAspect="1"/>
            </p:cNvPicPr>
            <p:nvPr/>
          </p:nvPicPr>
          <p:blipFill>
            <a:blip r:embed="rId4"/>
            <a:srcRect l="71655" r="477"/>
            <a:stretch/>
          </p:blipFill>
          <p:spPr>
            <a:xfrm>
              <a:off x="2743200" y="2405993"/>
              <a:ext cx="1371600" cy="239607"/>
            </a:xfrm>
            <a:prstGeom prst="rect">
              <a:avLst/>
            </a:prstGeom>
          </p:spPr>
        </p:pic>
        <p:pic>
          <p:nvPicPr>
            <p:cNvPr id="8" name="Picture 7">
              <a:extLst>
                <a:ext uri="{FF2B5EF4-FFF2-40B4-BE49-F238E27FC236}">
                  <a16:creationId xmlns:a16="http://schemas.microsoft.com/office/drawing/2014/main" id="{C91A0347-9BDD-2611-3E3C-D0DE409E5460}"/>
                </a:ext>
              </a:extLst>
            </p:cNvPr>
            <p:cNvPicPr>
              <a:picLocks noChangeAspect="1"/>
            </p:cNvPicPr>
            <p:nvPr/>
          </p:nvPicPr>
          <p:blipFill>
            <a:blip r:embed="rId5"/>
            <a:stretch>
              <a:fillRect/>
            </a:stretch>
          </p:blipFill>
          <p:spPr>
            <a:xfrm>
              <a:off x="2352570" y="2424920"/>
              <a:ext cx="390630" cy="220680"/>
            </a:xfrm>
            <a:prstGeom prst="rect">
              <a:avLst/>
            </a:prstGeom>
          </p:spPr>
        </p:pic>
      </p:grpSp>
      <p:pic>
        <p:nvPicPr>
          <p:cNvPr id="11" name="Picture 10">
            <a:extLst>
              <a:ext uri="{FF2B5EF4-FFF2-40B4-BE49-F238E27FC236}">
                <a16:creationId xmlns:a16="http://schemas.microsoft.com/office/drawing/2014/main" id="{527261E7-FAD8-2DFA-729F-15F31FE3F5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552947" y="-1406785"/>
            <a:ext cx="38105" cy="45535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5" name="object 21">
            <a:extLst>
              <a:ext uri="{FF2B5EF4-FFF2-40B4-BE49-F238E27FC236}">
                <a16:creationId xmlns:a16="http://schemas.microsoft.com/office/drawing/2014/main" id="{B0534E41-2EAC-D248-E4A1-E95FF0B57CEA}"/>
              </a:ext>
            </a:extLst>
          </p:cNvPr>
          <p:cNvSpPr txBox="1">
            <a:spLocks/>
          </p:cNvSpPr>
          <p:nvPr/>
        </p:nvSpPr>
        <p:spPr>
          <a:xfrm>
            <a:off x="6739125" y="4956186"/>
            <a:ext cx="2057400" cy="130164"/>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55"/>
              </a:spcBef>
            </a:pPr>
            <a:r>
              <a:rPr lang="en-US" sz="800" spc="-10" dirty="0">
                <a:latin typeface="Arial" panose="020B0604020202020204" pitchFamily="34" charset="0"/>
                <a:cs typeface="Arial" panose="020B0604020202020204" pitchFamily="34" charset="0"/>
              </a:rPr>
              <a:t>Page</a:t>
            </a:r>
            <a:r>
              <a:rPr lang="en-US" sz="800" spc="-50" dirty="0">
                <a:latin typeface="Arial" panose="020B0604020202020204" pitchFamily="34" charset="0"/>
                <a:cs typeface="Arial" panose="020B0604020202020204" pitchFamily="34" charset="0"/>
              </a:rPr>
              <a:t> </a:t>
            </a:r>
            <a:fld id="{81D60167-4931-47E6-BA6A-407CBD079E47}" type="slidenum">
              <a:rPr sz="800" smtClean="0">
                <a:latin typeface="Arial" panose="020B0604020202020204" pitchFamily="34" charset="0"/>
                <a:cs typeface="Arial" panose="020B0604020202020204" pitchFamily="34" charset="0"/>
              </a:rPr>
              <a:pPr marL="12700" algn="r">
                <a:spcBef>
                  <a:spcPts val="55"/>
                </a:spcBef>
              </a:pPr>
              <a:t>9</a:t>
            </a:fld>
            <a:endParaRPr sz="800" spc="-25" dirty="0">
              <a:latin typeface="Arial" panose="020B0604020202020204" pitchFamily="34" charset="0"/>
              <a:cs typeface="Arial" panose="020B0604020202020204" pitchFamily="34" charset="0"/>
            </a:endParaRPr>
          </a:p>
        </p:txBody>
      </p:sp>
      <p:sp>
        <p:nvSpPr>
          <p:cNvPr id="16" name="object 3">
            <a:extLst>
              <a:ext uri="{FF2B5EF4-FFF2-40B4-BE49-F238E27FC236}">
                <a16:creationId xmlns:a16="http://schemas.microsoft.com/office/drawing/2014/main" id="{D2B29710-1F92-EC9F-3F7A-13919599051B}"/>
              </a:ext>
            </a:extLst>
          </p:cNvPr>
          <p:cNvSpPr txBox="1"/>
          <p:nvPr/>
        </p:nvSpPr>
        <p:spPr>
          <a:xfrm>
            <a:off x="381000" y="4942721"/>
            <a:ext cx="44119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Arial" panose="020B0604020202020204" pitchFamily="34" charset="0"/>
                <a:cs typeface="Arial" panose="020B0604020202020204" pitchFamily="34" charset="0"/>
              </a:rPr>
              <a:t>Arizona Department of Education, Career and Technical Education</a:t>
            </a:r>
          </a:p>
        </p:txBody>
      </p:sp>
      <p:pic>
        <p:nvPicPr>
          <p:cNvPr id="18" name="Picture 17">
            <a:extLst>
              <a:ext uri="{FF2B5EF4-FFF2-40B4-BE49-F238E27FC236}">
                <a16:creationId xmlns:a16="http://schemas.microsoft.com/office/drawing/2014/main" id="{BB06EB2C-B1D4-3318-1E48-DA453C475F44}"/>
              </a:ext>
            </a:extLst>
          </p:cNvPr>
          <p:cNvPicPr>
            <a:picLocks noChangeAspect="1"/>
          </p:cNvPicPr>
          <p:nvPr/>
        </p:nvPicPr>
        <p:blipFill rotWithShape="1">
          <a:blip r:embed="rId3"/>
          <a:srcRect l="2470" r="863" b="693"/>
          <a:stretch/>
        </p:blipFill>
        <p:spPr>
          <a:xfrm>
            <a:off x="228599" y="590550"/>
            <a:ext cx="8839201" cy="4267200"/>
          </a:xfrm>
          <a:prstGeom prst="rect">
            <a:avLst/>
          </a:prstGeom>
          <a:ln w="12700">
            <a:solidFill>
              <a:schemeClr val="tx1"/>
            </a:solidFill>
          </a:ln>
          <a:effectLst>
            <a:outerShdw blurRad="292100" dist="139700" dir="2700000" algn="ctr" rotWithShape="0">
              <a:schemeClr val="tx1">
                <a:alpha val="65000"/>
              </a:schemeClr>
            </a:outerShdw>
          </a:effectLst>
        </p:spPr>
      </p:pic>
      <p:sp>
        <p:nvSpPr>
          <p:cNvPr id="24" name="object 9">
            <a:extLst>
              <a:ext uri="{FF2B5EF4-FFF2-40B4-BE49-F238E27FC236}">
                <a16:creationId xmlns:a16="http://schemas.microsoft.com/office/drawing/2014/main" id="{A6975528-81C0-FC77-F325-FE1F2FF19E5F}"/>
              </a:ext>
            </a:extLst>
          </p:cNvPr>
          <p:cNvSpPr/>
          <p:nvPr/>
        </p:nvSpPr>
        <p:spPr>
          <a:xfrm>
            <a:off x="3048000" y="97326"/>
            <a:ext cx="1219200" cy="416559"/>
          </a:xfrm>
          <a:custGeom>
            <a:avLst/>
            <a:gdLst/>
            <a:ahLst/>
            <a:cxnLst/>
            <a:rect l="l" t="t" r="r" b="b"/>
            <a:pathLst>
              <a:path w="2449195" h="416559">
                <a:moveTo>
                  <a:pt x="0" y="69341"/>
                </a:moveTo>
                <a:lnTo>
                  <a:pt x="5384" y="42354"/>
                </a:lnTo>
                <a:lnTo>
                  <a:pt x="20053" y="20319"/>
                </a:lnTo>
                <a:lnTo>
                  <a:pt x="41833" y="5448"/>
                </a:lnTo>
                <a:lnTo>
                  <a:pt x="68491" y="0"/>
                </a:lnTo>
                <a:lnTo>
                  <a:pt x="2380322" y="0"/>
                </a:lnTo>
                <a:lnTo>
                  <a:pt x="2406980" y="5448"/>
                </a:lnTo>
                <a:lnTo>
                  <a:pt x="2428760" y="20319"/>
                </a:lnTo>
                <a:lnTo>
                  <a:pt x="2443429" y="42354"/>
                </a:lnTo>
                <a:lnTo>
                  <a:pt x="2448814" y="69341"/>
                </a:lnTo>
                <a:lnTo>
                  <a:pt x="2448814" y="346709"/>
                </a:lnTo>
                <a:lnTo>
                  <a:pt x="2443429" y="373697"/>
                </a:lnTo>
                <a:lnTo>
                  <a:pt x="2428760" y="395744"/>
                </a:lnTo>
                <a:lnTo>
                  <a:pt x="2406980" y="410603"/>
                </a:lnTo>
                <a:lnTo>
                  <a:pt x="2380322" y="416051"/>
                </a:lnTo>
                <a:lnTo>
                  <a:pt x="68491" y="416051"/>
                </a:lnTo>
                <a:lnTo>
                  <a:pt x="41833" y="410603"/>
                </a:lnTo>
                <a:lnTo>
                  <a:pt x="20053" y="395744"/>
                </a:lnTo>
                <a:lnTo>
                  <a:pt x="5384" y="373697"/>
                </a:lnTo>
                <a:lnTo>
                  <a:pt x="0" y="346709"/>
                </a:lnTo>
                <a:lnTo>
                  <a:pt x="0" y="69341"/>
                </a:lnTo>
                <a:close/>
              </a:path>
            </a:pathLst>
          </a:custGeom>
          <a:noFill/>
          <a:ln w="28575">
            <a:solidFill>
              <a:srgbClr val="910048"/>
            </a:solidFill>
          </a:ln>
        </p:spPr>
        <p:txBody>
          <a:bodyPr wrap="square" lIns="0" tIns="0" rIns="0" bIns="0" rtlCol="0"/>
          <a:lstStyle/>
          <a:p>
            <a:endParaRPr dirty="0"/>
          </a:p>
        </p:txBody>
      </p:sp>
      <p:cxnSp>
        <p:nvCxnSpPr>
          <p:cNvPr id="26" name="Straight Arrow Connector 25">
            <a:extLst>
              <a:ext uri="{FF2B5EF4-FFF2-40B4-BE49-F238E27FC236}">
                <a16:creationId xmlns:a16="http://schemas.microsoft.com/office/drawing/2014/main" id="{4EDAA82A-E172-44AE-2699-3C98417DB4A5}"/>
              </a:ext>
            </a:extLst>
          </p:cNvPr>
          <p:cNvCxnSpPr>
            <a:cxnSpLocks/>
          </p:cNvCxnSpPr>
          <p:nvPr/>
        </p:nvCxnSpPr>
        <p:spPr>
          <a:xfrm>
            <a:off x="3657600" y="513885"/>
            <a:ext cx="0" cy="518558"/>
          </a:xfrm>
          <a:prstGeom prst="straightConnector1">
            <a:avLst/>
          </a:prstGeom>
          <a:ln>
            <a:solidFill>
              <a:srgbClr val="910048"/>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95A4FB6-56FB-890E-99F0-92010A962A2C}"/>
              </a:ext>
            </a:extLst>
          </p:cNvPr>
          <p:cNvSpPr txBox="1"/>
          <p:nvPr/>
        </p:nvSpPr>
        <p:spPr>
          <a:xfrm>
            <a:off x="3048000" y="107475"/>
            <a:ext cx="12954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Home Tab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18319</TotalTime>
  <Words>1534</Words>
  <Application>Microsoft Office PowerPoint</Application>
  <PresentationFormat>On-screen Show (16:9)</PresentationFormat>
  <Paragraphs>175</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Aptos Display</vt:lpstr>
      <vt:lpstr>Arial</vt:lpstr>
      <vt:lpstr>Calibri</vt:lpstr>
      <vt:lpstr>Cavolini</vt:lpstr>
      <vt:lpstr>Montserrat</vt:lpstr>
      <vt:lpstr>Trebuchet MS</vt:lpstr>
      <vt:lpstr>Office Theme</vt:lpstr>
      <vt:lpstr>How to Access and Utilize the Technical Skills Assessment (TSA) Dashboard</vt:lpstr>
      <vt:lpstr>Login Instructions</vt:lpstr>
      <vt:lpstr>PowerPoint Presentation</vt:lpstr>
      <vt:lpstr>Note for Entity Administrators</vt:lpstr>
      <vt:lpstr>ADEConnect Home Page</vt:lpstr>
      <vt:lpstr>PowerPoint Presentation</vt:lpstr>
      <vt:lpstr>Technical Skills Assessment Dashboard</vt:lpstr>
      <vt:lpstr>The 3 Assessment Permission Levels</vt:lpstr>
      <vt:lpstr>PowerPoint Presentation</vt:lpstr>
      <vt:lpstr>Security Agreements Available on the Home Tab</vt:lpstr>
      <vt:lpstr>PowerPoint Presentation</vt:lpstr>
      <vt:lpstr>Student Naming Convention</vt:lpstr>
      <vt:lpstr>PowerPoint Presentation</vt:lpstr>
      <vt:lpstr>Change Request Tab</vt:lpstr>
      <vt:lpstr>PowerPoint Presentation</vt:lpstr>
      <vt:lpstr>PowerPoint Presentation</vt:lpstr>
      <vt:lpstr>Select New Reports in the Reports Tab Dropdown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HowtoAccessandUtilizetheTSADashboard</dc:title>
  <dc:creator>Hannah Higgs</dc:creator>
  <cp:lastModifiedBy>Higgs, Hannah</cp:lastModifiedBy>
  <cp:revision>4</cp:revision>
  <dcterms:created xsi:type="dcterms:W3CDTF">2024-09-10T20:00:02Z</dcterms:created>
  <dcterms:modified xsi:type="dcterms:W3CDTF">2025-12-03T20:22:39Z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2022-03-23T00:00:00Z</vt:filetime>
  </property>
  <property fmtid="{D5CDD505-2E9C-101B-9397-08002B2CF9AE}" pid="3" name="Creator">
    <vt:lpwstr>Acrobat PDFMaker 19 for PowerPoint</vt:lpwstr>
  </property>
  <property fmtid="{D5CDD505-2E9C-101B-9397-08002B2CF9AE}" pid="4" name="LastSaved">
    <vt:filetime>2024-09-10T00:00:00Z</vt:filetime>
  </property>
  <property fmtid="{D5CDD505-2E9C-101B-9397-08002B2CF9AE}" pid="5" name="Producer">
    <vt:lpwstr>Adobe PDF Library 22.1.117</vt:lpwstr>
  </property>
</Properties>
</file>