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8"/>
  </p:notesMasterIdLst>
  <p:sldIdLst>
    <p:sldId id="262" r:id="rId5"/>
    <p:sldId id="257" r:id="rId6"/>
    <p:sldId id="294" r:id="rId7"/>
    <p:sldId id="380" r:id="rId8"/>
    <p:sldId id="328" r:id="rId9"/>
    <p:sldId id="320" r:id="rId10"/>
    <p:sldId id="329" r:id="rId11"/>
    <p:sldId id="331" r:id="rId12"/>
    <p:sldId id="330" r:id="rId13"/>
    <p:sldId id="332" r:id="rId14"/>
    <p:sldId id="334" r:id="rId15"/>
    <p:sldId id="333" r:id="rId16"/>
    <p:sldId id="335" r:id="rId17"/>
    <p:sldId id="336" r:id="rId18"/>
    <p:sldId id="337" r:id="rId19"/>
    <p:sldId id="338" r:id="rId20"/>
    <p:sldId id="327" r:id="rId21"/>
    <p:sldId id="381" r:id="rId22"/>
    <p:sldId id="298" r:id="rId23"/>
    <p:sldId id="304" r:id="rId24"/>
    <p:sldId id="299" r:id="rId25"/>
    <p:sldId id="300" r:id="rId26"/>
    <p:sldId id="301" r:id="rId27"/>
    <p:sldId id="302" r:id="rId28"/>
    <p:sldId id="323" r:id="rId29"/>
    <p:sldId id="340" r:id="rId30"/>
    <p:sldId id="341" r:id="rId31"/>
    <p:sldId id="339" r:id="rId32"/>
    <p:sldId id="297" r:id="rId33"/>
    <p:sldId id="318" r:id="rId34"/>
    <p:sldId id="342" r:id="rId35"/>
    <p:sldId id="307" r:id="rId36"/>
    <p:sldId id="308" r:id="rId37"/>
    <p:sldId id="309" r:id="rId38"/>
    <p:sldId id="310" r:id="rId39"/>
    <p:sldId id="311" r:id="rId40"/>
    <p:sldId id="313" r:id="rId41"/>
    <p:sldId id="314" r:id="rId42"/>
    <p:sldId id="315" r:id="rId43"/>
    <p:sldId id="303" r:id="rId44"/>
    <p:sldId id="352" r:id="rId45"/>
    <p:sldId id="321" r:id="rId46"/>
    <p:sldId id="322" r:id="rId47"/>
    <p:sldId id="343" r:id="rId48"/>
    <p:sldId id="295" r:id="rId49"/>
    <p:sldId id="296" r:id="rId50"/>
    <p:sldId id="344" r:id="rId51"/>
    <p:sldId id="345" r:id="rId52"/>
    <p:sldId id="346" r:id="rId53"/>
    <p:sldId id="347" r:id="rId54"/>
    <p:sldId id="348" r:id="rId55"/>
    <p:sldId id="349" r:id="rId56"/>
    <p:sldId id="350" r:id="rId57"/>
    <p:sldId id="351" r:id="rId58"/>
    <p:sldId id="305" r:id="rId59"/>
    <p:sldId id="306" r:id="rId60"/>
    <p:sldId id="353" r:id="rId61"/>
    <p:sldId id="316" r:id="rId62"/>
    <p:sldId id="354" r:id="rId63"/>
    <p:sldId id="355" r:id="rId64"/>
    <p:sldId id="357" r:id="rId65"/>
    <p:sldId id="358" r:id="rId66"/>
    <p:sldId id="375" r:id="rId67"/>
    <p:sldId id="317" r:id="rId68"/>
    <p:sldId id="360" r:id="rId69"/>
    <p:sldId id="361" r:id="rId70"/>
    <p:sldId id="362" r:id="rId71"/>
    <p:sldId id="363" r:id="rId72"/>
    <p:sldId id="364" r:id="rId73"/>
    <p:sldId id="365" r:id="rId74"/>
    <p:sldId id="366" r:id="rId75"/>
    <p:sldId id="367" r:id="rId76"/>
    <p:sldId id="368" r:id="rId77"/>
    <p:sldId id="369" r:id="rId78"/>
    <p:sldId id="370" r:id="rId79"/>
    <p:sldId id="371" r:id="rId80"/>
    <p:sldId id="372" r:id="rId81"/>
    <p:sldId id="373" r:id="rId82"/>
    <p:sldId id="374" r:id="rId83"/>
    <p:sldId id="376" r:id="rId84"/>
    <p:sldId id="326" r:id="rId85"/>
    <p:sldId id="378" r:id="rId86"/>
    <p:sldId id="379"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CDA63A-8451-D723-9325-3E91188A3ECF}" name="Fletcher, Nikole" initials="FN" userId="S::nikole.fletcher@azed.gov::a2cf8085-df51-4725-9653-5278f39e3cf1" providerId="AD"/>
  <p188:author id="{91CD5974-822F-4CA1-FC47-39F955AA37BE}" name="Morse, Tiffiany" initials="TM" userId="S::Tiffiany.Morse@azed.gov::6a9728cd-a347-4065-8122-e6dc422cc89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D0702C"/>
    <a:srgbClr val="910048"/>
    <a:srgbClr val="D399B6"/>
    <a:srgbClr val="DB905B"/>
    <a:srgbClr val="DAAAC2"/>
    <a:srgbClr val="EABFA1"/>
    <a:srgbClr val="8096B9"/>
    <a:srgbClr val="CB60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5A20A2-DBB7-4442-ABB0-CE140366C4A8}" v="74" dt="2025-04-23T20:55:55.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9" d="100"/>
          <a:sy n="109" d="100"/>
        </p:scale>
        <p:origin x="636"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viewProps" Target="viewProps.xml"/><Relationship Id="rId95" Type="http://schemas.microsoft.com/office/2018/10/relationships/authors" Targe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se, Tiffiany" userId="6a9728cd-a347-4065-8122-e6dc422cc891" providerId="ADAL" clId="{A75A20A2-DBB7-4442-ABB0-CE140366C4A8}"/>
    <pc:docChg chg="custSel addSld delSld modSld">
      <pc:chgData name="Morse, Tiffiany" userId="6a9728cd-a347-4065-8122-e6dc422cc891" providerId="ADAL" clId="{A75A20A2-DBB7-4442-ABB0-CE140366C4A8}" dt="2025-04-23T20:56:31.970" v="3006" actId="6549"/>
      <pc:docMkLst>
        <pc:docMk/>
      </pc:docMkLst>
      <pc:sldChg chg="modSp mod">
        <pc:chgData name="Morse, Tiffiany" userId="6a9728cd-a347-4065-8122-e6dc422cc891" providerId="ADAL" clId="{A75A20A2-DBB7-4442-ABB0-CE140366C4A8}" dt="2025-04-23T20:22:02.433" v="0" actId="20577"/>
        <pc:sldMkLst>
          <pc:docMk/>
          <pc:sldMk cId="1763732465" sldId="262"/>
        </pc:sldMkLst>
        <pc:spChg chg="mod">
          <ac:chgData name="Morse, Tiffiany" userId="6a9728cd-a347-4065-8122-e6dc422cc891" providerId="ADAL" clId="{A75A20A2-DBB7-4442-ABB0-CE140366C4A8}" dt="2025-04-23T20:22:02.433" v="0" actId="20577"/>
          <ac:spMkLst>
            <pc:docMk/>
            <pc:sldMk cId="1763732465" sldId="262"/>
            <ac:spMk id="5" creationId="{534C1244-DEF5-1613-150C-4A5345BF0951}"/>
          </ac:spMkLst>
        </pc:spChg>
      </pc:sldChg>
      <pc:sldChg chg="del">
        <pc:chgData name="Morse, Tiffiany" userId="6a9728cd-a347-4065-8122-e6dc422cc891" providerId="ADAL" clId="{A75A20A2-DBB7-4442-ABB0-CE140366C4A8}" dt="2025-04-23T20:22:07.794" v="1" actId="47"/>
        <pc:sldMkLst>
          <pc:docMk/>
          <pc:sldMk cId="809108851" sldId="293"/>
        </pc:sldMkLst>
      </pc:sldChg>
      <pc:sldChg chg="addSp modSp mod">
        <pc:chgData name="Morse, Tiffiany" userId="6a9728cd-a347-4065-8122-e6dc422cc891" providerId="ADAL" clId="{A75A20A2-DBB7-4442-ABB0-CE140366C4A8}" dt="2025-04-23T20:50:42.040" v="2933" actId="14100"/>
        <pc:sldMkLst>
          <pc:docMk/>
          <pc:sldMk cId="2310527815" sldId="299"/>
        </pc:sldMkLst>
        <pc:cxnChg chg="add mod">
          <ac:chgData name="Morse, Tiffiany" userId="6a9728cd-a347-4065-8122-e6dc422cc891" providerId="ADAL" clId="{A75A20A2-DBB7-4442-ABB0-CE140366C4A8}" dt="2025-04-23T20:50:22.461" v="2930" actId="1076"/>
          <ac:cxnSpMkLst>
            <pc:docMk/>
            <pc:sldMk cId="2310527815" sldId="299"/>
            <ac:cxnSpMk id="7" creationId="{8A77385B-445D-74DD-1B32-C7D3DDA3CC30}"/>
          </ac:cxnSpMkLst>
        </pc:cxnChg>
        <pc:cxnChg chg="add mod">
          <ac:chgData name="Morse, Tiffiany" userId="6a9728cd-a347-4065-8122-e6dc422cc891" providerId="ADAL" clId="{A75A20A2-DBB7-4442-ABB0-CE140366C4A8}" dt="2025-04-23T20:50:42.040" v="2933" actId="14100"/>
          <ac:cxnSpMkLst>
            <pc:docMk/>
            <pc:sldMk cId="2310527815" sldId="299"/>
            <ac:cxnSpMk id="12" creationId="{082066DE-70DD-7C88-BE05-80A862F99322}"/>
          </ac:cxnSpMkLst>
        </pc:cxnChg>
      </pc:sldChg>
      <pc:sldChg chg="modSp modAnim">
        <pc:chgData name="Morse, Tiffiany" userId="6a9728cd-a347-4065-8122-e6dc422cc891" providerId="ADAL" clId="{A75A20A2-DBB7-4442-ABB0-CE140366C4A8}" dt="2025-04-23T20:41:10.505" v="2585" actId="20577"/>
        <pc:sldMkLst>
          <pc:docMk/>
          <pc:sldMk cId="3336781535" sldId="328"/>
        </pc:sldMkLst>
        <pc:spChg chg="mod">
          <ac:chgData name="Morse, Tiffiany" userId="6a9728cd-a347-4065-8122-e6dc422cc891" providerId="ADAL" clId="{A75A20A2-DBB7-4442-ABB0-CE140366C4A8}" dt="2025-04-23T20:41:10.505" v="2585" actId="20577"/>
          <ac:spMkLst>
            <pc:docMk/>
            <pc:sldMk cId="3336781535" sldId="328"/>
            <ac:spMk id="2" creationId="{5541B6FA-147B-5EA6-175D-88D34D59DA59}"/>
          </ac:spMkLst>
        </pc:spChg>
      </pc:sldChg>
      <pc:sldChg chg="modSp">
        <pc:chgData name="Morse, Tiffiany" userId="6a9728cd-a347-4065-8122-e6dc422cc891" providerId="ADAL" clId="{A75A20A2-DBB7-4442-ABB0-CE140366C4A8}" dt="2025-04-23T20:54:42.926" v="2964" actId="207"/>
        <pc:sldMkLst>
          <pc:docMk/>
          <pc:sldMk cId="2497949392" sldId="358"/>
        </pc:sldMkLst>
        <pc:spChg chg="mod">
          <ac:chgData name="Morse, Tiffiany" userId="6a9728cd-a347-4065-8122-e6dc422cc891" providerId="ADAL" clId="{A75A20A2-DBB7-4442-ABB0-CE140366C4A8}" dt="2025-04-23T20:54:42.926" v="2964" actId="207"/>
          <ac:spMkLst>
            <pc:docMk/>
            <pc:sldMk cId="2497949392" sldId="358"/>
            <ac:spMk id="7" creationId="{1FA9C6CF-9023-9A69-D585-94DBC7AF87D3}"/>
          </ac:spMkLst>
        </pc:spChg>
      </pc:sldChg>
      <pc:sldChg chg="modSp mod">
        <pc:chgData name="Morse, Tiffiany" userId="6a9728cd-a347-4065-8122-e6dc422cc891" providerId="ADAL" clId="{A75A20A2-DBB7-4442-ABB0-CE140366C4A8}" dt="2025-04-23T20:56:31.970" v="3006" actId="6549"/>
        <pc:sldMkLst>
          <pc:docMk/>
          <pc:sldMk cId="1240364986" sldId="379"/>
        </pc:sldMkLst>
        <pc:spChg chg="mod">
          <ac:chgData name="Morse, Tiffiany" userId="6a9728cd-a347-4065-8122-e6dc422cc891" providerId="ADAL" clId="{A75A20A2-DBB7-4442-ABB0-CE140366C4A8}" dt="2025-04-23T20:56:31.970" v="3006" actId="6549"/>
          <ac:spMkLst>
            <pc:docMk/>
            <pc:sldMk cId="1240364986" sldId="379"/>
            <ac:spMk id="2" creationId="{2C5BC671-B46F-CBDA-CA92-2CA4863A3665}"/>
          </ac:spMkLst>
        </pc:spChg>
      </pc:sldChg>
      <pc:sldChg chg="modSp add mod">
        <pc:chgData name="Morse, Tiffiany" userId="6a9728cd-a347-4065-8122-e6dc422cc891" providerId="ADAL" clId="{A75A20A2-DBB7-4442-ABB0-CE140366C4A8}" dt="2025-04-23T20:40:11.285" v="2546" actId="20577"/>
        <pc:sldMkLst>
          <pc:docMk/>
          <pc:sldMk cId="2748739699" sldId="380"/>
        </pc:sldMkLst>
        <pc:spChg chg="mod">
          <ac:chgData name="Morse, Tiffiany" userId="6a9728cd-a347-4065-8122-e6dc422cc891" providerId="ADAL" clId="{A75A20A2-DBB7-4442-ABB0-CE140366C4A8}" dt="2025-04-23T20:40:11.285" v="2546" actId="20577"/>
          <ac:spMkLst>
            <pc:docMk/>
            <pc:sldMk cId="2748739699" sldId="380"/>
            <ac:spMk id="2" creationId="{9453DD33-A2F8-4CE8-7ADE-D28133A28A88}"/>
          </ac:spMkLst>
        </pc:spChg>
      </pc:sldChg>
      <pc:sldChg chg="modSp add mod">
        <pc:chgData name="Morse, Tiffiany" userId="6a9728cd-a347-4065-8122-e6dc422cc891" providerId="ADAL" clId="{A75A20A2-DBB7-4442-ABB0-CE140366C4A8}" dt="2025-04-23T20:48:53.359" v="2924" actId="1076"/>
        <pc:sldMkLst>
          <pc:docMk/>
          <pc:sldMk cId="784642902" sldId="381"/>
        </pc:sldMkLst>
        <pc:spChg chg="mod">
          <ac:chgData name="Morse, Tiffiany" userId="6a9728cd-a347-4065-8122-e6dc422cc891" providerId="ADAL" clId="{A75A20A2-DBB7-4442-ABB0-CE140366C4A8}" dt="2025-04-23T20:48:53.359" v="2924" actId="1076"/>
          <ac:spMkLst>
            <pc:docMk/>
            <pc:sldMk cId="784642902" sldId="381"/>
            <ac:spMk id="2" creationId="{34750B45-DC2E-A8B3-7A68-230D75A2B817}"/>
          </ac:spMkLst>
        </pc:spChg>
        <pc:spChg chg="mod">
          <ac:chgData name="Morse, Tiffiany" userId="6a9728cd-a347-4065-8122-e6dc422cc891" providerId="ADAL" clId="{A75A20A2-DBB7-4442-ABB0-CE140366C4A8}" dt="2025-04-23T20:48:49.769" v="2923" actId="20577"/>
          <ac:spMkLst>
            <pc:docMk/>
            <pc:sldMk cId="784642902" sldId="381"/>
            <ac:spMk id="6" creationId="{36A9198D-86E3-AC3B-76AE-A4466D565B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2AC3A9-43D2-4822-945B-55F19E6B8827}"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46FCD5-CAE1-493B-B25E-F14FC1AE68C9}" type="slidenum">
              <a:rPr lang="en-US" smtClean="0"/>
              <a:t>‹#›</a:t>
            </a:fld>
            <a:endParaRPr lang="en-US"/>
          </a:p>
        </p:txBody>
      </p:sp>
    </p:spTree>
    <p:extLst>
      <p:ext uri="{BB962C8B-B14F-4D97-AF65-F5344CB8AC3E}">
        <p14:creationId xmlns:p14="http://schemas.microsoft.com/office/powerpoint/2010/main" val="2008379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46FCD5-CAE1-493B-B25E-F14FC1AE68C9}" type="slidenum">
              <a:rPr lang="en-US" smtClean="0"/>
              <a:t>1</a:t>
            </a:fld>
            <a:endParaRPr lang="en-US"/>
          </a:p>
        </p:txBody>
      </p:sp>
    </p:spTree>
    <p:extLst>
      <p:ext uri="{BB962C8B-B14F-4D97-AF65-F5344CB8AC3E}">
        <p14:creationId xmlns:p14="http://schemas.microsoft.com/office/powerpoint/2010/main" val="501469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46FCD5-CAE1-493B-B25E-F14FC1AE68C9}" type="slidenum">
              <a:rPr lang="en-US" smtClean="0"/>
              <a:t>40</a:t>
            </a:fld>
            <a:endParaRPr lang="en-US"/>
          </a:p>
        </p:txBody>
      </p:sp>
    </p:spTree>
    <p:extLst>
      <p:ext uri="{BB962C8B-B14F-4D97-AF65-F5344CB8AC3E}">
        <p14:creationId xmlns:p14="http://schemas.microsoft.com/office/powerpoint/2010/main" val="1302852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7F682-5EDE-2682-9A7E-32F0D8CB56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15929-4736-370E-DF7B-F8AFAD9E9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FB8952-2DF9-3EDA-F558-E624DAAA1B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2613A3-92B0-8045-4EAD-7C109F4CE212}"/>
              </a:ext>
            </a:extLst>
          </p:cNvPr>
          <p:cNvSpPr>
            <a:spLocks noGrp="1"/>
          </p:cNvSpPr>
          <p:nvPr>
            <p:ph type="sldNum" sz="quarter" idx="5"/>
          </p:nvPr>
        </p:nvSpPr>
        <p:spPr/>
        <p:txBody>
          <a:bodyPr/>
          <a:lstStyle/>
          <a:p>
            <a:fld id="{2446FCD5-CAE1-493B-B25E-F14FC1AE68C9}" type="slidenum">
              <a:rPr lang="en-US" smtClean="0"/>
              <a:t>41</a:t>
            </a:fld>
            <a:endParaRPr lang="en-US"/>
          </a:p>
        </p:txBody>
      </p:sp>
    </p:spTree>
    <p:extLst>
      <p:ext uri="{BB962C8B-B14F-4D97-AF65-F5344CB8AC3E}">
        <p14:creationId xmlns:p14="http://schemas.microsoft.com/office/powerpoint/2010/main" val="404452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46FCD5-CAE1-493B-B25E-F14FC1AE68C9}" type="slidenum">
              <a:rPr lang="en-US" smtClean="0"/>
              <a:t>7</a:t>
            </a:fld>
            <a:endParaRPr lang="en-US"/>
          </a:p>
        </p:txBody>
      </p:sp>
    </p:spTree>
    <p:extLst>
      <p:ext uri="{BB962C8B-B14F-4D97-AF65-F5344CB8AC3E}">
        <p14:creationId xmlns:p14="http://schemas.microsoft.com/office/powerpoint/2010/main" val="2478268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0EDE0-3269-F5C7-655E-D2C4AF01C6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F3191A-1890-D4FA-37E5-8352D2D0A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6B03D1-3E45-25FA-3A8E-78C4BBC2D8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E3A89-8082-C3F3-40AF-77E210DFDDAD}"/>
              </a:ext>
            </a:extLst>
          </p:cNvPr>
          <p:cNvSpPr>
            <a:spLocks noGrp="1"/>
          </p:cNvSpPr>
          <p:nvPr>
            <p:ph type="sldNum" sz="quarter" idx="5"/>
          </p:nvPr>
        </p:nvSpPr>
        <p:spPr/>
        <p:txBody>
          <a:bodyPr/>
          <a:lstStyle/>
          <a:p>
            <a:fld id="{2446FCD5-CAE1-493B-B25E-F14FC1AE68C9}" type="slidenum">
              <a:rPr lang="en-US" smtClean="0"/>
              <a:t>10</a:t>
            </a:fld>
            <a:endParaRPr lang="en-US"/>
          </a:p>
        </p:txBody>
      </p:sp>
    </p:spTree>
    <p:extLst>
      <p:ext uri="{BB962C8B-B14F-4D97-AF65-F5344CB8AC3E}">
        <p14:creationId xmlns:p14="http://schemas.microsoft.com/office/powerpoint/2010/main" val="3708961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DFA8F-6FBA-6396-5BA7-0827DCF52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CBD23F-ABD5-DD26-63BF-60CBD94FD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4A373A-E9FB-96B8-BF38-21584319F4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1FD450-E9C1-431B-905C-46064F5D9C91}"/>
              </a:ext>
            </a:extLst>
          </p:cNvPr>
          <p:cNvSpPr>
            <a:spLocks noGrp="1"/>
          </p:cNvSpPr>
          <p:nvPr>
            <p:ph type="sldNum" sz="quarter" idx="5"/>
          </p:nvPr>
        </p:nvSpPr>
        <p:spPr/>
        <p:txBody>
          <a:bodyPr/>
          <a:lstStyle/>
          <a:p>
            <a:fld id="{2446FCD5-CAE1-493B-B25E-F14FC1AE68C9}" type="slidenum">
              <a:rPr lang="en-US" smtClean="0"/>
              <a:t>11</a:t>
            </a:fld>
            <a:endParaRPr lang="en-US"/>
          </a:p>
        </p:txBody>
      </p:sp>
    </p:spTree>
    <p:extLst>
      <p:ext uri="{BB962C8B-B14F-4D97-AF65-F5344CB8AC3E}">
        <p14:creationId xmlns:p14="http://schemas.microsoft.com/office/powerpoint/2010/main" val="3949741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B831C-E545-AAB6-99DB-17ED4A4EB8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A2FA47-13A8-1C0A-1B5D-3BEC963ED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89D9D-EFCF-8D85-E6B4-2A808F80D6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C63E56-AD6D-DEC3-9B33-6128449AF878}"/>
              </a:ext>
            </a:extLst>
          </p:cNvPr>
          <p:cNvSpPr>
            <a:spLocks noGrp="1"/>
          </p:cNvSpPr>
          <p:nvPr>
            <p:ph type="sldNum" sz="quarter" idx="5"/>
          </p:nvPr>
        </p:nvSpPr>
        <p:spPr/>
        <p:txBody>
          <a:bodyPr/>
          <a:lstStyle/>
          <a:p>
            <a:fld id="{2446FCD5-CAE1-493B-B25E-F14FC1AE68C9}" type="slidenum">
              <a:rPr lang="en-US" smtClean="0"/>
              <a:t>12</a:t>
            </a:fld>
            <a:endParaRPr lang="en-US"/>
          </a:p>
        </p:txBody>
      </p:sp>
    </p:spTree>
    <p:extLst>
      <p:ext uri="{BB962C8B-B14F-4D97-AF65-F5344CB8AC3E}">
        <p14:creationId xmlns:p14="http://schemas.microsoft.com/office/powerpoint/2010/main" val="1546022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42F69-14A3-DA6D-4703-FC9F9FD5C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D82C0-A3A0-CDE5-BF80-C68F750530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2673EE-10E8-A020-257F-CF56503D7C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FED120-12B5-5E51-00CF-F002665350B5}"/>
              </a:ext>
            </a:extLst>
          </p:cNvPr>
          <p:cNvSpPr>
            <a:spLocks noGrp="1"/>
          </p:cNvSpPr>
          <p:nvPr>
            <p:ph type="sldNum" sz="quarter" idx="5"/>
          </p:nvPr>
        </p:nvSpPr>
        <p:spPr/>
        <p:txBody>
          <a:bodyPr/>
          <a:lstStyle/>
          <a:p>
            <a:fld id="{2446FCD5-CAE1-493B-B25E-F14FC1AE68C9}" type="slidenum">
              <a:rPr lang="en-US" smtClean="0"/>
              <a:t>13</a:t>
            </a:fld>
            <a:endParaRPr lang="en-US"/>
          </a:p>
        </p:txBody>
      </p:sp>
    </p:spTree>
    <p:extLst>
      <p:ext uri="{BB962C8B-B14F-4D97-AF65-F5344CB8AC3E}">
        <p14:creationId xmlns:p14="http://schemas.microsoft.com/office/powerpoint/2010/main" val="342268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1C7A3-C047-BF8A-2569-AADF7F6E5A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EFF8FF-DDDC-42FA-2081-A59B109E70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E314B1-11FD-CDA2-30CE-B1DC4C3F48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F43433-5BE4-EE67-CDF2-C2DCD695C059}"/>
              </a:ext>
            </a:extLst>
          </p:cNvPr>
          <p:cNvSpPr>
            <a:spLocks noGrp="1"/>
          </p:cNvSpPr>
          <p:nvPr>
            <p:ph type="sldNum" sz="quarter" idx="5"/>
          </p:nvPr>
        </p:nvSpPr>
        <p:spPr/>
        <p:txBody>
          <a:bodyPr/>
          <a:lstStyle/>
          <a:p>
            <a:fld id="{2446FCD5-CAE1-493B-B25E-F14FC1AE68C9}" type="slidenum">
              <a:rPr lang="en-US" smtClean="0"/>
              <a:t>14</a:t>
            </a:fld>
            <a:endParaRPr lang="en-US"/>
          </a:p>
        </p:txBody>
      </p:sp>
    </p:spTree>
    <p:extLst>
      <p:ext uri="{BB962C8B-B14F-4D97-AF65-F5344CB8AC3E}">
        <p14:creationId xmlns:p14="http://schemas.microsoft.com/office/powerpoint/2010/main" val="1620583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0F7F5-9E94-DAF3-2976-033876806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B9AFA5-D4B5-9E93-A136-E02E1CD11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BF8885-A665-ED2F-97CD-C4C5D4B677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74DF33-00C5-4621-0411-B28734BD61F6}"/>
              </a:ext>
            </a:extLst>
          </p:cNvPr>
          <p:cNvSpPr>
            <a:spLocks noGrp="1"/>
          </p:cNvSpPr>
          <p:nvPr>
            <p:ph type="sldNum" sz="quarter" idx="5"/>
          </p:nvPr>
        </p:nvSpPr>
        <p:spPr/>
        <p:txBody>
          <a:bodyPr/>
          <a:lstStyle/>
          <a:p>
            <a:fld id="{2446FCD5-CAE1-493B-B25E-F14FC1AE68C9}" type="slidenum">
              <a:rPr lang="en-US" smtClean="0"/>
              <a:t>15</a:t>
            </a:fld>
            <a:endParaRPr lang="en-US"/>
          </a:p>
        </p:txBody>
      </p:sp>
    </p:spTree>
    <p:extLst>
      <p:ext uri="{BB962C8B-B14F-4D97-AF65-F5344CB8AC3E}">
        <p14:creationId xmlns:p14="http://schemas.microsoft.com/office/powerpoint/2010/main" val="1980500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76DAB-0EAE-B9D2-152B-8A17A89518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4935D1-0866-EE86-727C-B2C18E30CD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82AD0-ADE2-4FE3-62D2-8FD99924C6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0692A5-55F3-70BE-7050-3B656BB6BBCF}"/>
              </a:ext>
            </a:extLst>
          </p:cNvPr>
          <p:cNvSpPr>
            <a:spLocks noGrp="1"/>
          </p:cNvSpPr>
          <p:nvPr>
            <p:ph type="sldNum" sz="quarter" idx="5"/>
          </p:nvPr>
        </p:nvSpPr>
        <p:spPr/>
        <p:txBody>
          <a:bodyPr/>
          <a:lstStyle/>
          <a:p>
            <a:fld id="{2446FCD5-CAE1-493B-B25E-F14FC1AE68C9}" type="slidenum">
              <a:rPr lang="en-US" smtClean="0"/>
              <a:t>16</a:t>
            </a:fld>
            <a:endParaRPr lang="en-US"/>
          </a:p>
        </p:txBody>
      </p:sp>
    </p:spTree>
    <p:extLst>
      <p:ext uri="{BB962C8B-B14F-4D97-AF65-F5344CB8AC3E}">
        <p14:creationId xmlns:p14="http://schemas.microsoft.com/office/powerpoint/2010/main" val="2711217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2876B-725B-A99F-D587-00EAD104E7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4A4287-52AF-BCF0-29FD-01336BBB4D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A1982A-EDC5-871A-AA64-08AE0BEAAD9E}"/>
              </a:ext>
            </a:extLst>
          </p:cNvPr>
          <p:cNvSpPr>
            <a:spLocks noGrp="1"/>
          </p:cNvSpPr>
          <p:nvPr>
            <p:ph type="dt" sz="half" idx="10"/>
          </p:nvPr>
        </p:nvSpPr>
        <p:spPr/>
        <p:txBody>
          <a:bodyPr/>
          <a:lstStyle/>
          <a:p>
            <a:fld id="{34E84D35-EB6E-41A9-A8F6-6DB79DB7DE82}" type="datetimeFigureOut">
              <a:rPr lang="en-US" smtClean="0"/>
              <a:t>4/23/2025</a:t>
            </a:fld>
            <a:endParaRPr lang="en-US"/>
          </a:p>
        </p:txBody>
      </p:sp>
      <p:sp>
        <p:nvSpPr>
          <p:cNvPr id="5" name="Footer Placeholder 4">
            <a:extLst>
              <a:ext uri="{FF2B5EF4-FFF2-40B4-BE49-F238E27FC236}">
                <a16:creationId xmlns:a16="http://schemas.microsoft.com/office/drawing/2014/main" id="{F44C04B1-2BF8-C237-64ED-F1C4FFD7E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48701B-8B8B-7F96-7D0D-792230BC3664}"/>
              </a:ext>
            </a:extLst>
          </p:cNvPr>
          <p:cNvSpPr>
            <a:spLocks noGrp="1"/>
          </p:cNvSpPr>
          <p:nvPr>
            <p:ph type="sldNum" sz="quarter" idx="12"/>
          </p:nvPr>
        </p:nvSpPr>
        <p:spPr/>
        <p:txBody>
          <a:bodyPr/>
          <a:lstStyle/>
          <a:p>
            <a:fld id="{2F2CB0EC-FBAD-4246-A8B8-AAFF22A9D813}" type="slidenum">
              <a:rPr lang="en-US" smtClean="0"/>
              <a:t>‹#›</a:t>
            </a:fld>
            <a:endParaRPr lang="en-US"/>
          </a:p>
        </p:txBody>
      </p:sp>
    </p:spTree>
    <p:extLst>
      <p:ext uri="{BB962C8B-B14F-4D97-AF65-F5344CB8AC3E}">
        <p14:creationId xmlns:p14="http://schemas.microsoft.com/office/powerpoint/2010/main" val="260885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D8F3E-EC41-0904-F3E4-2A1BA086F0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DF5802-F89A-846B-24BC-B419927517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981A0-3FC2-F7C7-C8BD-917184995C01}"/>
              </a:ext>
            </a:extLst>
          </p:cNvPr>
          <p:cNvSpPr>
            <a:spLocks noGrp="1"/>
          </p:cNvSpPr>
          <p:nvPr>
            <p:ph type="dt" sz="half" idx="10"/>
          </p:nvPr>
        </p:nvSpPr>
        <p:spPr/>
        <p:txBody>
          <a:bodyPr/>
          <a:lstStyle/>
          <a:p>
            <a:fld id="{34E84D35-EB6E-41A9-A8F6-6DB79DB7DE82}" type="datetimeFigureOut">
              <a:rPr lang="en-US" smtClean="0"/>
              <a:t>4/23/2025</a:t>
            </a:fld>
            <a:endParaRPr lang="en-US"/>
          </a:p>
        </p:txBody>
      </p:sp>
      <p:sp>
        <p:nvSpPr>
          <p:cNvPr id="5" name="Footer Placeholder 4">
            <a:extLst>
              <a:ext uri="{FF2B5EF4-FFF2-40B4-BE49-F238E27FC236}">
                <a16:creationId xmlns:a16="http://schemas.microsoft.com/office/drawing/2014/main" id="{13F9BEEF-92A6-7AB0-F181-A143249E0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ADC54-9D11-AD7C-16C6-6C0A44E93142}"/>
              </a:ext>
            </a:extLst>
          </p:cNvPr>
          <p:cNvSpPr>
            <a:spLocks noGrp="1"/>
          </p:cNvSpPr>
          <p:nvPr>
            <p:ph type="sldNum" sz="quarter" idx="12"/>
          </p:nvPr>
        </p:nvSpPr>
        <p:spPr/>
        <p:txBody>
          <a:bodyPr/>
          <a:lstStyle/>
          <a:p>
            <a:fld id="{2F2CB0EC-FBAD-4246-A8B8-AAFF22A9D813}" type="slidenum">
              <a:rPr lang="en-US" smtClean="0"/>
              <a:t>‹#›</a:t>
            </a:fld>
            <a:endParaRPr lang="en-US"/>
          </a:p>
        </p:txBody>
      </p:sp>
    </p:spTree>
    <p:extLst>
      <p:ext uri="{BB962C8B-B14F-4D97-AF65-F5344CB8AC3E}">
        <p14:creationId xmlns:p14="http://schemas.microsoft.com/office/powerpoint/2010/main" val="424124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0B8639-0F6A-06F9-3DAA-28EF72DF69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356F2C-9EE8-FC87-4265-1417824E78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CB03C-EAE6-141A-A1CF-1965E440BA50}"/>
              </a:ext>
            </a:extLst>
          </p:cNvPr>
          <p:cNvSpPr>
            <a:spLocks noGrp="1"/>
          </p:cNvSpPr>
          <p:nvPr>
            <p:ph type="dt" sz="half" idx="10"/>
          </p:nvPr>
        </p:nvSpPr>
        <p:spPr/>
        <p:txBody>
          <a:bodyPr/>
          <a:lstStyle/>
          <a:p>
            <a:fld id="{34E84D35-EB6E-41A9-A8F6-6DB79DB7DE82}" type="datetimeFigureOut">
              <a:rPr lang="en-US" smtClean="0"/>
              <a:t>4/23/2025</a:t>
            </a:fld>
            <a:endParaRPr lang="en-US"/>
          </a:p>
        </p:txBody>
      </p:sp>
      <p:sp>
        <p:nvSpPr>
          <p:cNvPr id="5" name="Footer Placeholder 4">
            <a:extLst>
              <a:ext uri="{FF2B5EF4-FFF2-40B4-BE49-F238E27FC236}">
                <a16:creationId xmlns:a16="http://schemas.microsoft.com/office/drawing/2014/main" id="{C8C776E8-910D-8E22-9708-A07B1A615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5C218-1A54-0F5C-5C3C-024D7EB5D69D}"/>
              </a:ext>
            </a:extLst>
          </p:cNvPr>
          <p:cNvSpPr>
            <a:spLocks noGrp="1"/>
          </p:cNvSpPr>
          <p:nvPr>
            <p:ph type="sldNum" sz="quarter" idx="12"/>
          </p:nvPr>
        </p:nvSpPr>
        <p:spPr/>
        <p:txBody>
          <a:bodyPr/>
          <a:lstStyle/>
          <a:p>
            <a:fld id="{2F2CB0EC-FBAD-4246-A8B8-AAFF22A9D813}" type="slidenum">
              <a:rPr lang="en-US" smtClean="0"/>
              <a:t>‹#›</a:t>
            </a:fld>
            <a:endParaRPr lang="en-US"/>
          </a:p>
        </p:txBody>
      </p:sp>
    </p:spTree>
    <p:extLst>
      <p:ext uri="{BB962C8B-B14F-4D97-AF65-F5344CB8AC3E}">
        <p14:creationId xmlns:p14="http://schemas.microsoft.com/office/powerpoint/2010/main" val="3621593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CCB1-D446-2941-2CF1-1C53A6E97F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225CC7-FDF1-A5D7-CDE7-7C1081B4BB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72DDB-DF8D-8BEE-B743-F0E8C4CAE2FE}"/>
              </a:ext>
            </a:extLst>
          </p:cNvPr>
          <p:cNvSpPr>
            <a:spLocks noGrp="1"/>
          </p:cNvSpPr>
          <p:nvPr>
            <p:ph type="dt" sz="half" idx="10"/>
          </p:nvPr>
        </p:nvSpPr>
        <p:spPr/>
        <p:txBody>
          <a:bodyPr/>
          <a:lstStyle/>
          <a:p>
            <a:fld id="{34E84D35-EB6E-41A9-A8F6-6DB79DB7DE82}" type="datetimeFigureOut">
              <a:rPr lang="en-US" smtClean="0"/>
              <a:t>4/23/2025</a:t>
            </a:fld>
            <a:endParaRPr lang="en-US"/>
          </a:p>
        </p:txBody>
      </p:sp>
      <p:sp>
        <p:nvSpPr>
          <p:cNvPr id="5" name="Footer Placeholder 4">
            <a:extLst>
              <a:ext uri="{FF2B5EF4-FFF2-40B4-BE49-F238E27FC236}">
                <a16:creationId xmlns:a16="http://schemas.microsoft.com/office/drawing/2014/main" id="{61F774E7-7A69-BE2F-EF3A-6405C72CE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E9DB5-0C55-3160-433A-76570EB01F39}"/>
              </a:ext>
            </a:extLst>
          </p:cNvPr>
          <p:cNvSpPr>
            <a:spLocks noGrp="1"/>
          </p:cNvSpPr>
          <p:nvPr>
            <p:ph type="sldNum" sz="quarter" idx="12"/>
          </p:nvPr>
        </p:nvSpPr>
        <p:spPr/>
        <p:txBody>
          <a:bodyPr/>
          <a:lstStyle/>
          <a:p>
            <a:fld id="{2F2CB0EC-FBAD-4246-A8B8-AAFF22A9D813}" type="slidenum">
              <a:rPr lang="en-US" smtClean="0"/>
              <a:t>‹#›</a:t>
            </a:fld>
            <a:endParaRPr lang="en-US"/>
          </a:p>
        </p:txBody>
      </p:sp>
    </p:spTree>
    <p:extLst>
      <p:ext uri="{BB962C8B-B14F-4D97-AF65-F5344CB8AC3E}">
        <p14:creationId xmlns:p14="http://schemas.microsoft.com/office/powerpoint/2010/main" val="235907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A9547-172A-87E8-D468-01BCE21555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62CCEB-B4E7-E392-C260-EB63D49B99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A653BC-CB11-4122-4CFC-604E67DC4898}"/>
              </a:ext>
            </a:extLst>
          </p:cNvPr>
          <p:cNvSpPr>
            <a:spLocks noGrp="1"/>
          </p:cNvSpPr>
          <p:nvPr>
            <p:ph type="dt" sz="half" idx="10"/>
          </p:nvPr>
        </p:nvSpPr>
        <p:spPr/>
        <p:txBody>
          <a:bodyPr/>
          <a:lstStyle/>
          <a:p>
            <a:fld id="{34E84D35-EB6E-41A9-A8F6-6DB79DB7DE82}" type="datetimeFigureOut">
              <a:rPr lang="en-US" smtClean="0"/>
              <a:t>4/23/2025</a:t>
            </a:fld>
            <a:endParaRPr lang="en-US"/>
          </a:p>
        </p:txBody>
      </p:sp>
      <p:sp>
        <p:nvSpPr>
          <p:cNvPr id="5" name="Footer Placeholder 4">
            <a:extLst>
              <a:ext uri="{FF2B5EF4-FFF2-40B4-BE49-F238E27FC236}">
                <a16:creationId xmlns:a16="http://schemas.microsoft.com/office/drawing/2014/main" id="{26835A65-B861-9051-77E7-EB2DEE6C9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7BD71-9FCB-4B56-70DE-EFFB3A694528}"/>
              </a:ext>
            </a:extLst>
          </p:cNvPr>
          <p:cNvSpPr>
            <a:spLocks noGrp="1"/>
          </p:cNvSpPr>
          <p:nvPr>
            <p:ph type="sldNum" sz="quarter" idx="12"/>
          </p:nvPr>
        </p:nvSpPr>
        <p:spPr/>
        <p:txBody>
          <a:bodyPr/>
          <a:lstStyle/>
          <a:p>
            <a:fld id="{2F2CB0EC-FBAD-4246-A8B8-AAFF22A9D813}" type="slidenum">
              <a:rPr lang="en-US" smtClean="0"/>
              <a:t>‹#›</a:t>
            </a:fld>
            <a:endParaRPr lang="en-US"/>
          </a:p>
        </p:txBody>
      </p:sp>
    </p:spTree>
    <p:extLst>
      <p:ext uri="{BB962C8B-B14F-4D97-AF65-F5344CB8AC3E}">
        <p14:creationId xmlns:p14="http://schemas.microsoft.com/office/powerpoint/2010/main" val="7926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915D3-B705-E25D-B2BB-B7773A6EF4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AB1CD0-CF17-0BED-EC3E-6F07D2D22D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1A1FAF-7B4E-3C00-F202-081E84F55B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00AFC0-CA9D-C28E-73A2-1D2C2881B32B}"/>
              </a:ext>
            </a:extLst>
          </p:cNvPr>
          <p:cNvSpPr>
            <a:spLocks noGrp="1"/>
          </p:cNvSpPr>
          <p:nvPr>
            <p:ph type="dt" sz="half" idx="10"/>
          </p:nvPr>
        </p:nvSpPr>
        <p:spPr/>
        <p:txBody>
          <a:bodyPr/>
          <a:lstStyle/>
          <a:p>
            <a:fld id="{34E84D35-EB6E-41A9-A8F6-6DB79DB7DE82}" type="datetimeFigureOut">
              <a:rPr lang="en-US" smtClean="0"/>
              <a:t>4/23/2025</a:t>
            </a:fld>
            <a:endParaRPr lang="en-US"/>
          </a:p>
        </p:txBody>
      </p:sp>
      <p:sp>
        <p:nvSpPr>
          <p:cNvPr id="6" name="Footer Placeholder 5">
            <a:extLst>
              <a:ext uri="{FF2B5EF4-FFF2-40B4-BE49-F238E27FC236}">
                <a16:creationId xmlns:a16="http://schemas.microsoft.com/office/drawing/2014/main" id="{8DAA5542-0CF5-7457-E06A-186B7761F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041AF7-0E38-8CA1-E65B-4637B2E9FD7A}"/>
              </a:ext>
            </a:extLst>
          </p:cNvPr>
          <p:cNvSpPr>
            <a:spLocks noGrp="1"/>
          </p:cNvSpPr>
          <p:nvPr>
            <p:ph type="sldNum" sz="quarter" idx="12"/>
          </p:nvPr>
        </p:nvSpPr>
        <p:spPr/>
        <p:txBody>
          <a:bodyPr/>
          <a:lstStyle/>
          <a:p>
            <a:fld id="{2F2CB0EC-FBAD-4246-A8B8-AAFF22A9D813}" type="slidenum">
              <a:rPr lang="en-US" smtClean="0"/>
              <a:t>‹#›</a:t>
            </a:fld>
            <a:endParaRPr lang="en-US"/>
          </a:p>
        </p:txBody>
      </p:sp>
    </p:spTree>
    <p:extLst>
      <p:ext uri="{BB962C8B-B14F-4D97-AF65-F5344CB8AC3E}">
        <p14:creationId xmlns:p14="http://schemas.microsoft.com/office/powerpoint/2010/main" val="242113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54061-B230-CE59-858B-367700148C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0D56EA-EC51-BEBA-E0E9-CD3DEDE5AF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795207-088D-DCE1-5D5C-F85A8CE26C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BEC418-5CA7-139F-C37E-7F38147C07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4E5B68-166A-BA30-3801-B3D8F2FE10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E5A32-D69C-A4C3-999F-FA2E285BF5D2}"/>
              </a:ext>
            </a:extLst>
          </p:cNvPr>
          <p:cNvSpPr>
            <a:spLocks noGrp="1"/>
          </p:cNvSpPr>
          <p:nvPr>
            <p:ph type="dt" sz="half" idx="10"/>
          </p:nvPr>
        </p:nvSpPr>
        <p:spPr/>
        <p:txBody>
          <a:bodyPr/>
          <a:lstStyle/>
          <a:p>
            <a:fld id="{34E84D35-EB6E-41A9-A8F6-6DB79DB7DE82}" type="datetimeFigureOut">
              <a:rPr lang="en-US" smtClean="0"/>
              <a:t>4/23/2025</a:t>
            </a:fld>
            <a:endParaRPr lang="en-US"/>
          </a:p>
        </p:txBody>
      </p:sp>
      <p:sp>
        <p:nvSpPr>
          <p:cNvPr id="8" name="Footer Placeholder 7">
            <a:extLst>
              <a:ext uri="{FF2B5EF4-FFF2-40B4-BE49-F238E27FC236}">
                <a16:creationId xmlns:a16="http://schemas.microsoft.com/office/drawing/2014/main" id="{7E068AEE-DAAB-1C44-4988-BA8F4CED53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6C878F-5736-F342-0D12-CA5A578CED76}"/>
              </a:ext>
            </a:extLst>
          </p:cNvPr>
          <p:cNvSpPr>
            <a:spLocks noGrp="1"/>
          </p:cNvSpPr>
          <p:nvPr>
            <p:ph type="sldNum" sz="quarter" idx="12"/>
          </p:nvPr>
        </p:nvSpPr>
        <p:spPr/>
        <p:txBody>
          <a:bodyPr/>
          <a:lstStyle/>
          <a:p>
            <a:fld id="{2F2CB0EC-FBAD-4246-A8B8-AAFF22A9D813}" type="slidenum">
              <a:rPr lang="en-US" smtClean="0"/>
              <a:t>‹#›</a:t>
            </a:fld>
            <a:endParaRPr lang="en-US"/>
          </a:p>
        </p:txBody>
      </p:sp>
    </p:spTree>
    <p:extLst>
      <p:ext uri="{BB962C8B-B14F-4D97-AF65-F5344CB8AC3E}">
        <p14:creationId xmlns:p14="http://schemas.microsoft.com/office/powerpoint/2010/main" val="108263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4489A-0E99-1CC7-E588-A88A35A5F0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A72862-469D-3160-E299-8C79126F0C80}"/>
              </a:ext>
            </a:extLst>
          </p:cNvPr>
          <p:cNvSpPr>
            <a:spLocks noGrp="1"/>
          </p:cNvSpPr>
          <p:nvPr>
            <p:ph type="dt" sz="half" idx="10"/>
          </p:nvPr>
        </p:nvSpPr>
        <p:spPr/>
        <p:txBody>
          <a:bodyPr/>
          <a:lstStyle/>
          <a:p>
            <a:fld id="{34E84D35-EB6E-41A9-A8F6-6DB79DB7DE82}" type="datetimeFigureOut">
              <a:rPr lang="en-US" smtClean="0"/>
              <a:t>4/23/2025</a:t>
            </a:fld>
            <a:endParaRPr lang="en-US"/>
          </a:p>
        </p:txBody>
      </p:sp>
      <p:sp>
        <p:nvSpPr>
          <p:cNvPr id="4" name="Footer Placeholder 3">
            <a:extLst>
              <a:ext uri="{FF2B5EF4-FFF2-40B4-BE49-F238E27FC236}">
                <a16:creationId xmlns:a16="http://schemas.microsoft.com/office/drawing/2014/main" id="{4DE335F4-113A-7CF2-0398-ED50470782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77E243-F0D1-A37F-2F52-2C07B048AAF1}"/>
              </a:ext>
            </a:extLst>
          </p:cNvPr>
          <p:cNvSpPr>
            <a:spLocks noGrp="1"/>
          </p:cNvSpPr>
          <p:nvPr>
            <p:ph type="sldNum" sz="quarter" idx="12"/>
          </p:nvPr>
        </p:nvSpPr>
        <p:spPr/>
        <p:txBody>
          <a:bodyPr/>
          <a:lstStyle/>
          <a:p>
            <a:fld id="{2F2CB0EC-FBAD-4246-A8B8-AAFF22A9D813}" type="slidenum">
              <a:rPr lang="en-US" smtClean="0"/>
              <a:t>‹#›</a:t>
            </a:fld>
            <a:endParaRPr lang="en-US"/>
          </a:p>
        </p:txBody>
      </p:sp>
    </p:spTree>
    <p:extLst>
      <p:ext uri="{BB962C8B-B14F-4D97-AF65-F5344CB8AC3E}">
        <p14:creationId xmlns:p14="http://schemas.microsoft.com/office/powerpoint/2010/main" val="3104349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B4B5F4-7AC9-1879-C689-F7AAED083BF5}"/>
              </a:ext>
            </a:extLst>
          </p:cNvPr>
          <p:cNvSpPr>
            <a:spLocks noGrp="1"/>
          </p:cNvSpPr>
          <p:nvPr>
            <p:ph type="dt" sz="half" idx="10"/>
          </p:nvPr>
        </p:nvSpPr>
        <p:spPr/>
        <p:txBody>
          <a:bodyPr/>
          <a:lstStyle/>
          <a:p>
            <a:fld id="{34E84D35-EB6E-41A9-A8F6-6DB79DB7DE82}" type="datetimeFigureOut">
              <a:rPr lang="en-US" smtClean="0"/>
              <a:t>4/23/2025</a:t>
            </a:fld>
            <a:endParaRPr lang="en-US"/>
          </a:p>
        </p:txBody>
      </p:sp>
      <p:sp>
        <p:nvSpPr>
          <p:cNvPr id="3" name="Footer Placeholder 2">
            <a:extLst>
              <a:ext uri="{FF2B5EF4-FFF2-40B4-BE49-F238E27FC236}">
                <a16:creationId xmlns:a16="http://schemas.microsoft.com/office/drawing/2014/main" id="{12F2E806-3AF8-59E0-71F4-998C564899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A8EA02-C5BE-85A7-B99B-43FD134D1182}"/>
              </a:ext>
            </a:extLst>
          </p:cNvPr>
          <p:cNvSpPr>
            <a:spLocks noGrp="1"/>
          </p:cNvSpPr>
          <p:nvPr>
            <p:ph type="sldNum" sz="quarter" idx="12"/>
          </p:nvPr>
        </p:nvSpPr>
        <p:spPr/>
        <p:txBody>
          <a:bodyPr/>
          <a:lstStyle/>
          <a:p>
            <a:fld id="{2F2CB0EC-FBAD-4246-A8B8-AAFF22A9D813}" type="slidenum">
              <a:rPr lang="en-US" smtClean="0"/>
              <a:t>‹#›</a:t>
            </a:fld>
            <a:endParaRPr lang="en-US"/>
          </a:p>
        </p:txBody>
      </p:sp>
    </p:spTree>
    <p:extLst>
      <p:ext uri="{BB962C8B-B14F-4D97-AF65-F5344CB8AC3E}">
        <p14:creationId xmlns:p14="http://schemas.microsoft.com/office/powerpoint/2010/main" val="775397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1A00F-D150-5326-FD4D-268360EA8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524522-C480-7299-146C-8C1556FDCD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DDDC76-CD52-A6AD-072B-73AE29E194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47AD78-B8E7-FB99-814D-0A393F7D8EC5}"/>
              </a:ext>
            </a:extLst>
          </p:cNvPr>
          <p:cNvSpPr>
            <a:spLocks noGrp="1"/>
          </p:cNvSpPr>
          <p:nvPr>
            <p:ph type="dt" sz="half" idx="10"/>
          </p:nvPr>
        </p:nvSpPr>
        <p:spPr/>
        <p:txBody>
          <a:bodyPr/>
          <a:lstStyle/>
          <a:p>
            <a:fld id="{34E84D35-EB6E-41A9-A8F6-6DB79DB7DE82}" type="datetimeFigureOut">
              <a:rPr lang="en-US" smtClean="0"/>
              <a:t>4/23/2025</a:t>
            </a:fld>
            <a:endParaRPr lang="en-US"/>
          </a:p>
        </p:txBody>
      </p:sp>
      <p:sp>
        <p:nvSpPr>
          <p:cNvPr id="6" name="Footer Placeholder 5">
            <a:extLst>
              <a:ext uri="{FF2B5EF4-FFF2-40B4-BE49-F238E27FC236}">
                <a16:creationId xmlns:a16="http://schemas.microsoft.com/office/drawing/2014/main" id="{60F70CBD-194A-5C52-B5C8-7C68E378D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02A0FC-620A-2794-7009-56AD7C274970}"/>
              </a:ext>
            </a:extLst>
          </p:cNvPr>
          <p:cNvSpPr>
            <a:spLocks noGrp="1"/>
          </p:cNvSpPr>
          <p:nvPr>
            <p:ph type="sldNum" sz="quarter" idx="12"/>
          </p:nvPr>
        </p:nvSpPr>
        <p:spPr/>
        <p:txBody>
          <a:bodyPr/>
          <a:lstStyle/>
          <a:p>
            <a:fld id="{2F2CB0EC-FBAD-4246-A8B8-AAFF22A9D813}" type="slidenum">
              <a:rPr lang="en-US" smtClean="0"/>
              <a:t>‹#›</a:t>
            </a:fld>
            <a:endParaRPr lang="en-US"/>
          </a:p>
        </p:txBody>
      </p:sp>
    </p:spTree>
    <p:extLst>
      <p:ext uri="{BB962C8B-B14F-4D97-AF65-F5344CB8AC3E}">
        <p14:creationId xmlns:p14="http://schemas.microsoft.com/office/powerpoint/2010/main" val="2047225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57AAE-E071-8923-F9E8-3E2BB50A20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F3751C-1BFF-27B7-2833-8140C99303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CFDFC1-BEDE-4B32-0384-08BD727C6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2B7D38-A3F5-C153-B13E-E8EF840B08E9}"/>
              </a:ext>
            </a:extLst>
          </p:cNvPr>
          <p:cNvSpPr>
            <a:spLocks noGrp="1"/>
          </p:cNvSpPr>
          <p:nvPr>
            <p:ph type="dt" sz="half" idx="10"/>
          </p:nvPr>
        </p:nvSpPr>
        <p:spPr/>
        <p:txBody>
          <a:bodyPr/>
          <a:lstStyle/>
          <a:p>
            <a:fld id="{34E84D35-EB6E-41A9-A8F6-6DB79DB7DE82}" type="datetimeFigureOut">
              <a:rPr lang="en-US" smtClean="0"/>
              <a:t>4/23/2025</a:t>
            </a:fld>
            <a:endParaRPr lang="en-US"/>
          </a:p>
        </p:txBody>
      </p:sp>
      <p:sp>
        <p:nvSpPr>
          <p:cNvPr id="6" name="Footer Placeholder 5">
            <a:extLst>
              <a:ext uri="{FF2B5EF4-FFF2-40B4-BE49-F238E27FC236}">
                <a16:creationId xmlns:a16="http://schemas.microsoft.com/office/drawing/2014/main" id="{01CBAF78-58E9-AF56-F65D-55D2825D8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2AD96-A4E6-B13B-A709-F50B11879834}"/>
              </a:ext>
            </a:extLst>
          </p:cNvPr>
          <p:cNvSpPr>
            <a:spLocks noGrp="1"/>
          </p:cNvSpPr>
          <p:nvPr>
            <p:ph type="sldNum" sz="quarter" idx="12"/>
          </p:nvPr>
        </p:nvSpPr>
        <p:spPr/>
        <p:txBody>
          <a:bodyPr/>
          <a:lstStyle/>
          <a:p>
            <a:fld id="{2F2CB0EC-FBAD-4246-A8B8-AAFF22A9D813}" type="slidenum">
              <a:rPr lang="en-US" smtClean="0"/>
              <a:t>‹#›</a:t>
            </a:fld>
            <a:endParaRPr lang="en-US"/>
          </a:p>
        </p:txBody>
      </p:sp>
    </p:spTree>
    <p:extLst>
      <p:ext uri="{BB962C8B-B14F-4D97-AF65-F5344CB8AC3E}">
        <p14:creationId xmlns:p14="http://schemas.microsoft.com/office/powerpoint/2010/main" val="186411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FAD6E9-AAB3-9323-2672-A1EB52D733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49D8CC-A961-F8E4-29E2-EB1D38AFD7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E6B38-FEA8-A59E-AB83-0D8D53D460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84D35-EB6E-41A9-A8F6-6DB79DB7DE82}" type="datetimeFigureOut">
              <a:rPr lang="en-US" smtClean="0"/>
              <a:t>4/23/2025</a:t>
            </a:fld>
            <a:endParaRPr lang="en-US"/>
          </a:p>
        </p:txBody>
      </p:sp>
      <p:sp>
        <p:nvSpPr>
          <p:cNvPr id="5" name="Footer Placeholder 4">
            <a:extLst>
              <a:ext uri="{FF2B5EF4-FFF2-40B4-BE49-F238E27FC236}">
                <a16:creationId xmlns:a16="http://schemas.microsoft.com/office/drawing/2014/main" id="{3180CDE7-C695-01EA-9709-63C2F6C082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846207-FD68-CE36-3FE9-3C7AB6A804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CB0EC-FBAD-4246-A8B8-AAFF22A9D813}" type="slidenum">
              <a:rPr lang="en-US" smtClean="0"/>
              <a:t>‹#›</a:t>
            </a:fld>
            <a:endParaRPr lang="en-US"/>
          </a:p>
        </p:txBody>
      </p:sp>
    </p:spTree>
    <p:extLst>
      <p:ext uri="{BB962C8B-B14F-4D97-AF65-F5344CB8AC3E}">
        <p14:creationId xmlns:p14="http://schemas.microsoft.com/office/powerpoint/2010/main" val="87355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e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www.azed.gov/titlei/privateschools"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5.sv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www.azed.gov/sites/default/files/2024/08/ADE%20Equitable%20Service%20Admin%20Cost%20Guidance.pdf" TargetMode="External"/><Relationship Id="rId5" Type="http://schemas.openxmlformats.org/officeDocument/2006/relationships/image" Target="../media/image26.png"/><Relationship Id="rId4" Type="http://schemas.openxmlformats.org/officeDocument/2006/relationships/image" Target="../media/image5.sv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sv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jpe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5.sv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www.azed.gov/sites/default/files/2023/04/Prorating%20Funded%20Services.pdf" TargetMode="Externa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sv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spointra.az.gov/resources/procurement-regulations"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82.xml.rels><?xml version="1.0" encoding="UTF-8" standalone="yes"?>
<Relationships xmlns="http://schemas.openxmlformats.org/package/2006/relationships"><Relationship Id="rId8" Type="http://schemas.openxmlformats.org/officeDocument/2006/relationships/hyperlink" Target="https://adel.azed.gov/home" TargetMode="External"/><Relationship Id="rId3" Type="http://schemas.openxmlformats.org/officeDocument/2006/relationships/hyperlink" Target="https://spo.az.gov/" TargetMode="External"/><Relationship Id="rId7" Type="http://schemas.openxmlformats.org/officeDocument/2006/relationships/hyperlink" Target="https://www.azed.gov/titlei/privateschools"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ecorp.azcc.gov/EntitySearch/Index" TargetMode="External"/><Relationship Id="rId11" Type="http://schemas.openxmlformats.org/officeDocument/2006/relationships/image" Target="../media/image5.svg"/><Relationship Id="rId5" Type="http://schemas.openxmlformats.org/officeDocument/2006/relationships/hyperlink" Target="https://gao.az.gov/state-arizona-accounting-manual-saam" TargetMode="External"/><Relationship Id="rId10" Type="http://schemas.openxmlformats.org/officeDocument/2006/relationships/image" Target="../media/image4.png"/><Relationship Id="rId4" Type="http://schemas.openxmlformats.org/officeDocument/2006/relationships/hyperlink" Target="https://www.azauditor.gov/resources/school-districts/manuals-memorandums" TargetMode="External"/><Relationship Id="rId9" Type="http://schemas.openxmlformats.org/officeDocument/2006/relationships/hyperlink" Target="https://www.ed.gov/birth-to-grade-12-education/alternatives-traditional-public-education/overview"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mailto:nikole.fletcher@azed.gov" TargetMode="External"/><Relationship Id="rId7" Type="http://schemas.openxmlformats.org/officeDocument/2006/relationships/image" Target="../media/image5.sv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mailto:Privateschoolsombud@azed.gov" TargetMode="External"/><Relationship Id="rId4" Type="http://schemas.openxmlformats.org/officeDocument/2006/relationships/hyperlink" Target="mailto:sara.shaffer@azed.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B4004F-D7F1-0C7E-EC4B-E83455FC3EA0}"/>
              </a:ext>
            </a:extLst>
          </p:cNvPr>
          <p:cNvSpPr/>
          <p:nvPr/>
        </p:nvSpPr>
        <p:spPr>
          <a:xfrm>
            <a:off x="117695" y="707571"/>
            <a:ext cx="11992789" cy="51462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For</a:t>
            </a:r>
          </a:p>
        </p:txBody>
      </p:sp>
      <p:sp>
        <p:nvSpPr>
          <p:cNvPr id="5" name="TextBox 4">
            <a:extLst>
              <a:ext uri="{FF2B5EF4-FFF2-40B4-BE49-F238E27FC236}">
                <a16:creationId xmlns:a16="http://schemas.microsoft.com/office/drawing/2014/main" id="{534C1244-DEF5-1613-150C-4A5345BF0951}"/>
              </a:ext>
            </a:extLst>
          </p:cNvPr>
          <p:cNvSpPr txBox="1"/>
          <p:nvPr/>
        </p:nvSpPr>
        <p:spPr>
          <a:xfrm>
            <a:off x="0" y="3212424"/>
            <a:ext cx="11992789" cy="1569660"/>
          </a:xfrm>
          <a:prstGeom prst="rect">
            <a:avLst/>
          </a:prstGeom>
          <a:noFill/>
        </p:spPr>
        <p:txBody>
          <a:bodyPr wrap="square" rtlCol="0">
            <a:spAutoFit/>
          </a:bodyPr>
          <a:lstStyle/>
          <a:p>
            <a:pPr algn="ctr"/>
            <a:endParaRPr lang="en-US" sz="3200" b="1" i="1" dirty="0">
              <a:solidFill>
                <a:srgbClr val="910048"/>
              </a:solidFill>
              <a:effectLst/>
              <a:latin typeface="Arial" panose="020B0604020202020204" pitchFamily="34" charset="0"/>
              <a:ea typeface="Aptos" panose="020B0004020202020204" pitchFamily="34" charset="0"/>
            </a:endParaRPr>
          </a:p>
          <a:p>
            <a:pPr algn="ctr"/>
            <a:r>
              <a:rPr lang="en-US" sz="3200" b="1" i="1" dirty="0">
                <a:solidFill>
                  <a:srgbClr val="D0702C"/>
                </a:solidFill>
                <a:effectLst/>
                <a:latin typeface="Arial" panose="020B0604020202020204" pitchFamily="34" charset="0"/>
                <a:ea typeface="Aptos" panose="020B0004020202020204" pitchFamily="34" charset="0"/>
              </a:rPr>
              <a:t>Managing Day-to-Day </a:t>
            </a:r>
            <a:br>
              <a:rPr lang="en-US" sz="3200" b="1" i="1" dirty="0">
                <a:solidFill>
                  <a:srgbClr val="D0702C"/>
                </a:solidFill>
                <a:effectLst/>
                <a:latin typeface="Arial" panose="020B0604020202020204" pitchFamily="34" charset="0"/>
                <a:ea typeface="Aptos" panose="020B0004020202020204" pitchFamily="34" charset="0"/>
              </a:rPr>
            </a:br>
            <a:r>
              <a:rPr lang="en-US" sz="3200" b="1" i="1" dirty="0">
                <a:solidFill>
                  <a:srgbClr val="D0702C"/>
                </a:solidFill>
                <a:effectLst/>
                <a:latin typeface="Arial" panose="020B0604020202020204" pitchFamily="34" charset="0"/>
                <a:ea typeface="Aptos" panose="020B0004020202020204" pitchFamily="34" charset="0"/>
              </a:rPr>
              <a:t>            Equitable Services Programs on Behalf of LEAs</a:t>
            </a:r>
            <a:endParaRPr lang="en-US" sz="3200" b="1" dirty="0">
              <a:solidFill>
                <a:srgbClr val="D0702C"/>
              </a:solidFill>
              <a:latin typeface="Arial" panose="020B0604020202020204" pitchFamily="34" charset="0"/>
              <a:cs typeface="Arial" panose="020B0604020202020204" pitchFamily="34" charset="0"/>
            </a:endParaRPr>
          </a:p>
        </p:txBody>
      </p:sp>
      <p:pic>
        <p:nvPicPr>
          <p:cNvPr id="6" name="Picture 5" descr="A close-up of a logo&#10;&#10;Description automatically generated">
            <a:extLst>
              <a:ext uri="{FF2B5EF4-FFF2-40B4-BE49-F238E27FC236}">
                <a16:creationId xmlns:a16="http://schemas.microsoft.com/office/drawing/2014/main" id="{6A25AE5D-B373-56E8-94DD-1D931AADDC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0947" y="836553"/>
            <a:ext cx="8462134" cy="2246889"/>
          </a:xfrm>
          <a:prstGeom prst="rect">
            <a:avLst/>
          </a:prstGeom>
        </p:spPr>
      </p:pic>
    </p:spTree>
    <p:extLst>
      <p:ext uri="{BB962C8B-B14F-4D97-AF65-F5344CB8AC3E}">
        <p14:creationId xmlns:p14="http://schemas.microsoft.com/office/powerpoint/2010/main" val="1763732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34E8B42-64BC-72DE-2B51-F8002A9A10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CC00E36-FF24-2FD7-3824-1527B672FBDE}"/>
              </a:ext>
            </a:extLst>
          </p:cNvPr>
          <p:cNvSpPr txBox="1"/>
          <p:nvPr/>
        </p:nvSpPr>
        <p:spPr>
          <a:xfrm>
            <a:off x="183582" y="1236787"/>
            <a:ext cx="11645053" cy="4192320"/>
          </a:xfrm>
          <a:prstGeom prst="rect">
            <a:avLst/>
          </a:prstGeom>
          <a:solidFill>
            <a:schemeClr val="bg1"/>
          </a:solidFill>
          <a:effectLst/>
        </p:spPr>
        <p:txBody>
          <a:bodyPr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1" i="0" dirty="0">
                <a:solidFill>
                  <a:srgbClr val="002D72"/>
                </a:solidFill>
                <a:effectLst/>
                <a:latin typeface="Arial" panose="020B0604020202020204" pitchFamily="34" charset="0"/>
                <a:cs typeface="Arial" panose="020B0604020202020204" pitchFamily="34" charset="0"/>
              </a:rPr>
              <a:t>Uniform System of Financial Records for Arizona School Districts</a:t>
            </a:r>
            <a:endParaRPr lang="en-US" sz="2800" b="1" i="0" dirty="0">
              <a:solidFill>
                <a:srgbClr val="002D72"/>
              </a:solidFill>
              <a:effectLst/>
              <a:latin typeface="Arial" panose="020B0604020202020204" pitchFamily="34" charset="0"/>
              <a:ea typeface="Roboto"/>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002D72"/>
                </a:solidFill>
                <a:latin typeface="Arial" panose="020B0604020202020204" pitchFamily="34" charset="0"/>
                <a:ea typeface="Roboto"/>
                <a:cs typeface="Arial" panose="020B0604020202020204" pitchFamily="34" charset="0"/>
              </a:rPr>
              <a:t>Statewide framework governed by the Arizona Auditor General’s Office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002D72"/>
                </a:solidFill>
                <a:latin typeface="Arial" panose="020B0604020202020204" pitchFamily="34" charset="0"/>
                <a:cs typeface="Arial" panose="020B0604020202020204" pitchFamily="34" charset="0"/>
              </a:rPr>
              <a:t>Logical framework used to determine where monies originate and how they are used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002D72"/>
                </a:solidFill>
                <a:latin typeface="Arial" panose="020B0604020202020204" pitchFamily="34" charset="0"/>
                <a:ea typeface="Roboto"/>
                <a:cs typeface="Arial" panose="020B0604020202020204" pitchFamily="34" charset="0"/>
              </a:rPr>
              <a:t>Reduces burden in preparing financial reports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002D72"/>
                </a:solidFill>
                <a:latin typeface="Arial" panose="020B0604020202020204" pitchFamily="34" charset="0"/>
                <a:ea typeface="Roboto"/>
                <a:cs typeface="Arial" panose="020B0604020202020204" pitchFamily="34" charset="0"/>
              </a:rPr>
              <a:t>USFR Chart  of Accounts – updated annually</a:t>
            </a:r>
          </a:p>
          <a:p>
            <a:pPr marL="800100" lvl="1" indent="-342900">
              <a:buFont typeface="Arial" panose="020B0604020202020204" pitchFamily="34" charset="0"/>
              <a:buChar char="•"/>
              <a:defRPr/>
            </a:pPr>
            <a:r>
              <a:rPr lang="en-US" sz="2400" b="1" dirty="0">
                <a:solidFill>
                  <a:srgbClr val="002D72"/>
                </a:solidFill>
                <a:latin typeface="Arial" panose="020B0604020202020204" pitchFamily="34" charset="0"/>
                <a:ea typeface="Roboto"/>
                <a:cs typeface="Arial" panose="020B0604020202020204" pitchFamily="34" charset="0"/>
              </a:rPr>
              <a:t>Use applicable year </a:t>
            </a:r>
          </a:p>
          <a:p>
            <a:pPr marL="800100" lvl="1" indent="-342900">
              <a:buFont typeface="Arial" panose="020B0604020202020204" pitchFamily="34" charset="0"/>
              <a:buChar char="•"/>
              <a:defRPr/>
            </a:pPr>
            <a:r>
              <a:rPr lang="en-US" sz="2400" b="1" dirty="0">
                <a:solidFill>
                  <a:srgbClr val="002D72"/>
                </a:solidFill>
                <a:latin typeface="Arial" panose="020B0604020202020204" pitchFamily="34" charset="0"/>
                <a:ea typeface="Roboto"/>
                <a:cs typeface="Arial" panose="020B0604020202020204" pitchFamily="34" charset="0"/>
              </a:rPr>
              <a:t>Recommend online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solidFill>
                <a:srgbClr val="002D72"/>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400" b="1" dirty="0">
              <a:solidFill>
                <a:srgbClr val="002D72"/>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400" b="1" i="0" u="none" strike="noStrike" kern="1200" cap="none" spc="0" normalizeH="0" baseline="0" noProof="0" dirty="0">
              <a:ln>
                <a:noFill/>
              </a:ln>
              <a:solidFill>
                <a:srgbClr val="002D72"/>
              </a:solidFill>
              <a:effectLst/>
              <a:uLnTx/>
              <a:uFillTx/>
              <a:latin typeface="Arial" panose="020B0604020202020204" pitchFamily="34" charset="0"/>
              <a:ea typeface="Roboto"/>
              <a:cs typeface="Arial" panose="020B0604020202020204" pitchFamily="34" charset="0"/>
            </a:endParaRPr>
          </a:p>
        </p:txBody>
      </p:sp>
      <p:sp>
        <p:nvSpPr>
          <p:cNvPr id="3" name="Rectangle 2">
            <a:extLst>
              <a:ext uri="{FF2B5EF4-FFF2-40B4-BE49-F238E27FC236}">
                <a16:creationId xmlns:a16="http://schemas.microsoft.com/office/drawing/2014/main" id="{00D85298-2F6F-0171-39F8-CCD6A01858C9}"/>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D5817D0-1ADB-137E-2C31-99EBEC2D7980}"/>
              </a:ext>
            </a:extLst>
          </p:cNvPr>
          <p:cNvSpPr>
            <a:spLocks noGrp="1"/>
          </p:cNvSpPr>
          <p:nvPr>
            <p:ph type="title"/>
          </p:nvPr>
        </p:nvSpPr>
        <p:spPr>
          <a:xfrm>
            <a:off x="26179" y="117693"/>
            <a:ext cx="10515600" cy="779236"/>
          </a:xfrm>
        </p:spPr>
        <p:txBody>
          <a:bodyPr>
            <a:normAutofit fontScale="90000"/>
          </a:bodyPr>
          <a:lstStyle/>
          <a:p>
            <a:r>
              <a:rPr lang="en-US" sz="6000" b="1" dirty="0">
                <a:solidFill>
                  <a:schemeClr val="bg1"/>
                </a:solidFill>
                <a:effectLst>
                  <a:outerShdw blurRad="50800" dist="38100" dir="5400000" algn="t" rotWithShape="0">
                    <a:prstClr val="black">
                      <a:alpha val="40000"/>
                    </a:prstClr>
                  </a:outerShdw>
                </a:effectLst>
                <a:latin typeface="Montserrat" panose="02000505000000020004" pitchFamily="2" charset="0"/>
              </a:rPr>
              <a:t>Background/Understanding</a:t>
            </a:r>
          </a:p>
        </p:txBody>
      </p:sp>
      <p:pic>
        <p:nvPicPr>
          <p:cNvPr id="5" name="Graphic 4">
            <a:extLst>
              <a:ext uri="{FF2B5EF4-FFF2-40B4-BE49-F238E27FC236}">
                <a16:creationId xmlns:a16="http://schemas.microsoft.com/office/drawing/2014/main" id="{749759B6-A68B-0A09-2B8A-DCD105B708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58686" y="5797500"/>
            <a:ext cx="987587" cy="987587"/>
          </a:xfrm>
          <a:prstGeom prst="rect">
            <a:avLst/>
          </a:prstGeom>
        </p:spPr>
      </p:pic>
      <p:sp>
        <p:nvSpPr>
          <p:cNvPr id="9" name="TextBox 8">
            <a:extLst>
              <a:ext uri="{FF2B5EF4-FFF2-40B4-BE49-F238E27FC236}">
                <a16:creationId xmlns:a16="http://schemas.microsoft.com/office/drawing/2014/main" id="{F3FCA9D2-9B5A-38AF-6B0D-1446D89AF9C0}"/>
              </a:ext>
            </a:extLst>
          </p:cNvPr>
          <p:cNvSpPr txBox="1"/>
          <p:nvPr/>
        </p:nvSpPr>
        <p:spPr>
          <a:xfrm>
            <a:off x="183582" y="6018028"/>
            <a:ext cx="10704158" cy="461665"/>
          </a:xfrm>
          <a:prstGeom prst="rect">
            <a:avLst/>
          </a:prstGeom>
          <a:noFill/>
        </p:spPr>
        <p:txBody>
          <a:bodyPr wrap="square" rtlCol="0">
            <a:spAutoFit/>
          </a:bodyPr>
          <a:lstStyle/>
          <a:p>
            <a:pPr algn="ctr"/>
            <a:r>
              <a:rPr lang="en-US" sz="2400" dirty="0">
                <a:solidFill>
                  <a:schemeClr val="bg1"/>
                </a:solidFill>
              </a:rPr>
              <a:t>https://www.azauditor.gov/resources/school-districts/manuals-memorandums</a:t>
            </a:r>
          </a:p>
        </p:txBody>
      </p:sp>
      <p:pic>
        <p:nvPicPr>
          <p:cNvPr id="7" name="Picture 6">
            <a:extLst>
              <a:ext uri="{FF2B5EF4-FFF2-40B4-BE49-F238E27FC236}">
                <a16:creationId xmlns:a16="http://schemas.microsoft.com/office/drawing/2014/main" id="{915ABBA4-86A4-9C96-1544-6355BBC65C35}"/>
              </a:ext>
            </a:extLst>
          </p:cNvPr>
          <p:cNvPicPr>
            <a:picLocks noChangeAspect="1"/>
          </p:cNvPicPr>
          <p:nvPr/>
        </p:nvPicPr>
        <p:blipFill>
          <a:blip r:embed="rId6"/>
          <a:stretch>
            <a:fillRect/>
          </a:stretch>
        </p:blipFill>
        <p:spPr>
          <a:xfrm>
            <a:off x="7527851" y="3019049"/>
            <a:ext cx="4300784" cy="2150392"/>
          </a:xfrm>
          <a:prstGeom prst="rect">
            <a:avLst/>
          </a:prstGeom>
        </p:spPr>
      </p:pic>
    </p:spTree>
    <p:extLst>
      <p:ext uri="{BB962C8B-B14F-4D97-AF65-F5344CB8AC3E}">
        <p14:creationId xmlns:p14="http://schemas.microsoft.com/office/powerpoint/2010/main" val="257825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5A19187-0822-5F68-389E-C03EF972918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E7E4BE7-64FF-4E36-6C2E-7935AA11E14E}"/>
              </a:ext>
            </a:extLst>
          </p:cNvPr>
          <p:cNvSpPr txBox="1"/>
          <p:nvPr/>
        </p:nvSpPr>
        <p:spPr>
          <a:xfrm>
            <a:off x="183582" y="1236787"/>
            <a:ext cx="11645053" cy="4026330"/>
          </a:xfrm>
          <a:prstGeom prst="rect">
            <a:avLst/>
          </a:prstGeom>
          <a:solidFill>
            <a:schemeClr val="bg1"/>
          </a:solidFill>
          <a:effectLst/>
        </p:spPr>
        <p:txBody>
          <a:bodyPr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1" i="0" dirty="0">
                <a:solidFill>
                  <a:srgbClr val="002D72"/>
                </a:solidFill>
                <a:effectLst/>
                <a:latin typeface="Arial" panose="020B0604020202020204" pitchFamily="34" charset="0"/>
                <a:cs typeface="Arial" panose="020B0604020202020204" pitchFamily="34" charset="0"/>
              </a:rPr>
              <a:t>Account Code Structure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i="0" dirty="0">
                <a:solidFill>
                  <a:srgbClr val="002D72"/>
                </a:solidFill>
                <a:effectLst/>
                <a:latin typeface="Arial" panose="020B0604020202020204" pitchFamily="34" charset="0"/>
                <a:cs typeface="Arial" panose="020B0604020202020204" pitchFamily="34" charset="0"/>
              </a:rPr>
              <a:t>LEAs have internal roll up codes that pertain to their LEAs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1" dirty="0">
              <a:solidFill>
                <a:srgbClr val="002D72"/>
              </a:solidFill>
              <a:latin typeface="Arial" panose="020B0604020202020204" pitchFamily="34" charset="0"/>
              <a:ea typeface="Roboto"/>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910048"/>
                </a:solidFill>
                <a:latin typeface="Arial" panose="020B0604020202020204" pitchFamily="34" charset="0"/>
                <a:ea typeface="Roboto"/>
                <a:cs typeface="Arial" panose="020B0604020202020204" pitchFamily="34" charset="0"/>
              </a:rPr>
              <a:t>Fund (ex: Title I-A)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910048"/>
                </a:solidFill>
                <a:latin typeface="Arial" panose="020B0604020202020204" pitchFamily="34" charset="0"/>
                <a:ea typeface="Roboto"/>
                <a:cs typeface="Arial" panose="020B0604020202020204" pitchFamily="34" charset="0"/>
              </a:rPr>
              <a:t>Program (ex: Regular education)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910048"/>
                </a:solidFill>
                <a:latin typeface="Arial" panose="020B0604020202020204" pitchFamily="34" charset="0"/>
                <a:ea typeface="Roboto"/>
                <a:cs typeface="Arial" panose="020B0604020202020204" pitchFamily="34" charset="0"/>
              </a:rPr>
              <a:t>Function (ex: Instruction)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910048"/>
                </a:solidFill>
                <a:latin typeface="Arial" panose="020B0604020202020204" pitchFamily="34" charset="0"/>
                <a:ea typeface="Roboto"/>
                <a:cs typeface="Arial" panose="020B0604020202020204" pitchFamily="34" charset="0"/>
              </a:rPr>
              <a:t>Object (ex: Purchased professional service)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910048"/>
                </a:solidFill>
                <a:latin typeface="Arial" panose="020B0604020202020204" pitchFamily="34" charset="0"/>
                <a:ea typeface="Roboto"/>
                <a:cs typeface="Arial" panose="020B0604020202020204" pitchFamily="34" charset="0"/>
              </a:rPr>
              <a:t>Unit (ex: school number)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dirty="0">
              <a:solidFill>
                <a:srgbClr val="910048"/>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800" b="1" dirty="0">
              <a:solidFill>
                <a:srgbClr val="910048"/>
              </a:solidFill>
              <a:latin typeface="Arial" panose="020B0604020202020204" pitchFamily="34" charset="0"/>
              <a:ea typeface="Roboto"/>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dirty="0">
              <a:solidFill>
                <a:srgbClr val="002D72"/>
              </a:solidFill>
              <a:latin typeface="Arial" panose="020B0604020202020204" pitchFamily="34" charset="0"/>
              <a:ea typeface="Roboto"/>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dirty="0">
              <a:solidFill>
                <a:srgbClr val="002D72"/>
              </a:solidFill>
              <a:latin typeface="Arial" panose="020B0604020202020204" pitchFamily="34" charset="0"/>
              <a:ea typeface="Roboto"/>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solidFill>
                <a:srgbClr val="002D72"/>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400" b="1" dirty="0">
              <a:solidFill>
                <a:srgbClr val="002D72"/>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400" b="1" i="0" u="none" strike="noStrike" kern="1200" cap="none" spc="0" normalizeH="0" baseline="0" noProof="0" dirty="0">
              <a:ln>
                <a:noFill/>
              </a:ln>
              <a:solidFill>
                <a:srgbClr val="002D72"/>
              </a:solidFill>
              <a:effectLst/>
              <a:uLnTx/>
              <a:uFillTx/>
              <a:latin typeface="Arial" panose="020B0604020202020204" pitchFamily="34" charset="0"/>
              <a:ea typeface="Roboto"/>
              <a:cs typeface="Arial" panose="020B0604020202020204" pitchFamily="34" charset="0"/>
            </a:endParaRPr>
          </a:p>
        </p:txBody>
      </p:sp>
      <p:sp>
        <p:nvSpPr>
          <p:cNvPr id="3" name="Rectangle 2">
            <a:extLst>
              <a:ext uri="{FF2B5EF4-FFF2-40B4-BE49-F238E27FC236}">
                <a16:creationId xmlns:a16="http://schemas.microsoft.com/office/drawing/2014/main" id="{25D26B9A-7EC2-9053-0254-5E1A00F2BEA7}"/>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60C5AAA-451D-76DF-3A07-9A007F5D1D90}"/>
              </a:ext>
            </a:extLst>
          </p:cNvPr>
          <p:cNvSpPr>
            <a:spLocks noGrp="1"/>
          </p:cNvSpPr>
          <p:nvPr>
            <p:ph type="title"/>
          </p:nvPr>
        </p:nvSpPr>
        <p:spPr>
          <a:xfrm>
            <a:off x="26179" y="117693"/>
            <a:ext cx="10515600" cy="779236"/>
          </a:xfrm>
        </p:spPr>
        <p:txBody>
          <a:bodyPr>
            <a:normAutofit fontScale="90000"/>
          </a:bodyPr>
          <a:lstStyle/>
          <a:p>
            <a:r>
              <a:rPr lang="en-US" sz="6000" b="1" dirty="0">
                <a:solidFill>
                  <a:schemeClr val="bg1"/>
                </a:solidFill>
                <a:effectLst>
                  <a:outerShdw blurRad="50800" dist="38100" dir="5400000" algn="t" rotWithShape="0">
                    <a:prstClr val="black">
                      <a:alpha val="40000"/>
                    </a:prstClr>
                  </a:outerShdw>
                </a:effectLst>
                <a:latin typeface="Montserrat" panose="02000505000000020004" pitchFamily="2" charset="0"/>
              </a:rPr>
              <a:t>Background/Understanding</a:t>
            </a:r>
          </a:p>
        </p:txBody>
      </p:sp>
      <p:pic>
        <p:nvPicPr>
          <p:cNvPr id="5" name="Graphic 4">
            <a:extLst>
              <a:ext uri="{FF2B5EF4-FFF2-40B4-BE49-F238E27FC236}">
                <a16:creationId xmlns:a16="http://schemas.microsoft.com/office/drawing/2014/main" id="{A50BC25E-6522-5797-F1DF-A7F5696E36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9030" y="5651269"/>
            <a:ext cx="987587" cy="987587"/>
          </a:xfrm>
          <a:prstGeom prst="rect">
            <a:avLst/>
          </a:prstGeom>
        </p:spPr>
      </p:pic>
    </p:spTree>
    <p:extLst>
      <p:ext uri="{BB962C8B-B14F-4D97-AF65-F5344CB8AC3E}">
        <p14:creationId xmlns:p14="http://schemas.microsoft.com/office/powerpoint/2010/main" val="288993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03F2141-CBA5-524D-EABC-A4EA087FB4F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C620FC5-9580-AC5A-D508-C7513B7A5328}"/>
              </a:ext>
            </a:extLst>
          </p:cNvPr>
          <p:cNvSpPr txBox="1"/>
          <p:nvPr/>
        </p:nvSpPr>
        <p:spPr>
          <a:xfrm>
            <a:off x="183582" y="1236787"/>
            <a:ext cx="11645053" cy="5503520"/>
          </a:xfrm>
          <a:prstGeom prst="rect">
            <a:avLst/>
          </a:prstGeom>
          <a:solidFill>
            <a:schemeClr val="bg1"/>
          </a:solidFill>
          <a:effectLst/>
        </p:spPr>
        <p:txBody>
          <a:bodyPr wrap="square" lIns="91440" tIns="45720" rIns="91440" bIns="45720" rtlCol="0" anchor="t">
            <a:noAutofit/>
          </a:bodyPr>
          <a:lstStyle/>
          <a:p>
            <a:pPr marR="0" lvl="0" algn="l" defTabSz="914400" rtl="0" eaLnBrk="1" fontAlgn="auto" latinLnBrk="0" hangingPunct="1">
              <a:lnSpc>
                <a:spcPct val="100000"/>
              </a:lnSpc>
              <a:spcBef>
                <a:spcPts val="0"/>
              </a:spcBef>
              <a:spcAft>
                <a:spcPts val="0"/>
              </a:spcAft>
              <a:buClrTx/>
              <a:buSzTx/>
              <a:tabLst/>
              <a:defRPr/>
            </a:pPr>
            <a:r>
              <a:rPr lang="en-US" sz="2800" b="1" dirty="0">
                <a:solidFill>
                  <a:srgbClr val="002D72"/>
                </a:solidFill>
                <a:latin typeface="Arial" panose="020B0604020202020204" pitchFamily="34" charset="0"/>
                <a:ea typeface="Roboto"/>
                <a:cs typeface="Arial" panose="020B0604020202020204" pitchFamily="34" charset="0"/>
              </a:rPr>
              <a:t>Fund                                                           </a:t>
            </a:r>
            <a:r>
              <a:rPr lang="en-US" sz="2800" b="1" dirty="0">
                <a:solidFill>
                  <a:srgbClr val="910048"/>
                </a:solidFill>
                <a:latin typeface="Arial" panose="020B0604020202020204" pitchFamily="34" charset="0"/>
                <a:ea typeface="Roboto"/>
                <a:cs typeface="Arial" panose="020B0604020202020204" pitchFamily="34" charset="0"/>
              </a:rPr>
              <a:t>Program</a:t>
            </a:r>
            <a:br>
              <a:rPr lang="en-US" sz="2800" b="1" dirty="0">
                <a:solidFill>
                  <a:srgbClr val="910048"/>
                </a:solidFill>
                <a:latin typeface="Arial" panose="020B0604020202020204" pitchFamily="34" charset="0"/>
                <a:ea typeface="Roboto"/>
                <a:cs typeface="Arial" panose="020B0604020202020204" pitchFamily="34" charset="0"/>
              </a:rPr>
            </a:br>
            <a:br>
              <a:rPr lang="en-US" sz="2800" b="1" dirty="0">
                <a:solidFill>
                  <a:srgbClr val="910048"/>
                </a:solidFill>
                <a:latin typeface="Arial" panose="020B0604020202020204" pitchFamily="34" charset="0"/>
                <a:ea typeface="Roboto"/>
                <a:cs typeface="Arial" panose="020B0604020202020204" pitchFamily="34" charset="0"/>
              </a:rPr>
            </a:br>
            <a:br>
              <a:rPr lang="en-US" sz="2800" b="1" dirty="0">
                <a:solidFill>
                  <a:srgbClr val="910048"/>
                </a:solidFill>
                <a:latin typeface="Arial" panose="020B0604020202020204" pitchFamily="34" charset="0"/>
                <a:ea typeface="Roboto"/>
                <a:cs typeface="Arial" panose="020B0604020202020204" pitchFamily="34" charset="0"/>
              </a:rPr>
            </a:br>
            <a:br>
              <a:rPr lang="en-US" sz="2800" b="1" dirty="0">
                <a:solidFill>
                  <a:srgbClr val="910048"/>
                </a:solidFill>
                <a:latin typeface="Arial" panose="020B0604020202020204" pitchFamily="34" charset="0"/>
                <a:ea typeface="Roboto"/>
                <a:cs typeface="Arial" panose="020B0604020202020204" pitchFamily="34" charset="0"/>
              </a:rPr>
            </a:br>
            <a:r>
              <a:rPr lang="en-US" sz="2800" b="1" dirty="0">
                <a:solidFill>
                  <a:srgbClr val="D0702C"/>
                </a:solidFill>
                <a:latin typeface="Arial" panose="020B0604020202020204" pitchFamily="34" charset="0"/>
                <a:ea typeface="Roboto"/>
                <a:cs typeface="Arial" panose="020B0604020202020204" pitchFamily="34" charset="0"/>
              </a:rPr>
              <a:t>Function</a:t>
            </a:r>
            <a:br>
              <a:rPr lang="en-US" sz="2800" b="1" dirty="0">
                <a:solidFill>
                  <a:srgbClr val="910048"/>
                </a:solidFill>
                <a:latin typeface="Arial" panose="020B0604020202020204" pitchFamily="34" charset="0"/>
                <a:ea typeface="Roboto"/>
                <a:cs typeface="Arial" panose="020B0604020202020204" pitchFamily="34" charset="0"/>
              </a:rPr>
            </a:br>
            <a:r>
              <a:rPr lang="en-US" sz="2800" b="1" dirty="0">
                <a:solidFill>
                  <a:srgbClr val="910048"/>
                </a:solidFill>
                <a:latin typeface="Arial" panose="020B0604020202020204" pitchFamily="34" charset="0"/>
                <a:ea typeface="Roboto"/>
                <a:cs typeface="Arial" panose="020B0604020202020204" pitchFamily="34" charset="0"/>
              </a:rPr>
              <a:t>                                              </a:t>
            </a:r>
            <a:r>
              <a:rPr lang="en-US" sz="2800" b="1" dirty="0">
                <a:solidFill>
                  <a:srgbClr val="002D72"/>
                </a:solidFill>
                <a:latin typeface="Arial" panose="020B0604020202020204" pitchFamily="34" charset="0"/>
                <a:ea typeface="Roboto"/>
                <a:cs typeface="Arial" panose="020B0604020202020204" pitchFamily="34" charset="0"/>
              </a:rPr>
              <a:t>Object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dirty="0">
              <a:solidFill>
                <a:srgbClr val="002D72"/>
              </a:solidFill>
              <a:latin typeface="Arial" panose="020B0604020202020204" pitchFamily="34" charset="0"/>
              <a:ea typeface="Roboto"/>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solidFill>
                <a:srgbClr val="002D72"/>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400" b="1" dirty="0">
              <a:solidFill>
                <a:srgbClr val="002D72"/>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400" b="1" i="0" u="none" strike="noStrike" kern="1200" cap="none" spc="0" normalizeH="0" baseline="0" noProof="0" dirty="0">
              <a:ln>
                <a:noFill/>
              </a:ln>
              <a:solidFill>
                <a:srgbClr val="002D72"/>
              </a:solidFill>
              <a:effectLst/>
              <a:uLnTx/>
              <a:uFillTx/>
              <a:latin typeface="Arial" panose="020B0604020202020204" pitchFamily="34" charset="0"/>
              <a:ea typeface="Roboto"/>
              <a:cs typeface="Arial" panose="020B0604020202020204" pitchFamily="34" charset="0"/>
            </a:endParaRPr>
          </a:p>
        </p:txBody>
      </p:sp>
      <p:sp>
        <p:nvSpPr>
          <p:cNvPr id="3" name="Rectangle 2">
            <a:extLst>
              <a:ext uri="{FF2B5EF4-FFF2-40B4-BE49-F238E27FC236}">
                <a16:creationId xmlns:a16="http://schemas.microsoft.com/office/drawing/2014/main" id="{71EA443B-0267-A333-DB15-DEC7042C02BC}"/>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38CBB8F-627B-C01D-8E2C-ADA1FBE02D15}"/>
              </a:ext>
            </a:extLst>
          </p:cNvPr>
          <p:cNvSpPr>
            <a:spLocks noGrp="1"/>
          </p:cNvSpPr>
          <p:nvPr>
            <p:ph type="title"/>
          </p:nvPr>
        </p:nvSpPr>
        <p:spPr>
          <a:xfrm>
            <a:off x="26179" y="117693"/>
            <a:ext cx="10515600" cy="779236"/>
          </a:xfrm>
        </p:spPr>
        <p:txBody>
          <a:bodyPr>
            <a:normAutofit fontScale="90000"/>
          </a:bodyPr>
          <a:lstStyle/>
          <a:p>
            <a:r>
              <a:rPr lang="en-US" sz="6000" b="1" dirty="0">
                <a:solidFill>
                  <a:schemeClr val="bg1"/>
                </a:solidFill>
                <a:effectLst>
                  <a:outerShdw blurRad="50800" dist="38100" dir="5400000" algn="t" rotWithShape="0">
                    <a:prstClr val="black">
                      <a:alpha val="40000"/>
                    </a:prstClr>
                  </a:outerShdw>
                </a:effectLst>
                <a:latin typeface="Montserrat" panose="02000505000000020004" pitchFamily="2" charset="0"/>
              </a:rPr>
              <a:t>Background/Understanding</a:t>
            </a:r>
          </a:p>
        </p:txBody>
      </p:sp>
      <p:pic>
        <p:nvPicPr>
          <p:cNvPr id="5" name="Graphic 4">
            <a:extLst>
              <a:ext uri="{FF2B5EF4-FFF2-40B4-BE49-F238E27FC236}">
                <a16:creationId xmlns:a16="http://schemas.microsoft.com/office/drawing/2014/main" id="{1A178D4D-CA86-CF55-E341-DBA4637C01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41048" y="117693"/>
            <a:ext cx="987587" cy="987587"/>
          </a:xfrm>
          <a:prstGeom prst="rect">
            <a:avLst/>
          </a:prstGeom>
        </p:spPr>
      </p:pic>
      <p:pic>
        <p:nvPicPr>
          <p:cNvPr id="8" name="Picture 7">
            <a:extLst>
              <a:ext uri="{FF2B5EF4-FFF2-40B4-BE49-F238E27FC236}">
                <a16:creationId xmlns:a16="http://schemas.microsoft.com/office/drawing/2014/main" id="{CE41C913-94EE-D477-90B3-D2B7D5C8E929}"/>
              </a:ext>
            </a:extLst>
          </p:cNvPr>
          <p:cNvPicPr>
            <a:picLocks noChangeAspect="1"/>
          </p:cNvPicPr>
          <p:nvPr/>
        </p:nvPicPr>
        <p:blipFill>
          <a:blip r:embed="rId6"/>
          <a:stretch>
            <a:fillRect/>
          </a:stretch>
        </p:blipFill>
        <p:spPr>
          <a:xfrm>
            <a:off x="627387" y="1753653"/>
            <a:ext cx="5544728" cy="1042896"/>
          </a:xfrm>
          <a:prstGeom prst="rect">
            <a:avLst/>
          </a:prstGeom>
        </p:spPr>
      </p:pic>
      <p:pic>
        <p:nvPicPr>
          <p:cNvPr id="11" name="Picture 10">
            <a:extLst>
              <a:ext uri="{FF2B5EF4-FFF2-40B4-BE49-F238E27FC236}">
                <a16:creationId xmlns:a16="http://schemas.microsoft.com/office/drawing/2014/main" id="{0022073E-2E77-483A-D3E3-E96B19D8C3D9}"/>
              </a:ext>
            </a:extLst>
          </p:cNvPr>
          <p:cNvPicPr>
            <a:picLocks noChangeAspect="1"/>
          </p:cNvPicPr>
          <p:nvPr/>
        </p:nvPicPr>
        <p:blipFill>
          <a:blip r:embed="rId7"/>
          <a:srcRect l="3977" t="6209"/>
          <a:stretch/>
        </p:blipFill>
        <p:spPr>
          <a:xfrm>
            <a:off x="6774181" y="1757853"/>
            <a:ext cx="4570759" cy="2077392"/>
          </a:xfrm>
          <a:prstGeom prst="rect">
            <a:avLst/>
          </a:prstGeom>
        </p:spPr>
      </p:pic>
      <p:pic>
        <p:nvPicPr>
          <p:cNvPr id="13" name="Picture 12">
            <a:extLst>
              <a:ext uri="{FF2B5EF4-FFF2-40B4-BE49-F238E27FC236}">
                <a16:creationId xmlns:a16="http://schemas.microsoft.com/office/drawing/2014/main" id="{869BB464-5C52-10C2-DF82-EB1F741159F4}"/>
              </a:ext>
            </a:extLst>
          </p:cNvPr>
          <p:cNvPicPr>
            <a:picLocks noChangeAspect="1"/>
          </p:cNvPicPr>
          <p:nvPr/>
        </p:nvPicPr>
        <p:blipFill>
          <a:blip r:embed="rId8"/>
          <a:stretch>
            <a:fillRect/>
          </a:stretch>
        </p:blipFill>
        <p:spPr>
          <a:xfrm>
            <a:off x="183582" y="3429000"/>
            <a:ext cx="4429788" cy="2981184"/>
          </a:xfrm>
          <a:prstGeom prst="rect">
            <a:avLst/>
          </a:prstGeom>
        </p:spPr>
      </p:pic>
      <p:pic>
        <p:nvPicPr>
          <p:cNvPr id="15" name="Picture 14">
            <a:extLst>
              <a:ext uri="{FF2B5EF4-FFF2-40B4-BE49-F238E27FC236}">
                <a16:creationId xmlns:a16="http://schemas.microsoft.com/office/drawing/2014/main" id="{A8DC97D4-682A-DCB8-4C6B-A7579462EB7A}"/>
              </a:ext>
            </a:extLst>
          </p:cNvPr>
          <p:cNvPicPr>
            <a:picLocks noChangeAspect="1"/>
          </p:cNvPicPr>
          <p:nvPr/>
        </p:nvPicPr>
        <p:blipFill>
          <a:blip r:embed="rId9"/>
          <a:stretch>
            <a:fillRect/>
          </a:stretch>
        </p:blipFill>
        <p:spPr>
          <a:xfrm>
            <a:off x="5178055" y="3953197"/>
            <a:ext cx="4219951" cy="2669157"/>
          </a:xfrm>
          <a:prstGeom prst="rect">
            <a:avLst/>
          </a:prstGeom>
        </p:spPr>
      </p:pic>
    </p:spTree>
    <p:extLst>
      <p:ext uri="{BB962C8B-B14F-4D97-AF65-F5344CB8AC3E}">
        <p14:creationId xmlns:p14="http://schemas.microsoft.com/office/powerpoint/2010/main" val="2722123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9191046-20B9-39A4-E5DF-D490EAAD667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2EB47DB-26AF-B253-AF64-8EA52C544E12}"/>
              </a:ext>
            </a:extLst>
          </p:cNvPr>
          <p:cNvSpPr txBox="1"/>
          <p:nvPr/>
        </p:nvSpPr>
        <p:spPr>
          <a:xfrm>
            <a:off x="183582" y="1236786"/>
            <a:ext cx="11645053" cy="5402069"/>
          </a:xfrm>
          <a:prstGeom prst="rect">
            <a:avLst/>
          </a:prstGeom>
          <a:solidFill>
            <a:schemeClr val="bg1"/>
          </a:solidFill>
          <a:effectLst/>
        </p:spPr>
        <p:txBody>
          <a:bodyPr wrap="square" lIns="91440" tIns="45720" rIns="91440" bIns="45720" rtlCol="0" anchor="t">
            <a:noAutofit/>
          </a:bodyPr>
          <a:lstStyle/>
          <a:p>
            <a:pPr>
              <a:defRPr/>
            </a:pPr>
            <a:r>
              <a:rPr lang="en-US" sz="2800" b="1" dirty="0">
                <a:solidFill>
                  <a:srgbClr val="D0702C"/>
                </a:solidFill>
                <a:latin typeface="Arial" panose="020B0604020202020204" pitchFamily="34" charset="0"/>
                <a:ea typeface="Roboto"/>
                <a:cs typeface="Arial" panose="020B0604020202020204" pitchFamily="34" charset="0"/>
              </a:rPr>
              <a:t>Title I-A tutoring services using a 3</a:t>
            </a:r>
            <a:r>
              <a:rPr lang="en-US" sz="2800" b="1" baseline="30000" dirty="0">
                <a:solidFill>
                  <a:srgbClr val="D0702C"/>
                </a:solidFill>
                <a:latin typeface="Arial" panose="020B0604020202020204" pitchFamily="34" charset="0"/>
                <a:ea typeface="Roboto"/>
                <a:cs typeface="Arial" panose="020B0604020202020204" pitchFamily="34" charset="0"/>
              </a:rPr>
              <a:t>rd</a:t>
            </a:r>
            <a:r>
              <a:rPr lang="en-US" sz="2800" b="1" dirty="0">
                <a:solidFill>
                  <a:srgbClr val="D0702C"/>
                </a:solidFill>
                <a:latin typeface="Arial" panose="020B0604020202020204" pitchFamily="34" charset="0"/>
                <a:ea typeface="Roboto"/>
                <a:cs typeface="Arial" panose="020B0604020202020204" pitchFamily="34" charset="0"/>
              </a:rPr>
              <a:t> party for a school with unit number 231: 100-100-1000-6300-231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1" dirty="0">
              <a:solidFill>
                <a:srgbClr val="002D72"/>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2800" b="1" dirty="0">
                <a:solidFill>
                  <a:srgbClr val="910048"/>
                </a:solidFill>
                <a:latin typeface="Arial" panose="020B0604020202020204" pitchFamily="34" charset="0"/>
                <a:ea typeface="Roboto"/>
                <a:cs typeface="Arial" panose="020B0604020202020204" pitchFamily="34" charset="0"/>
              </a:rPr>
              <a:t>Fund: 100</a:t>
            </a:r>
          </a:p>
          <a:p>
            <a:pPr marR="0" lvl="0" algn="l" defTabSz="914400" rtl="0" eaLnBrk="1" fontAlgn="auto" latinLnBrk="0" hangingPunct="1">
              <a:lnSpc>
                <a:spcPct val="100000"/>
              </a:lnSpc>
              <a:spcBef>
                <a:spcPts val="0"/>
              </a:spcBef>
              <a:spcAft>
                <a:spcPts val="0"/>
              </a:spcAft>
              <a:buClrTx/>
              <a:buSzTx/>
              <a:tabLst/>
              <a:defRPr/>
            </a:pPr>
            <a:r>
              <a:rPr lang="en-US" sz="2800" b="1" dirty="0">
                <a:solidFill>
                  <a:srgbClr val="910048"/>
                </a:solidFill>
                <a:latin typeface="Arial" panose="020B0604020202020204" pitchFamily="34" charset="0"/>
                <a:ea typeface="Roboto"/>
                <a:cs typeface="Arial" panose="020B0604020202020204" pitchFamily="34" charset="0"/>
              </a:rPr>
              <a:t>Program: 100</a:t>
            </a:r>
          </a:p>
          <a:p>
            <a:pPr marR="0" lvl="0" algn="l" defTabSz="914400" rtl="0" eaLnBrk="1" fontAlgn="auto" latinLnBrk="0" hangingPunct="1">
              <a:lnSpc>
                <a:spcPct val="100000"/>
              </a:lnSpc>
              <a:spcBef>
                <a:spcPts val="0"/>
              </a:spcBef>
              <a:spcAft>
                <a:spcPts val="0"/>
              </a:spcAft>
              <a:buClrTx/>
              <a:buSzTx/>
              <a:tabLst/>
              <a:defRPr/>
            </a:pPr>
            <a:r>
              <a:rPr lang="en-US" sz="2800" b="1" dirty="0">
                <a:solidFill>
                  <a:srgbClr val="910048"/>
                </a:solidFill>
                <a:latin typeface="Arial" panose="020B0604020202020204" pitchFamily="34" charset="0"/>
                <a:ea typeface="Roboto"/>
                <a:cs typeface="Arial" panose="020B0604020202020204" pitchFamily="34" charset="0"/>
              </a:rPr>
              <a:t>Function: 1000</a:t>
            </a:r>
          </a:p>
          <a:p>
            <a:pPr marR="0" lvl="0" algn="l" defTabSz="914400" rtl="0" eaLnBrk="1" fontAlgn="auto" latinLnBrk="0" hangingPunct="1">
              <a:lnSpc>
                <a:spcPct val="100000"/>
              </a:lnSpc>
              <a:spcBef>
                <a:spcPts val="0"/>
              </a:spcBef>
              <a:spcAft>
                <a:spcPts val="0"/>
              </a:spcAft>
              <a:buClrTx/>
              <a:buSzTx/>
              <a:tabLst/>
              <a:defRPr/>
            </a:pPr>
            <a:r>
              <a:rPr lang="en-US" sz="2800" b="1" dirty="0">
                <a:solidFill>
                  <a:srgbClr val="910048"/>
                </a:solidFill>
                <a:latin typeface="Arial" panose="020B0604020202020204" pitchFamily="34" charset="0"/>
                <a:ea typeface="Roboto"/>
                <a:cs typeface="Arial" panose="020B0604020202020204" pitchFamily="34" charset="0"/>
              </a:rPr>
              <a:t>Object: 1000</a:t>
            </a:r>
          </a:p>
          <a:p>
            <a:pPr marR="0" lvl="0" algn="l" defTabSz="914400" rtl="0" eaLnBrk="1" fontAlgn="auto" latinLnBrk="0" hangingPunct="1">
              <a:lnSpc>
                <a:spcPct val="100000"/>
              </a:lnSpc>
              <a:spcBef>
                <a:spcPts val="0"/>
              </a:spcBef>
              <a:spcAft>
                <a:spcPts val="0"/>
              </a:spcAft>
              <a:buClrTx/>
              <a:buSzTx/>
              <a:tabLst/>
              <a:defRPr/>
            </a:pPr>
            <a:r>
              <a:rPr lang="en-US" sz="2800" b="1" dirty="0">
                <a:solidFill>
                  <a:srgbClr val="910048"/>
                </a:solidFill>
                <a:latin typeface="Arial" panose="020B0604020202020204" pitchFamily="34" charset="0"/>
                <a:ea typeface="Roboto"/>
                <a:cs typeface="Arial" panose="020B0604020202020204" pitchFamily="34" charset="0"/>
              </a:rPr>
              <a:t>Unit: 231</a:t>
            </a:r>
          </a:p>
          <a:p>
            <a:pPr marR="0" lvl="0" algn="l" defTabSz="914400" rtl="0" eaLnBrk="1" fontAlgn="auto" latinLnBrk="0" hangingPunct="1">
              <a:lnSpc>
                <a:spcPct val="100000"/>
              </a:lnSpc>
              <a:spcBef>
                <a:spcPts val="0"/>
              </a:spcBef>
              <a:spcAft>
                <a:spcPts val="0"/>
              </a:spcAft>
              <a:buClrTx/>
              <a:buSzTx/>
              <a:tabLst/>
              <a:defRPr/>
            </a:pPr>
            <a:endParaRPr lang="en-US" sz="2800" b="1" dirty="0">
              <a:solidFill>
                <a:srgbClr val="910048"/>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2800" b="1" dirty="0">
                <a:solidFill>
                  <a:srgbClr val="002D72"/>
                </a:solidFill>
                <a:latin typeface="Arial" panose="020B0604020202020204" pitchFamily="34" charset="0"/>
                <a:ea typeface="Roboto"/>
                <a:cs typeface="Arial" panose="020B0604020202020204" pitchFamily="34" charset="0"/>
              </a:rPr>
              <a:t>Title II-A professional development for instructional staff?</a:t>
            </a:r>
          </a:p>
          <a:p>
            <a:pPr marR="0" lvl="0" algn="l" defTabSz="914400" rtl="0" eaLnBrk="1" fontAlgn="auto" latinLnBrk="0" hangingPunct="1">
              <a:lnSpc>
                <a:spcPct val="100000"/>
              </a:lnSpc>
              <a:spcBef>
                <a:spcPts val="0"/>
              </a:spcBef>
              <a:spcAft>
                <a:spcPts val="0"/>
              </a:spcAft>
              <a:buClrTx/>
              <a:buSzTx/>
              <a:tabLst/>
              <a:defRPr/>
            </a:pPr>
            <a:r>
              <a:rPr lang="en-US" sz="2800" b="1" dirty="0">
                <a:solidFill>
                  <a:srgbClr val="002D72"/>
                </a:solidFill>
                <a:latin typeface="Arial" panose="020B0604020202020204" pitchFamily="34" charset="0"/>
                <a:ea typeface="Roboto"/>
                <a:cs typeface="Arial" panose="020B0604020202020204" pitchFamily="34" charset="0"/>
              </a:rPr>
              <a:t>Travel?</a:t>
            </a:r>
          </a:p>
          <a:p>
            <a:pPr marR="0" lvl="0" algn="l" defTabSz="914400" rtl="0" eaLnBrk="1" fontAlgn="auto" latinLnBrk="0" hangingPunct="1">
              <a:lnSpc>
                <a:spcPct val="100000"/>
              </a:lnSpc>
              <a:spcBef>
                <a:spcPts val="0"/>
              </a:spcBef>
              <a:spcAft>
                <a:spcPts val="0"/>
              </a:spcAft>
              <a:buClrTx/>
              <a:buSzTx/>
              <a:tabLst/>
              <a:defRPr/>
            </a:pPr>
            <a:r>
              <a:rPr lang="en-US" sz="2800" b="1" dirty="0">
                <a:solidFill>
                  <a:srgbClr val="002D72"/>
                </a:solidFill>
                <a:latin typeface="Arial" panose="020B0604020202020204" pitchFamily="34" charset="0"/>
                <a:ea typeface="Roboto"/>
                <a:cs typeface="Arial" panose="020B0604020202020204" pitchFamily="34" charset="0"/>
              </a:rPr>
              <a:t>Equipment/supplies?</a:t>
            </a:r>
          </a:p>
          <a:p>
            <a:pPr marR="0" lvl="0" algn="l" defTabSz="914400" rtl="0" eaLnBrk="1" fontAlgn="auto" latinLnBrk="0" hangingPunct="1">
              <a:lnSpc>
                <a:spcPct val="100000"/>
              </a:lnSpc>
              <a:spcBef>
                <a:spcPts val="0"/>
              </a:spcBef>
              <a:spcAft>
                <a:spcPts val="0"/>
              </a:spcAft>
              <a:buClrTx/>
              <a:buSzTx/>
              <a:tabLst/>
              <a:defRPr/>
            </a:pPr>
            <a:endParaRPr lang="en-US" sz="2800" b="1" dirty="0">
              <a:solidFill>
                <a:srgbClr val="D0702C"/>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800" b="1" dirty="0">
              <a:solidFill>
                <a:srgbClr val="910048"/>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800" b="1" dirty="0">
              <a:solidFill>
                <a:srgbClr val="910048"/>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800" b="1" dirty="0">
              <a:solidFill>
                <a:srgbClr val="910048"/>
              </a:solidFill>
              <a:latin typeface="Arial" panose="020B0604020202020204" pitchFamily="34" charset="0"/>
              <a:ea typeface="Roboto"/>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dirty="0">
              <a:solidFill>
                <a:srgbClr val="002D72"/>
              </a:solidFill>
              <a:latin typeface="Arial" panose="020B0604020202020204" pitchFamily="34" charset="0"/>
              <a:ea typeface="Roboto"/>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dirty="0">
              <a:solidFill>
                <a:srgbClr val="002D72"/>
              </a:solidFill>
              <a:latin typeface="Arial" panose="020B0604020202020204" pitchFamily="34" charset="0"/>
              <a:ea typeface="Roboto"/>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solidFill>
                <a:srgbClr val="002D72"/>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400" b="1" dirty="0">
              <a:solidFill>
                <a:srgbClr val="002D72"/>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400" b="1" i="0" u="none" strike="noStrike" kern="1200" cap="none" spc="0" normalizeH="0" baseline="0" noProof="0" dirty="0">
              <a:ln>
                <a:noFill/>
              </a:ln>
              <a:solidFill>
                <a:srgbClr val="002D72"/>
              </a:solidFill>
              <a:effectLst/>
              <a:uLnTx/>
              <a:uFillTx/>
              <a:latin typeface="Arial" panose="020B0604020202020204" pitchFamily="34" charset="0"/>
              <a:ea typeface="Roboto"/>
              <a:cs typeface="Arial" panose="020B0604020202020204" pitchFamily="34" charset="0"/>
            </a:endParaRPr>
          </a:p>
        </p:txBody>
      </p:sp>
      <p:sp>
        <p:nvSpPr>
          <p:cNvPr id="3" name="Rectangle 2">
            <a:extLst>
              <a:ext uri="{FF2B5EF4-FFF2-40B4-BE49-F238E27FC236}">
                <a16:creationId xmlns:a16="http://schemas.microsoft.com/office/drawing/2014/main" id="{9F512301-22AD-894C-B3B6-629F95F5A27D}"/>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F105A74-55F0-6454-6341-9EEF291391DD}"/>
              </a:ext>
            </a:extLst>
          </p:cNvPr>
          <p:cNvSpPr>
            <a:spLocks noGrp="1"/>
          </p:cNvSpPr>
          <p:nvPr>
            <p:ph type="title"/>
          </p:nvPr>
        </p:nvSpPr>
        <p:spPr>
          <a:xfrm>
            <a:off x="26179" y="117693"/>
            <a:ext cx="10515600" cy="779236"/>
          </a:xfrm>
        </p:spPr>
        <p:txBody>
          <a:bodyPr>
            <a:normAutofit fontScale="90000"/>
          </a:bodyPr>
          <a:lstStyle/>
          <a:p>
            <a:r>
              <a:rPr lang="en-US" sz="6000" b="1" dirty="0">
                <a:solidFill>
                  <a:schemeClr val="bg1"/>
                </a:solidFill>
                <a:effectLst>
                  <a:outerShdw blurRad="50800" dist="38100" dir="5400000" algn="t" rotWithShape="0">
                    <a:prstClr val="black">
                      <a:alpha val="40000"/>
                    </a:prstClr>
                  </a:outerShdw>
                </a:effectLst>
                <a:latin typeface="Montserrat" panose="02000505000000020004" pitchFamily="2" charset="0"/>
              </a:rPr>
              <a:t>Background/Understanding</a:t>
            </a:r>
          </a:p>
        </p:txBody>
      </p:sp>
      <p:pic>
        <p:nvPicPr>
          <p:cNvPr id="5" name="Graphic 4">
            <a:extLst>
              <a:ext uri="{FF2B5EF4-FFF2-40B4-BE49-F238E27FC236}">
                <a16:creationId xmlns:a16="http://schemas.microsoft.com/office/drawing/2014/main" id="{9D4C2599-C802-3264-1894-6C15A5BBE3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9030" y="5459883"/>
            <a:ext cx="987587" cy="987587"/>
          </a:xfrm>
          <a:prstGeom prst="rect">
            <a:avLst/>
          </a:prstGeom>
        </p:spPr>
      </p:pic>
    </p:spTree>
    <p:extLst>
      <p:ext uri="{BB962C8B-B14F-4D97-AF65-F5344CB8AC3E}">
        <p14:creationId xmlns:p14="http://schemas.microsoft.com/office/powerpoint/2010/main" val="987267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2EC01E7-E544-975D-E454-FB22BB4FA84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EB46D87-DF0A-2CD1-4695-9CF1FF689C47}"/>
              </a:ext>
            </a:extLst>
          </p:cNvPr>
          <p:cNvSpPr txBox="1"/>
          <p:nvPr/>
        </p:nvSpPr>
        <p:spPr>
          <a:xfrm>
            <a:off x="183582" y="1236786"/>
            <a:ext cx="11645053" cy="5402069"/>
          </a:xfrm>
          <a:prstGeom prst="rect">
            <a:avLst/>
          </a:prstGeom>
          <a:solidFill>
            <a:schemeClr val="bg1"/>
          </a:solidFill>
          <a:effectLst/>
        </p:spPr>
        <p:txBody>
          <a:bodyPr wrap="square" lIns="91440" tIns="45720" rIns="91440" bIns="45720" rtlCol="0" anchor="t">
            <a:noAutofit/>
          </a:bodyPr>
          <a:lstStyle/>
          <a:p>
            <a:pPr marR="0" lvl="0" algn="l" defTabSz="914400" rtl="0" eaLnBrk="1" fontAlgn="auto" latinLnBrk="0" hangingPunct="1">
              <a:lnSpc>
                <a:spcPct val="100000"/>
              </a:lnSpc>
              <a:spcBef>
                <a:spcPts val="0"/>
              </a:spcBef>
              <a:spcAft>
                <a:spcPts val="0"/>
              </a:spcAft>
              <a:buClrTx/>
              <a:buSzTx/>
              <a:tabLst/>
              <a:defRPr/>
            </a:pPr>
            <a:endParaRPr lang="en-US" sz="2800" b="1" dirty="0">
              <a:solidFill>
                <a:srgbClr val="D0702C"/>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800" b="1" dirty="0">
              <a:solidFill>
                <a:srgbClr val="910048"/>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800" b="1" dirty="0">
              <a:solidFill>
                <a:srgbClr val="910048"/>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800" b="1" dirty="0">
              <a:solidFill>
                <a:srgbClr val="910048"/>
              </a:solidFill>
              <a:latin typeface="Arial" panose="020B0604020202020204" pitchFamily="34" charset="0"/>
              <a:ea typeface="Roboto"/>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dirty="0">
              <a:solidFill>
                <a:srgbClr val="002D72"/>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400" b="1" dirty="0">
              <a:solidFill>
                <a:srgbClr val="002D72"/>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2800" b="1" dirty="0">
                <a:solidFill>
                  <a:srgbClr val="002D72"/>
                </a:solidFill>
                <a:latin typeface="Arial" panose="020B0604020202020204" pitchFamily="34" charset="0"/>
                <a:ea typeface="Roboto"/>
                <a:cs typeface="Arial" panose="020B0604020202020204" pitchFamily="34" charset="0"/>
              </a:rPr>
              <a:t>Funding Codes in the Grants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002D72"/>
                </a:solidFill>
                <a:latin typeface="Arial" panose="020B0604020202020204" pitchFamily="34" charset="0"/>
                <a:ea typeface="Roboto"/>
                <a:cs typeface="Arial" panose="020B0604020202020204" pitchFamily="34" charset="0"/>
              </a:rPr>
              <a:t>Function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002D72"/>
                </a:solidFill>
                <a:latin typeface="Arial" panose="020B0604020202020204" pitchFamily="34" charset="0"/>
                <a:ea typeface="Roboto"/>
                <a:cs typeface="Arial" panose="020B0604020202020204" pitchFamily="34" charset="0"/>
              </a:rPr>
              <a:t>Object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dirty="0">
              <a:solidFill>
                <a:srgbClr val="002D72"/>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2800" b="1" dirty="0">
                <a:solidFill>
                  <a:srgbClr val="910048"/>
                </a:solidFill>
                <a:latin typeface="Arial" panose="020B0604020202020204" pitchFamily="34" charset="0"/>
                <a:ea typeface="Roboto"/>
                <a:cs typeface="Arial" panose="020B0604020202020204" pitchFamily="34" charset="0"/>
              </a:rPr>
              <a:t>How can knowing the coding framework help you?</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solidFill>
                <a:srgbClr val="002D72"/>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400" b="1" dirty="0">
              <a:solidFill>
                <a:srgbClr val="002D72"/>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400" b="1" i="0" u="none" strike="noStrike" kern="1200" cap="none" spc="0" normalizeH="0" baseline="0" noProof="0" dirty="0">
              <a:ln>
                <a:noFill/>
              </a:ln>
              <a:solidFill>
                <a:srgbClr val="002D72"/>
              </a:solidFill>
              <a:effectLst/>
              <a:uLnTx/>
              <a:uFillTx/>
              <a:latin typeface="Arial" panose="020B0604020202020204" pitchFamily="34" charset="0"/>
              <a:ea typeface="Roboto"/>
              <a:cs typeface="Arial" panose="020B0604020202020204" pitchFamily="34" charset="0"/>
            </a:endParaRPr>
          </a:p>
        </p:txBody>
      </p:sp>
      <p:sp>
        <p:nvSpPr>
          <p:cNvPr id="3" name="Rectangle 2">
            <a:extLst>
              <a:ext uri="{FF2B5EF4-FFF2-40B4-BE49-F238E27FC236}">
                <a16:creationId xmlns:a16="http://schemas.microsoft.com/office/drawing/2014/main" id="{CF749160-DF0D-082F-3F42-92C834B7C7D2}"/>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C3C78BD-4DC7-C3C8-1849-5D9DB5F3F527}"/>
              </a:ext>
            </a:extLst>
          </p:cNvPr>
          <p:cNvSpPr>
            <a:spLocks noGrp="1"/>
          </p:cNvSpPr>
          <p:nvPr>
            <p:ph type="title"/>
          </p:nvPr>
        </p:nvSpPr>
        <p:spPr>
          <a:xfrm>
            <a:off x="26179" y="117693"/>
            <a:ext cx="10515600" cy="779236"/>
          </a:xfrm>
        </p:spPr>
        <p:txBody>
          <a:bodyPr>
            <a:normAutofit fontScale="90000"/>
          </a:bodyPr>
          <a:lstStyle/>
          <a:p>
            <a:r>
              <a:rPr lang="en-US" sz="6000" b="1" dirty="0">
                <a:solidFill>
                  <a:schemeClr val="bg1"/>
                </a:solidFill>
                <a:effectLst>
                  <a:outerShdw blurRad="50800" dist="38100" dir="5400000" algn="t" rotWithShape="0">
                    <a:prstClr val="black">
                      <a:alpha val="40000"/>
                    </a:prstClr>
                  </a:outerShdw>
                </a:effectLst>
                <a:latin typeface="Montserrat" panose="02000505000000020004" pitchFamily="2" charset="0"/>
              </a:rPr>
              <a:t>Background/Understanding</a:t>
            </a:r>
          </a:p>
        </p:txBody>
      </p:sp>
      <p:pic>
        <p:nvPicPr>
          <p:cNvPr id="5" name="Graphic 4">
            <a:extLst>
              <a:ext uri="{FF2B5EF4-FFF2-40B4-BE49-F238E27FC236}">
                <a16:creationId xmlns:a16="http://schemas.microsoft.com/office/drawing/2014/main" id="{2622187B-EBFC-D11F-AD59-C1D72BC5E0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9030" y="5459883"/>
            <a:ext cx="987587" cy="987587"/>
          </a:xfrm>
          <a:prstGeom prst="rect">
            <a:avLst/>
          </a:prstGeom>
        </p:spPr>
      </p:pic>
      <p:pic>
        <p:nvPicPr>
          <p:cNvPr id="7" name="Picture 6">
            <a:extLst>
              <a:ext uri="{FF2B5EF4-FFF2-40B4-BE49-F238E27FC236}">
                <a16:creationId xmlns:a16="http://schemas.microsoft.com/office/drawing/2014/main" id="{13E1642B-1E6D-F33C-0B60-0F76CCE139C0}"/>
              </a:ext>
            </a:extLst>
          </p:cNvPr>
          <p:cNvPicPr>
            <a:picLocks noChangeAspect="1"/>
          </p:cNvPicPr>
          <p:nvPr/>
        </p:nvPicPr>
        <p:blipFill>
          <a:blip r:embed="rId6"/>
          <a:stretch>
            <a:fillRect/>
          </a:stretch>
        </p:blipFill>
        <p:spPr>
          <a:xfrm>
            <a:off x="183582" y="1132320"/>
            <a:ext cx="11645054" cy="2324706"/>
          </a:xfrm>
          <a:prstGeom prst="rect">
            <a:avLst/>
          </a:prstGeom>
        </p:spPr>
      </p:pic>
    </p:spTree>
    <p:extLst>
      <p:ext uri="{BB962C8B-B14F-4D97-AF65-F5344CB8AC3E}">
        <p14:creationId xmlns:p14="http://schemas.microsoft.com/office/powerpoint/2010/main" val="805638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2C55455-2F5A-80C1-73D3-4CE91CF5B62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DC83C73-F4DF-9F90-E8D1-80D61AB26D0A}"/>
              </a:ext>
            </a:extLst>
          </p:cNvPr>
          <p:cNvSpPr txBox="1"/>
          <p:nvPr/>
        </p:nvSpPr>
        <p:spPr>
          <a:xfrm>
            <a:off x="183582" y="1236786"/>
            <a:ext cx="11645053" cy="5402069"/>
          </a:xfrm>
          <a:prstGeom prst="rect">
            <a:avLst/>
          </a:prstGeom>
          <a:solidFill>
            <a:schemeClr val="bg1"/>
          </a:solidFill>
          <a:effectLst/>
        </p:spPr>
        <p:txBody>
          <a:bodyPr wrap="square" lIns="91440" tIns="45720" rIns="91440" bIns="45720" rtlCol="0" anchor="t">
            <a:noAutofit/>
          </a:bodyPr>
          <a:lstStyle/>
          <a:p>
            <a:pPr marR="0" lvl="0" algn="l" defTabSz="914400" rtl="0" eaLnBrk="1" fontAlgn="auto" latinLnBrk="0" hangingPunct="1">
              <a:lnSpc>
                <a:spcPct val="100000"/>
              </a:lnSpc>
              <a:spcBef>
                <a:spcPts val="0"/>
              </a:spcBef>
              <a:spcAft>
                <a:spcPts val="0"/>
              </a:spcAft>
              <a:buClrTx/>
              <a:buSzTx/>
              <a:tabLst/>
              <a:defRPr/>
            </a:pPr>
            <a:r>
              <a:rPr lang="en-US" sz="2800" b="1" dirty="0">
                <a:solidFill>
                  <a:srgbClr val="D0702C"/>
                </a:solidFill>
                <a:latin typeface="Arial" panose="020B0604020202020204" pitchFamily="34" charset="0"/>
                <a:ea typeface="Roboto"/>
                <a:cs typeface="Arial" panose="020B0604020202020204" pitchFamily="34" charset="0"/>
              </a:rPr>
              <a:t>Grant Cycles</a:t>
            </a:r>
          </a:p>
          <a:p>
            <a:pPr marR="0" lvl="0" algn="l" defTabSz="914400" rtl="0" eaLnBrk="1" fontAlgn="auto" latinLnBrk="0" hangingPunct="1">
              <a:lnSpc>
                <a:spcPct val="100000"/>
              </a:lnSpc>
              <a:spcBef>
                <a:spcPts val="0"/>
              </a:spcBef>
              <a:spcAft>
                <a:spcPts val="0"/>
              </a:spcAft>
              <a:buClrTx/>
              <a:buSzTx/>
              <a:tabLst/>
              <a:defRPr/>
            </a:pPr>
            <a:endParaRPr lang="en-US" sz="2800" b="1" dirty="0">
              <a:solidFill>
                <a:srgbClr val="D0702C"/>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800" b="1" dirty="0">
              <a:solidFill>
                <a:srgbClr val="910048"/>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800" b="1" dirty="0">
              <a:solidFill>
                <a:srgbClr val="910048"/>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800" b="1" dirty="0">
              <a:solidFill>
                <a:srgbClr val="910048"/>
              </a:solidFill>
              <a:latin typeface="Arial" panose="020B0604020202020204" pitchFamily="34" charset="0"/>
              <a:ea typeface="Roboto"/>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002D72"/>
                </a:solidFill>
                <a:latin typeface="Arial" panose="020B0604020202020204" pitchFamily="34" charset="0"/>
                <a:ea typeface="Roboto"/>
                <a:cs typeface="Arial" panose="020B0604020202020204" pitchFamily="34" charset="0"/>
              </a:rPr>
              <a:t>Allocation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002D72"/>
                </a:solidFill>
                <a:latin typeface="Arial" panose="020B0604020202020204" pitchFamily="34" charset="0"/>
                <a:ea typeface="Roboto"/>
                <a:cs typeface="Arial" panose="020B0604020202020204" pitchFamily="34" charset="0"/>
              </a:rPr>
              <a:t>Substantial Approval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002D72"/>
                </a:solidFill>
                <a:latin typeface="Arial" panose="020B0604020202020204" pitchFamily="34" charset="0"/>
                <a:ea typeface="Roboto"/>
                <a:cs typeface="Arial" panose="020B0604020202020204" pitchFamily="34" charset="0"/>
              </a:rPr>
              <a:t>Obligate funds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002D72"/>
                </a:solidFill>
                <a:latin typeface="Arial" panose="020B0604020202020204" pitchFamily="34" charset="0"/>
                <a:ea typeface="Roboto"/>
                <a:cs typeface="Arial" panose="020B0604020202020204" pitchFamily="34" charset="0"/>
              </a:rPr>
              <a:t>Director Approval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002D72"/>
                </a:solidFill>
                <a:latin typeface="Arial" panose="020B0604020202020204" pitchFamily="34" charset="0"/>
                <a:ea typeface="Roboto"/>
                <a:cs typeface="Arial" panose="020B0604020202020204" pitchFamily="34" charset="0"/>
              </a:rPr>
              <a:t>Reimbursement Requests (draw-downs)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002D72"/>
                </a:solidFill>
                <a:latin typeface="Arial" panose="020B0604020202020204" pitchFamily="34" charset="0"/>
                <a:ea typeface="Roboto"/>
                <a:cs typeface="Arial" panose="020B0604020202020204" pitchFamily="34" charset="0"/>
              </a:rPr>
              <a:t>Revision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002D72"/>
                </a:solidFill>
                <a:latin typeface="Arial" panose="020B0604020202020204" pitchFamily="34" charset="0"/>
                <a:ea typeface="Roboto"/>
                <a:cs typeface="Arial" panose="020B0604020202020204" pitchFamily="34" charset="0"/>
              </a:rPr>
              <a:t>Repeat</a:t>
            </a:r>
          </a:p>
          <a:p>
            <a:pPr marR="0" lvl="0" algn="l" defTabSz="914400" rtl="0" eaLnBrk="1" fontAlgn="auto" latinLnBrk="0" hangingPunct="1">
              <a:lnSpc>
                <a:spcPct val="100000"/>
              </a:lnSpc>
              <a:spcBef>
                <a:spcPts val="0"/>
              </a:spcBef>
              <a:spcAft>
                <a:spcPts val="0"/>
              </a:spcAft>
              <a:buClrTx/>
              <a:buSzTx/>
              <a:tabLst/>
              <a:defRPr/>
            </a:pPr>
            <a:endParaRPr lang="en-US" sz="2800" b="1" dirty="0">
              <a:solidFill>
                <a:srgbClr val="002D72"/>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400" b="1" dirty="0">
              <a:solidFill>
                <a:srgbClr val="002D72"/>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400" b="1" dirty="0">
              <a:solidFill>
                <a:srgbClr val="002D72"/>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400" b="1" i="0" u="none" strike="noStrike" kern="1200" cap="none" spc="0" normalizeH="0" baseline="0" noProof="0" dirty="0">
              <a:ln>
                <a:noFill/>
              </a:ln>
              <a:solidFill>
                <a:srgbClr val="002D72"/>
              </a:solidFill>
              <a:effectLst/>
              <a:uLnTx/>
              <a:uFillTx/>
              <a:latin typeface="Arial" panose="020B0604020202020204" pitchFamily="34" charset="0"/>
              <a:ea typeface="Roboto"/>
              <a:cs typeface="Arial" panose="020B0604020202020204" pitchFamily="34" charset="0"/>
            </a:endParaRPr>
          </a:p>
        </p:txBody>
      </p:sp>
      <p:sp>
        <p:nvSpPr>
          <p:cNvPr id="3" name="Rectangle 2">
            <a:extLst>
              <a:ext uri="{FF2B5EF4-FFF2-40B4-BE49-F238E27FC236}">
                <a16:creationId xmlns:a16="http://schemas.microsoft.com/office/drawing/2014/main" id="{D7A34469-62E9-FEDD-BC71-C465AD20BFB2}"/>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8C3CF12-5050-F1E2-D5C8-2A41CAAEAA8B}"/>
              </a:ext>
            </a:extLst>
          </p:cNvPr>
          <p:cNvSpPr>
            <a:spLocks noGrp="1"/>
          </p:cNvSpPr>
          <p:nvPr>
            <p:ph type="title"/>
          </p:nvPr>
        </p:nvSpPr>
        <p:spPr>
          <a:xfrm>
            <a:off x="26179" y="117693"/>
            <a:ext cx="10515600" cy="779236"/>
          </a:xfrm>
        </p:spPr>
        <p:txBody>
          <a:bodyPr>
            <a:normAutofit fontScale="90000"/>
          </a:bodyPr>
          <a:lstStyle/>
          <a:p>
            <a:r>
              <a:rPr lang="en-US" sz="6000" b="1" dirty="0">
                <a:solidFill>
                  <a:schemeClr val="bg1"/>
                </a:solidFill>
                <a:effectLst>
                  <a:outerShdw blurRad="50800" dist="38100" dir="5400000" algn="t" rotWithShape="0">
                    <a:prstClr val="black">
                      <a:alpha val="40000"/>
                    </a:prstClr>
                  </a:outerShdw>
                </a:effectLst>
                <a:latin typeface="Montserrat" panose="02000505000000020004" pitchFamily="2" charset="0"/>
              </a:rPr>
              <a:t>Background/Understanding</a:t>
            </a:r>
          </a:p>
        </p:txBody>
      </p:sp>
      <p:pic>
        <p:nvPicPr>
          <p:cNvPr id="5" name="Graphic 4">
            <a:extLst>
              <a:ext uri="{FF2B5EF4-FFF2-40B4-BE49-F238E27FC236}">
                <a16:creationId xmlns:a16="http://schemas.microsoft.com/office/drawing/2014/main" id="{14FDF402-1159-0E79-9A30-D17C93C9B8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3096" y="117693"/>
            <a:ext cx="987587" cy="987587"/>
          </a:xfrm>
          <a:prstGeom prst="rect">
            <a:avLst/>
          </a:prstGeom>
        </p:spPr>
      </p:pic>
      <p:pic>
        <p:nvPicPr>
          <p:cNvPr id="8" name="Picture 7">
            <a:extLst>
              <a:ext uri="{FF2B5EF4-FFF2-40B4-BE49-F238E27FC236}">
                <a16:creationId xmlns:a16="http://schemas.microsoft.com/office/drawing/2014/main" id="{5AB70140-AF22-F173-A2FC-043250B13F0F}"/>
              </a:ext>
            </a:extLst>
          </p:cNvPr>
          <p:cNvPicPr>
            <a:picLocks noChangeAspect="1"/>
          </p:cNvPicPr>
          <p:nvPr/>
        </p:nvPicPr>
        <p:blipFill>
          <a:blip r:embed="rId6"/>
          <a:stretch>
            <a:fillRect/>
          </a:stretch>
        </p:blipFill>
        <p:spPr>
          <a:xfrm>
            <a:off x="1234361" y="1922862"/>
            <a:ext cx="3343742" cy="1162212"/>
          </a:xfrm>
          <a:prstGeom prst="rect">
            <a:avLst/>
          </a:prstGeom>
        </p:spPr>
      </p:pic>
      <p:pic>
        <p:nvPicPr>
          <p:cNvPr id="10" name="Picture 9">
            <a:extLst>
              <a:ext uri="{FF2B5EF4-FFF2-40B4-BE49-F238E27FC236}">
                <a16:creationId xmlns:a16="http://schemas.microsoft.com/office/drawing/2014/main" id="{9D47016D-A651-245C-027B-1241632BD6DB}"/>
              </a:ext>
            </a:extLst>
          </p:cNvPr>
          <p:cNvPicPr>
            <a:picLocks noChangeAspect="1"/>
          </p:cNvPicPr>
          <p:nvPr/>
        </p:nvPicPr>
        <p:blipFill>
          <a:blip r:embed="rId7"/>
          <a:stretch>
            <a:fillRect/>
          </a:stretch>
        </p:blipFill>
        <p:spPr>
          <a:xfrm>
            <a:off x="5007813" y="1922862"/>
            <a:ext cx="3790767" cy="1162212"/>
          </a:xfrm>
          <a:prstGeom prst="rect">
            <a:avLst/>
          </a:prstGeom>
        </p:spPr>
      </p:pic>
      <p:pic>
        <p:nvPicPr>
          <p:cNvPr id="14" name="Picture 13">
            <a:extLst>
              <a:ext uri="{FF2B5EF4-FFF2-40B4-BE49-F238E27FC236}">
                <a16:creationId xmlns:a16="http://schemas.microsoft.com/office/drawing/2014/main" id="{AD1789FE-CE60-415A-86D2-F8C3C690E8B9}"/>
              </a:ext>
            </a:extLst>
          </p:cNvPr>
          <p:cNvPicPr>
            <a:picLocks noChangeAspect="1"/>
          </p:cNvPicPr>
          <p:nvPr/>
        </p:nvPicPr>
        <p:blipFill>
          <a:blip r:embed="rId8"/>
          <a:stretch>
            <a:fillRect/>
          </a:stretch>
        </p:blipFill>
        <p:spPr>
          <a:xfrm>
            <a:off x="8040625" y="3085074"/>
            <a:ext cx="3820058" cy="3496163"/>
          </a:xfrm>
          <a:prstGeom prst="rect">
            <a:avLst/>
          </a:prstGeom>
        </p:spPr>
      </p:pic>
    </p:spTree>
    <p:extLst>
      <p:ext uri="{BB962C8B-B14F-4D97-AF65-F5344CB8AC3E}">
        <p14:creationId xmlns:p14="http://schemas.microsoft.com/office/powerpoint/2010/main" val="237680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randombar(horizontal)">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randombar(horizontal)">
                                      <p:cBhvr>
                                        <p:cTn id="17" dur="5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randombar(horizontal)">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randombar(horizontal)">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randombar(horizontal)">
                                      <p:cBhvr>
                                        <p:cTn id="3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C8A24BE-149C-8639-20D1-4876496EA8D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C9EC6B2-EC9E-F963-41B3-485250E09034}"/>
              </a:ext>
            </a:extLst>
          </p:cNvPr>
          <p:cNvSpPr txBox="1"/>
          <p:nvPr/>
        </p:nvSpPr>
        <p:spPr>
          <a:xfrm>
            <a:off x="273472" y="1132320"/>
            <a:ext cx="11645053" cy="5188269"/>
          </a:xfrm>
          <a:prstGeom prst="rect">
            <a:avLst/>
          </a:prstGeom>
          <a:solidFill>
            <a:schemeClr val="bg1"/>
          </a:solidFill>
          <a:effectLst/>
        </p:spPr>
        <p:txBody>
          <a:bodyPr wrap="square" lIns="91440" tIns="45720" rIns="91440" bIns="45720" rtlCol="0" anchor="t">
            <a:noAutofit/>
          </a:bodyPr>
          <a:lstStyle/>
          <a:p>
            <a:pPr marR="0" lvl="0" algn="l" defTabSz="914400" rtl="0" eaLnBrk="1" fontAlgn="auto" latinLnBrk="0" hangingPunct="1">
              <a:lnSpc>
                <a:spcPct val="100000"/>
              </a:lnSpc>
              <a:spcBef>
                <a:spcPts val="0"/>
              </a:spcBef>
              <a:spcAft>
                <a:spcPts val="0"/>
              </a:spcAft>
              <a:buClrTx/>
              <a:buSzTx/>
              <a:tabLst/>
              <a:defRPr/>
            </a:pPr>
            <a:r>
              <a:rPr lang="en-US" sz="2000" b="1" dirty="0">
                <a:solidFill>
                  <a:srgbClr val="002D72"/>
                </a:solidFill>
                <a:latin typeface="Arial" panose="020B0604020202020204" pitchFamily="34" charset="0"/>
                <a:ea typeface="Roboto"/>
                <a:cs typeface="Arial" panose="020B0604020202020204" pitchFamily="34" charset="0"/>
              </a:rPr>
              <a:t>Grant Deadlines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srgbClr val="002D72"/>
                </a:solidFill>
                <a:latin typeface="Arial" panose="020B0604020202020204" pitchFamily="34" charset="0"/>
                <a:ea typeface="Roboto"/>
                <a:cs typeface="Arial" panose="020B0604020202020204" pitchFamily="34" charset="0"/>
              </a:rPr>
              <a:t>Due May 1</a:t>
            </a:r>
          </a:p>
          <a:p>
            <a:pPr marL="914400" lvl="1" indent="-457200">
              <a:buFont typeface="Arial" panose="020B0604020202020204" pitchFamily="34" charset="0"/>
              <a:buChar char="•"/>
              <a:defRPr/>
            </a:pPr>
            <a:r>
              <a:rPr lang="en-US" sz="2000" b="1" dirty="0">
                <a:solidFill>
                  <a:srgbClr val="002D72"/>
                </a:solidFill>
                <a:latin typeface="Arial" panose="020B0604020202020204" pitchFamily="34" charset="0"/>
                <a:ea typeface="Roboto"/>
                <a:cs typeface="Arial" panose="020B0604020202020204" pitchFamily="34" charset="0"/>
              </a:rPr>
              <a:t>Title IV-B May 3</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srgbClr val="002D72"/>
                </a:solidFill>
                <a:latin typeface="Arial" panose="020B0604020202020204" pitchFamily="34" charset="0"/>
                <a:ea typeface="Roboto"/>
                <a:cs typeface="Arial" panose="020B0604020202020204" pitchFamily="34" charset="0"/>
              </a:rPr>
              <a:t>Project Start Date July 1</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srgbClr val="002D72"/>
                </a:solidFill>
                <a:latin typeface="Arial" panose="020B0604020202020204" pitchFamily="34" charset="0"/>
                <a:ea typeface="Roboto"/>
                <a:cs typeface="Arial" panose="020B0604020202020204" pitchFamily="34" charset="0"/>
              </a:rPr>
              <a:t>Project End Date September 30</a:t>
            </a:r>
          </a:p>
          <a:p>
            <a:pPr marR="0" lvl="0" algn="l" defTabSz="914400" rtl="0" eaLnBrk="1" fontAlgn="auto" latinLnBrk="0" hangingPunct="1">
              <a:lnSpc>
                <a:spcPct val="100000"/>
              </a:lnSpc>
              <a:spcBef>
                <a:spcPts val="0"/>
              </a:spcBef>
              <a:spcAft>
                <a:spcPts val="0"/>
              </a:spcAft>
              <a:buClrTx/>
              <a:buSzTx/>
              <a:tabLst/>
              <a:defRPr/>
            </a:pPr>
            <a:endParaRPr lang="en-US" sz="2000" b="1" dirty="0">
              <a:solidFill>
                <a:srgbClr val="D0702C"/>
              </a:solidFill>
              <a:latin typeface="Arial" panose="020B0604020202020204" pitchFamily="34" charset="0"/>
              <a:ea typeface="Roboto"/>
              <a:cs typeface="Arial" panose="020B0604020202020204" pitchFamily="34" charset="0"/>
            </a:endParaRPr>
          </a:p>
          <a:p>
            <a:pPr marL="0" marR="0">
              <a:tabLst>
                <a:tab pos="457200" algn="l"/>
              </a:tabLst>
            </a:pPr>
            <a:r>
              <a:rPr lang="en-US" sz="2000" b="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FY26 Title I-A</a:t>
            </a:r>
          </a:p>
          <a:p>
            <a:pPr marL="285750" marR="0" indent="-285750">
              <a:buFont typeface="Arial" panose="020B0604020202020204" pitchFamily="34" charset="0"/>
              <a:buChar char="•"/>
              <a:tabLst>
                <a:tab pos="457200" algn="l"/>
              </a:tabLst>
            </a:pPr>
            <a:r>
              <a:rPr lang="en-US" sz="2000" b="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August 18, 2025 - submit or forfeit</a:t>
            </a:r>
          </a:p>
          <a:p>
            <a:pPr marL="285750" marR="0" indent="-285750">
              <a:buFont typeface="Arial" panose="020B0604020202020204" pitchFamily="34" charset="0"/>
              <a:buChar char="•"/>
              <a:tabLst>
                <a:tab pos="457200" algn="l"/>
              </a:tabLst>
            </a:pPr>
            <a:r>
              <a:rPr lang="en-US" sz="2000" b="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September 29, 2025 - Director approval or forfeit </a:t>
            </a:r>
            <a:br>
              <a:rPr lang="en-US" sz="2000" b="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br>
            <a:endParaRPr lang="en-US" sz="2000" b="1" kern="100" dirty="0">
              <a:solidFill>
                <a:srgbClr val="910048"/>
              </a:solidFill>
              <a:effectLst/>
              <a:latin typeface="Arial" panose="020B0604020202020204" pitchFamily="34" charset="0"/>
              <a:ea typeface="Aptos" panose="020B0004020202020204" pitchFamily="34" charset="0"/>
              <a:cs typeface="Arial" panose="020B0604020202020204" pitchFamily="34" charset="0"/>
            </a:endParaRPr>
          </a:p>
          <a:p>
            <a:pPr marR="0">
              <a:tabLst>
                <a:tab pos="457200" algn="l"/>
              </a:tabLst>
            </a:pPr>
            <a:r>
              <a:rPr lang="en-US" sz="2000" b="1" kern="100" dirty="0">
                <a:solidFill>
                  <a:srgbClr val="D0702C"/>
                </a:solidFill>
                <a:latin typeface="Arial" panose="020B0604020202020204" pitchFamily="34" charset="0"/>
                <a:ea typeface="Aptos" panose="020B0004020202020204" pitchFamily="34" charset="0"/>
                <a:cs typeface="Arial" panose="020B0604020202020204" pitchFamily="34" charset="0"/>
              </a:rPr>
              <a:t>What is needed from Private Schools for Submission?</a:t>
            </a:r>
          </a:p>
          <a:p>
            <a:pPr marL="342900" marR="0" indent="-342900">
              <a:buFont typeface="Arial" panose="020B0604020202020204" pitchFamily="34" charset="0"/>
              <a:buChar char="•"/>
              <a:tabLst>
                <a:tab pos="457200" algn="l"/>
              </a:tabLst>
            </a:pPr>
            <a:r>
              <a:rPr lang="en-US" sz="2000" b="1" kern="100" dirty="0">
                <a:solidFill>
                  <a:srgbClr val="D0702C"/>
                </a:solidFill>
                <a:effectLst/>
                <a:latin typeface="Arial" panose="020B0604020202020204" pitchFamily="34" charset="0"/>
                <a:ea typeface="Aptos" panose="020B0004020202020204" pitchFamily="34" charset="0"/>
                <a:cs typeface="Arial" panose="020B0604020202020204" pitchFamily="34" charset="0"/>
              </a:rPr>
              <a:t>Data </a:t>
            </a:r>
            <a:r>
              <a:rPr lang="en-US" sz="2000" b="1" kern="100" dirty="0">
                <a:solidFill>
                  <a:srgbClr val="D0702C"/>
                </a:solidFill>
                <a:latin typeface="Arial" panose="020B0604020202020204" pitchFamily="34" charset="0"/>
                <a:ea typeface="Aptos" panose="020B0004020202020204" pitchFamily="34" charset="0"/>
                <a:cs typeface="Arial" panose="020B0604020202020204" pitchFamily="34" charset="0"/>
              </a:rPr>
              <a:t>returned with Notice of Intent to Participate</a:t>
            </a:r>
          </a:p>
          <a:p>
            <a:pPr marL="342900" marR="0" indent="-342900">
              <a:buFont typeface="Arial" panose="020B0604020202020204" pitchFamily="34" charset="0"/>
              <a:buChar char="•"/>
              <a:tabLst>
                <a:tab pos="457200" algn="l"/>
              </a:tabLst>
            </a:pPr>
            <a:r>
              <a:rPr lang="en-US" sz="2000" b="1" kern="100" dirty="0">
                <a:solidFill>
                  <a:srgbClr val="D0702C"/>
                </a:solidFill>
                <a:effectLst/>
                <a:latin typeface="Arial" panose="020B0604020202020204" pitchFamily="34" charset="0"/>
                <a:ea typeface="Aptos" panose="020B0004020202020204" pitchFamily="34" charset="0"/>
                <a:cs typeface="Arial" panose="020B0604020202020204" pitchFamily="34" charset="0"/>
              </a:rPr>
              <a:t>Yearlong plan (budge</a:t>
            </a:r>
            <a:r>
              <a:rPr lang="en-US" sz="2000" b="1" kern="100" dirty="0">
                <a:solidFill>
                  <a:srgbClr val="D0702C"/>
                </a:solidFill>
                <a:latin typeface="Arial" panose="020B0604020202020204" pitchFamily="34" charset="0"/>
                <a:ea typeface="Aptos" panose="020B0004020202020204" pitchFamily="34" charset="0"/>
                <a:cs typeface="Arial" panose="020B0604020202020204" pitchFamily="34" charset="0"/>
              </a:rPr>
              <a:t>ted activities)</a:t>
            </a:r>
            <a:br>
              <a:rPr lang="en-US" sz="2000" b="1" kern="100" dirty="0">
                <a:solidFill>
                  <a:srgbClr val="D0702C"/>
                </a:solidFill>
                <a:latin typeface="Arial" panose="020B0604020202020204" pitchFamily="34" charset="0"/>
                <a:ea typeface="Aptos" panose="020B0004020202020204" pitchFamily="34" charset="0"/>
                <a:cs typeface="Arial" panose="020B0604020202020204" pitchFamily="34" charset="0"/>
              </a:rPr>
            </a:br>
            <a:r>
              <a:rPr lang="en-US" sz="2000" b="1" kern="100" dirty="0">
                <a:solidFill>
                  <a:srgbClr val="D0702C"/>
                </a:solidFill>
                <a:latin typeface="Arial" panose="020B0604020202020204" pitchFamily="34" charset="0"/>
                <a:ea typeface="Aptos" panose="020B0004020202020204" pitchFamily="34" charset="0"/>
                <a:cs typeface="Arial" panose="020B0604020202020204" pitchFamily="34" charset="0"/>
              </a:rPr>
              <a:t>*if an LEA chooses to use a 3</a:t>
            </a:r>
            <a:r>
              <a:rPr lang="en-US" sz="2000" b="1" kern="100" baseline="30000" dirty="0">
                <a:solidFill>
                  <a:srgbClr val="D0702C"/>
                </a:solidFill>
                <a:latin typeface="Arial" panose="020B0604020202020204" pitchFamily="34" charset="0"/>
                <a:ea typeface="Aptos" panose="020B0004020202020204" pitchFamily="34" charset="0"/>
                <a:cs typeface="Arial" panose="020B0604020202020204" pitchFamily="34" charset="0"/>
              </a:rPr>
              <a:t>rd</a:t>
            </a:r>
            <a:r>
              <a:rPr lang="en-US" sz="2000" b="1" kern="100" dirty="0">
                <a:solidFill>
                  <a:srgbClr val="D0702C"/>
                </a:solidFill>
                <a:latin typeface="Arial" panose="020B0604020202020204" pitchFamily="34" charset="0"/>
                <a:ea typeface="Aptos" panose="020B0004020202020204" pitchFamily="34" charset="0"/>
                <a:cs typeface="Arial" panose="020B0604020202020204" pitchFamily="34" charset="0"/>
              </a:rPr>
              <a:t> party to do it all, this step is not needed for grant </a:t>
            </a:r>
            <a:br>
              <a:rPr lang="en-US" sz="2000" b="1" kern="100" dirty="0">
                <a:solidFill>
                  <a:srgbClr val="D0702C"/>
                </a:solidFill>
                <a:latin typeface="Arial" panose="020B0604020202020204" pitchFamily="34" charset="0"/>
                <a:ea typeface="Aptos" panose="020B0004020202020204" pitchFamily="34" charset="0"/>
                <a:cs typeface="Arial" panose="020B0604020202020204" pitchFamily="34" charset="0"/>
              </a:rPr>
            </a:br>
            <a:r>
              <a:rPr lang="en-US" sz="2000" b="1" kern="100" dirty="0">
                <a:solidFill>
                  <a:srgbClr val="D0702C"/>
                </a:solidFill>
                <a:latin typeface="Arial" panose="020B0604020202020204" pitchFamily="34" charset="0"/>
                <a:ea typeface="Aptos" panose="020B0004020202020204" pitchFamily="34" charset="0"/>
                <a:cs typeface="Arial" panose="020B0604020202020204" pitchFamily="34" charset="0"/>
              </a:rPr>
              <a:t>  approval</a:t>
            </a:r>
            <a:br>
              <a:rPr lang="en-US" sz="2000" b="1" kern="100" dirty="0">
                <a:solidFill>
                  <a:srgbClr val="D0702C"/>
                </a:solidFill>
                <a:latin typeface="Arial" panose="020B0604020202020204" pitchFamily="34" charset="0"/>
                <a:ea typeface="Aptos" panose="020B0004020202020204" pitchFamily="34" charset="0"/>
                <a:cs typeface="Arial" panose="020B0604020202020204" pitchFamily="34" charset="0"/>
              </a:rPr>
            </a:br>
            <a:r>
              <a:rPr lang="en-US" sz="2000" b="1" kern="100" dirty="0">
                <a:solidFill>
                  <a:srgbClr val="002D72"/>
                </a:solidFill>
                <a:latin typeface="Arial" panose="020B0604020202020204" pitchFamily="34" charset="0"/>
                <a:ea typeface="Aptos" panose="020B0004020202020204" pitchFamily="34" charset="0"/>
                <a:cs typeface="Arial" panose="020B0604020202020204" pitchFamily="34" charset="0"/>
              </a:rPr>
              <a:t>*everything will be coded: 6300-1000 and/or 6300-2100/2300</a:t>
            </a:r>
            <a:endParaRPr lang="en-US" sz="2000" b="1" kern="100" dirty="0">
              <a:solidFill>
                <a:srgbClr val="D0702C"/>
              </a:solidFill>
              <a:latin typeface="Arial" panose="020B0604020202020204" pitchFamily="34" charset="0"/>
              <a:ea typeface="Aptos" panose="020B0004020202020204" pitchFamily="34" charset="0"/>
              <a:cs typeface="Arial" panose="020B0604020202020204" pitchFamily="34" charset="0"/>
            </a:endParaRPr>
          </a:p>
          <a:p>
            <a:pPr marL="342900" marR="0" indent="-342900">
              <a:lnSpc>
                <a:spcPct val="107000"/>
              </a:lnSpc>
              <a:spcAft>
                <a:spcPts val="800"/>
              </a:spcAft>
              <a:buFont typeface="Arial" panose="020B0604020202020204" pitchFamily="34" charset="0"/>
              <a:buChar char="•"/>
              <a:tabLst>
                <a:tab pos="457200" algn="l"/>
              </a:tabLst>
            </a:pPr>
            <a:endParaRPr lang="en-US" sz="2400" b="1" kern="100" dirty="0">
              <a:solidFill>
                <a:srgbClr val="D0702C"/>
              </a:solidFill>
              <a:effectLst/>
              <a:latin typeface="Arial" panose="020B0604020202020204" pitchFamily="34" charset="0"/>
              <a:ea typeface="Aptos" panose="020B00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400" b="1" i="0" u="none" strike="noStrike" kern="1200" cap="none" spc="0" normalizeH="0" baseline="0" noProof="0" dirty="0">
              <a:ln>
                <a:noFill/>
              </a:ln>
              <a:solidFill>
                <a:srgbClr val="002D72"/>
              </a:solidFill>
              <a:effectLst/>
              <a:uLnTx/>
              <a:uFillTx/>
              <a:latin typeface="Arial" panose="020B0604020202020204" pitchFamily="34" charset="0"/>
              <a:ea typeface="Roboto"/>
              <a:cs typeface="Arial" panose="020B0604020202020204" pitchFamily="34" charset="0"/>
            </a:endParaRPr>
          </a:p>
        </p:txBody>
      </p:sp>
      <p:sp>
        <p:nvSpPr>
          <p:cNvPr id="3" name="Rectangle 2">
            <a:extLst>
              <a:ext uri="{FF2B5EF4-FFF2-40B4-BE49-F238E27FC236}">
                <a16:creationId xmlns:a16="http://schemas.microsoft.com/office/drawing/2014/main" id="{3D20B967-AA99-CDFB-0A2C-EDAC4D7C2364}"/>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B1A136D-12A8-3F0D-4676-BD50C1037CF1}"/>
              </a:ext>
            </a:extLst>
          </p:cNvPr>
          <p:cNvSpPr>
            <a:spLocks noGrp="1"/>
          </p:cNvSpPr>
          <p:nvPr>
            <p:ph type="title"/>
          </p:nvPr>
        </p:nvSpPr>
        <p:spPr>
          <a:xfrm>
            <a:off x="26179" y="117693"/>
            <a:ext cx="10515600" cy="779236"/>
          </a:xfrm>
        </p:spPr>
        <p:txBody>
          <a:bodyPr>
            <a:normAutofit fontScale="90000"/>
          </a:bodyPr>
          <a:lstStyle/>
          <a:p>
            <a:r>
              <a:rPr lang="en-US" sz="6000" b="1" dirty="0">
                <a:solidFill>
                  <a:schemeClr val="bg1"/>
                </a:solidFill>
                <a:effectLst>
                  <a:outerShdw blurRad="50800" dist="38100" dir="5400000" algn="t" rotWithShape="0">
                    <a:prstClr val="black">
                      <a:alpha val="40000"/>
                    </a:prstClr>
                  </a:outerShdw>
                </a:effectLst>
                <a:latin typeface="Montserrat" panose="02000505000000020004" pitchFamily="2" charset="0"/>
              </a:rPr>
              <a:t>Background/Understanding</a:t>
            </a:r>
          </a:p>
        </p:txBody>
      </p:sp>
      <p:pic>
        <p:nvPicPr>
          <p:cNvPr id="5" name="Graphic 4">
            <a:extLst>
              <a:ext uri="{FF2B5EF4-FFF2-40B4-BE49-F238E27FC236}">
                <a16:creationId xmlns:a16="http://schemas.microsoft.com/office/drawing/2014/main" id="{446C7F80-2533-4E32-455D-53BEBDE626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86559" y="5231886"/>
            <a:ext cx="987587" cy="987587"/>
          </a:xfrm>
          <a:prstGeom prst="rect">
            <a:avLst/>
          </a:prstGeom>
        </p:spPr>
      </p:pic>
    </p:spTree>
    <p:extLst>
      <p:ext uri="{BB962C8B-B14F-4D97-AF65-F5344CB8AC3E}">
        <p14:creationId xmlns:p14="http://schemas.microsoft.com/office/powerpoint/2010/main" val="312407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 calcmode="lin" valueType="num">
                                      <p:cBhvr additive="base">
                                        <p:cTn id="24"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 calcmode="lin" valueType="num">
                                      <p:cBhvr additive="base">
                                        <p:cTn id="28"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 calcmode="lin" valueType="num">
                                      <p:cBhvr additive="base">
                                        <p:cTn id="32"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 calcmode="lin" valueType="num">
                                      <p:cBhvr>
                                        <p:cTn id="38"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39"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40" dur="500"/>
                                        <p:tgtEl>
                                          <p:spTgt spid="2">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 calcmode="lin" valueType="num">
                                      <p:cBhvr>
                                        <p:cTn id="45"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46"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47" dur="5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 calcmode="lin" valueType="num">
                                      <p:cBhvr>
                                        <p:cTn id="52" dur="5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53" dur="500" fill="hold"/>
                                        <p:tgtEl>
                                          <p:spTgt spid="2">
                                            <p:txEl>
                                              <p:pRg st="11" end="11"/>
                                            </p:txEl>
                                          </p:spTgt>
                                        </p:tgtEl>
                                        <p:attrNameLst>
                                          <p:attrName>ppt_h</p:attrName>
                                        </p:attrNameLst>
                                      </p:cBhvr>
                                      <p:tavLst>
                                        <p:tav tm="0">
                                          <p:val>
                                            <p:fltVal val="0"/>
                                          </p:val>
                                        </p:tav>
                                        <p:tav tm="100000">
                                          <p:val>
                                            <p:strVal val="#ppt_h"/>
                                          </p:val>
                                        </p:tav>
                                      </p:tavLst>
                                    </p:anim>
                                    <p:animEffect transition="in" filter="fade">
                                      <p:cBhvr>
                                        <p:cTn id="54"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814DCCF-A488-414D-AA96-A4CB07351DF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AB8B5AB-FDBB-38FB-CEE0-EB9A127AABA3}"/>
              </a:ext>
            </a:extLst>
          </p:cNvPr>
          <p:cNvSpPr txBox="1"/>
          <p:nvPr/>
        </p:nvSpPr>
        <p:spPr>
          <a:xfrm>
            <a:off x="236745" y="1605181"/>
            <a:ext cx="11662641" cy="3985120"/>
          </a:xfrm>
          <a:prstGeom prst="rect">
            <a:avLst/>
          </a:prstGeom>
          <a:solidFill>
            <a:schemeClr val="bg1"/>
          </a:solidFill>
          <a:effectLst/>
        </p:spPr>
        <p:txBody>
          <a:bodyPr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2D72"/>
                </a:solidFill>
                <a:effectLst/>
                <a:uLnTx/>
                <a:uFillTx/>
                <a:latin typeface="Arial"/>
                <a:ea typeface="Roboto"/>
                <a:cs typeface="Arial"/>
              </a:rPr>
              <a:t>Title I, Part A </a:t>
            </a:r>
            <a:r>
              <a:rPr kumimoji="0" lang="en-US" altLang="en-US" sz="2200" b="1" i="0" u="none" strike="noStrike" kern="1200" cap="none" spc="0" normalizeH="0" baseline="0" noProof="0">
                <a:ln>
                  <a:noFill/>
                </a:ln>
                <a:solidFill>
                  <a:srgbClr val="002D72"/>
                </a:solidFill>
                <a:effectLst/>
                <a:uLnTx/>
                <a:uFillTx/>
                <a:latin typeface="Arial"/>
                <a:ea typeface="Roboto"/>
                <a:cs typeface="Arial"/>
              </a:rPr>
              <a:t>equitable services are governed under ESEA section 1117 and 8501</a:t>
            </a:r>
            <a:endParaRPr lang="en-US" altLang="en-US" sz="2200" b="1" i="0" u="none" strike="noStrike" kern="1200" cap="none" spc="0" normalizeH="0" baseline="0" noProof="0">
              <a:ln>
                <a:noFill/>
              </a:ln>
              <a:solidFill>
                <a:srgbClr val="002D72"/>
              </a:solidFill>
              <a:effectLst/>
              <a:uLnTx/>
              <a:uFillTx/>
              <a:latin typeface="Arial"/>
              <a:ea typeface="Roboto"/>
              <a:cs typeface="Arial"/>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2200" b="1" i="0" u="none" strike="noStrike" kern="1200" cap="none" spc="0" normalizeH="0" baseline="0" noProof="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910048"/>
                </a:solidFill>
                <a:effectLst/>
                <a:uLnTx/>
                <a:uFillTx/>
                <a:latin typeface="Arial"/>
                <a:ea typeface="Roboto"/>
                <a:cs typeface="Arial"/>
              </a:rPr>
              <a:t>ESEA</a:t>
            </a:r>
            <a:r>
              <a:rPr kumimoji="0" lang="en-US" altLang="en-US" sz="2000" b="1" i="0" u="none" strike="noStrike" kern="1200" cap="none" spc="0" normalizeH="0" baseline="0" noProof="0">
                <a:ln>
                  <a:noFill/>
                </a:ln>
                <a:solidFill>
                  <a:srgbClr val="910048"/>
                </a:solidFill>
                <a:effectLst/>
                <a:uLnTx/>
                <a:uFillTx/>
                <a:latin typeface="Arial"/>
                <a:ea typeface="Roboto"/>
                <a:cs typeface="Arial"/>
              </a:rPr>
              <a:t>, </a:t>
            </a:r>
            <a:r>
              <a:rPr kumimoji="0" lang="en-US" altLang="en-US" sz="2800" b="1" i="0" u="none" strike="noStrike" kern="1200" cap="none" spc="0" normalizeH="0" baseline="0" noProof="0">
                <a:ln>
                  <a:noFill/>
                </a:ln>
                <a:solidFill>
                  <a:srgbClr val="910048"/>
                </a:solidFill>
                <a:effectLst/>
                <a:uLnTx/>
                <a:uFillTx/>
                <a:latin typeface="Arial"/>
                <a:ea typeface="Roboto"/>
                <a:cs typeface="Arial"/>
              </a:rPr>
              <a:t>Title VIII </a:t>
            </a:r>
            <a:r>
              <a:rPr kumimoji="0" lang="en-US" altLang="en-US" sz="2200" b="1" i="0" u="none" strike="noStrike" kern="1200" cap="none" spc="0" normalizeH="0" baseline="0" noProof="0">
                <a:ln>
                  <a:noFill/>
                </a:ln>
                <a:solidFill>
                  <a:srgbClr val="910048"/>
                </a:solidFill>
                <a:effectLst/>
                <a:uLnTx/>
                <a:uFillTx/>
                <a:latin typeface="Arial"/>
                <a:ea typeface="Roboto"/>
                <a:cs typeface="Arial"/>
              </a:rPr>
              <a:t>equitable services provisions cover the following programs:</a:t>
            </a:r>
            <a:endParaRPr lang="en-US" altLang="en-US" sz="2200" b="1" i="0" u="none" strike="noStrike" kern="1200" cap="none" spc="0" normalizeH="0" baseline="0" noProof="0">
              <a:ln>
                <a:noFill/>
              </a:ln>
              <a:solidFill>
                <a:srgbClr val="910048"/>
              </a:solidFill>
              <a:effectLst/>
              <a:uLnTx/>
              <a:uFillTx/>
              <a:latin typeface="Arial"/>
              <a:ea typeface="Roboto"/>
              <a:cs typeface="Arial"/>
            </a:endParaRPr>
          </a:p>
          <a:p>
            <a:pPr marL="342900" marR="0" lvl="0" indent="-342900" algn="l" defTabSz="914400" rtl="0" eaLnBrk="1" fontAlgn="auto" latinLnBrk="0" hangingPunct="1">
              <a:lnSpc>
                <a:spcPct val="100000"/>
              </a:lnSpc>
              <a:spcAft>
                <a:spcPts val="300"/>
              </a:spcAft>
              <a:buClrTx/>
              <a:buSzTx/>
              <a:buFont typeface="Arial" panose="020B0604020202020204" pitchFamily="34" charset="0"/>
              <a:buChar char="•"/>
              <a:tabLst/>
              <a:defRPr/>
            </a:pPr>
            <a:r>
              <a:rPr kumimoji="0" lang="en-US" sz="2200" b="1" i="0" u="none" strike="noStrike" kern="1200" cap="none" spc="0" normalizeH="0" baseline="0" noProof="0">
                <a:ln>
                  <a:noFill/>
                </a:ln>
                <a:solidFill>
                  <a:srgbClr val="910048"/>
                </a:solidFill>
                <a:effectLst/>
                <a:uLnTx/>
                <a:uFillTx/>
                <a:latin typeface="Arial"/>
                <a:ea typeface="Roboto"/>
                <a:cs typeface="Arial"/>
              </a:rPr>
              <a:t>Title I, Part C - Education of Migratory </a:t>
            </a:r>
            <a:r>
              <a:rPr lang="en-US" sz="2200" b="1">
                <a:solidFill>
                  <a:srgbClr val="910048"/>
                </a:solidFill>
                <a:latin typeface="Arial"/>
                <a:ea typeface="Roboto"/>
                <a:cs typeface="Arial"/>
              </a:rPr>
              <a:t>Children</a:t>
            </a:r>
          </a:p>
          <a:p>
            <a:pPr marL="342900" marR="0" lvl="0" indent="-342900" algn="l" defTabSz="914400" rtl="0" eaLnBrk="1" fontAlgn="auto" latinLnBrk="0" hangingPunct="1">
              <a:lnSpc>
                <a:spcPct val="100000"/>
              </a:lnSpc>
              <a:spcAft>
                <a:spcPts val="300"/>
              </a:spcAft>
              <a:buClrTx/>
              <a:buSzTx/>
              <a:buFont typeface="Arial" panose="020B0604020202020204" pitchFamily="34" charset="0"/>
              <a:buChar char="•"/>
              <a:tabLst/>
              <a:defRPr/>
            </a:pPr>
            <a:r>
              <a:rPr kumimoji="0" lang="en-US" sz="2200" b="1" i="0" u="none" strike="noStrike" kern="1200" cap="none" spc="0" normalizeH="0" baseline="0" noProof="0">
                <a:ln>
                  <a:noFill/>
                </a:ln>
                <a:solidFill>
                  <a:srgbClr val="910048"/>
                </a:solidFill>
                <a:effectLst/>
                <a:uLnTx/>
                <a:uFillTx/>
                <a:latin typeface="Arial"/>
                <a:ea typeface="Roboto"/>
                <a:cs typeface="Arial"/>
              </a:rPr>
              <a:t>Title II, Part A - Supporting Effective Instruction</a:t>
            </a:r>
            <a:endParaRPr lang="en-US" sz="2200" b="1" i="0" u="none" strike="noStrike" kern="1200" cap="none" spc="0" normalizeH="0" baseline="0" noProof="0">
              <a:ln>
                <a:noFill/>
              </a:ln>
              <a:solidFill>
                <a:srgbClr val="910048"/>
              </a:solidFill>
              <a:effectLst/>
              <a:uLnTx/>
              <a:uFillTx/>
              <a:latin typeface="Arial"/>
              <a:ea typeface="Roboto"/>
              <a:cs typeface="Arial"/>
            </a:endParaRPr>
          </a:p>
          <a:p>
            <a:pPr marL="342900" marR="0" lvl="0" indent="-342900" algn="l" defTabSz="914400" rtl="0" eaLnBrk="1" fontAlgn="auto" latinLnBrk="0" hangingPunct="1">
              <a:lnSpc>
                <a:spcPct val="100000"/>
              </a:lnSpc>
              <a:spcAft>
                <a:spcPts val="300"/>
              </a:spcAft>
              <a:buClrTx/>
              <a:buSzTx/>
              <a:buFont typeface="Arial" panose="020B0604020202020204" pitchFamily="34" charset="0"/>
              <a:buChar char="•"/>
              <a:tabLst/>
              <a:defRPr/>
            </a:pPr>
            <a:r>
              <a:rPr kumimoji="0" lang="en-US" sz="2200" b="1" i="0" u="none" strike="noStrike" kern="1200" cap="none" spc="0" normalizeH="0" baseline="0" noProof="0">
                <a:ln>
                  <a:noFill/>
                </a:ln>
                <a:solidFill>
                  <a:srgbClr val="910048"/>
                </a:solidFill>
                <a:effectLst/>
                <a:uLnTx/>
                <a:uFillTx/>
                <a:latin typeface="Arial"/>
                <a:ea typeface="Roboto"/>
                <a:cs typeface="Arial"/>
              </a:rPr>
              <a:t>Title III, Part A - English Language Acquisition, Language Enhancement, &amp; Academic Achievement</a:t>
            </a:r>
            <a:endParaRPr lang="en-US" sz="2200" b="1" i="0" u="none" strike="noStrike" kern="1200" cap="none" spc="0" normalizeH="0" baseline="0" noProof="0">
              <a:ln>
                <a:noFill/>
              </a:ln>
              <a:solidFill>
                <a:srgbClr val="910048"/>
              </a:solidFill>
              <a:effectLst/>
              <a:uLnTx/>
              <a:uFillTx/>
              <a:latin typeface="Arial"/>
              <a:ea typeface="Roboto"/>
              <a:cs typeface="Arial"/>
            </a:endParaRPr>
          </a:p>
          <a:p>
            <a:pPr marL="342900" marR="0" lvl="0" indent="-342900" algn="l" defTabSz="914400" rtl="0" eaLnBrk="1" fontAlgn="auto" latinLnBrk="0" hangingPunct="1">
              <a:lnSpc>
                <a:spcPct val="100000"/>
              </a:lnSpc>
              <a:spcAft>
                <a:spcPts val="300"/>
              </a:spcAft>
              <a:buClrTx/>
              <a:buSzTx/>
              <a:buFont typeface="Arial" panose="020B0604020202020204" pitchFamily="34" charset="0"/>
              <a:buChar char="•"/>
              <a:tabLst/>
              <a:defRPr/>
            </a:pPr>
            <a:r>
              <a:rPr kumimoji="0" lang="en-US" sz="2200" b="1" i="0" u="none" strike="noStrike" kern="1200" cap="none" spc="0" normalizeH="0" baseline="0" noProof="0">
                <a:ln>
                  <a:noFill/>
                </a:ln>
                <a:solidFill>
                  <a:srgbClr val="910048"/>
                </a:solidFill>
                <a:effectLst/>
                <a:uLnTx/>
                <a:uFillTx/>
                <a:latin typeface="Arial"/>
                <a:ea typeface="Roboto"/>
                <a:cs typeface="Arial"/>
              </a:rPr>
              <a:t>Title IV, Part A - Student Support and Academic Enrichment</a:t>
            </a:r>
            <a:endParaRPr lang="en-US" sz="2200" b="1" i="0" u="none" strike="noStrike" kern="1200" cap="none" spc="0" normalizeH="0" baseline="0" noProof="0">
              <a:ln>
                <a:noFill/>
              </a:ln>
              <a:solidFill>
                <a:srgbClr val="910048"/>
              </a:solidFill>
              <a:effectLst/>
              <a:uLnTx/>
              <a:uFillTx/>
              <a:latin typeface="Arial"/>
              <a:ea typeface="Roboto"/>
              <a:cs typeface="Arial"/>
            </a:endParaRPr>
          </a:p>
          <a:p>
            <a:pPr marL="342900" marR="0" lvl="0" indent="-342900" algn="l" defTabSz="914400" rtl="0" eaLnBrk="1" fontAlgn="auto" latinLnBrk="0" hangingPunct="1">
              <a:lnSpc>
                <a:spcPct val="100000"/>
              </a:lnSpc>
              <a:spcAft>
                <a:spcPts val="300"/>
              </a:spcAft>
              <a:buClrTx/>
              <a:buSzTx/>
              <a:buFont typeface="Arial" panose="020B0604020202020204" pitchFamily="34" charset="0"/>
              <a:buChar char="•"/>
              <a:tabLst/>
              <a:defRPr/>
            </a:pPr>
            <a:r>
              <a:rPr kumimoji="0" lang="en-US" sz="2200" b="1" i="0" u="none" strike="noStrike" kern="1200" cap="none" spc="0" normalizeH="0" baseline="0" noProof="0">
                <a:ln>
                  <a:noFill/>
                </a:ln>
                <a:solidFill>
                  <a:srgbClr val="910048"/>
                </a:solidFill>
                <a:effectLst/>
                <a:uLnTx/>
                <a:uFillTx/>
                <a:latin typeface="Arial"/>
                <a:ea typeface="Roboto"/>
                <a:cs typeface="Arial"/>
              </a:rPr>
              <a:t>Title IV, Part B - 21st Century Community Learning Centers</a:t>
            </a:r>
            <a:endParaRPr lang="en-US" sz="2200" b="1" i="0" u="none" strike="noStrike" kern="1200" cap="none" spc="0" normalizeH="0" baseline="0" noProof="0">
              <a:ln>
                <a:noFill/>
              </a:ln>
              <a:solidFill>
                <a:srgbClr val="910048"/>
              </a:solidFill>
              <a:effectLst/>
              <a:uLnTx/>
              <a:uFillTx/>
              <a:latin typeface="Arial"/>
              <a:ea typeface="Roboto"/>
              <a:cs typeface="Arial"/>
            </a:endParaRPr>
          </a:p>
          <a:p>
            <a:pPr marL="342900" marR="0" lvl="0" indent="-342900" algn="l" defTabSz="914400" rtl="0" eaLnBrk="1" fontAlgn="auto" latinLnBrk="0" hangingPunct="1">
              <a:lnSpc>
                <a:spcPct val="100000"/>
              </a:lnSpc>
              <a:spcAft>
                <a:spcPts val="300"/>
              </a:spcAft>
              <a:buClrTx/>
              <a:buSzTx/>
              <a:buFont typeface="Arial" panose="020B0604020202020204" pitchFamily="34" charset="0"/>
              <a:buChar char="•"/>
              <a:tabLst/>
              <a:defRPr/>
            </a:pPr>
            <a:r>
              <a:rPr kumimoji="0" lang="en-US" sz="2200" b="1" i="0" u="none" strike="noStrike" kern="1200" cap="none" spc="0" normalizeH="0" baseline="0" noProof="0">
                <a:ln>
                  <a:noFill/>
                </a:ln>
                <a:solidFill>
                  <a:srgbClr val="910048"/>
                </a:solidFill>
                <a:effectLst/>
                <a:uLnTx/>
                <a:uFillTx/>
                <a:latin typeface="Arial"/>
                <a:ea typeface="Roboto"/>
                <a:cs typeface="Arial"/>
              </a:rPr>
              <a:t>Title IV, Part F - Project School Emergency Response to Violence (Project Serve)</a:t>
            </a:r>
            <a:endParaRPr lang="en-US" sz="2200" b="1" i="0" u="none" strike="noStrike" kern="1200" cap="none" spc="0" normalizeH="0" baseline="0" noProof="0">
              <a:ln>
                <a:noFill/>
              </a:ln>
              <a:solidFill>
                <a:srgbClr val="910048"/>
              </a:solidFill>
              <a:effectLst/>
              <a:uLnTx/>
              <a:uFillTx/>
              <a:latin typeface="Arial"/>
              <a:ea typeface="Roboto"/>
              <a:cs typeface="Arial"/>
            </a:endParaRPr>
          </a:p>
        </p:txBody>
      </p:sp>
      <p:sp>
        <p:nvSpPr>
          <p:cNvPr id="3" name="Rectangle 2">
            <a:extLst>
              <a:ext uri="{FF2B5EF4-FFF2-40B4-BE49-F238E27FC236}">
                <a16:creationId xmlns:a16="http://schemas.microsoft.com/office/drawing/2014/main" id="{2D7984E9-38E4-72D6-6F69-C1D4D20FC16D}"/>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3193060-4AE8-758A-6ADE-3EFA9BE15B1B}"/>
              </a:ext>
            </a:extLst>
          </p:cNvPr>
          <p:cNvSpPr>
            <a:spLocks noGrp="1"/>
          </p:cNvSpPr>
          <p:nvPr>
            <p:ph type="title"/>
          </p:nvPr>
        </p:nvSpPr>
        <p:spPr>
          <a:xfrm>
            <a:off x="26179" y="117693"/>
            <a:ext cx="10515600" cy="779236"/>
          </a:xfrm>
        </p:spPr>
        <p:txBody>
          <a:bodyPr>
            <a:normAutofit fontScale="90000"/>
          </a:bodyPr>
          <a:lstStyle/>
          <a:p>
            <a:r>
              <a:rPr lang="en-US" sz="6000" b="1">
                <a:solidFill>
                  <a:schemeClr val="bg1"/>
                </a:solidFill>
                <a:effectLst>
                  <a:outerShdw blurRad="50800" dist="38100" dir="5400000" algn="t" rotWithShape="0">
                    <a:prstClr val="black">
                      <a:alpha val="40000"/>
                    </a:prstClr>
                  </a:outerShdw>
                </a:effectLst>
                <a:latin typeface="Montserrat" panose="02000505000000020004" pitchFamily="2" charset="0"/>
              </a:rPr>
              <a:t>Required Programs</a:t>
            </a:r>
          </a:p>
        </p:txBody>
      </p:sp>
      <p:pic>
        <p:nvPicPr>
          <p:cNvPr id="5" name="Graphic 4">
            <a:extLst>
              <a:ext uri="{FF2B5EF4-FFF2-40B4-BE49-F238E27FC236}">
                <a16:creationId xmlns:a16="http://schemas.microsoft.com/office/drawing/2014/main" id="{F61ABA45-F505-D0B1-811B-1A0AEB3C65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741" y="5688706"/>
            <a:ext cx="987587" cy="987587"/>
          </a:xfrm>
          <a:prstGeom prst="rect">
            <a:avLst/>
          </a:prstGeom>
        </p:spPr>
      </p:pic>
      <p:sp>
        <p:nvSpPr>
          <p:cNvPr id="6" name="TextBox 5">
            <a:extLst>
              <a:ext uri="{FF2B5EF4-FFF2-40B4-BE49-F238E27FC236}">
                <a16:creationId xmlns:a16="http://schemas.microsoft.com/office/drawing/2014/main" id="{872360AD-9B76-6CA4-4F31-EEB78AF30279}"/>
              </a:ext>
            </a:extLst>
          </p:cNvPr>
          <p:cNvSpPr txBox="1"/>
          <p:nvPr/>
        </p:nvSpPr>
        <p:spPr>
          <a:xfrm>
            <a:off x="25338" y="1014444"/>
            <a:ext cx="8425218" cy="584775"/>
          </a:xfrm>
          <a:prstGeom prst="rect">
            <a:avLst/>
          </a:prstGeom>
          <a:noFill/>
        </p:spPr>
        <p:txBody>
          <a:bodyPr wrap="square" lIns="91440" tIns="45720" rIns="91440" bIns="45720" rtlCol="0" anchor="t">
            <a:spAutoFit/>
          </a:bodyPr>
          <a:lstStyle/>
          <a:p>
            <a:r>
              <a:rPr lang="en-US" sz="3200" b="1">
                <a:solidFill>
                  <a:srgbClr val="DB905B"/>
                </a:solidFill>
                <a:latin typeface="Arial"/>
                <a:cs typeface="Arial"/>
              </a:rPr>
              <a:t>*Private schools must be nonprofit (PNP)</a:t>
            </a:r>
          </a:p>
        </p:txBody>
      </p:sp>
    </p:spTree>
    <p:extLst>
      <p:ext uri="{BB962C8B-B14F-4D97-AF65-F5344CB8AC3E}">
        <p14:creationId xmlns:p14="http://schemas.microsoft.com/office/powerpoint/2010/main" val="2256096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BF62381-D509-153F-4638-B1DCB81ADE8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4750B45-DC2E-A8B3-7A68-230D75A2B817}"/>
              </a:ext>
            </a:extLst>
          </p:cNvPr>
          <p:cNvSpPr txBox="1"/>
          <p:nvPr/>
        </p:nvSpPr>
        <p:spPr>
          <a:xfrm>
            <a:off x="131041" y="1599219"/>
            <a:ext cx="11662641" cy="2402668"/>
          </a:xfrm>
          <a:prstGeom prst="rect">
            <a:avLst/>
          </a:prstGeom>
          <a:solidFill>
            <a:schemeClr val="bg1"/>
          </a:solidFill>
          <a:effectLst/>
        </p:spPr>
        <p:txBody>
          <a:bodyPr wrap="square" lIns="91440" tIns="45720" rIns="91440" bIns="45720" rtlCol="0" anchor="t">
            <a:noAutofit/>
          </a:bodyPr>
          <a:lstStyle/>
          <a:p>
            <a:pPr>
              <a:defRPr/>
            </a:pPr>
            <a:r>
              <a:rPr lang="en-US" altLang="en-US" sz="2800" b="1" dirty="0">
                <a:solidFill>
                  <a:srgbClr val="002D72"/>
                </a:solidFill>
                <a:latin typeface="Arial"/>
                <a:ea typeface="Roboto"/>
                <a:cs typeface="Arial"/>
              </a:rPr>
              <a:t>Titles I-A, II-A, &amp; IV-A: </a:t>
            </a:r>
            <a:r>
              <a:rPr kumimoji="0" lang="en-US" altLang="en-US" sz="2800" b="1" i="0" u="none" strike="noStrike" kern="1200" cap="none" spc="0" normalizeH="0" baseline="0" noProof="0" dirty="0">
                <a:ln>
                  <a:noFill/>
                </a:ln>
                <a:solidFill>
                  <a:srgbClr val="002D72"/>
                </a:solidFill>
                <a:effectLst/>
                <a:uLnTx/>
                <a:uFillTx/>
                <a:latin typeface="Arial"/>
                <a:ea typeface="Roboto"/>
                <a:cs typeface="Arial"/>
              </a:rPr>
              <a:t>ESEA Consolidated</a:t>
            </a:r>
          </a:p>
          <a:p>
            <a:pPr>
              <a:defRPr/>
            </a:pPr>
            <a:r>
              <a:rPr lang="en-US" altLang="en-US" sz="2800" b="1" dirty="0">
                <a:solidFill>
                  <a:srgbClr val="910048"/>
                </a:solidFill>
                <a:latin typeface="Arial"/>
                <a:ea typeface="Roboto"/>
                <a:cs typeface="Arial"/>
              </a:rPr>
              <a:t>Title III-A: Title III LEP, Title III Consortium, &amp; Emergency Immigrant Education Program</a:t>
            </a:r>
          </a:p>
          <a:p>
            <a:pPr>
              <a:defRPr/>
            </a:pPr>
            <a:r>
              <a:rPr lang="en-US" altLang="en-US" sz="2800" b="1" i="0" u="none" strike="noStrike" kern="1200" cap="none" spc="0" normalizeH="0" baseline="0" noProof="0" dirty="0">
                <a:ln>
                  <a:noFill/>
                </a:ln>
                <a:solidFill>
                  <a:srgbClr val="D0702C"/>
                </a:solidFill>
                <a:effectLst/>
                <a:uLnTx/>
                <a:uFillTx/>
                <a:latin typeface="Arial"/>
                <a:ea typeface="Roboto"/>
                <a:cs typeface="Arial"/>
              </a:rPr>
              <a:t>Title I-C: Migrant Ed Basic Grant, &amp; Migrant Ed Basic Consortium</a:t>
            </a:r>
          </a:p>
          <a:p>
            <a:pPr>
              <a:defRPr/>
            </a:pPr>
            <a:r>
              <a:rPr lang="en-US" altLang="en-US" sz="2800" b="1" dirty="0">
                <a:solidFill>
                  <a:srgbClr val="002D72"/>
                </a:solidFill>
                <a:latin typeface="Arial"/>
                <a:ea typeface="Roboto"/>
                <a:cs typeface="Arial"/>
              </a:rPr>
              <a:t>Title IV-B: 21</a:t>
            </a:r>
            <a:r>
              <a:rPr lang="en-US" altLang="en-US" sz="2800" b="1" baseline="30000" dirty="0">
                <a:solidFill>
                  <a:srgbClr val="002D72"/>
                </a:solidFill>
                <a:latin typeface="Arial"/>
                <a:ea typeface="Roboto"/>
                <a:cs typeface="Arial"/>
              </a:rPr>
              <a:t>st</a:t>
            </a:r>
            <a:r>
              <a:rPr lang="en-US" altLang="en-US" sz="2800" b="1" dirty="0">
                <a:solidFill>
                  <a:srgbClr val="002D72"/>
                </a:solidFill>
                <a:latin typeface="Arial"/>
                <a:ea typeface="Roboto"/>
                <a:cs typeface="Arial"/>
              </a:rPr>
              <a:t> CCLC (all)</a:t>
            </a:r>
            <a:endParaRPr lang="en-US" altLang="en-US" sz="28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2EFBF99D-0F8F-5D43-74AF-49C289E1B263}"/>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F79A638-5124-4F93-E4B6-768961B0BDDA}"/>
              </a:ext>
            </a:extLst>
          </p:cNvPr>
          <p:cNvSpPr>
            <a:spLocks noGrp="1"/>
          </p:cNvSpPr>
          <p:nvPr>
            <p:ph type="title"/>
          </p:nvPr>
        </p:nvSpPr>
        <p:spPr>
          <a:xfrm>
            <a:off x="26179" y="117693"/>
            <a:ext cx="10515600" cy="779236"/>
          </a:xfrm>
        </p:spPr>
        <p:txBody>
          <a:bodyPr>
            <a:normAutofit fontScale="90000"/>
          </a:bodyPr>
          <a:lstStyle/>
          <a:p>
            <a:r>
              <a:rPr lang="en-US" sz="6000" b="1" dirty="0">
                <a:solidFill>
                  <a:schemeClr val="bg1"/>
                </a:solidFill>
                <a:effectLst>
                  <a:outerShdw blurRad="50800" dist="38100" dir="5400000" algn="t" rotWithShape="0">
                    <a:prstClr val="black">
                      <a:alpha val="40000"/>
                    </a:prstClr>
                  </a:outerShdw>
                </a:effectLst>
                <a:latin typeface="Montserrat" panose="02000505000000020004" pitchFamily="2" charset="0"/>
              </a:rPr>
              <a:t>Required Programs</a:t>
            </a:r>
          </a:p>
        </p:txBody>
      </p:sp>
      <p:pic>
        <p:nvPicPr>
          <p:cNvPr id="5" name="Graphic 4">
            <a:extLst>
              <a:ext uri="{FF2B5EF4-FFF2-40B4-BE49-F238E27FC236}">
                <a16:creationId xmlns:a16="http://schemas.microsoft.com/office/drawing/2014/main" id="{B3E4957C-7224-AF5A-F9F8-C8E0797C2E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741" y="5688706"/>
            <a:ext cx="987587" cy="987587"/>
          </a:xfrm>
          <a:prstGeom prst="rect">
            <a:avLst/>
          </a:prstGeom>
        </p:spPr>
      </p:pic>
      <p:sp>
        <p:nvSpPr>
          <p:cNvPr id="6" name="TextBox 5">
            <a:extLst>
              <a:ext uri="{FF2B5EF4-FFF2-40B4-BE49-F238E27FC236}">
                <a16:creationId xmlns:a16="http://schemas.microsoft.com/office/drawing/2014/main" id="{36A9198D-86E3-AC3B-76AE-A4466D565BE2}"/>
              </a:ext>
            </a:extLst>
          </p:cNvPr>
          <p:cNvSpPr txBox="1"/>
          <p:nvPr/>
        </p:nvSpPr>
        <p:spPr>
          <a:xfrm>
            <a:off x="25338" y="1014444"/>
            <a:ext cx="11874048" cy="584775"/>
          </a:xfrm>
          <a:prstGeom prst="rect">
            <a:avLst/>
          </a:prstGeom>
          <a:noFill/>
        </p:spPr>
        <p:txBody>
          <a:bodyPr wrap="square" lIns="91440" tIns="45720" rIns="91440" bIns="45720" rtlCol="0" anchor="t">
            <a:spAutoFit/>
          </a:bodyPr>
          <a:lstStyle/>
          <a:p>
            <a:r>
              <a:rPr lang="en-US" sz="3200" b="1" dirty="0">
                <a:solidFill>
                  <a:srgbClr val="DB905B"/>
                </a:solidFill>
                <a:latin typeface="Arial"/>
                <a:cs typeface="Arial"/>
              </a:rPr>
              <a:t>Grant Names in Grants Management Enterprise</a:t>
            </a:r>
          </a:p>
        </p:txBody>
      </p:sp>
    </p:spTree>
    <p:extLst>
      <p:ext uri="{BB962C8B-B14F-4D97-AF65-F5344CB8AC3E}">
        <p14:creationId xmlns:p14="http://schemas.microsoft.com/office/powerpoint/2010/main" val="784642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B7C3DEF-39F6-CAD1-9BB3-06397FEE4EE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37E3E87-A2EF-BCDD-B270-22A0557C8613}"/>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CDE841F-C516-ED81-AF40-CB91371E869D}"/>
              </a:ext>
            </a:extLst>
          </p:cNvPr>
          <p:cNvSpPr>
            <a:spLocks noGrp="1"/>
          </p:cNvSpPr>
          <p:nvPr>
            <p:ph type="title"/>
          </p:nvPr>
        </p:nvSpPr>
        <p:spPr>
          <a:xfrm>
            <a:off x="26178" y="117693"/>
            <a:ext cx="12023983" cy="779236"/>
          </a:xfrm>
        </p:spPr>
        <p:txBody>
          <a:bodyPr>
            <a:noAutofit/>
          </a:bodyPr>
          <a:lstStyle/>
          <a:p>
            <a:r>
              <a:rPr lang="en-US" b="1" dirty="0">
                <a:solidFill>
                  <a:schemeClr val="bg1"/>
                </a:solidFill>
                <a:effectLst>
                  <a:outerShdw blurRad="50800" dist="38100" dir="5400000" algn="t" rotWithShape="0">
                    <a:prstClr val="black">
                      <a:alpha val="40000"/>
                    </a:prstClr>
                  </a:outerShdw>
                </a:effectLst>
                <a:latin typeface="Montserrat" panose="02000505000000020004" pitchFamily="2" charset="0"/>
              </a:rPr>
              <a:t>Required Components</a:t>
            </a:r>
          </a:p>
        </p:txBody>
      </p:sp>
      <p:pic>
        <p:nvPicPr>
          <p:cNvPr id="7" name="Picture 6">
            <a:extLst>
              <a:ext uri="{FF2B5EF4-FFF2-40B4-BE49-F238E27FC236}">
                <a16:creationId xmlns:a16="http://schemas.microsoft.com/office/drawing/2014/main" id="{9889CB00-1F05-B961-A5D3-6635BEC19999}"/>
              </a:ext>
            </a:extLst>
          </p:cNvPr>
          <p:cNvPicPr>
            <a:picLocks noChangeAspect="1"/>
          </p:cNvPicPr>
          <p:nvPr/>
        </p:nvPicPr>
        <p:blipFill>
          <a:blip r:embed="rId3"/>
          <a:srcRect l="199" t="11653" r="-199" b="4018"/>
          <a:stretch/>
        </p:blipFill>
        <p:spPr>
          <a:xfrm>
            <a:off x="1432620" y="2405807"/>
            <a:ext cx="9267240" cy="1518264"/>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C6CA780A-7E77-B471-E008-03CBC6395D6D}"/>
              </a:ext>
            </a:extLst>
          </p:cNvPr>
          <p:cNvSpPr txBox="1"/>
          <p:nvPr/>
        </p:nvSpPr>
        <p:spPr>
          <a:xfrm>
            <a:off x="1432620" y="1332816"/>
            <a:ext cx="9211100" cy="794717"/>
          </a:xfrm>
          <a:prstGeom prst="rect">
            <a:avLst/>
          </a:prstGeom>
          <a:solidFill>
            <a:schemeClr val="bg1"/>
          </a:solidFill>
          <a:effectLst/>
        </p:spPr>
        <p:txBody>
          <a:bodyPr wrap="square" lIns="91440" tIns="45720" rIns="91440" bIns="45720" rtlCol="0" anchor="ctr">
            <a:noAutofit/>
          </a:bodyPr>
          <a:lstStyle/>
          <a:p>
            <a:pPr lvl="1">
              <a:defRPr/>
            </a:pPr>
            <a:endPar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3600" b="1" i="0" u="none" strike="noStrike" kern="1200" cap="none" spc="0" normalizeH="0" baseline="0" noProof="0" dirty="0">
                <a:ln>
                  <a:noFill/>
                </a:ln>
                <a:solidFill>
                  <a:srgbClr val="002D72"/>
                </a:solidFill>
                <a:effectLst/>
                <a:uLnTx/>
                <a:uFillTx/>
                <a:latin typeface="Arial"/>
                <a:ea typeface="Roboto"/>
                <a:cs typeface="Arial"/>
              </a:rPr>
              <a:t>Notice of Intent to Participate</a:t>
            </a:r>
            <a:endParaRPr lang="en-US" sz="3600" b="1" i="0" u="none" strike="noStrike" kern="1200" cap="none" spc="0" normalizeH="0" baseline="0" noProof="0" dirty="0">
              <a:ln>
                <a:noFill/>
              </a:ln>
              <a:solidFill>
                <a:srgbClr val="002D72"/>
              </a:solidFill>
              <a:effectLst/>
              <a:uLnTx/>
              <a:uFillTx/>
              <a:latin typeface="Arial"/>
              <a:ea typeface="Roboto"/>
              <a:cs typeface="Arial"/>
            </a:endParaRPr>
          </a:p>
          <a:p>
            <a:pPr marR="0" lvl="0"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5" name="Graphic 4">
            <a:extLst>
              <a:ext uri="{FF2B5EF4-FFF2-40B4-BE49-F238E27FC236}">
                <a16:creationId xmlns:a16="http://schemas.microsoft.com/office/drawing/2014/main" id="{CA552062-81B2-C6E7-2E9F-D185C01741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9594" y="5719590"/>
            <a:ext cx="987587" cy="987587"/>
          </a:xfrm>
          <a:prstGeom prst="rect">
            <a:avLst/>
          </a:prstGeom>
        </p:spPr>
      </p:pic>
      <p:sp>
        <p:nvSpPr>
          <p:cNvPr id="6" name="TextBox 5">
            <a:extLst>
              <a:ext uri="{FF2B5EF4-FFF2-40B4-BE49-F238E27FC236}">
                <a16:creationId xmlns:a16="http://schemas.microsoft.com/office/drawing/2014/main" id="{31455032-6F23-BA2F-D244-9B3CEC2782C8}"/>
              </a:ext>
            </a:extLst>
          </p:cNvPr>
          <p:cNvSpPr txBox="1"/>
          <p:nvPr/>
        </p:nvSpPr>
        <p:spPr>
          <a:xfrm>
            <a:off x="219594" y="4242262"/>
            <a:ext cx="1218991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dirty="0">
                <a:solidFill>
                  <a:srgbClr val="DB905B"/>
                </a:solidFill>
                <a:latin typeface="Arial"/>
                <a:cs typeface="Arial"/>
              </a:rPr>
              <a:t>*Begins the ongoing dialogue between LEA and private school</a:t>
            </a:r>
            <a:endParaRPr lang="en-US" sz="3000" dirty="0">
              <a:latin typeface="Calibri" panose="020F0502020204030204"/>
              <a:ea typeface="Calibri" panose="020F0502020204030204"/>
              <a:cs typeface="Calibri" panose="020F0502020204030204"/>
            </a:endParaRPr>
          </a:p>
          <a:p>
            <a:r>
              <a:rPr lang="en-US" sz="3000" b="1" dirty="0">
                <a:solidFill>
                  <a:srgbClr val="DB905B"/>
                </a:solidFill>
                <a:latin typeface="Arial"/>
                <a:cs typeface="Arial"/>
              </a:rPr>
              <a:t>*Occurs annually (required annually for in-district)</a:t>
            </a:r>
          </a:p>
          <a:p>
            <a:r>
              <a:rPr lang="en-US" sz="3000" b="1" dirty="0">
                <a:solidFill>
                  <a:srgbClr val="DB905B"/>
                </a:solidFill>
                <a:latin typeface="Arial"/>
                <a:cs typeface="Arial"/>
              </a:rPr>
              <a:t>*Most LEAs begin in Jan/Feb</a:t>
            </a:r>
          </a:p>
          <a:p>
            <a:r>
              <a:rPr lang="en-US" sz="3000" dirty="0">
                <a:latin typeface="Arial"/>
                <a:cs typeface="Arial"/>
              </a:rPr>
              <a:t>​</a:t>
            </a:r>
            <a:endParaRPr lang="en-US" sz="3000" dirty="0">
              <a:ea typeface="Calibri" panose="020F0502020204030204"/>
              <a:cs typeface="Calibri" panose="020F0502020204030204"/>
            </a:endParaRPr>
          </a:p>
        </p:txBody>
      </p:sp>
      <p:sp>
        <p:nvSpPr>
          <p:cNvPr id="8" name="TextBox 7">
            <a:extLst>
              <a:ext uri="{FF2B5EF4-FFF2-40B4-BE49-F238E27FC236}">
                <a16:creationId xmlns:a16="http://schemas.microsoft.com/office/drawing/2014/main" id="{1590FA97-B4CB-5C6B-1B6B-D26850B7D3F9}"/>
              </a:ext>
            </a:extLst>
          </p:cNvPr>
          <p:cNvSpPr txBox="1"/>
          <p:nvPr/>
        </p:nvSpPr>
        <p:spPr>
          <a:xfrm>
            <a:off x="1924493" y="5792019"/>
            <a:ext cx="9473609" cy="954107"/>
          </a:xfrm>
          <a:prstGeom prst="rect">
            <a:avLst/>
          </a:prstGeom>
          <a:noFill/>
        </p:spPr>
        <p:txBody>
          <a:bodyPr wrap="square">
            <a:spAutoFit/>
          </a:bodyPr>
          <a:lstStyle/>
          <a:p>
            <a:pPr algn="ctr"/>
            <a:r>
              <a:rPr lang="en-US" sz="2800" dirty="0">
                <a:solidFill>
                  <a:schemeClr val="bg1"/>
                </a:solidFill>
                <a:hlinkClick r:id="rId6">
                  <a:extLst>
                    <a:ext uri="{A12FA001-AC4F-418D-AE19-62706E023703}">
                      <ahyp:hlinkClr xmlns:ahyp="http://schemas.microsoft.com/office/drawing/2018/hyperlinkcolor" val="tx"/>
                    </a:ext>
                  </a:extLst>
                </a:hlinkClick>
              </a:rPr>
              <a:t>https://www.azed.gov/titlei/privateschools</a:t>
            </a:r>
            <a:endParaRPr lang="en-US" sz="2800" dirty="0">
              <a:solidFill>
                <a:schemeClr val="bg1"/>
              </a:solidFill>
            </a:endParaRPr>
          </a:p>
          <a:p>
            <a:pPr algn="ctr"/>
            <a:endParaRPr lang="en-US" sz="2800" dirty="0">
              <a:solidFill>
                <a:schemeClr val="bg1"/>
              </a:solidFill>
            </a:endParaRPr>
          </a:p>
        </p:txBody>
      </p:sp>
    </p:spTree>
    <p:extLst>
      <p:ext uri="{BB962C8B-B14F-4D97-AF65-F5344CB8AC3E}">
        <p14:creationId xmlns:p14="http://schemas.microsoft.com/office/powerpoint/2010/main" val="2533965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E56C0B-2829-8E4C-1E55-368CFB2E4ED9}"/>
              </a:ext>
            </a:extLst>
          </p:cNvPr>
          <p:cNvSpPr txBox="1"/>
          <p:nvPr/>
        </p:nvSpPr>
        <p:spPr>
          <a:xfrm>
            <a:off x="282969" y="1411399"/>
            <a:ext cx="11596896" cy="3924152"/>
          </a:xfrm>
          <a:prstGeom prst="rect">
            <a:avLst/>
          </a:prstGeom>
          <a:solidFill>
            <a:schemeClr val="bg1"/>
          </a:solidFill>
          <a:effectLst/>
        </p:spPr>
        <p:txBody>
          <a:bodyPr wrap="square" lIns="91440" tIns="45720" rIns="91440" bIns="45720" rtlCol="0" anchor="t">
            <a:noAutofit/>
          </a:bodyPr>
          <a:lstStyle/>
          <a:p>
            <a:pPr marL="0" marR="0">
              <a:lnSpc>
                <a:spcPct val="115000"/>
              </a:lnSpc>
              <a:spcAft>
                <a:spcPts val="800"/>
              </a:spcAft>
            </a:pPr>
            <a:r>
              <a:rPr lang="en-US" sz="2000" b="1" kern="100" dirty="0">
                <a:solidFill>
                  <a:srgbClr val="DB905B"/>
                </a:solidFill>
                <a:effectLst/>
                <a:latin typeface="Arial"/>
                <a:ea typeface="Aptos" panose="020B0004020202020204" pitchFamily="34" charset="0"/>
                <a:cs typeface="Arial"/>
              </a:rPr>
              <a:t>Learning Goal:</a:t>
            </a:r>
          </a:p>
          <a:p>
            <a:pPr marL="342900" marR="0" lvl="0" indent="-342900">
              <a:lnSpc>
                <a:spcPct val="115000"/>
              </a:lnSpc>
              <a:spcAft>
                <a:spcPts val="800"/>
              </a:spcAft>
              <a:buFont typeface="Wingdings" panose="05000000000000000000" pitchFamily="2" charset="2"/>
              <a:buChar char=""/>
            </a:pPr>
            <a:r>
              <a:rPr lang="en-US" sz="2000" b="1" kern="100" dirty="0">
                <a:solidFill>
                  <a:srgbClr val="910048"/>
                </a:solidFill>
                <a:effectLst/>
                <a:latin typeface="Arial"/>
                <a:ea typeface="Aptos" panose="020B0004020202020204" pitchFamily="34" charset="0"/>
                <a:cs typeface="Arial"/>
              </a:rPr>
              <a:t>Participants will be able to implement </a:t>
            </a:r>
            <a:r>
              <a:rPr lang="en-US" sz="2000" b="1" kern="100" dirty="0">
                <a:solidFill>
                  <a:srgbClr val="910048"/>
                </a:solidFill>
                <a:latin typeface="Arial"/>
                <a:ea typeface="Aptos" panose="020B0004020202020204" pitchFamily="34" charset="0"/>
                <a:cs typeface="Arial"/>
              </a:rPr>
              <a:t>equitable services for all required ESEA programs on behalf of LEAs. </a:t>
            </a:r>
          </a:p>
          <a:p>
            <a:pPr marR="0" lvl="0">
              <a:lnSpc>
                <a:spcPct val="115000"/>
              </a:lnSpc>
              <a:spcAft>
                <a:spcPts val="800"/>
              </a:spcAft>
            </a:pPr>
            <a:r>
              <a:rPr lang="en-US" sz="2000" b="1" kern="100" dirty="0">
                <a:solidFill>
                  <a:srgbClr val="DB905B"/>
                </a:solidFill>
                <a:effectLst/>
                <a:latin typeface="Arial"/>
                <a:ea typeface="Aptos" panose="020B0004020202020204" pitchFamily="34" charset="0"/>
                <a:cs typeface="Arial"/>
              </a:rPr>
              <a:t>Success Criteria:</a:t>
            </a:r>
          </a:p>
          <a:p>
            <a:pPr marL="342900" indent="-342900">
              <a:lnSpc>
                <a:spcPct val="115000"/>
              </a:lnSpc>
              <a:buFont typeface="Wingdings" panose="05000000000000000000" pitchFamily="2" charset="2"/>
              <a:buChar char=""/>
            </a:pPr>
            <a:r>
              <a:rPr lang="en-US" sz="2000" b="1" kern="100" dirty="0">
                <a:solidFill>
                  <a:srgbClr val="002D72"/>
                </a:solidFill>
                <a:effectLst/>
                <a:latin typeface="Arial"/>
                <a:ea typeface="Aptos" panose="020B0004020202020204" pitchFamily="34" charset="0"/>
                <a:cs typeface="Arial"/>
              </a:rPr>
              <a:t>P</a:t>
            </a:r>
            <a:r>
              <a:rPr lang="en-US" sz="2000" b="1" kern="100" dirty="0">
                <a:solidFill>
                  <a:srgbClr val="002D72"/>
                </a:solidFill>
                <a:latin typeface="Arial"/>
                <a:ea typeface="Aptos" panose="020B0004020202020204" pitchFamily="34" charset="0"/>
                <a:cs typeface="Arial"/>
              </a:rPr>
              <a:t>articipants will understand the requirements LEAs have regarding grants, procurement, and equitable services.</a:t>
            </a:r>
            <a:endParaRPr lang="en-US" sz="2000" kern="100" dirty="0">
              <a:solidFill>
                <a:srgbClr val="002D72"/>
              </a:solidFill>
              <a:latin typeface="Arial"/>
              <a:ea typeface="Aptos" panose="020B0004020202020204" pitchFamily="34" charset="0"/>
              <a:cs typeface="Arial"/>
            </a:endParaRPr>
          </a:p>
          <a:p>
            <a:pPr marL="342900" indent="-342900">
              <a:lnSpc>
                <a:spcPct val="115000"/>
              </a:lnSpc>
              <a:buFont typeface="Wingdings" panose="05000000000000000000" pitchFamily="2" charset="2"/>
              <a:buChar char=""/>
            </a:pPr>
            <a:r>
              <a:rPr lang="en-US" sz="2000" b="1" kern="100" dirty="0">
                <a:solidFill>
                  <a:srgbClr val="002D72"/>
                </a:solidFill>
                <a:latin typeface="Arial"/>
                <a:ea typeface="Aptos" panose="020B0004020202020204" pitchFamily="34" charset="0"/>
                <a:cs typeface="Arial"/>
              </a:rPr>
              <a:t>Participants will understand the process of ongoing consultation and the required components of equitable service programs.</a:t>
            </a:r>
          </a:p>
          <a:p>
            <a:pPr marL="342900" marR="0" lvl="0" indent="-342900">
              <a:lnSpc>
                <a:spcPct val="115000"/>
              </a:lnSpc>
              <a:buFont typeface="Wingdings" panose="05000000000000000000" pitchFamily="2" charset="2"/>
              <a:buChar char=""/>
            </a:pPr>
            <a:r>
              <a:rPr lang="en-US" sz="2000" b="1" kern="100" dirty="0">
                <a:solidFill>
                  <a:srgbClr val="002D72"/>
                </a:solidFill>
                <a:latin typeface="Arial"/>
                <a:ea typeface="Aptos" panose="020B0004020202020204" pitchFamily="34" charset="0"/>
                <a:cs typeface="Arial"/>
              </a:rPr>
              <a:t>Participants will understand funding allowability under each program. </a:t>
            </a:r>
          </a:p>
          <a:p>
            <a:pPr marL="342900" marR="0" lvl="0" indent="-342900">
              <a:lnSpc>
                <a:spcPct val="115000"/>
              </a:lnSpc>
              <a:buFont typeface="Wingdings" panose="05000000000000000000" pitchFamily="2" charset="2"/>
              <a:buChar char=""/>
            </a:pPr>
            <a:r>
              <a:rPr lang="en-US" sz="2000" b="1" kern="100" dirty="0">
                <a:solidFill>
                  <a:srgbClr val="002D72"/>
                </a:solidFill>
                <a:latin typeface="Arial"/>
                <a:ea typeface="Aptos" panose="020B0004020202020204" pitchFamily="34" charset="0"/>
                <a:cs typeface="Arial"/>
              </a:rPr>
              <a:t>Participants will understand how pooling can be implemented within and across LEAs.</a:t>
            </a:r>
          </a:p>
        </p:txBody>
      </p:sp>
      <p:sp>
        <p:nvSpPr>
          <p:cNvPr id="3" name="Rectangle 2">
            <a:extLst>
              <a:ext uri="{FF2B5EF4-FFF2-40B4-BE49-F238E27FC236}">
                <a16:creationId xmlns:a16="http://schemas.microsoft.com/office/drawing/2014/main" id="{36F21AEC-6004-E061-E2F9-4537CC70B462}"/>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685583D-8D47-DD7B-BCBF-938E8AEB6095}"/>
              </a:ext>
            </a:extLst>
          </p:cNvPr>
          <p:cNvSpPr>
            <a:spLocks noGrp="1"/>
          </p:cNvSpPr>
          <p:nvPr>
            <p:ph type="title"/>
          </p:nvPr>
        </p:nvSpPr>
        <p:spPr>
          <a:xfrm>
            <a:off x="101899" y="97399"/>
            <a:ext cx="10515600" cy="779236"/>
          </a:xfrm>
        </p:spPr>
        <p:txBody>
          <a:bodyPr>
            <a:normAutofit fontScale="90000"/>
          </a:bodyPr>
          <a:lstStyle/>
          <a:p>
            <a:r>
              <a:rPr lang="en-US" sz="6000" b="1">
                <a:solidFill>
                  <a:schemeClr val="bg1"/>
                </a:solidFill>
                <a:effectLst>
                  <a:outerShdw blurRad="50800" dist="38100" dir="5400000" algn="t" rotWithShape="0">
                    <a:prstClr val="black">
                      <a:alpha val="40000"/>
                    </a:prstClr>
                  </a:outerShdw>
                </a:effectLst>
                <a:latin typeface="Montserrat" panose="02000505000000020004" pitchFamily="2" charset="0"/>
              </a:rPr>
              <a:t>Session Objectives</a:t>
            </a:r>
          </a:p>
        </p:txBody>
      </p:sp>
      <p:pic>
        <p:nvPicPr>
          <p:cNvPr id="5" name="Graphic 4">
            <a:extLst>
              <a:ext uri="{FF2B5EF4-FFF2-40B4-BE49-F238E27FC236}">
                <a16:creationId xmlns:a16="http://schemas.microsoft.com/office/drawing/2014/main" id="{159FAC52-E2B6-9373-6839-F5DEDEE952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969" y="5601896"/>
            <a:ext cx="987587" cy="987587"/>
          </a:xfrm>
          <a:prstGeom prst="rect">
            <a:avLst/>
          </a:prstGeom>
        </p:spPr>
      </p:pic>
    </p:spTree>
    <p:extLst>
      <p:ext uri="{BB962C8B-B14F-4D97-AF65-F5344CB8AC3E}">
        <p14:creationId xmlns:p14="http://schemas.microsoft.com/office/powerpoint/2010/main" val="260697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4A7AA79-F5B2-E570-DADB-D47ED1CD3EF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BCA07A8-0BA5-A3E5-3CAC-7EA28869A7F1}"/>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59A2876-6DFB-3E49-0A5B-138008DFE14E}"/>
              </a:ext>
            </a:extLst>
          </p:cNvPr>
          <p:cNvSpPr>
            <a:spLocks noGrp="1"/>
          </p:cNvSpPr>
          <p:nvPr>
            <p:ph type="title"/>
          </p:nvPr>
        </p:nvSpPr>
        <p:spPr>
          <a:xfrm>
            <a:off x="26178" y="117693"/>
            <a:ext cx="12023983" cy="779236"/>
          </a:xfrm>
        </p:spPr>
        <p:txBody>
          <a:bodyPr>
            <a:noAutofit/>
          </a:bodyPr>
          <a:lstStyle/>
          <a:p>
            <a:r>
              <a:rPr lang="en-US" b="1">
                <a:solidFill>
                  <a:schemeClr val="bg1"/>
                </a:solidFill>
                <a:effectLst>
                  <a:outerShdw blurRad="50800" dist="38100" dir="5400000" algn="t" rotWithShape="0">
                    <a:prstClr val="black">
                      <a:alpha val="40000"/>
                    </a:prstClr>
                  </a:outerShdw>
                </a:effectLst>
                <a:latin typeface="Montserrat" panose="02000505000000020004" pitchFamily="2" charset="0"/>
              </a:rPr>
              <a:t>Notice of Intent to Participate (NIP)</a:t>
            </a:r>
          </a:p>
        </p:txBody>
      </p:sp>
      <p:pic>
        <p:nvPicPr>
          <p:cNvPr id="11" name="Picture 10">
            <a:extLst>
              <a:ext uri="{FF2B5EF4-FFF2-40B4-BE49-F238E27FC236}">
                <a16:creationId xmlns:a16="http://schemas.microsoft.com/office/drawing/2014/main" id="{33599424-CA3A-3E62-C4D5-863BA5B9E2E4}"/>
              </a:ext>
            </a:extLst>
          </p:cNvPr>
          <p:cNvPicPr>
            <a:picLocks noChangeAspect="1"/>
          </p:cNvPicPr>
          <p:nvPr/>
        </p:nvPicPr>
        <p:blipFill>
          <a:blip r:embed="rId3"/>
          <a:srcRect t="28649" b="1973"/>
          <a:stretch/>
        </p:blipFill>
        <p:spPr>
          <a:xfrm>
            <a:off x="1214783" y="1265436"/>
            <a:ext cx="10174006" cy="4587611"/>
          </a:xfrm>
          <a:prstGeom prst="rect">
            <a:avLst/>
          </a:prstGeom>
        </p:spPr>
      </p:pic>
      <p:pic>
        <p:nvPicPr>
          <p:cNvPr id="5" name="Graphic 4">
            <a:extLst>
              <a:ext uri="{FF2B5EF4-FFF2-40B4-BE49-F238E27FC236}">
                <a16:creationId xmlns:a16="http://schemas.microsoft.com/office/drawing/2014/main" id="{B33D5AB5-F7C0-A392-1128-65A0D6F0B2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9594" y="5719590"/>
            <a:ext cx="987587" cy="987587"/>
          </a:xfrm>
          <a:prstGeom prst="rect">
            <a:avLst/>
          </a:prstGeom>
        </p:spPr>
      </p:pic>
      <p:cxnSp>
        <p:nvCxnSpPr>
          <p:cNvPr id="6" name="Straight Connector 5">
            <a:extLst>
              <a:ext uri="{FF2B5EF4-FFF2-40B4-BE49-F238E27FC236}">
                <a16:creationId xmlns:a16="http://schemas.microsoft.com/office/drawing/2014/main" id="{304AD7D5-43A3-DEA9-2E1A-992D6DF0C702}"/>
              </a:ext>
            </a:extLst>
          </p:cNvPr>
          <p:cNvCxnSpPr/>
          <p:nvPr/>
        </p:nvCxnSpPr>
        <p:spPr>
          <a:xfrm>
            <a:off x="1602463" y="5549774"/>
            <a:ext cx="11769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27E730C-EFD5-E0E3-4245-6EFE4F5CBFB0}"/>
              </a:ext>
            </a:extLst>
          </p:cNvPr>
          <p:cNvCxnSpPr/>
          <p:nvPr/>
        </p:nvCxnSpPr>
        <p:spPr>
          <a:xfrm>
            <a:off x="3248684" y="5549774"/>
            <a:ext cx="11769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628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8E3E32-CF88-7FD3-CDF5-78E64D79561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B6B07CC-7AD9-FA99-5793-57CA0059BA4A}"/>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2524C6A-2F48-BF73-74F7-9A9736D9808E}"/>
              </a:ext>
            </a:extLst>
          </p:cNvPr>
          <p:cNvSpPr>
            <a:spLocks noGrp="1"/>
          </p:cNvSpPr>
          <p:nvPr>
            <p:ph type="title"/>
          </p:nvPr>
        </p:nvSpPr>
        <p:spPr>
          <a:xfrm>
            <a:off x="26178" y="117693"/>
            <a:ext cx="12023983" cy="779236"/>
          </a:xfrm>
        </p:spPr>
        <p:txBody>
          <a:bodyPr>
            <a:noAutofit/>
          </a:bodyPr>
          <a:lstStyle/>
          <a:p>
            <a:r>
              <a:rPr lang="en-US" b="1">
                <a:solidFill>
                  <a:schemeClr val="bg1"/>
                </a:solidFill>
                <a:effectLst>
                  <a:outerShdw blurRad="50800" dist="38100" dir="5400000" algn="t" rotWithShape="0">
                    <a:prstClr val="black">
                      <a:alpha val="40000"/>
                    </a:prstClr>
                  </a:outerShdw>
                </a:effectLst>
                <a:latin typeface="Montserrat" panose="02000505000000020004" pitchFamily="2" charset="0"/>
              </a:rPr>
              <a:t>Notice of Intent to Participate (NIP)</a:t>
            </a:r>
          </a:p>
        </p:txBody>
      </p:sp>
      <p:pic>
        <p:nvPicPr>
          <p:cNvPr id="8" name="Picture 7">
            <a:extLst>
              <a:ext uri="{FF2B5EF4-FFF2-40B4-BE49-F238E27FC236}">
                <a16:creationId xmlns:a16="http://schemas.microsoft.com/office/drawing/2014/main" id="{A46A6D5F-BB68-8EBF-6AA6-995D585ED054}"/>
              </a:ext>
            </a:extLst>
          </p:cNvPr>
          <p:cNvPicPr>
            <a:picLocks noChangeAspect="1"/>
          </p:cNvPicPr>
          <p:nvPr/>
        </p:nvPicPr>
        <p:blipFill>
          <a:blip r:embed="rId3"/>
          <a:srcRect t="7605" b="14228"/>
          <a:stretch/>
        </p:blipFill>
        <p:spPr>
          <a:xfrm>
            <a:off x="1826570" y="4490150"/>
            <a:ext cx="8240275" cy="2149646"/>
          </a:xfrm>
          <a:prstGeom prst="rect">
            <a:avLst/>
          </a:prstGeom>
        </p:spPr>
      </p:pic>
      <p:pic>
        <p:nvPicPr>
          <p:cNvPr id="10" name="Picture 9">
            <a:extLst>
              <a:ext uri="{FF2B5EF4-FFF2-40B4-BE49-F238E27FC236}">
                <a16:creationId xmlns:a16="http://schemas.microsoft.com/office/drawing/2014/main" id="{414E052B-E60E-6BAC-2055-F9FDEC0A67A5}"/>
              </a:ext>
            </a:extLst>
          </p:cNvPr>
          <p:cNvPicPr>
            <a:picLocks noChangeAspect="1"/>
          </p:cNvPicPr>
          <p:nvPr/>
        </p:nvPicPr>
        <p:blipFill>
          <a:blip r:embed="rId4"/>
          <a:stretch>
            <a:fillRect/>
          </a:stretch>
        </p:blipFill>
        <p:spPr>
          <a:xfrm>
            <a:off x="1826570" y="1123976"/>
            <a:ext cx="8240275" cy="3290320"/>
          </a:xfrm>
          <a:prstGeom prst="rect">
            <a:avLst/>
          </a:prstGeom>
        </p:spPr>
      </p:pic>
      <p:pic>
        <p:nvPicPr>
          <p:cNvPr id="5" name="Graphic 4">
            <a:extLst>
              <a:ext uri="{FF2B5EF4-FFF2-40B4-BE49-F238E27FC236}">
                <a16:creationId xmlns:a16="http://schemas.microsoft.com/office/drawing/2014/main" id="{80E64038-6A16-EB5D-6284-932C3B4A19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594" y="5719590"/>
            <a:ext cx="987587" cy="987587"/>
          </a:xfrm>
          <a:prstGeom prst="rect">
            <a:avLst/>
          </a:prstGeom>
        </p:spPr>
      </p:pic>
      <p:sp>
        <p:nvSpPr>
          <p:cNvPr id="2" name="Star: 7 Points 1">
            <a:extLst>
              <a:ext uri="{FF2B5EF4-FFF2-40B4-BE49-F238E27FC236}">
                <a16:creationId xmlns:a16="http://schemas.microsoft.com/office/drawing/2014/main" id="{B9D1E13A-4A20-A7E2-DD17-2A5FA4A427DA}"/>
              </a:ext>
            </a:extLst>
          </p:cNvPr>
          <p:cNvSpPr/>
          <p:nvPr/>
        </p:nvSpPr>
        <p:spPr>
          <a:xfrm rot="20316106">
            <a:off x="10429157" y="4590914"/>
            <a:ext cx="1668915" cy="1415155"/>
          </a:xfrm>
          <a:prstGeom prst="star7">
            <a:avLst/>
          </a:prstGeom>
          <a:solidFill>
            <a:srgbClr val="D070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2D72"/>
                </a:solidFill>
                <a:latin typeface="Arial" panose="020B0604020202020204" pitchFamily="34" charset="0"/>
                <a:cs typeface="Arial" panose="020B0604020202020204" pitchFamily="34" charset="0"/>
              </a:rPr>
              <a:t>transfers</a:t>
            </a:r>
          </a:p>
          <a:p>
            <a:pPr algn="ctr"/>
            <a:endParaRPr lang="en-US" dirty="0"/>
          </a:p>
        </p:txBody>
      </p:sp>
      <p:cxnSp>
        <p:nvCxnSpPr>
          <p:cNvPr id="7" name="Straight Connector 6">
            <a:extLst>
              <a:ext uri="{FF2B5EF4-FFF2-40B4-BE49-F238E27FC236}">
                <a16:creationId xmlns:a16="http://schemas.microsoft.com/office/drawing/2014/main" id="{8A77385B-445D-74DD-1B32-C7D3DDA3CC30}"/>
              </a:ext>
            </a:extLst>
          </p:cNvPr>
          <p:cNvCxnSpPr>
            <a:cxnSpLocks/>
          </p:cNvCxnSpPr>
          <p:nvPr/>
        </p:nvCxnSpPr>
        <p:spPr>
          <a:xfrm>
            <a:off x="1975104" y="1801368"/>
            <a:ext cx="67665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2066DE-70DD-7C88-BE05-80A862F99322}"/>
              </a:ext>
            </a:extLst>
          </p:cNvPr>
          <p:cNvCxnSpPr>
            <a:cxnSpLocks/>
          </p:cNvCxnSpPr>
          <p:nvPr/>
        </p:nvCxnSpPr>
        <p:spPr>
          <a:xfrm>
            <a:off x="2751758" y="1801368"/>
            <a:ext cx="157405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527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4968691-93E0-D17E-6677-BE06B08C585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726F09B-95BA-4F02-77BD-FF7F5A532DC6}"/>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4E6A201-A244-9BA7-AA61-DE9F937E9B9E}"/>
              </a:ext>
            </a:extLst>
          </p:cNvPr>
          <p:cNvSpPr>
            <a:spLocks noGrp="1"/>
          </p:cNvSpPr>
          <p:nvPr>
            <p:ph type="title"/>
          </p:nvPr>
        </p:nvSpPr>
        <p:spPr>
          <a:xfrm>
            <a:off x="26178" y="117693"/>
            <a:ext cx="12023983" cy="779236"/>
          </a:xfrm>
        </p:spPr>
        <p:txBody>
          <a:bodyPr>
            <a:noAutofit/>
          </a:bodyPr>
          <a:lstStyle/>
          <a:p>
            <a:r>
              <a:rPr lang="en-US" b="1">
                <a:solidFill>
                  <a:schemeClr val="bg1"/>
                </a:solidFill>
                <a:effectLst>
                  <a:outerShdw blurRad="50800" dist="38100" dir="5400000" algn="t" rotWithShape="0">
                    <a:prstClr val="black">
                      <a:alpha val="40000"/>
                    </a:prstClr>
                  </a:outerShdw>
                </a:effectLst>
                <a:latin typeface="Montserrat" panose="02000505000000020004" pitchFamily="2" charset="0"/>
              </a:rPr>
              <a:t>Notice of Intent to Participate (NIP)</a:t>
            </a:r>
          </a:p>
        </p:txBody>
      </p:sp>
      <p:pic>
        <p:nvPicPr>
          <p:cNvPr id="6" name="Picture 5">
            <a:extLst>
              <a:ext uri="{FF2B5EF4-FFF2-40B4-BE49-F238E27FC236}">
                <a16:creationId xmlns:a16="http://schemas.microsoft.com/office/drawing/2014/main" id="{231D23D4-F350-2104-4962-A2F55117E0C6}"/>
              </a:ext>
            </a:extLst>
          </p:cNvPr>
          <p:cNvPicPr>
            <a:picLocks noChangeAspect="1"/>
          </p:cNvPicPr>
          <p:nvPr/>
        </p:nvPicPr>
        <p:blipFill>
          <a:blip r:embed="rId3"/>
          <a:srcRect b="7172"/>
          <a:stretch/>
        </p:blipFill>
        <p:spPr>
          <a:xfrm>
            <a:off x="1523807" y="1180268"/>
            <a:ext cx="9018284" cy="5531807"/>
          </a:xfrm>
          <a:prstGeom prst="rect">
            <a:avLst/>
          </a:prstGeom>
        </p:spPr>
      </p:pic>
      <p:pic>
        <p:nvPicPr>
          <p:cNvPr id="5" name="Graphic 4">
            <a:extLst>
              <a:ext uri="{FF2B5EF4-FFF2-40B4-BE49-F238E27FC236}">
                <a16:creationId xmlns:a16="http://schemas.microsoft.com/office/drawing/2014/main" id="{D7475FFB-F85C-A59C-6AC9-7A00AB80B8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9594" y="5719590"/>
            <a:ext cx="987587" cy="987587"/>
          </a:xfrm>
          <a:prstGeom prst="rect">
            <a:avLst/>
          </a:prstGeom>
        </p:spPr>
      </p:pic>
    </p:spTree>
    <p:extLst>
      <p:ext uri="{BB962C8B-B14F-4D97-AF65-F5344CB8AC3E}">
        <p14:creationId xmlns:p14="http://schemas.microsoft.com/office/powerpoint/2010/main" val="2898030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8AB0EC-D79B-0E30-98DA-56EEA0F83FD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A9B8DEE-848F-4597-54D7-8A1BF124B4E6}"/>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899813E-F2CC-792A-907F-4BC047F290E0}"/>
              </a:ext>
            </a:extLst>
          </p:cNvPr>
          <p:cNvSpPr>
            <a:spLocks noGrp="1"/>
          </p:cNvSpPr>
          <p:nvPr>
            <p:ph type="title"/>
          </p:nvPr>
        </p:nvSpPr>
        <p:spPr>
          <a:xfrm>
            <a:off x="26178" y="117693"/>
            <a:ext cx="12023983" cy="779236"/>
          </a:xfrm>
        </p:spPr>
        <p:txBody>
          <a:bodyPr>
            <a:noAutofit/>
          </a:bodyPr>
          <a:lstStyle/>
          <a:p>
            <a:r>
              <a:rPr lang="en-US" b="1">
                <a:solidFill>
                  <a:schemeClr val="bg1"/>
                </a:solidFill>
                <a:effectLst>
                  <a:outerShdw blurRad="50800" dist="38100" dir="5400000" algn="t" rotWithShape="0">
                    <a:prstClr val="black">
                      <a:alpha val="40000"/>
                    </a:prstClr>
                  </a:outerShdw>
                </a:effectLst>
                <a:latin typeface="Montserrat" panose="02000505000000020004" pitchFamily="2" charset="0"/>
              </a:rPr>
              <a:t>Notice of Intent to Participate (NIP)</a:t>
            </a:r>
          </a:p>
        </p:txBody>
      </p:sp>
      <p:pic>
        <p:nvPicPr>
          <p:cNvPr id="5" name="Picture 4">
            <a:extLst>
              <a:ext uri="{FF2B5EF4-FFF2-40B4-BE49-F238E27FC236}">
                <a16:creationId xmlns:a16="http://schemas.microsoft.com/office/drawing/2014/main" id="{5F4A2BDE-6EAD-A0F3-D7A9-9BB740DCBFC2}"/>
              </a:ext>
            </a:extLst>
          </p:cNvPr>
          <p:cNvPicPr>
            <a:picLocks noChangeAspect="1"/>
          </p:cNvPicPr>
          <p:nvPr/>
        </p:nvPicPr>
        <p:blipFill>
          <a:blip r:embed="rId3"/>
          <a:stretch>
            <a:fillRect/>
          </a:stretch>
        </p:blipFill>
        <p:spPr>
          <a:xfrm>
            <a:off x="1935733" y="1132320"/>
            <a:ext cx="8059275" cy="1876687"/>
          </a:xfrm>
          <a:prstGeom prst="rect">
            <a:avLst/>
          </a:prstGeom>
        </p:spPr>
      </p:pic>
      <p:pic>
        <p:nvPicPr>
          <p:cNvPr id="8" name="Picture 7">
            <a:extLst>
              <a:ext uri="{FF2B5EF4-FFF2-40B4-BE49-F238E27FC236}">
                <a16:creationId xmlns:a16="http://schemas.microsoft.com/office/drawing/2014/main" id="{D88CD707-80D0-2C05-E21D-6B0D893B3E56}"/>
              </a:ext>
            </a:extLst>
          </p:cNvPr>
          <p:cNvPicPr>
            <a:picLocks noChangeAspect="1"/>
          </p:cNvPicPr>
          <p:nvPr/>
        </p:nvPicPr>
        <p:blipFill>
          <a:blip r:embed="rId4"/>
          <a:srcRect t="2055"/>
          <a:stretch/>
        </p:blipFill>
        <p:spPr>
          <a:xfrm>
            <a:off x="1935732" y="2445568"/>
            <a:ext cx="8059275" cy="4394718"/>
          </a:xfrm>
          <a:prstGeom prst="rect">
            <a:avLst/>
          </a:prstGeom>
        </p:spPr>
      </p:pic>
      <p:pic>
        <p:nvPicPr>
          <p:cNvPr id="6" name="Graphic 5" descr="A logo with a star and a flame&#10;&#10;Description automatically generated">
            <a:extLst>
              <a:ext uri="{FF2B5EF4-FFF2-40B4-BE49-F238E27FC236}">
                <a16:creationId xmlns:a16="http://schemas.microsoft.com/office/drawing/2014/main" id="{0307C733-130B-7154-C357-E57D6E2EE7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594" y="5719590"/>
            <a:ext cx="987587" cy="987587"/>
          </a:xfrm>
          <a:prstGeom prst="rect">
            <a:avLst/>
          </a:prstGeom>
        </p:spPr>
      </p:pic>
    </p:spTree>
    <p:extLst>
      <p:ext uri="{BB962C8B-B14F-4D97-AF65-F5344CB8AC3E}">
        <p14:creationId xmlns:p14="http://schemas.microsoft.com/office/powerpoint/2010/main" val="4023675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C28592-5ECB-A6A1-8411-A2179BC370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105C37A-37BA-744F-7004-7D173421D20E}"/>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D2F00DC-A25B-4761-6DB7-BF3ED386D15B}"/>
              </a:ext>
            </a:extLst>
          </p:cNvPr>
          <p:cNvSpPr>
            <a:spLocks noGrp="1"/>
          </p:cNvSpPr>
          <p:nvPr>
            <p:ph type="title"/>
          </p:nvPr>
        </p:nvSpPr>
        <p:spPr>
          <a:xfrm>
            <a:off x="26178" y="117693"/>
            <a:ext cx="12023983" cy="779236"/>
          </a:xfrm>
        </p:spPr>
        <p:txBody>
          <a:bodyPr>
            <a:noAutofit/>
          </a:bodyPr>
          <a:lstStyle/>
          <a:p>
            <a:r>
              <a:rPr lang="en-US" b="1">
                <a:solidFill>
                  <a:schemeClr val="bg1"/>
                </a:solidFill>
                <a:effectLst>
                  <a:outerShdw blurRad="50800" dist="38100" dir="5400000" algn="t" rotWithShape="0">
                    <a:prstClr val="black">
                      <a:alpha val="40000"/>
                    </a:prstClr>
                  </a:outerShdw>
                </a:effectLst>
                <a:latin typeface="Montserrat" panose="02000505000000020004" pitchFamily="2" charset="0"/>
              </a:rPr>
              <a:t>Notice of Intent to Participate (NIP)</a:t>
            </a:r>
          </a:p>
        </p:txBody>
      </p:sp>
      <p:pic>
        <p:nvPicPr>
          <p:cNvPr id="5" name="Picture 4">
            <a:extLst>
              <a:ext uri="{FF2B5EF4-FFF2-40B4-BE49-F238E27FC236}">
                <a16:creationId xmlns:a16="http://schemas.microsoft.com/office/drawing/2014/main" id="{67C3468D-ADDD-FE32-E40D-229CC13703B6}"/>
              </a:ext>
            </a:extLst>
          </p:cNvPr>
          <p:cNvPicPr>
            <a:picLocks noChangeAspect="1"/>
          </p:cNvPicPr>
          <p:nvPr/>
        </p:nvPicPr>
        <p:blipFill>
          <a:blip r:embed="rId3"/>
          <a:stretch>
            <a:fillRect/>
          </a:stretch>
        </p:blipFill>
        <p:spPr>
          <a:xfrm>
            <a:off x="2500273" y="1132320"/>
            <a:ext cx="7191454" cy="5387238"/>
          </a:xfrm>
          <a:prstGeom prst="rect">
            <a:avLst/>
          </a:prstGeom>
        </p:spPr>
      </p:pic>
      <p:sp>
        <p:nvSpPr>
          <p:cNvPr id="7" name="Oval 6">
            <a:extLst>
              <a:ext uri="{FF2B5EF4-FFF2-40B4-BE49-F238E27FC236}">
                <a16:creationId xmlns:a16="http://schemas.microsoft.com/office/drawing/2014/main" id="{432442CD-AB0B-9E9B-1425-54CF47357D81}"/>
              </a:ext>
            </a:extLst>
          </p:cNvPr>
          <p:cNvSpPr/>
          <p:nvPr/>
        </p:nvSpPr>
        <p:spPr>
          <a:xfrm>
            <a:off x="3666931" y="6027576"/>
            <a:ext cx="5066522" cy="712731"/>
          </a:xfrm>
          <a:prstGeom prst="ellipse">
            <a:avLst/>
          </a:prstGeom>
          <a:noFill/>
          <a:ln w="57150">
            <a:solidFill>
              <a:srgbClr val="DB90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50000F8C-E8F1-E8FB-468E-97C5A80A71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9594" y="5719590"/>
            <a:ext cx="987587" cy="987587"/>
          </a:xfrm>
          <a:prstGeom prst="rect">
            <a:avLst/>
          </a:prstGeom>
        </p:spPr>
      </p:pic>
    </p:spTree>
    <p:extLst>
      <p:ext uri="{BB962C8B-B14F-4D97-AF65-F5344CB8AC3E}">
        <p14:creationId xmlns:p14="http://schemas.microsoft.com/office/powerpoint/2010/main" val="1862786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E0F5CEA-4B04-B6C2-FE08-6B6EEF6476A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4196517-4F97-C56F-4931-715EBA2434EA}"/>
              </a:ext>
            </a:extLst>
          </p:cNvPr>
          <p:cNvSpPr txBox="1"/>
          <p:nvPr/>
        </p:nvSpPr>
        <p:spPr>
          <a:xfrm>
            <a:off x="255181" y="1132319"/>
            <a:ext cx="11794981" cy="5501651"/>
          </a:xfrm>
          <a:prstGeom prst="rect">
            <a:avLst/>
          </a:prstGeom>
          <a:solidFill>
            <a:schemeClr val="bg1"/>
          </a:solidFill>
          <a:effectLst/>
        </p:spPr>
        <p:txBody>
          <a:bodyPr wrap="square" lIns="91440" tIns="45720" rIns="91440" bIns="45720" rtlCol="0" anchor="t">
            <a:noAutofit/>
          </a:bodyPr>
          <a:lstStyle/>
          <a:p>
            <a:pPr marR="0" lvl="0" algn="l" defTabSz="914400" rtl="0" eaLnBrk="1" fontAlgn="auto" latinLnBrk="0" hangingPunct="1">
              <a:lnSpc>
                <a:spcPct val="100000"/>
              </a:lnSpc>
              <a:spcBef>
                <a:spcPts val="0"/>
              </a:spcBef>
              <a:spcAft>
                <a:spcPts val="0"/>
              </a:spcAft>
              <a:buClr>
                <a:srgbClr val="53C10C"/>
              </a:buClr>
              <a:buSzPct val="85000"/>
              <a:tabLst/>
              <a:defRPr/>
            </a:pPr>
            <a:r>
              <a:rPr lang="en-US" sz="2000" b="1" dirty="0">
                <a:solidFill>
                  <a:srgbClr val="002D72"/>
                </a:solidFill>
                <a:latin typeface="Arial"/>
                <a:ea typeface="Roboto"/>
                <a:cs typeface="Arial"/>
              </a:rPr>
              <a:t>Data Used to Determine Equitable Share </a:t>
            </a:r>
          </a:p>
          <a:p>
            <a:pPr marL="342900" marR="0" lvl="0" indent="-342900" algn="l" defTabSz="914400" rtl="0" eaLnBrk="1" fontAlgn="auto" latinLnBrk="0" hangingPunct="1">
              <a:lnSpc>
                <a:spcPct val="100000"/>
              </a:lnSpc>
              <a:spcBef>
                <a:spcPts val="0"/>
              </a:spcBef>
              <a:spcAft>
                <a:spcPts val="0"/>
              </a:spcAft>
              <a:buClr>
                <a:srgbClr val="002D72"/>
              </a:buClr>
              <a:buSzPct val="85000"/>
              <a:buFont typeface="Arial" panose="020B0604020202020204" pitchFamily="34" charset="0"/>
              <a:buChar char="•"/>
              <a:tabLst/>
              <a:defRPr/>
            </a:pPr>
            <a:r>
              <a:rPr lang="en-US" sz="2000" b="1" dirty="0">
                <a:solidFill>
                  <a:srgbClr val="002D72"/>
                </a:solidFill>
                <a:latin typeface="Arial"/>
                <a:ea typeface="Roboto"/>
                <a:cs typeface="Arial"/>
              </a:rPr>
              <a:t>Must be verified based on each program</a:t>
            </a:r>
          </a:p>
          <a:p>
            <a:pPr marL="800100" lvl="1" indent="-342900">
              <a:buClr>
                <a:srgbClr val="002D72"/>
              </a:buClr>
              <a:buSzPct val="85000"/>
              <a:buFont typeface="Arial" panose="020B0604020202020204" pitchFamily="34" charset="0"/>
              <a:buChar char="•"/>
              <a:defRPr/>
            </a:pPr>
            <a:r>
              <a:rPr lang="en-US" sz="2000" b="1" dirty="0">
                <a:solidFill>
                  <a:srgbClr val="002D72"/>
                </a:solidFill>
                <a:latin typeface="Arial"/>
                <a:ea typeface="Roboto"/>
                <a:cs typeface="Arial"/>
              </a:rPr>
              <a:t>Title I-A: student address</a:t>
            </a:r>
          </a:p>
          <a:p>
            <a:pPr marL="800100" lvl="1" indent="-342900">
              <a:buClr>
                <a:srgbClr val="002D72"/>
              </a:buClr>
              <a:buSzPct val="85000"/>
              <a:buFont typeface="Arial" panose="020B0604020202020204" pitchFamily="34" charset="0"/>
              <a:buChar char="•"/>
              <a:defRPr/>
            </a:pPr>
            <a:r>
              <a:rPr lang="en-US" sz="2000" b="1" dirty="0">
                <a:solidFill>
                  <a:srgbClr val="002D72"/>
                </a:solidFill>
                <a:latin typeface="Arial"/>
                <a:ea typeface="Roboto"/>
                <a:cs typeface="Arial"/>
              </a:rPr>
              <a:t>Title I-C: student names MIS2000</a:t>
            </a:r>
          </a:p>
          <a:p>
            <a:pPr lvl="1">
              <a:buClr>
                <a:srgbClr val="002D72"/>
              </a:buClr>
              <a:buSzPct val="85000"/>
              <a:defRPr/>
            </a:pPr>
            <a:endParaRPr lang="en-US" sz="2000" b="1" dirty="0">
              <a:solidFill>
                <a:srgbClr val="002D72"/>
              </a:solidFill>
              <a:latin typeface="Arial"/>
              <a:ea typeface="Roboto"/>
              <a:cs typeface="Arial"/>
            </a:endParaRPr>
          </a:p>
          <a:p>
            <a:pPr marL="285750" indent="-285750">
              <a:buClr>
                <a:srgbClr val="910048"/>
              </a:buClr>
              <a:buFont typeface="Arial" panose="020B0604020202020204" pitchFamily="34" charset="0"/>
              <a:buChar char="•"/>
            </a:pPr>
            <a:r>
              <a:rPr lang="en-US" sz="2000" b="1" dirty="0">
                <a:solidFill>
                  <a:srgbClr val="910048"/>
                </a:solidFill>
              </a:rPr>
              <a:t>Add up the number of eligible LEA and private school students</a:t>
            </a:r>
          </a:p>
          <a:p>
            <a:pPr marL="285750" indent="-285750">
              <a:buClr>
                <a:srgbClr val="910048"/>
              </a:buClr>
              <a:buFont typeface="Arial" panose="020B0604020202020204" pitchFamily="34" charset="0"/>
              <a:buChar char="•"/>
            </a:pPr>
            <a:r>
              <a:rPr lang="en-US" sz="2000" b="1" dirty="0">
                <a:solidFill>
                  <a:srgbClr val="910048"/>
                </a:solidFill>
              </a:rPr>
              <a:t>Determine what percent of the total number of students are LEA students, and what percent of the total are private school students </a:t>
            </a:r>
          </a:p>
          <a:p>
            <a:pPr marL="285750" indent="-285750">
              <a:buClr>
                <a:srgbClr val="910048"/>
              </a:buClr>
              <a:buFont typeface="Arial" panose="020B0604020202020204" pitchFamily="34" charset="0"/>
              <a:buChar char="•"/>
            </a:pPr>
            <a:r>
              <a:rPr lang="en-US" sz="2000" b="1" dirty="0">
                <a:solidFill>
                  <a:srgbClr val="910048"/>
                </a:solidFill>
              </a:rPr>
              <a:t>Apply the percentage from step two to the allocation to determine how much of the total is the LEA’s share, and how much is the private school’s share </a:t>
            </a:r>
          </a:p>
          <a:p>
            <a:pPr marL="742950" lvl="1" indent="-285750">
              <a:buClr>
                <a:srgbClr val="910048"/>
              </a:buClr>
              <a:buFont typeface="Arial" panose="020B0604020202020204" pitchFamily="34" charset="0"/>
              <a:buChar char="•"/>
            </a:pPr>
            <a:r>
              <a:rPr lang="en-US" sz="2000" b="1" dirty="0">
                <a:solidFill>
                  <a:srgbClr val="910048"/>
                </a:solidFill>
              </a:rPr>
              <a:t>The private school’s percentage is called the proportionate share</a:t>
            </a:r>
          </a:p>
          <a:p>
            <a:pPr marL="285750" indent="-285750">
              <a:buClr>
                <a:srgbClr val="910048"/>
              </a:buClr>
              <a:buFont typeface="Arial" panose="020B0604020202020204" pitchFamily="34" charset="0"/>
              <a:buChar char="•"/>
            </a:pPr>
            <a:r>
              <a:rPr lang="en-US" sz="2000" b="1" dirty="0">
                <a:solidFill>
                  <a:srgbClr val="910048"/>
                </a:solidFill>
              </a:rPr>
              <a:t>Divide the number of eligible private school students by the private school share to get the private school PPA </a:t>
            </a:r>
          </a:p>
          <a:p>
            <a:pPr marL="285750" indent="-285750">
              <a:buClr>
                <a:srgbClr val="910048"/>
              </a:buClr>
              <a:buFont typeface="Arial" panose="020B0604020202020204" pitchFamily="34" charset="0"/>
              <a:buChar char="•"/>
            </a:pPr>
            <a:r>
              <a:rPr lang="en-US" sz="2000" b="1" dirty="0">
                <a:solidFill>
                  <a:srgbClr val="910048"/>
                </a:solidFill>
              </a:rPr>
              <a:t>Multiply that PPA times the number of eligible students at each participating school (school’s equitable share)</a:t>
            </a:r>
          </a:p>
          <a:p>
            <a:pPr marR="0" lvl="0" algn="l" defTabSz="914400" rtl="0" eaLnBrk="1" fontAlgn="auto" latinLnBrk="0" hangingPunct="1">
              <a:lnSpc>
                <a:spcPct val="100000"/>
              </a:lnSpc>
              <a:spcBef>
                <a:spcPts val="0"/>
              </a:spcBef>
              <a:spcAft>
                <a:spcPts val="0"/>
              </a:spcAft>
              <a:buClrTx/>
              <a:buSzTx/>
              <a:tabLst/>
              <a:defRPr/>
            </a:pPr>
            <a:br>
              <a:rPr kumimoji="0" lang="en-US" sz="1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rPr>
            </a:br>
            <a:r>
              <a:rPr kumimoji="0" lang="en-US" sz="2400" b="1" i="0" u="none" strike="noStrike" kern="1200" cap="none" spc="0" normalizeH="0" baseline="0" noProof="0" dirty="0">
                <a:ln>
                  <a:noFill/>
                </a:ln>
                <a:solidFill>
                  <a:srgbClr val="D0702C"/>
                </a:solidFill>
                <a:effectLst/>
                <a:uLnTx/>
                <a:uFillTx/>
                <a:latin typeface="Arial" panose="020B0604020202020204" pitchFamily="34" charset="0"/>
                <a:ea typeface="Roboto" panose="02000000000000000000" pitchFamily="2" charset="0"/>
                <a:cs typeface="Arial" panose="020B0604020202020204" pitchFamily="34" charset="0"/>
              </a:rPr>
              <a:t>*Data </a:t>
            </a:r>
            <a:r>
              <a:rPr lang="en-US" sz="2400" b="1" dirty="0">
                <a:solidFill>
                  <a:srgbClr val="D0702C"/>
                </a:solidFill>
                <a:latin typeface="Arial" panose="020B0604020202020204" pitchFamily="34" charset="0"/>
                <a:ea typeface="Roboto" panose="02000000000000000000" pitchFamily="2" charset="0"/>
                <a:cs typeface="Arial" panose="020B0604020202020204" pitchFamily="34" charset="0"/>
              </a:rPr>
              <a:t>is not the same as what is used for determining service eligibility </a:t>
            </a:r>
            <a:endPar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87911EEB-683A-8E88-E7E9-8FE529547306}"/>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754C1E3-4A81-D527-1AAA-CCC7E1D075EB}"/>
              </a:ext>
            </a:extLst>
          </p:cNvPr>
          <p:cNvSpPr>
            <a:spLocks noGrp="1"/>
          </p:cNvSpPr>
          <p:nvPr>
            <p:ph type="title"/>
          </p:nvPr>
        </p:nvSpPr>
        <p:spPr>
          <a:xfrm>
            <a:off x="26178" y="117693"/>
            <a:ext cx="12023983" cy="779236"/>
          </a:xfrm>
        </p:spPr>
        <p:txBody>
          <a:bodyPr>
            <a:noAutofit/>
          </a:bodyPr>
          <a:lstStyle/>
          <a:p>
            <a:r>
              <a:rPr lang="en-US" b="1" dirty="0">
                <a:solidFill>
                  <a:schemeClr val="bg1"/>
                </a:solidFill>
                <a:effectLst>
                  <a:outerShdw blurRad="50800" dist="38100" dir="5400000" algn="t" rotWithShape="0">
                    <a:prstClr val="black">
                      <a:alpha val="40000"/>
                    </a:prstClr>
                  </a:outerShdw>
                </a:effectLst>
                <a:latin typeface="Montserrat" panose="02000505000000020004" pitchFamily="2" charset="0"/>
              </a:rPr>
              <a:t>Required Components</a:t>
            </a:r>
          </a:p>
        </p:txBody>
      </p:sp>
      <p:pic>
        <p:nvPicPr>
          <p:cNvPr id="5" name="Graphic 4">
            <a:extLst>
              <a:ext uri="{FF2B5EF4-FFF2-40B4-BE49-F238E27FC236}">
                <a16:creationId xmlns:a16="http://schemas.microsoft.com/office/drawing/2014/main" id="{AD77397B-27B2-76D3-337E-27E07251AC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09838" y="85885"/>
            <a:ext cx="817449" cy="817449"/>
          </a:xfrm>
          <a:prstGeom prst="rect">
            <a:avLst/>
          </a:prstGeom>
        </p:spPr>
      </p:pic>
    </p:spTree>
    <p:extLst>
      <p:ext uri="{BB962C8B-B14F-4D97-AF65-F5344CB8AC3E}">
        <p14:creationId xmlns:p14="http://schemas.microsoft.com/office/powerpoint/2010/main" val="220497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arn(inVertical)">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1000"/>
                                        <p:tgtEl>
                                          <p:spTgt spid="2">
                                            <p:txEl>
                                              <p:pRg st="6" end="6"/>
                                            </p:txEl>
                                          </p:spTgt>
                                        </p:tgtEl>
                                      </p:cBhvr>
                                    </p:animEffect>
                                    <p:anim calcmode="lin" valueType="num">
                                      <p:cBhvr>
                                        <p:cTn id="2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wipe(down)">
                                      <p:cBhvr>
                                        <p:cTn id="33" dur="500"/>
                                        <p:tgtEl>
                                          <p:spTgt spid="2">
                                            <p:txEl>
                                              <p:pRg st="7" end="7"/>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wipe(down)">
                                      <p:cBhvr>
                                        <p:cTn id="36" dur="500"/>
                                        <p:tgtEl>
                                          <p:spTgt spid="2">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 calcmode="lin" valueType="num">
                                      <p:cBhvr>
                                        <p:cTn id="41"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42"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43" dur="500"/>
                                        <p:tgtEl>
                                          <p:spTgt spid="2">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10" end="10"/>
                                            </p:txEl>
                                          </p:spTgt>
                                        </p:tgtEl>
                                        <p:attrNameLst>
                                          <p:attrName>style.visibility</p:attrName>
                                        </p:attrNameLst>
                                      </p:cBhvr>
                                      <p:to>
                                        <p:strVal val="visible"/>
                                      </p:to>
                                    </p:set>
                                    <p:animEffect transition="in" filter="fade">
                                      <p:cBhvr>
                                        <p:cTn id="48" dur="500"/>
                                        <p:tgtEl>
                                          <p:spTgt spid="2">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Effect transition="in" filter="wipe(down)">
                                      <p:cBhvr>
                                        <p:cTn id="53" dur="580">
                                          <p:stCondLst>
                                            <p:cond delay="0"/>
                                          </p:stCondLst>
                                        </p:cTn>
                                        <p:tgtEl>
                                          <p:spTgt spid="2">
                                            <p:txEl>
                                              <p:pRg st="11" end="11"/>
                                            </p:txEl>
                                          </p:spTgt>
                                        </p:tgtEl>
                                      </p:cBhvr>
                                    </p:animEffect>
                                    <p:anim calcmode="lin" valueType="num">
                                      <p:cBhvr>
                                        <p:cTn id="54" dur="1822" tmFilter="0,0; 0.14,0.36; 0.43,0.73; 0.71,0.91; 1.0,1.0">
                                          <p:stCondLst>
                                            <p:cond delay="0"/>
                                          </p:stCondLst>
                                        </p:cTn>
                                        <p:tgtEl>
                                          <p:spTgt spid="2">
                                            <p:txEl>
                                              <p:pRg st="11" end="11"/>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
                                            <p:txEl>
                                              <p:pRg st="11" end="11"/>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
                                            <p:txEl>
                                              <p:pRg st="11" end="11"/>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
                                            <p:txEl>
                                              <p:pRg st="11" end="11"/>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
                                            <p:txEl>
                                              <p:pRg st="11" end="11"/>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2">
                                            <p:txEl>
                                              <p:pRg st="11" end="11"/>
                                            </p:txEl>
                                          </p:spTgt>
                                        </p:tgtEl>
                                      </p:cBhvr>
                                      <p:to x="100000" y="60000"/>
                                    </p:animScale>
                                    <p:animScale>
                                      <p:cBhvr>
                                        <p:cTn id="60" dur="166" decel="50000">
                                          <p:stCondLst>
                                            <p:cond delay="676"/>
                                          </p:stCondLst>
                                        </p:cTn>
                                        <p:tgtEl>
                                          <p:spTgt spid="2">
                                            <p:txEl>
                                              <p:pRg st="11" end="11"/>
                                            </p:txEl>
                                          </p:spTgt>
                                        </p:tgtEl>
                                      </p:cBhvr>
                                      <p:to x="100000" y="100000"/>
                                    </p:animScale>
                                    <p:animScale>
                                      <p:cBhvr>
                                        <p:cTn id="61" dur="26">
                                          <p:stCondLst>
                                            <p:cond delay="1312"/>
                                          </p:stCondLst>
                                        </p:cTn>
                                        <p:tgtEl>
                                          <p:spTgt spid="2">
                                            <p:txEl>
                                              <p:pRg st="11" end="11"/>
                                            </p:txEl>
                                          </p:spTgt>
                                        </p:tgtEl>
                                      </p:cBhvr>
                                      <p:to x="100000" y="80000"/>
                                    </p:animScale>
                                    <p:animScale>
                                      <p:cBhvr>
                                        <p:cTn id="62" dur="166" decel="50000">
                                          <p:stCondLst>
                                            <p:cond delay="1338"/>
                                          </p:stCondLst>
                                        </p:cTn>
                                        <p:tgtEl>
                                          <p:spTgt spid="2">
                                            <p:txEl>
                                              <p:pRg st="11" end="11"/>
                                            </p:txEl>
                                          </p:spTgt>
                                        </p:tgtEl>
                                      </p:cBhvr>
                                      <p:to x="100000" y="100000"/>
                                    </p:animScale>
                                    <p:animScale>
                                      <p:cBhvr>
                                        <p:cTn id="63" dur="26">
                                          <p:stCondLst>
                                            <p:cond delay="1642"/>
                                          </p:stCondLst>
                                        </p:cTn>
                                        <p:tgtEl>
                                          <p:spTgt spid="2">
                                            <p:txEl>
                                              <p:pRg st="11" end="11"/>
                                            </p:txEl>
                                          </p:spTgt>
                                        </p:tgtEl>
                                      </p:cBhvr>
                                      <p:to x="100000" y="90000"/>
                                    </p:animScale>
                                    <p:animScale>
                                      <p:cBhvr>
                                        <p:cTn id="64" dur="166" decel="50000">
                                          <p:stCondLst>
                                            <p:cond delay="1668"/>
                                          </p:stCondLst>
                                        </p:cTn>
                                        <p:tgtEl>
                                          <p:spTgt spid="2">
                                            <p:txEl>
                                              <p:pRg st="11" end="11"/>
                                            </p:txEl>
                                          </p:spTgt>
                                        </p:tgtEl>
                                      </p:cBhvr>
                                      <p:to x="100000" y="100000"/>
                                    </p:animScale>
                                    <p:animScale>
                                      <p:cBhvr>
                                        <p:cTn id="65" dur="26">
                                          <p:stCondLst>
                                            <p:cond delay="1808"/>
                                          </p:stCondLst>
                                        </p:cTn>
                                        <p:tgtEl>
                                          <p:spTgt spid="2">
                                            <p:txEl>
                                              <p:pRg st="11" end="11"/>
                                            </p:txEl>
                                          </p:spTgt>
                                        </p:tgtEl>
                                      </p:cBhvr>
                                      <p:to x="100000" y="95000"/>
                                    </p:animScale>
                                    <p:animScale>
                                      <p:cBhvr>
                                        <p:cTn id="66" dur="166" decel="50000">
                                          <p:stCondLst>
                                            <p:cond delay="1834"/>
                                          </p:stCondLst>
                                        </p:cTn>
                                        <p:tgtEl>
                                          <p:spTgt spid="2">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9C4924E-4DAF-7504-BED4-57B1D1BD316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98A687B-7B96-29A3-C9AF-9EC321D2EBA0}"/>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D9A5597-66B7-D163-504C-B117BA6BDDC7}"/>
              </a:ext>
            </a:extLst>
          </p:cNvPr>
          <p:cNvSpPr>
            <a:spLocks noGrp="1"/>
          </p:cNvSpPr>
          <p:nvPr>
            <p:ph type="title"/>
          </p:nvPr>
        </p:nvSpPr>
        <p:spPr>
          <a:xfrm>
            <a:off x="26178" y="117693"/>
            <a:ext cx="12023983" cy="779236"/>
          </a:xfrm>
        </p:spPr>
        <p:txBody>
          <a:bodyPr>
            <a:noAutofit/>
          </a:bodyPr>
          <a:lstStyle/>
          <a:p>
            <a:r>
              <a:rPr lang="en-US" b="1" dirty="0">
                <a:solidFill>
                  <a:schemeClr val="bg1"/>
                </a:solidFill>
                <a:effectLst>
                  <a:outerShdw blurRad="50800" dist="38100" dir="5400000" algn="t" rotWithShape="0">
                    <a:prstClr val="black">
                      <a:alpha val="40000"/>
                    </a:prstClr>
                  </a:outerShdw>
                </a:effectLst>
                <a:latin typeface="Montserrat" panose="02000505000000020004" pitchFamily="2" charset="0"/>
              </a:rPr>
              <a:t>Required Components</a:t>
            </a:r>
          </a:p>
        </p:txBody>
      </p:sp>
      <p:pic>
        <p:nvPicPr>
          <p:cNvPr id="5" name="Graphic 4">
            <a:extLst>
              <a:ext uri="{FF2B5EF4-FFF2-40B4-BE49-F238E27FC236}">
                <a16:creationId xmlns:a16="http://schemas.microsoft.com/office/drawing/2014/main" id="{FD8D0873-B91F-91B2-8477-536041AABA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9700" y="85885"/>
            <a:ext cx="987587" cy="987587"/>
          </a:xfrm>
          <a:prstGeom prst="rect">
            <a:avLst/>
          </a:prstGeom>
        </p:spPr>
      </p:pic>
      <p:pic>
        <p:nvPicPr>
          <p:cNvPr id="7" name="Picture 6">
            <a:extLst>
              <a:ext uri="{FF2B5EF4-FFF2-40B4-BE49-F238E27FC236}">
                <a16:creationId xmlns:a16="http://schemas.microsoft.com/office/drawing/2014/main" id="{30540C96-3574-BDD1-BFEB-84CDD680816D}"/>
              </a:ext>
            </a:extLst>
          </p:cNvPr>
          <p:cNvPicPr>
            <a:picLocks noChangeAspect="1"/>
          </p:cNvPicPr>
          <p:nvPr/>
        </p:nvPicPr>
        <p:blipFill>
          <a:blip r:embed="rId5"/>
          <a:stretch>
            <a:fillRect/>
          </a:stretch>
        </p:blipFill>
        <p:spPr>
          <a:xfrm>
            <a:off x="875377" y="1073472"/>
            <a:ext cx="10325583" cy="2958793"/>
          </a:xfrm>
          <a:prstGeom prst="rect">
            <a:avLst/>
          </a:prstGeom>
        </p:spPr>
      </p:pic>
      <p:pic>
        <p:nvPicPr>
          <p:cNvPr id="8" name="Picture 7">
            <a:extLst>
              <a:ext uri="{FF2B5EF4-FFF2-40B4-BE49-F238E27FC236}">
                <a16:creationId xmlns:a16="http://schemas.microsoft.com/office/drawing/2014/main" id="{24036383-B1A0-5619-55DA-BAFA5DD64D47}"/>
              </a:ext>
            </a:extLst>
          </p:cNvPr>
          <p:cNvPicPr>
            <a:picLocks noChangeAspect="1"/>
          </p:cNvPicPr>
          <p:nvPr/>
        </p:nvPicPr>
        <p:blipFill>
          <a:blip r:embed="rId6"/>
          <a:stretch>
            <a:fillRect/>
          </a:stretch>
        </p:blipFill>
        <p:spPr>
          <a:xfrm>
            <a:off x="875377" y="4294099"/>
            <a:ext cx="10325583" cy="2310402"/>
          </a:xfrm>
          <a:prstGeom prst="rect">
            <a:avLst/>
          </a:prstGeom>
        </p:spPr>
      </p:pic>
    </p:spTree>
    <p:extLst>
      <p:ext uri="{BB962C8B-B14F-4D97-AF65-F5344CB8AC3E}">
        <p14:creationId xmlns:p14="http://schemas.microsoft.com/office/powerpoint/2010/main" val="1879830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2DF2DED-1699-E97B-BD98-0179F22261D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C26EE7E-A467-9639-4949-30F5434068E5}"/>
              </a:ext>
            </a:extLst>
          </p:cNvPr>
          <p:cNvSpPr txBox="1"/>
          <p:nvPr/>
        </p:nvSpPr>
        <p:spPr>
          <a:xfrm>
            <a:off x="255181" y="1679944"/>
            <a:ext cx="11794981" cy="4954026"/>
          </a:xfrm>
          <a:prstGeom prst="rect">
            <a:avLst/>
          </a:prstGeom>
          <a:solidFill>
            <a:schemeClr val="bg1"/>
          </a:solidFill>
          <a:effectLst/>
        </p:spPr>
        <p:txBody>
          <a:bodyPr wrap="square" lIns="91440" tIns="45720" rIns="91440" bIns="45720" rtlCol="0" anchor="t">
            <a:noAutofit/>
          </a:bodyPr>
          <a:lstStyle/>
          <a:p>
            <a:pPr marR="0" lvl="0" algn="l" defTabSz="914400" rtl="0" eaLnBrk="1" fontAlgn="auto" latinLnBrk="0" hangingPunct="1">
              <a:lnSpc>
                <a:spcPct val="100000"/>
              </a:lnSpc>
              <a:spcBef>
                <a:spcPts val="0"/>
              </a:spcBef>
              <a:spcAft>
                <a:spcPts val="0"/>
              </a:spcAft>
              <a:buClr>
                <a:srgbClr val="53C10C"/>
              </a:buClr>
              <a:buSzPct val="85000"/>
              <a:tabLst/>
              <a:defRPr/>
            </a:pPr>
            <a:endParaRPr lang="en-US" sz="2400" dirty="0"/>
          </a:p>
          <a:p>
            <a:pPr marR="0" lvl="0" algn="l" defTabSz="914400" rtl="0" eaLnBrk="1" fontAlgn="auto" latinLnBrk="0" hangingPunct="1">
              <a:lnSpc>
                <a:spcPct val="100000"/>
              </a:lnSpc>
              <a:spcBef>
                <a:spcPts val="0"/>
              </a:spcBef>
              <a:spcAft>
                <a:spcPts val="0"/>
              </a:spcAft>
              <a:buClr>
                <a:srgbClr val="53C10C"/>
              </a:buClr>
              <a:buSzPct val="85000"/>
              <a:tabLst/>
              <a:defRPr/>
            </a:pPr>
            <a:endParaRPr lang="en-US" sz="2400" dirty="0"/>
          </a:p>
          <a:p>
            <a:pPr marR="0" lvl="0" algn="l" defTabSz="914400" rtl="0" eaLnBrk="1" fontAlgn="auto" latinLnBrk="0" hangingPunct="1">
              <a:lnSpc>
                <a:spcPct val="100000"/>
              </a:lnSpc>
              <a:spcBef>
                <a:spcPts val="0"/>
              </a:spcBef>
              <a:spcAft>
                <a:spcPts val="0"/>
              </a:spcAft>
              <a:buClr>
                <a:srgbClr val="53C10C"/>
              </a:buClr>
              <a:buSzPct val="85000"/>
              <a:tabLst/>
              <a:defRPr/>
            </a:pPr>
            <a:endParaRPr lang="en-US" sz="2400" dirty="0"/>
          </a:p>
          <a:p>
            <a:pPr marR="0" lvl="0" algn="l" defTabSz="914400" rtl="0" eaLnBrk="1" fontAlgn="auto" latinLnBrk="0" hangingPunct="1">
              <a:lnSpc>
                <a:spcPct val="100000"/>
              </a:lnSpc>
              <a:spcBef>
                <a:spcPts val="0"/>
              </a:spcBef>
              <a:spcAft>
                <a:spcPts val="0"/>
              </a:spcAft>
              <a:buClr>
                <a:srgbClr val="53C10C"/>
              </a:buClr>
              <a:buSzPct val="85000"/>
              <a:tabLst/>
              <a:defRPr/>
            </a:pPr>
            <a:endParaRPr lang="en-US" sz="2400" dirty="0"/>
          </a:p>
          <a:p>
            <a:pPr marR="0" lvl="0" algn="l" defTabSz="914400" rtl="0" eaLnBrk="1" fontAlgn="auto" latinLnBrk="0" hangingPunct="1">
              <a:lnSpc>
                <a:spcPct val="100000"/>
              </a:lnSpc>
              <a:spcBef>
                <a:spcPts val="0"/>
              </a:spcBef>
              <a:spcAft>
                <a:spcPts val="0"/>
              </a:spcAft>
              <a:buClr>
                <a:srgbClr val="53C10C"/>
              </a:buClr>
              <a:buSzPct val="85000"/>
              <a:tabLst/>
              <a:defRPr/>
            </a:pPr>
            <a:endParaRPr lang="en-US" sz="2400" dirty="0"/>
          </a:p>
          <a:p>
            <a:pPr marR="0" lvl="0" algn="l" defTabSz="914400" rtl="0" eaLnBrk="1" fontAlgn="auto" latinLnBrk="0" hangingPunct="1">
              <a:lnSpc>
                <a:spcPct val="100000"/>
              </a:lnSpc>
              <a:spcBef>
                <a:spcPts val="0"/>
              </a:spcBef>
              <a:spcAft>
                <a:spcPts val="0"/>
              </a:spcAft>
              <a:buClr>
                <a:srgbClr val="53C10C"/>
              </a:buClr>
              <a:buSzPct val="85000"/>
              <a:tabLst/>
              <a:defRPr/>
            </a:pPr>
            <a:endParaRPr lang="en-US" sz="2400" dirty="0"/>
          </a:p>
          <a:p>
            <a:pPr marR="0" lvl="0" algn="l" defTabSz="914400" rtl="0" eaLnBrk="1" fontAlgn="auto" latinLnBrk="0" hangingPunct="1">
              <a:lnSpc>
                <a:spcPct val="100000"/>
              </a:lnSpc>
              <a:spcBef>
                <a:spcPts val="0"/>
              </a:spcBef>
              <a:spcAft>
                <a:spcPts val="0"/>
              </a:spcAft>
              <a:buClr>
                <a:srgbClr val="53C10C"/>
              </a:buClr>
              <a:buSzPct val="85000"/>
              <a:tabLst/>
              <a:defRPr/>
            </a:pPr>
            <a:r>
              <a:rPr lang="en-US" sz="2000" b="1" dirty="0">
                <a:solidFill>
                  <a:srgbClr val="002D72"/>
                </a:solidFill>
                <a:latin typeface="Arial" panose="020B0604020202020204" pitchFamily="34" charset="0"/>
                <a:cs typeface="Arial" panose="020B0604020202020204" pitchFamily="34" charset="0"/>
              </a:rPr>
              <a:t>Policy: The preponderance of equitable service funds must be allocated to provide equitable services respective to each Title program. Administrative costs must be reasonable and necessary, and only a minor amount of funds may be dedicated to this function, which ensures the efficient performance of the grant award. LEAs requesting more than 10% of the proportionate share for equitable service administrative costs for Title I-A or Title II-A must demonstrate an administrative burden above and beyond the standard administration of the Title program, and of equitable services within the grant.</a:t>
            </a:r>
            <a:endPar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BFD998F1-4A46-6C0B-BEA1-C91B0024CC4C}"/>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6800D3A-EF8B-5C19-1F67-134B1334F606}"/>
              </a:ext>
            </a:extLst>
          </p:cNvPr>
          <p:cNvSpPr>
            <a:spLocks noGrp="1"/>
          </p:cNvSpPr>
          <p:nvPr>
            <p:ph type="title"/>
          </p:nvPr>
        </p:nvSpPr>
        <p:spPr>
          <a:xfrm>
            <a:off x="26178" y="117693"/>
            <a:ext cx="12023983" cy="779236"/>
          </a:xfrm>
        </p:spPr>
        <p:txBody>
          <a:bodyPr>
            <a:noAutofit/>
          </a:bodyPr>
          <a:lstStyle/>
          <a:p>
            <a:r>
              <a:rPr lang="en-US" b="1" dirty="0">
                <a:solidFill>
                  <a:schemeClr val="bg1"/>
                </a:solidFill>
                <a:effectLst>
                  <a:outerShdw blurRad="50800" dist="38100" dir="5400000" algn="t" rotWithShape="0">
                    <a:prstClr val="black">
                      <a:alpha val="40000"/>
                    </a:prstClr>
                  </a:outerShdw>
                </a:effectLst>
                <a:latin typeface="Montserrat" panose="02000505000000020004" pitchFamily="2" charset="0"/>
              </a:rPr>
              <a:t>Required Components</a:t>
            </a:r>
          </a:p>
        </p:txBody>
      </p:sp>
      <p:pic>
        <p:nvPicPr>
          <p:cNvPr id="5" name="Graphic 4">
            <a:extLst>
              <a:ext uri="{FF2B5EF4-FFF2-40B4-BE49-F238E27FC236}">
                <a16:creationId xmlns:a16="http://schemas.microsoft.com/office/drawing/2014/main" id="{57EA2771-B65E-9CC5-7DD9-F5945672E3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9700" y="85885"/>
            <a:ext cx="987587" cy="987587"/>
          </a:xfrm>
          <a:prstGeom prst="rect">
            <a:avLst/>
          </a:prstGeom>
        </p:spPr>
      </p:pic>
      <p:pic>
        <p:nvPicPr>
          <p:cNvPr id="7" name="Picture 6">
            <a:extLst>
              <a:ext uri="{FF2B5EF4-FFF2-40B4-BE49-F238E27FC236}">
                <a16:creationId xmlns:a16="http://schemas.microsoft.com/office/drawing/2014/main" id="{65B5B1B2-B0F0-9FDB-B575-C67E6D68CBC6}"/>
              </a:ext>
            </a:extLst>
          </p:cNvPr>
          <p:cNvPicPr>
            <a:picLocks noChangeAspect="1"/>
          </p:cNvPicPr>
          <p:nvPr/>
        </p:nvPicPr>
        <p:blipFill>
          <a:blip r:embed="rId5"/>
          <a:stretch>
            <a:fillRect/>
          </a:stretch>
        </p:blipFill>
        <p:spPr>
          <a:xfrm>
            <a:off x="1378370" y="1679944"/>
            <a:ext cx="9177023" cy="2200940"/>
          </a:xfrm>
          <a:prstGeom prst="rect">
            <a:avLst/>
          </a:prstGeom>
        </p:spPr>
      </p:pic>
      <p:sp>
        <p:nvSpPr>
          <p:cNvPr id="9" name="TextBox 8">
            <a:extLst>
              <a:ext uri="{FF2B5EF4-FFF2-40B4-BE49-F238E27FC236}">
                <a16:creationId xmlns:a16="http://schemas.microsoft.com/office/drawing/2014/main" id="{0ED084FA-22C7-C1A6-1253-639B387D78A4}"/>
              </a:ext>
            </a:extLst>
          </p:cNvPr>
          <p:cNvSpPr txBox="1"/>
          <p:nvPr/>
        </p:nvSpPr>
        <p:spPr>
          <a:xfrm>
            <a:off x="2925488" y="1107003"/>
            <a:ext cx="6225362" cy="36933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
                <a:srgbClr val="53C10C"/>
              </a:buClr>
              <a:buSzPct val="85000"/>
              <a:tabLst/>
              <a:defRPr/>
            </a:pPr>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hlinkClick r:id="rId6">
                  <a:extLst>
                    <a:ext uri="{A12FA001-AC4F-418D-AE19-62706E023703}">
                      <ahyp:hlinkClr xmlns:ahyp="http://schemas.microsoft.com/office/drawing/2018/hyperlinkcolor" val="tx"/>
                    </a:ext>
                  </a:extLst>
                </a:hlinkClick>
              </a:rPr>
              <a:t>ADE Equitable Service Administrative Cost Guidance</a:t>
            </a:r>
            <a:endPar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006937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99B21DD-8BDC-E46F-2CB8-C9BC8F312F4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A8FB00C-AFE8-1105-9528-ECD588EA4BE1}"/>
              </a:ext>
            </a:extLst>
          </p:cNvPr>
          <p:cNvSpPr txBox="1"/>
          <p:nvPr/>
        </p:nvSpPr>
        <p:spPr>
          <a:xfrm>
            <a:off x="1116127" y="1132319"/>
            <a:ext cx="10934035" cy="5501651"/>
          </a:xfrm>
          <a:prstGeom prst="rect">
            <a:avLst/>
          </a:prstGeom>
          <a:solidFill>
            <a:schemeClr val="bg1"/>
          </a:solidFill>
          <a:effectLst/>
        </p:spPr>
        <p:txBody>
          <a:bodyPr wrap="square" lIns="91440" tIns="45720" rIns="91440" bIns="45720" rtlCol="0" anchor="t">
            <a:noAutofit/>
          </a:bodyPr>
          <a:lstStyle/>
          <a:p>
            <a:pPr marR="0" lvl="0" algn="l" defTabSz="914400" rtl="0" eaLnBrk="1" fontAlgn="auto" latinLnBrk="0" hangingPunct="1">
              <a:lnSpc>
                <a:spcPct val="100000"/>
              </a:lnSpc>
              <a:spcBef>
                <a:spcPts val="0"/>
              </a:spcBef>
              <a:spcAft>
                <a:spcPts val="0"/>
              </a:spcAft>
              <a:buClr>
                <a:srgbClr val="53C10C"/>
              </a:buClr>
              <a:buSzPct val="85000"/>
              <a:tabLst/>
              <a:defRPr/>
            </a:pPr>
            <a:r>
              <a:rPr kumimoji="0" lang="en-US" sz="2400" b="1" i="0" u="sng" strike="noStrike" kern="1200" cap="none" spc="0" normalizeH="0" baseline="0" noProof="0" dirty="0">
                <a:ln>
                  <a:noFill/>
                </a:ln>
                <a:solidFill>
                  <a:srgbClr val="002D72"/>
                </a:solidFill>
                <a:effectLst/>
                <a:uLnTx/>
                <a:uFillTx/>
                <a:latin typeface="Arial"/>
                <a:ea typeface="Roboto"/>
                <a:cs typeface="Arial"/>
              </a:rPr>
              <a:t>Timely</a:t>
            </a:r>
            <a:endParaRPr lang="en-US" sz="2400" b="1" u="sng" dirty="0">
              <a:solidFill>
                <a:srgbClr val="002D72"/>
              </a:solidFill>
              <a:latin typeface="Arial"/>
              <a:ea typeface="Roboto"/>
              <a:cs typeface="Arial"/>
            </a:endParaRPr>
          </a:p>
          <a:p>
            <a:pPr marL="342900" marR="0" lvl="0" indent="-342900" algn="l" defTabSz="914400" rtl="0" eaLnBrk="1" fontAlgn="auto" latinLnBrk="0" hangingPunct="1">
              <a:lnSpc>
                <a:spcPct val="100000"/>
              </a:lnSpc>
              <a:spcBef>
                <a:spcPts val="0"/>
              </a:spcBef>
              <a:spcAft>
                <a:spcPts val="0"/>
              </a:spcAft>
              <a:buClr>
                <a:srgbClr val="002D72"/>
              </a:buClr>
              <a:buSzPct val="85000"/>
              <a:buFont typeface="Arial" panose="020B0604020202020204" pitchFamily="34" charset="0"/>
              <a:buChar char="•"/>
              <a:tabLst/>
              <a:defRPr/>
            </a:pPr>
            <a:r>
              <a:rPr lang="en-US" sz="2200" b="1" dirty="0">
                <a:solidFill>
                  <a:srgbClr val="002D72"/>
                </a:solidFill>
                <a:latin typeface="Arial"/>
                <a:cs typeface="Arial"/>
              </a:rPr>
              <a:t>all parties must have adequate notice or “time” to ensure they are prepared to make informed decisions</a:t>
            </a:r>
          </a:p>
          <a:p>
            <a:pPr marL="342900" marR="0" lvl="0" indent="-342900" algn="l" defTabSz="914400" rtl="0" eaLnBrk="1" fontAlgn="auto" latinLnBrk="0" hangingPunct="1">
              <a:lnSpc>
                <a:spcPct val="100000"/>
              </a:lnSpc>
              <a:spcBef>
                <a:spcPts val="0"/>
              </a:spcBef>
              <a:spcAft>
                <a:spcPts val="0"/>
              </a:spcAft>
              <a:buClr>
                <a:srgbClr val="002D72"/>
              </a:buClr>
              <a:buSzPct val="85000"/>
              <a:buFont typeface="Arial" panose="020B0604020202020204" pitchFamily="34" charset="0"/>
              <a:buChar char="•"/>
              <a:tabLst/>
              <a:defRPr/>
            </a:pPr>
            <a:r>
              <a:rPr lang="en-US" sz="2200" b="1" dirty="0">
                <a:solidFill>
                  <a:srgbClr val="002D72"/>
                </a:solidFill>
                <a:latin typeface="Arial"/>
                <a:cs typeface="Arial"/>
              </a:rPr>
              <a:t>early enough so that services begin at the start of the year or the start of the funding period</a:t>
            </a:r>
          </a:p>
          <a:p>
            <a:pPr marR="0" lvl="0" algn="l" defTabSz="914400" rtl="0" eaLnBrk="1" fontAlgn="auto" latinLnBrk="0" hangingPunct="1">
              <a:lnSpc>
                <a:spcPct val="100000"/>
              </a:lnSpc>
              <a:spcBef>
                <a:spcPts val="0"/>
              </a:spcBef>
              <a:spcAft>
                <a:spcPts val="0"/>
              </a:spcAft>
              <a:buClr>
                <a:srgbClr val="53C10C"/>
              </a:buClr>
              <a:buSzPct val="85000"/>
              <a:tabLst/>
              <a:defRPr/>
            </a:pPr>
            <a:endParaRPr lang="en-US" sz="2000" b="1" dirty="0">
              <a:solidFill>
                <a:srgbClr val="002D72"/>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
                <a:srgbClr val="53C10C"/>
              </a:buClr>
              <a:buSzPct val="85000"/>
              <a:tabLst/>
              <a:defRPr/>
            </a:pPr>
            <a:r>
              <a:rPr lang="en-US" sz="2400" b="1" u="sng" dirty="0">
                <a:solidFill>
                  <a:srgbClr val="910048"/>
                </a:solidFill>
                <a:latin typeface="Arial"/>
                <a:cs typeface="Arial"/>
              </a:rPr>
              <a:t>Meaningful</a:t>
            </a:r>
            <a:r>
              <a:rPr lang="en-US" sz="2400" b="1" dirty="0">
                <a:solidFill>
                  <a:srgbClr val="910048"/>
                </a:solidFill>
                <a:latin typeface="Arial"/>
                <a:cs typeface="Arial"/>
              </a:rPr>
              <a:t>  </a:t>
            </a:r>
          </a:p>
          <a:p>
            <a:pPr marL="342900" marR="0" lvl="0" indent="-342900" algn="l" defTabSz="914400" rtl="0" eaLnBrk="1" fontAlgn="auto" latinLnBrk="0" hangingPunct="1">
              <a:lnSpc>
                <a:spcPct val="100000"/>
              </a:lnSpc>
              <a:spcBef>
                <a:spcPts val="0"/>
              </a:spcBef>
              <a:spcAft>
                <a:spcPts val="0"/>
              </a:spcAft>
              <a:buClr>
                <a:srgbClr val="910048"/>
              </a:buClr>
              <a:buSzPct val="85000"/>
              <a:buFont typeface="Arial" panose="020B0604020202020204" pitchFamily="34" charset="0"/>
              <a:buChar char="•"/>
              <a:tabLst/>
              <a:defRPr/>
            </a:pPr>
            <a:r>
              <a:rPr lang="en-US" sz="2200" b="1" dirty="0">
                <a:solidFill>
                  <a:srgbClr val="910048"/>
                </a:solidFill>
                <a:latin typeface="Arial"/>
                <a:cs typeface="Arial"/>
              </a:rPr>
              <a:t>all parties must have an opportunity to share visions and consider all viewpoints in the process</a:t>
            </a:r>
          </a:p>
          <a:p>
            <a:pPr marL="342900" indent="-342900">
              <a:buClr>
                <a:srgbClr val="910048"/>
              </a:buClr>
              <a:buSzPct val="85000"/>
              <a:buFont typeface="Arial" panose="020B0604020202020204" pitchFamily="34" charset="0"/>
              <a:buChar char="•"/>
              <a:defRPr/>
            </a:pPr>
            <a:r>
              <a:rPr lang="en-US" sz="2200" b="1" dirty="0">
                <a:solidFill>
                  <a:srgbClr val="910048"/>
                </a:solidFill>
                <a:latin typeface="Arial"/>
                <a:cs typeface="Arial"/>
              </a:rPr>
              <a:t>must continue throughout the funding period and does not end until the program has been evaluated</a:t>
            </a:r>
          </a:p>
          <a:p>
            <a:pPr marR="0" lvl="0" algn="l" defTabSz="914400" rtl="0" eaLnBrk="1" fontAlgn="auto" latinLnBrk="0" hangingPunct="1">
              <a:lnSpc>
                <a:spcPct val="100000"/>
              </a:lnSpc>
              <a:spcBef>
                <a:spcPts val="0"/>
              </a:spcBef>
              <a:spcAft>
                <a:spcPts val="0"/>
              </a:spcAft>
              <a:buClr>
                <a:srgbClr val="910048"/>
              </a:buClr>
              <a:buSzPct val="85000"/>
              <a:tabLst/>
              <a:defRPr/>
            </a:pPr>
            <a:endParaRPr lang="en-US" sz="2000" b="1" dirty="0">
              <a:solidFill>
                <a:srgbClr val="910048"/>
              </a:solidFill>
              <a:latin typeface="Arial" panose="020B0604020202020204" pitchFamily="34" charset="0"/>
              <a:cs typeface="Arial" panose="020B0604020202020204" pitchFamily="34" charset="0"/>
            </a:endParaRPr>
          </a:p>
          <a:p>
            <a:pPr>
              <a:buClr>
                <a:srgbClr val="910048"/>
              </a:buClr>
              <a:buSzPct val="85000"/>
              <a:defRPr/>
            </a:pPr>
            <a:r>
              <a:rPr lang="en-US" sz="2200" b="1" dirty="0">
                <a:solidFill>
                  <a:srgbClr val="DB905B"/>
                </a:solidFill>
                <a:latin typeface="Arial"/>
                <a:ea typeface="Roboto Black"/>
                <a:cs typeface="Arial"/>
              </a:rPr>
              <a:t>*A</a:t>
            </a:r>
            <a:r>
              <a:rPr lang="en-US" sz="2200" b="1" i="0" u="none" strike="noStrike" dirty="0">
                <a:solidFill>
                  <a:srgbClr val="DB905B"/>
                </a:solidFill>
                <a:effectLst/>
                <a:latin typeface="Arial"/>
                <a:ea typeface="Roboto Black"/>
                <a:cs typeface="Arial"/>
              </a:rPr>
              <a:t>n offer of services by an LEA </a:t>
            </a:r>
            <a:r>
              <a:rPr lang="en-US" sz="2200" b="1" i="1" u="sng" strike="noStrike" dirty="0">
                <a:solidFill>
                  <a:srgbClr val="DB905B"/>
                </a:solidFill>
                <a:effectLst/>
                <a:latin typeface="Arial"/>
                <a:ea typeface="Roboto Black"/>
                <a:cs typeface="Arial"/>
              </a:rPr>
              <a:t>without</a:t>
            </a:r>
            <a:r>
              <a:rPr lang="en-US" sz="2200" b="1" i="0" u="none" strike="noStrike" dirty="0">
                <a:solidFill>
                  <a:srgbClr val="DB905B"/>
                </a:solidFill>
                <a:effectLst/>
                <a:latin typeface="Arial"/>
                <a:ea typeface="Roboto Black"/>
                <a:cs typeface="Arial"/>
              </a:rPr>
              <a:t> an opportunity for timely and </a:t>
            </a:r>
            <a:br>
              <a:rPr lang="en-US" sz="2200" b="1" i="0" u="none" strike="noStrike" dirty="0">
                <a:solidFill>
                  <a:srgbClr val="DB905B"/>
                </a:solidFill>
                <a:effectLst/>
                <a:latin typeface="Arial"/>
                <a:ea typeface="Roboto Black"/>
                <a:cs typeface="Arial"/>
              </a:rPr>
            </a:br>
            <a:r>
              <a:rPr lang="en-US" sz="2200" b="1" i="0" u="none" strike="noStrike" dirty="0">
                <a:solidFill>
                  <a:srgbClr val="DB905B"/>
                </a:solidFill>
                <a:effectLst/>
                <a:latin typeface="Arial"/>
                <a:ea typeface="Roboto Black"/>
                <a:cs typeface="Arial"/>
              </a:rPr>
              <a:t> meaningful consultation with private school officials</a:t>
            </a:r>
            <a:r>
              <a:rPr lang="en-US" sz="2200" b="1" i="1" strike="noStrike" dirty="0">
                <a:solidFill>
                  <a:srgbClr val="DB905B"/>
                </a:solidFill>
                <a:effectLst/>
                <a:latin typeface="Arial"/>
                <a:ea typeface="Roboto Black"/>
                <a:cs typeface="Arial"/>
              </a:rPr>
              <a:t> </a:t>
            </a:r>
            <a:r>
              <a:rPr lang="en-US" sz="2200" b="1" i="1" u="sng" strike="noStrike" dirty="0">
                <a:solidFill>
                  <a:srgbClr val="DB905B"/>
                </a:solidFill>
                <a:effectLst/>
                <a:latin typeface="Arial"/>
                <a:ea typeface="Roboto Black"/>
                <a:cs typeface="Arial"/>
              </a:rPr>
              <a:t>does not meet</a:t>
            </a:r>
            <a:r>
              <a:rPr lang="en-US" sz="2200" b="1" i="0" u="none" strike="noStrike" dirty="0">
                <a:solidFill>
                  <a:srgbClr val="DB905B"/>
                </a:solidFill>
                <a:effectLst/>
                <a:latin typeface="Arial"/>
                <a:ea typeface="Roboto Black"/>
                <a:cs typeface="Arial"/>
              </a:rPr>
              <a:t> the </a:t>
            </a:r>
            <a:br>
              <a:rPr lang="en-US" sz="2200" b="1" i="0" u="none" strike="noStrike" dirty="0">
                <a:solidFill>
                  <a:srgbClr val="DB905B"/>
                </a:solidFill>
                <a:effectLst/>
                <a:latin typeface="Arial"/>
                <a:ea typeface="Roboto Black"/>
                <a:cs typeface="Arial"/>
              </a:rPr>
            </a:br>
            <a:r>
              <a:rPr lang="en-US" sz="2200" b="1" i="0" u="none" strike="noStrike" dirty="0">
                <a:solidFill>
                  <a:srgbClr val="DB905B"/>
                </a:solidFill>
                <a:effectLst/>
                <a:latin typeface="Arial"/>
                <a:ea typeface="Roboto Black"/>
                <a:cs typeface="Arial"/>
              </a:rPr>
              <a:t> requirement of the law. </a:t>
            </a:r>
            <a:r>
              <a:rPr lang="en-US" sz="2000" b="1" i="1" dirty="0">
                <a:solidFill>
                  <a:srgbClr val="DB905B"/>
                </a:solidFill>
                <a:latin typeface="Calibri"/>
                <a:ea typeface="Calibri"/>
                <a:cs typeface="Calibri"/>
              </a:rPr>
              <a:t>                                                                                 </a:t>
            </a:r>
            <a:endParaRPr lang="en-US" sz="2000" dirty="0">
              <a:solidFill>
                <a:srgbClr val="000000"/>
              </a:solidFill>
              <a:latin typeface="Calibri"/>
              <a:ea typeface="Calibri"/>
              <a:cs typeface="Calibri"/>
            </a:endParaRPr>
          </a:p>
          <a:p>
            <a:pPr algn="r">
              <a:defRPr/>
            </a:pPr>
            <a:r>
              <a:rPr lang="en-US" sz="2000" b="1" i="1" dirty="0">
                <a:solidFill>
                  <a:srgbClr val="DB905B"/>
                </a:solidFill>
                <a:latin typeface="Calibri"/>
                <a:ea typeface="Calibri"/>
                <a:cs typeface="Calibri"/>
              </a:rPr>
              <a:t>ESEA sections 1117(b)(3) and 8501(c)(3)</a:t>
            </a:r>
            <a:endParaRPr lang="en-US" sz="2000" dirty="0">
              <a:solidFill>
                <a:srgbClr val="000000"/>
              </a:solidFill>
              <a:latin typeface="Calibri"/>
              <a:ea typeface="Calibri"/>
              <a:cs typeface="Calibri"/>
            </a:endParaRPr>
          </a:p>
          <a:p>
            <a:pPr marR="0" lvl="0" defTabSz="914400">
              <a:lnSpc>
                <a:spcPct val="100000"/>
              </a:lnSpc>
              <a:spcBef>
                <a:spcPts val="0"/>
              </a:spcBef>
              <a:spcAft>
                <a:spcPts val="0"/>
              </a:spcAft>
              <a:tabLst/>
              <a:defRPr/>
            </a:pPr>
            <a:endParaRPr lang="en-US" sz="2200" b="1" i="0" u="none" strike="noStrike" dirty="0">
              <a:solidFill>
                <a:srgbClr val="DB905B"/>
              </a:solidFill>
              <a:effectLst/>
              <a:latin typeface="Arial"/>
              <a:ea typeface="Roboto Black"/>
              <a:cs typeface="Arial"/>
            </a:endParaRPr>
          </a:p>
          <a:p>
            <a:pPr algn="r">
              <a:buClr>
                <a:srgbClr val="910048"/>
              </a:buClr>
              <a:buSzPct val="85000"/>
              <a:defRPr/>
            </a:pPr>
            <a:br>
              <a:rPr lang="en-US" sz="2000" b="1" i="0" u="none" strike="noStrike" dirty="0">
                <a:solidFill>
                  <a:srgbClr val="DB905B"/>
                </a:solidFill>
                <a:effectLst/>
                <a:latin typeface="Arial" panose="020B0604020202020204" pitchFamily="34" charset="0"/>
                <a:ea typeface="Roboto Black" panose="02000000000000000000" pitchFamily="2" charset="0"/>
                <a:cs typeface="Arial" panose="020B0604020202020204" pitchFamily="34" charset="0"/>
              </a:rPr>
            </a:br>
            <a:r>
              <a:rPr lang="en-US" sz="2000" b="1" i="0" u="none" strike="noStrike" dirty="0">
                <a:solidFill>
                  <a:srgbClr val="DB905B"/>
                </a:solidFill>
                <a:effectLst/>
                <a:latin typeface="Arial" panose="020B0604020202020204" pitchFamily="34" charset="0"/>
                <a:ea typeface="Roboto Black" panose="02000000000000000000" pitchFamily="2" charset="0"/>
                <a:cs typeface="Arial" panose="020B0604020202020204" pitchFamily="34" charset="0"/>
              </a:rPr>
              <a:t> </a:t>
            </a:r>
            <a:endParaRPr lang="en-US" sz="2000" b="1" dirty="0">
              <a:solidFill>
                <a:srgbClr val="DB905B"/>
              </a:solidFill>
              <a:latin typeface="Arial" panose="020B0604020202020204" pitchFamily="34" charset="0"/>
              <a:ea typeface="Roboto Black" panose="02000000000000000000" pitchFamily="2" charset="0"/>
              <a:cs typeface="Arial" panose="020B0604020202020204" pitchFamily="34" charset="0"/>
            </a:endParaRPr>
          </a:p>
          <a:p>
            <a:pPr>
              <a:defRPr/>
            </a:pPr>
            <a:endParaRPr lang="en-US" sz="2400" b="1" dirty="0">
              <a:solidFill>
                <a:srgbClr val="CB6015"/>
              </a:solidFill>
            </a:endParaRPr>
          </a:p>
          <a:p>
            <a:pPr marR="0" lvl="0"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F7A7D91F-4F50-C808-BBA9-3401195D6E16}"/>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0234701-8850-F269-CF66-8F6273688F75}"/>
              </a:ext>
            </a:extLst>
          </p:cNvPr>
          <p:cNvSpPr>
            <a:spLocks noGrp="1"/>
          </p:cNvSpPr>
          <p:nvPr>
            <p:ph type="title"/>
          </p:nvPr>
        </p:nvSpPr>
        <p:spPr>
          <a:xfrm>
            <a:off x="26178" y="117693"/>
            <a:ext cx="12023983" cy="779236"/>
          </a:xfrm>
        </p:spPr>
        <p:txBody>
          <a:bodyPr>
            <a:noAutofit/>
          </a:bodyPr>
          <a:lstStyle/>
          <a:p>
            <a:r>
              <a:rPr lang="en-US" b="1">
                <a:solidFill>
                  <a:schemeClr val="bg1"/>
                </a:solidFill>
                <a:effectLst>
                  <a:outerShdw blurRad="50800" dist="38100" dir="5400000" algn="t" rotWithShape="0">
                    <a:prstClr val="black">
                      <a:alpha val="40000"/>
                    </a:prstClr>
                  </a:outerShdw>
                </a:effectLst>
                <a:latin typeface="Montserrat" panose="02000505000000020004" pitchFamily="2" charset="0"/>
              </a:rPr>
              <a:t>Timely and Meaningful Consultation</a:t>
            </a:r>
          </a:p>
        </p:txBody>
      </p:sp>
      <p:pic>
        <p:nvPicPr>
          <p:cNvPr id="5" name="Graphic 4">
            <a:extLst>
              <a:ext uri="{FF2B5EF4-FFF2-40B4-BE49-F238E27FC236}">
                <a16:creationId xmlns:a16="http://schemas.microsoft.com/office/drawing/2014/main" id="{D3062262-A4D7-8C03-EE3F-31409E7F61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83" y="5671362"/>
            <a:ext cx="987587" cy="987587"/>
          </a:xfrm>
          <a:prstGeom prst="rect">
            <a:avLst/>
          </a:prstGeom>
        </p:spPr>
      </p:pic>
    </p:spTree>
    <p:extLst>
      <p:ext uri="{BB962C8B-B14F-4D97-AF65-F5344CB8AC3E}">
        <p14:creationId xmlns:p14="http://schemas.microsoft.com/office/powerpoint/2010/main" val="158625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p:cTn id="1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2">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 calcmode="lin" valueType="num">
                                      <p:cBhvr>
                                        <p:cTn id="24"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26" dur="500"/>
                                        <p:tgtEl>
                                          <p:spTgt spid="2">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randombar(horizontal)">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D393378-B159-3056-4495-EEB97D7448E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BE268F1-8F54-6ACC-06EE-634BB68D83CF}"/>
              </a:ext>
            </a:extLst>
          </p:cNvPr>
          <p:cNvSpPr txBox="1"/>
          <p:nvPr/>
        </p:nvSpPr>
        <p:spPr>
          <a:xfrm>
            <a:off x="156964" y="1132318"/>
            <a:ext cx="11893198" cy="5647927"/>
          </a:xfrm>
          <a:prstGeom prst="rect">
            <a:avLst/>
          </a:prstGeom>
          <a:solidFill>
            <a:schemeClr val="bg1"/>
          </a:solidFill>
          <a:effectLst/>
        </p:spPr>
        <p:txBody>
          <a:bodyPr wrap="square" lIns="91440" tIns="45720" rIns="91440" bIns="45720" rtlCol="0" anchor="t">
            <a:noAutofit/>
          </a:bodyPr>
          <a:lstStyle/>
          <a:p>
            <a:r>
              <a:rPr lang="en-US" sz="2400" b="1" u="sng" dirty="0">
                <a:solidFill>
                  <a:srgbClr val="002D72"/>
                </a:solidFill>
                <a:latin typeface="Arial"/>
                <a:ea typeface="Calibri"/>
                <a:cs typeface="Arial"/>
              </a:rPr>
              <a:t>Eligibility</a:t>
            </a:r>
            <a:endParaRPr lang="en-US" dirty="0"/>
          </a:p>
          <a:p>
            <a:pPr marL="0" marR="0">
              <a:spcBef>
                <a:spcPts val="0"/>
              </a:spcBef>
              <a:spcAft>
                <a:spcPts val="0"/>
              </a:spcAft>
            </a:pPr>
            <a:r>
              <a:rPr lang="en-US" sz="2200" b="1" dirty="0">
                <a:solidFill>
                  <a:srgbClr val="002D72"/>
                </a:solidFill>
                <a:latin typeface="Arial"/>
                <a:ea typeface="Calibri"/>
                <a:cs typeface="Arial"/>
              </a:rPr>
              <a:t>K-12</a:t>
            </a:r>
            <a:r>
              <a:rPr lang="en-US" sz="2200" b="1" dirty="0">
                <a:solidFill>
                  <a:srgbClr val="002D72"/>
                </a:solidFill>
                <a:effectLst/>
                <a:latin typeface="Arial"/>
                <a:ea typeface="Calibri"/>
                <a:cs typeface="Arial"/>
              </a:rPr>
              <a:t> nonprofit private schools </a:t>
            </a:r>
            <a:r>
              <a:rPr lang="en-US" sz="2200" b="1" dirty="0">
                <a:solidFill>
                  <a:srgbClr val="002D72"/>
                </a:solidFill>
                <a:latin typeface="Arial"/>
                <a:ea typeface="Calibri"/>
                <a:cs typeface="Arial"/>
              </a:rPr>
              <a:t>operating</a:t>
            </a:r>
            <a:r>
              <a:rPr lang="en-US" sz="2200" b="1" dirty="0">
                <a:solidFill>
                  <a:srgbClr val="002D72"/>
                </a:solidFill>
                <a:effectLst/>
                <a:latin typeface="Arial"/>
                <a:ea typeface="Calibri"/>
                <a:cs typeface="Arial"/>
              </a:rPr>
              <a:t> in accordance with state laws regarding private schools</a:t>
            </a:r>
            <a:endParaRPr lang="en-US" sz="2200" dirty="0"/>
          </a:p>
          <a:p>
            <a:pPr marL="457200" marR="0" indent="-457200">
              <a:spcBef>
                <a:spcPts val="300"/>
              </a:spcBef>
              <a:spcAft>
                <a:spcPts val="300"/>
              </a:spcAft>
              <a:buFont typeface="Arial" panose="020B0604020202020204" pitchFamily="34" charset="0"/>
              <a:buChar char="•"/>
            </a:pPr>
            <a:r>
              <a:rPr lang="en-US" sz="2200" b="1" dirty="0">
                <a:solidFill>
                  <a:srgbClr val="002D72"/>
                </a:solidFill>
                <a:latin typeface="Arial"/>
                <a:ea typeface="Calibri"/>
                <a:cs typeface="Arial"/>
              </a:rPr>
              <a:t>Title I-A: </a:t>
            </a:r>
            <a:r>
              <a:rPr lang="en-US" sz="2200" b="1" dirty="0">
                <a:solidFill>
                  <a:srgbClr val="002D72"/>
                </a:solidFill>
                <a:effectLst/>
                <a:latin typeface="Arial"/>
                <a:ea typeface="Calibri"/>
                <a:cs typeface="Arial"/>
              </a:rPr>
              <a:t>students must live in a public district Title I-A funded school boundary and qualify based on income </a:t>
            </a:r>
          </a:p>
          <a:p>
            <a:pPr marL="457200" marR="0" indent="-457200">
              <a:spcBef>
                <a:spcPts val="300"/>
              </a:spcBef>
              <a:spcAft>
                <a:spcPts val="300"/>
              </a:spcAft>
              <a:buFont typeface="Arial" panose="020B0604020202020204" pitchFamily="34" charset="0"/>
              <a:buChar char="•"/>
            </a:pPr>
            <a:r>
              <a:rPr lang="en-US" sz="2200" b="1" dirty="0">
                <a:solidFill>
                  <a:srgbClr val="002D72"/>
                </a:solidFill>
                <a:latin typeface="Arial"/>
                <a:ea typeface="Calibri"/>
                <a:cs typeface="Arial"/>
              </a:rPr>
              <a:t>Title VIII:  private nonprofit</a:t>
            </a:r>
            <a:r>
              <a:rPr lang="en-US" sz="2200" b="1" dirty="0">
                <a:solidFill>
                  <a:srgbClr val="002D72"/>
                </a:solidFill>
                <a:effectLst/>
                <a:latin typeface="Arial"/>
                <a:ea typeface="Calibri"/>
                <a:cs typeface="Arial"/>
              </a:rPr>
              <a:t> address must be located in the boundary of a federally funded LEA </a:t>
            </a:r>
            <a:endParaRPr lang="en-US" sz="2200" b="1" dirty="0">
              <a:solidFill>
                <a:srgbClr val="002D72"/>
              </a:solidFill>
              <a:latin typeface="Arial"/>
              <a:ea typeface="Calibri"/>
              <a:cs typeface="Arial"/>
            </a:endParaRPr>
          </a:p>
          <a:p>
            <a:pPr marL="457200" marR="0" indent="-457200">
              <a:spcBef>
                <a:spcPts val="0"/>
              </a:spcBef>
              <a:spcAft>
                <a:spcPts val="0"/>
              </a:spcAft>
              <a:buFont typeface="Arial" panose="020B0604020202020204" pitchFamily="34" charset="0"/>
              <a:buChar char="•"/>
            </a:pPr>
            <a:endParaRPr lang="en-US" sz="700" b="1" dirty="0">
              <a:solidFill>
                <a:srgbClr val="002D72"/>
              </a:solidFill>
              <a:effectLst/>
              <a:latin typeface="Arial" panose="020B0604020202020204" pitchFamily="34" charset="0"/>
              <a:ea typeface="Calibri" panose="020F0502020204030204" pitchFamily="34" charset="0"/>
              <a:cs typeface="Arial" panose="020B0604020202020204" pitchFamily="34" charset="0"/>
            </a:endParaRPr>
          </a:p>
          <a:p>
            <a:pPr marR="0">
              <a:spcBef>
                <a:spcPts val="0"/>
              </a:spcBef>
              <a:spcAft>
                <a:spcPts val="0"/>
              </a:spcAft>
            </a:pPr>
            <a:r>
              <a:rPr lang="en-US" sz="2400" b="1" u="sng" dirty="0">
                <a:solidFill>
                  <a:srgbClr val="910048"/>
                </a:solidFill>
                <a:latin typeface="Arial"/>
                <a:ea typeface="Calibri"/>
                <a:cs typeface="Arial"/>
              </a:rPr>
              <a:t>Private School Leaders</a:t>
            </a:r>
            <a:endParaRPr lang="en-US" sz="2400" b="1" u="sng" dirty="0">
              <a:solidFill>
                <a:srgbClr val="910048"/>
              </a:solidFill>
              <a:effectLst/>
              <a:latin typeface="Arial"/>
              <a:ea typeface="Calibri"/>
              <a:cs typeface="Arial"/>
            </a:endParaRPr>
          </a:p>
          <a:p>
            <a:pPr marL="342900" marR="0" lvl="0" indent="-342900">
              <a:spcBef>
                <a:spcPts val="0"/>
              </a:spcBef>
              <a:spcAft>
                <a:spcPts val="0"/>
              </a:spcAft>
              <a:buFont typeface="+mj-lt"/>
              <a:buAutoNum type="arabicPeriod"/>
            </a:pPr>
            <a:r>
              <a:rPr lang="en-US" sz="2200" b="1" dirty="0">
                <a:solidFill>
                  <a:srgbClr val="910048"/>
                </a:solidFill>
                <a:latin typeface="Arial"/>
                <a:ea typeface="Times New Roman" panose="02020603050405020304" pitchFamily="18" charset="0"/>
                <a:cs typeface="Arial"/>
              </a:rPr>
              <a:t>Determine </a:t>
            </a:r>
            <a:r>
              <a:rPr lang="en-US" sz="2200" b="1" dirty="0">
                <a:solidFill>
                  <a:srgbClr val="910048"/>
                </a:solidFill>
                <a:effectLst/>
                <a:latin typeface="Arial"/>
                <a:ea typeface="Times New Roman" panose="02020603050405020304" pitchFamily="18" charset="0"/>
                <a:cs typeface="Arial"/>
              </a:rPr>
              <a:t>the home school/district for all students</a:t>
            </a:r>
            <a:endParaRPr lang="en-US" sz="2200" b="1" dirty="0">
              <a:solidFill>
                <a:srgbClr val="910048"/>
              </a:solidFill>
              <a:effectLst/>
              <a:latin typeface="Arial"/>
              <a:ea typeface="Calibri" panose="020F0502020204030204" pitchFamily="34" charset="0"/>
              <a:cs typeface="Arial"/>
            </a:endParaRPr>
          </a:p>
          <a:p>
            <a:pPr marL="342900" marR="0" lvl="0" indent="-342900">
              <a:spcBef>
                <a:spcPts val="0"/>
              </a:spcBef>
              <a:spcAft>
                <a:spcPts val="0"/>
              </a:spcAft>
              <a:buFont typeface="+mj-lt"/>
              <a:buAutoNum type="arabicPeriod"/>
            </a:pPr>
            <a:r>
              <a:rPr lang="en-US" sz="2200" b="1" dirty="0">
                <a:solidFill>
                  <a:srgbClr val="910048"/>
                </a:solidFill>
                <a:latin typeface="Arial"/>
                <a:ea typeface="Times New Roman" panose="02020603050405020304" pitchFamily="18" charset="0"/>
                <a:cs typeface="Arial"/>
              </a:rPr>
              <a:t>Locate contact information for each of those LEAs</a:t>
            </a:r>
          </a:p>
          <a:p>
            <a:pPr marL="342900" indent="-342900">
              <a:buFont typeface="+mj-lt"/>
              <a:buAutoNum type="arabicPeriod"/>
            </a:pPr>
            <a:r>
              <a:rPr lang="en-US" sz="2200" b="1" dirty="0">
                <a:solidFill>
                  <a:srgbClr val="910048"/>
                </a:solidFill>
                <a:effectLst/>
                <a:latin typeface="Arial"/>
                <a:ea typeface="Times New Roman" panose="02020603050405020304" pitchFamily="18" charset="0"/>
                <a:cs typeface="Arial"/>
              </a:rPr>
              <a:t>Reach out to those LEAs </a:t>
            </a:r>
            <a:r>
              <a:rPr lang="en-US" sz="2200" b="1" dirty="0">
                <a:solidFill>
                  <a:srgbClr val="910048"/>
                </a:solidFill>
                <a:latin typeface="Arial"/>
                <a:ea typeface="Times New Roman" panose="02020603050405020304" pitchFamily="18" charset="0"/>
                <a:cs typeface="Arial"/>
              </a:rPr>
              <a:t>(the Federal Programs Director/oversight of Title programs) and</a:t>
            </a:r>
            <a:r>
              <a:rPr lang="en-US" sz="2200" b="1" dirty="0">
                <a:solidFill>
                  <a:srgbClr val="910048"/>
                </a:solidFill>
                <a:effectLst/>
                <a:latin typeface="Arial"/>
                <a:ea typeface="Times New Roman" panose="02020603050405020304" pitchFamily="18" charset="0"/>
                <a:cs typeface="Arial"/>
              </a:rPr>
              <a:t> notify them that the PNP would like to consult on equitable services</a:t>
            </a:r>
          </a:p>
          <a:p>
            <a:pPr lvl="1"/>
            <a:endParaRPr lang="en-US" sz="2000" b="1" dirty="0">
              <a:solidFill>
                <a:srgbClr val="910048"/>
              </a:solidFill>
              <a:latin typeface="Arial"/>
              <a:cs typeface="Arial"/>
            </a:endParaRPr>
          </a:p>
          <a:p>
            <a:pPr marR="0" lvl="0" algn="r" defTabSz="914400" rtl="0" eaLnBrk="1" fontAlgn="auto" latinLnBrk="0" hangingPunct="1">
              <a:lnSpc>
                <a:spcPct val="100000"/>
              </a:lnSpc>
              <a:spcBef>
                <a:spcPts val="0"/>
              </a:spcBef>
              <a:spcAft>
                <a:spcPts val="0"/>
              </a:spcAft>
              <a:buClr>
                <a:srgbClr val="910048"/>
              </a:buClr>
              <a:buSzPct val="85000"/>
              <a:tabLst/>
              <a:defRPr/>
            </a:pPr>
            <a:br>
              <a:rPr lang="en-US" sz="2000" b="1" i="0" u="none" strike="noStrike" dirty="0">
                <a:solidFill>
                  <a:srgbClr val="DB905B"/>
                </a:solidFill>
                <a:effectLst/>
                <a:latin typeface="Arial" panose="020B0604020202020204" pitchFamily="34" charset="0"/>
                <a:ea typeface="Roboto Black" panose="02000000000000000000" pitchFamily="2" charset="0"/>
                <a:cs typeface="Arial" panose="020B0604020202020204" pitchFamily="34" charset="0"/>
              </a:rPr>
            </a:br>
            <a:r>
              <a:rPr lang="en-US" sz="2000" b="1" i="0" u="none" strike="noStrike" dirty="0">
                <a:solidFill>
                  <a:srgbClr val="DB905B"/>
                </a:solidFill>
                <a:effectLst/>
                <a:latin typeface="Arial" panose="020B0604020202020204" pitchFamily="34" charset="0"/>
                <a:ea typeface="Roboto Black" panose="02000000000000000000" pitchFamily="2" charset="0"/>
                <a:cs typeface="Arial" panose="020B0604020202020204" pitchFamily="34" charset="0"/>
              </a:rPr>
              <a:t> </a:t>
            </a:r>
            <a:endParaRPr lang="en-US" sz="2000" b="1" dirty="0">
              <a:solidFill>
                <a:srgbClr val="DB905B"/>
              </a:solidFill>
              <a:latin typeface="Arial" panose="020B0604020202020204" pitchFamily="34" charset="0"/>
              <a:ea typeface="Roboto Black" panose="02000000000000000000" pitchFamily="2" charset="0"/>
              <a:cs typeface="Arial" panose="020B0604020202020204" pitchFamily="34" charset="0"/>
            </a:endParaRPr>
          </a:p>
          <a:p>
            <a:pPr>
              <a:defRPr/>
            </a:pPr>
            <a:endParaRPr lang="en-US" sz="2400" b="1" dirty="0">
              <a:solidFill>
                <a:srgbClr val="CB6015"/>
              </a:solidFill>
            </a:endParaRPr>
          </a:p>
          <a:p>
            <a:pPr marR="0" lvl="0"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606EC015-64BF-2093-17AE-1D26D5A89B0D}"/>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ECD0BEF-CA7E-5326-1FEE-CB94EA0FFA21}"/>
              </a:ext>
            </a:extLst>
          </p:cNvPr>
          <p:cNvSpPr>
            <a:spLocks noGrp="1"/>
          </p:cNvSpPr>
          <p:nvPr>
            <p:ph type="title"/>
          </p:nvPr>
        </p:nvSpPr>
        <p:spPr>
          <a:xfrm>
            <a:off x="26178" y="117693"/>
            <a:ext cx="12023983" cy="779236"/>
          </a:xfrm>
        </p:spPr>
        <p:txBody>
          <a:bodyPr>
            <a:noAutofit/>
          </a:bodyPr>
          <a:lstStyle/>
          <a:p>
            <a:r>
              <a:rPr lang="en-US" b="1">
                <a:solidFill>
                  <a:schemeClr val="bg1"/>
                </a:solidFill>
                <a:effectLst>
                  <a:outerShdw blurRad="50800" dist="38100" dir="5400000" algn="t" rotWithShape="0">
                    <a:prstClr val="black">
                      <a:alpha val="40000"/>
                    </a:prstClr>
                  </a:outerShdw>
                </a:effectLst>
                <a:latin typeface="Montserrat" panose="02000505000000020004" pitchFamily="2" charset="0"/>
              </a:rPr>
              <a:t>Timely and Meaningful Consultation</a:t>
            </a:r>
          </a:p>
        </p:txBody>
      </p:sp>
      <p:pic>
        <p:nvPicPr>
          <p:cNvPr id="5" name="Graphic 4">
            <a:extLst>
              <a:ext uri="{FF2B5EF4-FFF2-40B4-BE49-F238E27FC236}">
                <a16:creationId xmlns:a16="http://schemas.microsoft.com/office/drawing/2014/main" id="{531DC348-957A-7896-3B0B-1F53E6636F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57819" y="5601272"/>
            <a:ext cx="987587" cy="987587"/>
          </a:xfrm>
          <a:prstGeom prst="rect">
            <a:avLst/>
          </a:prstGeom>
        </p:spPr>
      </p:pic>
    </p:spTree>
    <p:extLst>
      <p:ext uri="{BB962C8B-B14F-4D97-AF65-F5344CB8AC3E}">
        <p14:creationId xmlns:p14="http://schemas.microsoft.com/office/powerpoint/2010/main" val="62581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 calcmode="lin" valueType="num">
                                      <p:cBhvr>
                                        <p:cTn id="26"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28" dur="500"/>
                                        <p:tgtEl>
                                          <p:spTgt spid="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p:cTn id="33"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35" dur="500"/>
                                        <p:tgtEl>
                                          <p:spTgt spid="2">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 calcmode="lin" valueType="num">
                                      <p:cBhvr>
                                        <p:cTn id="40"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47C2822-6D57-DD1F-F05E-3BAED3FCB4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67C4E47-5C0C-D782-B4EA-09C46D7B4767}"/>
              </a:ext>
            </a:extLst>
          </p:cNvPr>
          <p:cNvSpPr txBox="1"/>
          <p:nvPr/>
        </p:nvSpPr>
        <p:spPr>
          <a:xfrm>
            <a:off x="159490" y="1132320"/>
            <a:ext cx="11865518" cy="5607987"/>
          </a:xfrm>
          <a:prstGeom prst="rect">
            <a:avLst/>
          </a:prstGeom>
          <a:solidFill>
            <a:schemeClr val="bg1"/>
          </a:solidFill>
          <a:effectLst/>
        </p:spPr>
        <p:txBody>
          <a:bodyPr wrap="square" lIns="91440" tIns="45720" rIns="91440" bIns="45720" rtlCol="0" anchor="t">
            <a:noAutofit/>
          </a:bodyPr>
          <a:lstStyle/>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Private schools have the option to choose which vendor they would like to use for equitable services. </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The rate LEAs pay for equitable services is up to the vendor chosen. </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The private school must provide the same services that the LEA provides (“equitable” services).</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The sole purchase of materials or a program, such as IXL, is allowable for Title I-A.</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Private schools own all materials purchased by ESEA grant funds.</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Private schools are allowed to decline the use of funds for family engagement for LEA grant  awards over $500,000.00.</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Family engagement activities may be used for schoolwide events at private schools.</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The purchase of an online subscription software that has both secular and non-secular content is not allowable and may not be prorated.</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Once a prorated amount is determined, it is only applied to the private school’s conference registration</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An LEA may not wait to receive director approval before beginning programs at private schools.</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The LEA may not determine how many times the private school revises their plan.</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Students who qualified for funding are the same students who are eligible to receive services in ESEA programs.</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The private school may not change their intervention groups once the year begins.</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Title I-A funds must only be used on instructional services. </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All staff funded through ESEA must be appropriately certified.</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A service provider may receive planning time to prepare for Title I-A, I-C, III-A, or IV-A instruction as applicable.</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9C53450-CE3D-4017-CF18-42CE320FE13E}"/>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4758B5A-5523-E3D2-7D9A-004725923D6A}"/>
              </a:ext>
            </a:extLst>
          </p:cNvPr>
          <p:cNvSpPr>
            <a:spLocks noGrp="1"/>
          </p:cNvSpPr>
          <p:nvPr>
            <p:ph type="title"/>
          </p:nvPr>
        </p:nvSpPr>
        <p:spPr>
          <a:xfrm>
            <a:off x="26179" y="117693"/>
            <a:ext cx="10515600" cy="779236"/>
          </a:xfrm>
        </p:spPr>
        <p:txBody>
          <a:bodyPr>
            <a:normAutofit fontScale="90000"/>
          </a:bodyPr>
          <a:lstStyle/>
          <a:p>
            <a:r>
              <a:rPr lang="en-US" sz="6000" b="1" dirty="0">
                <a:solidFill>
                  <a:schemeClr val="bg1"/>
                </a:solidFill>
                <a:effectLst>
                  <a:outerShdw blurRad="50800" dist="38100" dir="5400000" algn="t" rotWithShape="0">
                    <a:prstClr val="black">
                      <a:alpha val="40000"/>
                    </a:prstClr>
                  </a:outerShdw>
                </a:effectLst>
                <a:latin typeface="Montserrat" panose="02000505000000020004" pitchFamily="2" charset="0"/>
              </a:rPr>
              <a:t>What do you know?      T/F</a:t>
            </a:r>
          </a:p>
        </p:txBody>
      </p:sp>
      <p:pic>
        <p:nvPicPr>
          <p:cNvPr id="5" name="Graphic 4">
            <a:extLst>
              <a:ext uri="{FF2B5EF4-FFF2-40B4-BE49-F238E27FC236}">
                <a16:creationId xmlns:a16="http://schemas.microsoft.com/office/drawing/2014/main" id="{AAB723E5-0FE7-3CE0-DB80-DAE4D163C2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37420" y="27038"/>
            <a:ext cx="987587" cy="987587"/>
          </a:xfrm>
          <a:prstGeom prst="rect">
            <a:avLst/>
          </a:prstGeom>
        </p:spPr>
      </p:pic>
    </p:spTree>
    <p:extLst>
      <p:ext uri="{BB962C8B-B14F-4D97-AF65-F5344CB8AC3E}">
        <p14:creationId xmlns:p14="http://schemas.microsoft.com/office/powerpoint/2010/main" val="3618807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2D135C9-2404-73D1-7CA5-EE944A70D82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8B577B6-2151-D3BA-6585-5B919FE9D0DA}"/>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99B2BF2-A6A0-01DB-F092-B2A5D1CCE5A5}"/>
              </a:ext>
            </a:extLst>
          </p:cNvPr>
          <p:cNvSpPr>
            <a:spLocks noGrp="1"/>
          </p:cNvSpPr>
          <p:nvPr>
            <p:ph type="title"/>
          </p:nvPr>
        </p:nvSpPr>
        <p:spPr>
          <a:xfrm>
            <a:off x="26178" y="117693"/>
            <a:ext cx="12023983" cy="779236"/>
          </a:xfrm>
        </p:spPr>
        <p:txBody>
          <a:bodyPr>
            <a:noAutofit/>
          </a:bodyPr>
          <a:lstStyle/>
          <a:p>
            <a:r>
              <a:rPr lang="en-US" b="1">
                <a:solidFill>
                  <a:schemeClr val="bg1"/>
                </a:solidFill>
                <a:effectLst>
                  <a:outerShdw blurRad="50800" dist="38100" dir="5400000" algn="t" rotWithShape="0">
                    <a:prstClr val="black">
                      <a:alpha val="40000"/>
                    </a:prstClr>
                  </a:outerShdw>
                </a:effectLst>
                <a:latin typeface="Montserrat" panose="02000505000000020004" pitchFamily="2" charset="0"/>
              </a:rPr>
              <a:t>Ongoing Consultation</a:t>
            </a:r>
          </a:p>
        </p:txBody>
      </p:sp>
      <p:sp>
        <p:nvSpPr>
          <p:cNvPr id="2" name="TextBox 1">
            <a:extLst>
              <a:ext uri="{FF2B5EF4-FFF2-40B4-BE49-F238E27FC236}">
                <a16:creationId xmlns:a16="http://schemas.microsoft.com/office/drawing/2014/main" id="{7A6E2ACA-C31E-A8A9-17FC-56B011FADA87}"/>
              </a:ext>
            </a:extLst>
          </p:cNvPr>
          <p:cNvSpPr txBox="1"/>
          <p:nvPr/>
        </p:nvSpPr>
        <p:spPr>
          <a:xfrm>
            <a:off x="159559" y="1876247"/>
            <a:ext cx="11872880" cy="4864060"/>
          </a:xfrm>
          <a:prstGeom prst="rect">
            <a:avLst/>
          </a:prstGeom>
          <a:solidFill>
            <a:schemeClr val="bg1"/>
          </a:solidFill>
          <a:effectLst/>
        </p:spPr>
        <p:txBody>
          <a:bodyPr wrap="square" rtlCol="0">
            <a:noAutofit/>
          </a:bodyPr>
          <a:lstStyle/>
          <a:p>
            <a:pPr marL="342900" indent="-342900">
              <a:buFont typeface="Arial" panose="020B0604020202020204" pitchFamily="34" charset="0"/>
              <a:buChar char="•"/>
            </a:pPr>
            <a:r>
              <a:rPr lang="en-US" sz="2400" b="1" dirty="0">
                <a:solidFill>
                  <a:srgbClr val="002D72"/>
                </a:solidFill>
                <a:latin typeface="Arial" panose="020B0604020202020204" pitchFamily="34" charset="0"/>
                <a:cs typeface="Arial" panose="020B0604020202020204" pitchFamily="34" charset="0"/>
              </a:rPr>
              <a:t>Budget reconciliation</a:t>
            </a:r>
          </a:p>
          <a:p>
            <a:pPr marL="342900" indent="-342900">
              <a:buFont typeface="Arial" panose="020B0604020202020204" pitchFamily="34" charset="0"/>
              <a:buChar char="•"/>
            </a:pPr>
            <a:r>
              <a:rPr lang="en-US" sz="2400" b="1" dirty="0">
                <a:solidFill>
                  <a:srgbClr val="002D72"/>
                </a:solidFill>
                <a:latin typeface="Arial" panose="020B0604020202020204" pitchFamily="34" charset="0"/>
                <a:cs typeface="Arial" panose="020B0604020202020204" pitchFamily="34" charset="0"/>
              </a:rPr>
              <a:t>Data collection</a:t>
            </a:r>
          </a:p>
          <a:p>
            <a:pPr marL="342900" indent="-342900">
              <a:buFont typeface="Arial" panose="020B0604020202020204" pitchFamily="34" charset="0"/>
              <a:buChar char="•"/>
            </a:pPr>
            <a:r>
              <a:rPr lang="en-US" sz="2400" b="1" dirty="0">
                <a:solidFill>
                  <a:srgbClr val="002D72"/>
                </a:solidFill>
                <a:latin typeface="Arial" panose="020B0604020202020204" pitchFamily="34" charset="0"/>
                <a:cs typeface="Arial" panose="020B0604020202020204" pitchFamily="34" charset="0"/>
              </a:rPr>
              <a:t>Revising plan/adapting program(s)</a:t>
            </a:r>
            <a:br>
              <a:rPr lang="en-US" sz="2400" b="1" dirty="0">
                <a:solidFill>
                  <a:srgbClr val="002D72"/>
                </a:solidFill>
                <a:latin typeface="Arial" panose="020B0604020202020204" pitchFamily="34" charset="0"/>
                <a:cs typeface="Arial" panose="020B0604020202020204" pitchFamily="34" charset="0"/>
              </a:rPr>
            </a:br>
            <a:r>
              <a:rPr lang="en-US" sz="2400" b="1" dirty="0">
                <a:solidFill>
                  <a:srgbClr val="002D72"/>
                </a:solidFill>
                <a:latin typeface="Arial" panose="020B0604020202020204" pitchFamily="34" charset="0"/>
                <a:cs typeface="Arial" panose="020B0604020202020204" pitchFamily="34" charset="0"/>
              </a:rPr>
              <a:t>*Waiting on grant approval is not allowed </a:t>
            </a:r>
            <a:r>
              <a:rPr lang="en-US" b="1" dirty="0">
                <a:solidFill>
                  <a:srgbClr val="D0702C"/>
                </a:solidFill>
                <a:latin typeface="Arial" panose="020B0604020202020204" pitchFamily="34" charset="0"/>
                <a:cs typeface="Arial" panose="020B0604020202020204" pitchFamily="34" charset="0"/>
              </a:rPr>
              <a:t>(*won’t be an issue if LEA chooses to use a 3</a:t>
            </a:r>
            <a:r>
              <a:rPr lang="en-US" b="1" baseline="30000" dirty="0">
                <a:solidFill>
                  <a:srgbClr val="D0702C"/>
                </a:solidFill>
                <a:latin typeface="Arial" panose="020B0604020202020204" pitchFamily="34" charset="0"/>
                <a:cs typeface="Arial" panose="020B0604020202020204" pitchFamily="34" charset="0"/>
              </a:rPr>
              <a:t>rd</a:t>
            </a:r>
            <a:r>
              <a:rPr lang="en-US" b="1" dirty="0">
                <a:solidFill>
                  <a:srgbClr val="D0702C"/>
                </a:solidFill>
                <a:latin typeface="Arial" panose="020B0604020202020204" pitchFamily="34" charset="0"/>
                <a:cs typeface="Arial" panose="020B0604020202020204" pitchFamily="34" charset="0"/>
              </a:rPr>
              <a:t> party to do it all)</a:t>
            </a:r>
            <a:endParaRPr lang="en-US" sz="2400" b="1" dirty="0">
              <a:solidFill>
                <a:srgbClr val="D0702C"/>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solidFill>
                  <a:srgbClr val="002D72"/>
                </a:solidFill>
                <a:latin typeface="Arial" panose="020B0604020202020204" pitchFamily="34" charset="0"/>
                <a:cs typeface="Arial" panose="020B0604020202020204" pitchFamily="34" charset="0"/>
              </a:rPr>
              <a:t>Revolving participant eligibility data</a:t>
            </a:r>
            <a:br>
              <a:rPr lang="en-US" sz="2400" b="1" dirty="0">
                <a:solidFill>
                  <a:srgbClr val="002D72"/>
                </a:solidFill>
                <a:latin typeface="Arial" panose="020B0604020202020204" pitchFamily="34" charset="0"/>
                <a:cs typeface="Arial" panose="020B0604020202020204" pitchFamily="34" charset="0"/>
              </a:rPr>
            </a:br>
            <a:r>
              <a:rPr lang="en-US" sz="2400" b="1" dirty="0">
                <a:solidFill>
                  <a:srgbClr val="002D72"/>
                </a:solidFill>
                <a:latin typeface="Arial" panose="020B0604020202020204" pitchFamily="34" charset="0"/>
                <a:cs typeface="Arial" panose="020B0604020202020204" pitchFamily="34" charset="0"/>
              </a:rPr>
              <a:t>*Develop a procedure for new students and collecting data</a:t>
            </a:r>
          </a:p>
          <a:p>
            <a:pPr marL="342900" indent="-342900">
              <a:buFont typeface="Arial" panose="020B0604020202020204" pitchFamily="34" charset="0"/>
              <a:buChar char="•"/>
            </a:pPr>
            <a:endParaRPr lang="en-US" sz="2400" b="1" dirty="0">
              <a:solidFill>
                <a:srgbClr val="CB6015"/>
              </a:solidFill>
              <a:latin typeface="Arial" panose="020B0604020202020204" pitchFamily="34" charset="0"/>
              <a:cs typeface="Arial" panose="020B0604020202020204" pitchFamily="34" charset="0"/>
            </a:endParaRPr>
          </a:p>
          <a:p>
            <a:endParaRPr lang="en-US" sz="2400" b="1" kern="100" dirty="0">
              <a:solidFill>
                <a:srgbClr val="910048"/>
              </a:solidFill>
              <a:effectLst/>
              <a:latin typeface="Arial" panose="020B0604020202020204" pitchFamily="34" charset="0"/>
              <a:ea typeface="Calibri" panose="020F0502020204030204" pitchFamily="34" charset="0"/>
              <a:cs typeface="Arial" panose="020B0604020202020204" pitchFamily="34" charset="0"/>
            </a:endParaRPr>
          </a:p>
          <a:p>
            <a:r>
              <a:rPr lang="en-US" sz="2400" b="1" kern="100" dirty="0">
                <a:solidFill>
                  <a:srgbClr val="D0702C"/>
                </a:solidFill>
                <a:latin typeface="Arial" panose="020B0604020202020204" pitchFamily="34" charset="0"/>
                <a:ea typeface="Calibri" panose="020F0502020204030204" pitchFamily="34" charset="0"/>
                <a:cs typeface="Arial" panose="020B0604020202020204" pitchFamily="34" charset="0"/>
              </a:rPr>
              <a:t>**Resource: Sample Timeline</a:t>
            </a:r>
            <a:endParaRPr lang="en-US" sz="2400" b="1" kern="100" dirty="0">
              <a:solidFill>
                <a:srgbClr val="D0702C"/>
              </a:solidFill>
              <a:effectLst/>
              <a:latin typeface="Arial" panose="020B0604020202020204" pitchFamily="34" charset="0"/>
              <a:ea typeface="Calibri" panose="020F0502020204030204" pitchFamily="34" charset="0"/>
              <a:cs typeface="Arial" panose="020B0604020202020204" pitchFamily="34" charset="0"/>
            </a:endParaRPr>
          </a:p>
          <a:p>
            <a:endParaRPr lang="en-US" sz="1500" b="1" dirty="0">
              <a:solidFill>
                <a:srgbClr val="002D7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CCBCEAC-B10B-387F-4EB8-07C2580E6A95}"/>
              </a:ext>
            </a:extLst>
          </p:cNvPr>
          <p:cNvSpPr txBox="1"/>
          <p:nvPr/>
        </p:nvSpPr>
        <p:spPr>
          <a:xfrm>
            <a:off x="159559" y="1091493"/>
            <a:ext cx="6223000" cy="707886"/>
          </a:xfrm>
          <a:prstGeom prst="rect">
            <a:avLst/>
          </a:prstGeom>
          <a:noFill/>
        </p:spPr>
        <p:txBody>
          <a:bodyPr wrap="square">
            <a:spAutoFit/>
          </a:bodyPr>
          <a:lstStyle/>
          <a:p>
            <a:r>
              <a:rPr lang="en-US" sz="4000" b="1">
                <a:solidFill>
                  <a:srgbClr val="DB905B"/>
                </a:solidFill>
                <a:latin typeface="Arial"/>
                <a:cs typeface="Arial"/>
              </a:rPr>
              <a:t>Continuous Alignment </a:t>
            </a:r>
            <a:endParaRPr lang="en-US" sz="4000"/>
          </a:p>
        </p:txBody>
      </p:sp>
      <p:pic>
        <p:nvPicPr>
          <p:cNvPr id="7" name="Graphic 6" descr="A logo with a star and a flame&#10;&#10;Description automatically generated">
            <a:extLst>
              <a:ext uri="{FF2B5EF4-FFF2-40B4-BE49-F238E27FC236}">
                <a16:creationId xmlns:a16="http://schemas.microsoft.com/office/drawing/2014/main" id="{9892DD97-2E8C-8DAE-132C-ACC673DB8B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997" y="6142389"/>
            <a:ext cx="637856" cy="637856"/>
          </a:xfrm>
          <a:prstGeom prst="rect">
            <a:avLst/>
          </a:prstGeom>
        </p:spPr>
      </p:pic>
    </p:spTree>
    <p:extLst>
      <p:ext uri="{BB962C8B-B14F-4D97-AF65-F5344CB8AC3E}">
        <p14:creationId xmlns:p14="http://schemas.microsoft.com/office/powerpoint/2010/main" val="203096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F08E696-DBF5-21BB-2C99-CF2FE256083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728B0DC-7E74-3E50-A630-301E454A8EAF}"/>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85BA62B-28A4-689C-869C-5A0C46125FAA}"/>
              </a:ext>
            </a:extLst>
          </p:cNvPr>
          <p:cNvSpPr>
            <a:spLocks noGrp="1"/>
          </p:cNvSpPr>
          <p:nvPr>
            <p:ph type="title"/>
          </p:nvPr>
        </p:nvSpPr>
        <p:spPr>
          <a:xfrm>
            <a:off x="26178" y="117693"/>
            <a:ext cx="12023983" cy="779236"/>
          </a:xfrm>
        </p:spPr>
        <p:txBody>
          <a:bodyPr>
            <a:noAutofit/>
          </a:bodyPr>
          <a:lstStyle/>
          <a:p>
            <a:r>
              <a:rPr lang="en-US" b="1">
                <a:solidFill>
                  <a:schemeClr val="bg1"/>
                </a:solidFill>
                <a:effectLst>
                  <a:outerShdw blurRad="50800" dist="38100" dir="5400000" algn="t" rotWithShape="0">
                    <a:prstClr val="black">
                      <a:alpha val="40000"/>
                    </a:prstClr>
                  </a:outerShdw>
                </a:effectLst>
                <a:latin typeface="Montserrat" panose="02000505000000020004" pitchFamily="2" charset="0"/>
              </a:rPr>
              <a:t>Ongoing Consultation</a:t>
            </a:r>
          </a:p>
        </p:txBody>
      </p:sp>
      <p:pic>
        <p:nvPicPr>
          <p:cNvPr id="7" name="Graphic 6" descr="A logo with a star and a flame&#10;&#10;Description automatically generated">
            <a:extLst>
              <a:ext uri="{FF2B5EF4-FFF2-40B4-BE49-F238E27FC236}">
                <a16:creationId xmlns:a16="http://schemas.microsoft.com/office/drawing/2014/main" id="{298F384A-F4F7-07A2-5F00-1BC4616FA4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997" y="6142389"/>
            <a:ext cx="637856" cy="637856"/>
          </a:xfrm>
          <a:prstGeom prst="rect">
            <a:avLst/>
          </a:prstGeom>
        </p:spPr>
      </p:pic>
      <p:pic>
        <p:nvPicPr>
          <p:cNvPr id="8" name="Picture 7">
            <a:extLst>
              <a:ext uri="{FF2B5EF4-FFF2-40B4-BE49-F238E27FC236}">
                <a16:creationId xmlns:a16="http://schemas.microsoft.com/office/drawing/2014/main" id="{B2802500-96E9-F7F1-2E0D-FCD8A79F8F0A}"/>
              </a:ext>
            </a:extLst>
          </p:cNvPr>
          <p:cNvPicPr>
            <a:picLocks noChangeAspect="1"/>
          </p:cNvPicPr>
          <p:nvPr/>
        </p:nvPicPr>
        <p:blipFill>
          <a:blip r:embed="rId5"/>
          <a:stretch>
            <a:fillRect/>
          </a:stretch>
        </p:blipFill>
        <p:spPr>
          <a:xfrm>
            <a:off x="198997" y="1201132"/>
            <a:ext cx="6680231" cy="4455735"/>
          </a:xfrm>
          <a:prstGeom prst="rect">
            <a:avLst/>
          </a:prstGeom>
        </p:spPr>
      </p:pic>
      <p:pic>
        <p:nvPicPr>
          <p:cNvPr id="10" name="Picture 9">
            <a:extLst>
              <a:ext uri="{FF2B5EF4-FFF2-40B4-BE49-F238E27FC236}">
                <a16:creationId xmlns:a16="http://schemas.microsoft.com/office/drawing/2014/main" id="{3D4EC497-3A50-BEE5-C814-EEFCE575F5DA}"/>
              </a:ext>
            </a:extLst>
          </p:cNvPr>
          <p:cNvPicPr>
            <a:picLocks noChangeAspect="1"/>
          </p:cNvPicPr>
          <p:nvPr/>
        </p:nvPicPr>
        <p:blipFill>
          <a:blip r:embed="rId6"/>
          <a:stretch>
            <a:fillRect/>
          </a:stretch>
        </p:blipFill>
        <p:spPr>
          <a:xfrm>
            <a:off x="4724176" y="2005582"/>
            <a:ext cx="7081436" cy="4455735"/>
          </a:xfrm>
          <a:prstGeom prst="rect">
            <a:avLst/>
          </a:prstGeom>
        </p:spPr>
      </p:pic>
    </p:spTree>
    <p:extLst>
      <p:ext uri="{BB962C8B-B14F-4D97-AF65-F5344CB8AC3E}">
        <p14:creationId xmlns:p14="http://schemas.microsoft.com/office/powerpoint/2010/main" val="3962568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32A3D14-C4DE-7A4E-97F8-C0F09C704EA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4A4CA30-2971-109A-877F-2D2BBADF8302}"/>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6D1570F-D1D2-A171-8703-EF0AE585B433}"/>
              </a:ext>
            </a:extLst>
          </p:cNvPr>
          <p:cNvSpPr>
            <a:spLocks noGrp="1"/>
          </p:cNvSpPr>
          <p:nvPr>
            <p:ph type="title"/>
          </p:nvPr>
        </p:nvSpPr>
        <p:spPr>
          <a:xfrm>
            <a:off x="26178" y="117693"/>
            <a:ext cx="12023983" cy="779236"/>
          </a:xfrm>
        </p:spPr>
        <p:txBody>
          <a:bodyPr>
            <a:noAutofit/>
          </a:bodyPr>
          <a:lstStyle/>
          <a:p>
            <a:r>
              <a:rPr lang="en-US" b="1" dirty="0">
                <a:solidFill>
                  <a:schemeClr val="bg1"/>
                </a:solidFill>
                <a:effectLst>
                  <a:outerShdw blurRad="50800" dist="38100" dir="5400000" algn="t" rotWithShape="0">
                    <a:prstClr val="black">
                      <a:alpha val="40000"/>
                    </a:prstClr>
                  </a:outerShdw>
                </a:effectLst>
                <a:latin typeface="Montserrat" panose="02000505000000020004" pitchFamily="2" charset="0"/>
              </a:rPr>
              <a:t>Required Components</a:t>
            </a:r>
          </a:p>
        </p:txBody>
      </p:sp>
      <p:sp>
        <p:nvSpPr>
          <p:cNvPr id="2" name="TextBox 1">
            <a:extLst>
              <a:ext uri="{FF2B5EF4-FFF2-40B4-BE49-F238E27FC236}">
                <a16:creationId xmlns:a16="http://schemas.microsoft.com/office/drawing/2014/main" id="{CAED79AF-1121-2852-4A97-8DCAE327D0C0}"/>
              </a:ext>
            </a:extLst>
          </p:cNvPr>
          <p:cNvSpPr txBox="1"/>
          <p:nvPr/>
        </p:nvSpPr>
        <p:spPr>
          <a:xfrm>
            <a:off x="147711" y="1142412"/>
            <a:ext cx="11872880" cy="5597895"/>
          </a:xfrm>
          <a:prstGeom prst="rect">
            <a:avLst/>
          </a:prstGeom>
          <a:solidFill>
            <a:schemeClr val="bg1"/>
          </a:solidFill>
          <a:effectLst/>
        </p:spPr>
        <p:txBody>
          <a:bodyPr wrap="square" lIns="91440" tIns="45720" rIns="91440" bIns="45720" rtlCol="0" anchor="t">
            <a:noAutofit/>
          </a:bodyPr>
          <a:lstStyle/>
          <a:p>
            <a:pPr>
              <a:buSzPct val="85000"/>
            </a:pPr>
            <a:r>
              <a:rPr lang="en-US" b="1" u="sng" dirty="0">
                <a:solidFill>
                  <a:srgbClr val="910048"/>
                </a:solidFill>
                <a:latin typeface="Arial"/>
                <a:ea typeface="Roboto"/>
                <a:cs typeface="Arial"/>
              </a:rPr>
              <a:t>AOC Highlights</a:t>
            </a:r>
            <a:r>
              <a:rPr lang="en-US" b="1" dirty="0">
                <a:solidFill>
                  <a:srgbClr val="910048"/>
                </a:solidFill>
                <a:latin typeface="Arial"/>
                <a:ea typeface="Roboto"/>
                <a:cs typeface="Arial"/>
              </a:rPr>
              <a:t>:</a:t>
            </a:r>
          </a:p>
          <a:p>
            <a:pPr marL="171450" indent="-171450">
              <a:buSzPct val="85000"/>
              <a:buFont typeface="Arial" panose="020B0604020202020204" pitchFamily="34" charset="0"/>
              <a:buChar char="•"/>
            </a:pPr>
            <a:r>
              <a:rPr lang="en-US" b="1" dirty="0">
                <a:solidFill>
                  <a:srgbClr val="232B64"/>
                </a:solidFill>
                <a:latin typeface="Arial"/>
                <a:ea typeface="Roboto"/>
                <a:cs typeface="Arial"/>
              </a:rPr>
              <a:t>Required according to statute</a:t>
            </a:r>
            <a:endParaRPr lang="en-US" dirty="0"/>
          </a:p>
          <a:p>
            <a:pPr marL="171450" indent="-171450" algn="l">
              <a:buSzPct val="85000"/>
              <a:buFont typeface="Arial" panose="020B0604020202020204" pitchFamily="34" charset="0"/>
              <a:buChar char="•"/>
            </a:pPr>
            <a:r>
              <a:rPr lang="en-US" b="1" dirty="0">
                <a:solidFill>
                  <a:srgbClr val="232B64"/>
                </a:solidFill>
                <a:latin typeface="Arial"/>
                <a:ea typeface="Roboto"/>
                <a:cs typeface="Arial"/>
              </a:rPr>
              <a:t>Only private schools that responded with verifiable data with their NIP</a:t>
            </a:r>
          </a:p>
          <a:p>
            <a:pPr marL="171450" indent="-171450">
              <a:buSzPct val="85000"/>
              <a:buFont typeface="Arial" panose="020B0604020202020204" pitchFamily="34" charset="0"/>
              <a:buChar char="•"/>
            </a:pPr>
            <a:r>
              <a:rPr lang="en-US" b="1" dirty="0">
                <a:solidFill>
                  <a:srgbClr val="232B64"/>
                </a:solidFill>
                <a:latin typeface="Arial"/>
                <a:ea typeface="Roboto"/>
                <a:cs typeface="Arial"/>
              </a:rPr>
              <a:t>Include consultation topics discussed between LEA and private school</a:t>
            </a:r>
          </a:p>
          <a:p>
            <a:pPr marL="171450" indent="-171450">
              <a:buSzPct val="85000"/>
              <a:buFont typeface="Arial" panose="020B0604020202020204" pitchFamily="34" charset="0"/>
              <a:buChar char="•"/>
            </a:pPr>
            <a:r>
              <a:rPr lang="en-US" b="1" dirty="0">
                <a:solidFill>
                  <a:srgbClr val="232B64"/>
                </a:solidFill>
                <a:latin typeface="Arial"/>
                <a:ea typeface="Roboto"/>
                <a:cs typeface="Arial"/>
              </a:rPr>
              <a:t>Required for Equitable Service Monitoring by September 30</a:t>
            </a:r>
            <a:endParaRPr lang="en-US" dirty="0"/>
          </a:p>
          <a:p>
            <a:pPr marL="171450" indent="-171450" algn="l">
              <a:buSzPct val="85000"/>
              <a:buFont typeface="Arial" panose="020B0604020202020204" pitchFamily="34" charset="0"/>
              <a:buChar char="•"/>
            </a:pPr>
            <a:r>
              <a:rPr lang="en-US" b="1" dirty="0">
                <a:solidFill>
                  <a:srgbClr val="232B64"/>
                </a:solidFill>
                <a:latin typeface="Arial"/>
                <a:ea typeface="Roboto"/>
                <a:cs typeface="Arial"/>
              </a:rPr>
              <a:t>Equitable share</a:t>
            </a:r>
          </a:p>
          <a:p>
            <a:pPr marL="171450" indent="-171450" algn="l">
              <a:buSzPct val="85000"/>
              <a:buFont typeface="Arial" panose="020B0604020202020204" pitchFamily="34" charset="0"/>
              <a:buChar char="•"/>
            </a:pPr>
            <a:r>
              <a:rPr lang="en-US" b="1" dirty="0">
                <a:solidFill>
                  <a:srgbClr val="232B64"/>
                </a:solidFill>
                <a:latin typeface="Arial"/>
                <a:ea typeface="Roboto"/>
                <a:cs typeface="Arial"/>
              </a:rPr>
              <a:t>Family engagement equitable share</a:t>
            </a:r>
          </a:p>
        </p:txBody>
      </p:sp>
      <p:pic>
        <p:nvPicPr>
          <p:cNvPr id="9" name="Picture 8">
            <a:extLst>
              <a:ext uri="{FF2B5EF4-FFF2-40B4-BE49-F238E27FC236}">
                <a16:creationId xmlns:a16="http://schemas.microsoft.com/office/drawing/2014/main" id="{6F7D285A-18C8-402F-6A46-496A99ECA70E}"/>
              </a:ext>
            </a:extLst>
          </p:cNvPr>
          <p:cNvPicPr>
            <a:picLocks noChangeAspect="1"/>
          </p:cNvPicPr>
          <p:nvPr/>
        </p:nvPicPr>
        <p:blipFill>
          <a:blip r:embed="rId3"/>
          <a:srcRect l="7346" r="8717"/>
          <a:stretch/>
        </p:blipFill>
        <p:spPr>
          <a:xfrm>
            <a:off x="3086687" y="3192250"/>
            <a:ext cx="8939699" cy="2495898"/>
          </a:xfrm>
          <a:prstGeom prst="rect">
            <a:avLst/>
          </a:prstGeom>
        </p:spPr>
      </p:pic>
      <p:pic>
        <p:nvPicPr>
          <p:cNvPr id="6" name="Graphic 5" descr="A logo with a star and a flame&#10;&#10;Description automatically generated">
            <a:extLst>
              <a:ext uri="{FF2B5EF4-FFF2-40B4-BE49-F238E27FC236}">
                <a16:creationId xmlns:a16="http://schemas.microsoft.com/office/drawing/2014/main" id="{F25BEFAB-B933-7AB7-CD81-D9F5703930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614" y="5688148"/>
            <a:ext cx="987587" cy="987587"/>
          </a:xfrm>
          <a:prstGeom prst="rect">
            <a:avLst/>
          </a:prstGeom>
        </p:spPr>
      </p:pic>
    </p:spTree>
    <p:extLst>
      <p:ext uri="{BB962C8B-B14F-4D97-AF65-F5344CB8AC3E}">
        <p14:creationId xmlns:p14="http://schemas.microsoft.com/office/powerpoint/2010/main" val="159534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09B1274-980C-0B9A-93E7-0AC162BC699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EC1DD6E-9635-40DE-9EBE-CAFD76284859}"/>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C6E83F7-7413-A465-CEB4-CDC6833F8A23}"/>
              </a:ext>
            </a:extLst>
          </p:cNvPr>
          <p:cNvSpPr>
            <a:spLocks noGrp="1"/>
          </p:cNvSpPr>
          <p:nvPr>
            <p:ph type="title"/>
          </p:nvPr>
        </p:nvSpPr>
        <p:spPr>
          <a:xfrm>
            <a:off x="26178" y="117693"/>
            <a:ext cx="12023983" cy="779236"/>
          </a:xfrm>
        </p:spPr>
        <p:txBody>
          <a:bodyPr>
            <a:noAutofit/>
          </a:bodyPr>
          <a:lstStyle/>
          <a:p>
            <a:r>
              <a:rPr lang="en-US" b="1">
                <a:solidFill>
                  <a:schemeClr val="bg1"/>
                </a:solidFill>
                <a:effectLst>
                  <a:outerShdw blurRad="50800" dist="38100" dir="5400000" algn="t" rotWithShape="0">
                    <a:prstClr val="black">
                      <a:alpha val="40000"/>
                    </a:prstClr>
                  </a:outerShdw>
                </a:effectLst>
                <a:latin typeface="Montserrat" panose="02000505000000020004" pitchFamily="2" charset="0"/>
              </a:rPr>
              <a:t>Affirmation of Consultation (AOC)</a:t>
            </a:r>
          </a:p>
        </p:txBody>
      </p:sp>
      <p:sp>
        <p:nvSpPr>
          <p:cNvPr id="2" name="TextBox 1">
            <a:extLst>
              <a:ext uri="{FF2B5EF4-FFF2-40B4-BE49-F238E27FC236}">
                <a16:creationId xmlns:a16="http://schemas.microsoft.com/office/drawing/2014/main" id="{8FCDE2F0-D680-4A23-069A-05488E66F9C1}"/>
              </a:ext>
            </a:extLst>
          </p:cNvPr>
          <p:cNvSpPr txBox="1"/>
          <p:nvPr/>
        </p:nvSpPr>
        <p:spPr>
          <a:xfrm>
            <a:off x="177281" y="1145146"/>
            <a:ext cx="11872880" cy="425960"/>
          </a:xfrm>
          <a:prstGeom prst="rect">
            <a:avLst/>
          </a:prstGeom>
          <a:solidFill>
            <a:schemeClr val="bg1"/>
          </a:solidFill>
          <a:effectLst/>
        </p:spPr>
        <p:txBody>
          <a:bodyPr wrap="square" lIns="91440" tIns="45720" rIns="91440" bIns="45720" rtlCol="0" anchor="t">
            <a:noAutofit/>
          </a:bodyPr>
          <a:lstStyle/>
          <a:p>
            <a:pPr>
              <a:buSzPct val="85000"/>
            </a:pPr>
            <a:r>
              <a:rPr lang="en-US" sz="2000" b="1" dirty="0">
                <a:solidFill>
                  <a:srgbClr val="232B64"/>
                </a:solidFill>
                <a:latin typeface="Arial"/>
                <a:ea typeface="Roboto"/>
                <a:cs typeface="Arial"/>
              </a:rPr>
              <a:t>Affirmation of Consultation Practice: Required fields are marked with an *</a:t>
            </a:r>
            <a:endParaRPr lang="en-US" sz="2000" b="1" dirty="0">
              <a:solidFill>
                <a:srgbClr val="232B64"/>
              </a:solidFill>
              <a:latin typeface="Arial" panose="020B0604020202020204" pitchFamily="34" charset="0"/>
              <a:ea typeface="Roboto" panose="02000000000000000000" pitchFamily="2" charset="0"/>
              <a:cs typeface="Arial" panose="020B0604020202020204" pitchFamily="34" charset="0"/>
            </a:endParaRPr>
          </a:p>
          <a:p>
            <a:pPr marL="171450" indent="-171450" algn="l">
              <a:buSzPct val="85000"/>
              <a:buFont typeface="Arial" panose="020B0604020202020204" pitchFamily="34" charset="0"/>
              <a:buChar char="•"/>
            </a:pPr>
            <a:endParaRPr lang="en-US" sz="1400" b="1" dirty="0">
              <a:solidFill>
                <a:srgbClr val="232B64"/>
              </a:solidFill>
              <a:latin typeface="Arial" panose="020B0604020202020204" pitchFamily="34" charset="0"/>
              <a:ea typeface="Roboto" panose="02000000000000000000" pitchFamily="2" charset="0"/>
              <a:cs typeface="Arial" panose="020B0604020202020204" pitchFamily="34" charset="0"/>
            </a:endParaRPr>
          </a:p>
          <a:p>
            <a:pPr marL="171450" indent="-171450" algn="l">
              <a:buSzPct val="85000"/>
              <a:buFont typeface="Arial" panose="020B0604020202020204" pitchFamily="34" charset="0"/>
              <a:buChar char="•"/>
            </a:pPr>
            <a:endParaRPr lang="en-US" sz="1400" b="1" dirty="0">
              <a:solidFill>
                <a:srgbClr val="232B64"/>
              </a:solidFill>
              <a:latin typeface="Arial" panose="020B0604020202020204" pitchFamily="34" charset="0"/>
              <a:ea typeface="Roboto" panose="02000000000000000000" pitchFamily="2" charset="0"/>
              <a:cs typeface="Arial" panose="020B0604020202020204" pitchFamily="34" charset="0"/>
            </a:endParaRPr>
          </a:p>
          <a:p>
            <a:pPr marL="171450" indent="-171450" algn="l">
              <a:buSzPct val="85000"/>
              <a:buFont typeface="Arial" panose="020B0604020202020204" pitchFamily="34" charset="0"/>
              <a:buChar char="•"/>
            </a:pPr>
            <a:endParaRPr lang="en-US" sz="1400" b="1" dirty="0">
              <a:solidFill>
                <a:srgbClr val="232B64"/>
              </a:solidFill>
              <a:latin typeface="Arial" panose="020B0604020202020204" pitchFamily="34" charset="0"/>
              <a:ea typeface="Roboto" panose="02000000000000000000" pitchFamily="2" charset="0"/>
              <a:cs typeface="Arial" panose="020B0604020202020204" pitchFamily="34" charset="0"/>
            </a:endParaRPr>
          </a:p>
          <a:p>
            <a:pPr marL="171450" indent="-171450" algn="l">
              <a:buSzPct val="85000"/>
              <a:buFont typeface="Arial" panose="020B0604020202020204" pitchFamily="34" charset="0"/>
              <a:buChar char="•"/>
            </a:pPr>
            <a:endParaRPr lang="en-US" sz="1400" b="1" dirty="0">
              <a:solidFill>
                <a:srgbClr val="232B64"/>
              </a:solidFill>
              <a:latin typeface="Arial" panose="020B0604020202020204" pitchFamily="34" charset="0"/>
              <a:ea typeface="Roboto" panose="02000000000000000000" pitchFamily="2" charset="0"/>
              <a:cs typeface="Arial" panose="020B0604020202020204" pitchFamily="34" charset="0"/>
            </a:endParaRPr>
          </a:p>
          <a:p>
            <a:pPr marL="171450" indent="-171450" algn="l">
              <a:buSzPct val="85000"/>
              <a:buFont typeface="Arial" panose="020B0604020202020204" pitchFamily="34" charset="0"/>
              <a:buChar char="•"/>
            </a:pPr>
            <a:endParaRPr lang="en-US" sz="1400" b="1" dirty="0">
              <a:solidFill>
                <a:srgbClr val="232B64"/>
              </a:solidFill>
              <a:latin typeface="Arial" panose="020B0604020202020204" pitchFamily="34" charset="0"/>
              <a:ea typeface="Roboto" panose="02000000000000000000" pitchFamily="2" charset="0"/>
              <a:cs typeface="Arial" panose="020B0604020202020204" pitchFamily="34" charset="0"/>
            </a:endParaRPr>
          </a:p>
          <a:p>
            <a:pPr marL="171450" indent="-171450" algn="l">
              <a:buSzPct val="85000"/>
              <a:buFont typeface="Arial" panose="020B0604020202020204" pitchFamily="34" charset="0"/>
              <a:buChar char="•"/>
            </a:pPr>
            <a:endParaRPr lang="en-US" sz="1400" b="1" dirty="0">
              <a:solidFill>
                <a:srgbClr val="232B64"/>
              </a:solidFill>
              <a:latin typeface="Arial" panose="020B0604020202020204" pitchFamily="34" charset="0"/>
              <a:ea typeface="Roboto" panose="02000000000000000000" pitchFamily="2" charset="0"/>
              <a:cs typeface="Arial" panose="020B0604020202020204" pitchFamily="34" charset="0"/>
            </a:endParaRPr>
          </a:p>
          <a:p>
            <a:pPr marL="171450" indent="-171450" algn="l">
              <a:buSzPct val="85000"/>
              <a:buFont typeface="Arial" panose="020B0604020202020204" pitchFamily="34" charset="0"/>
              <a:buChar char="•"/>
            </a:pPr>
            <a:endParaRPr lang="en-US" sz="1400" b="1" dirty="0">
              <a:solidFill>
                <a:srgbClr val="232B64"/>
              </a:solidFill>
              <a:latin typeface="Arial" panose="020B0604020202020204" pitchFamily="34" charset="0"/>
              <a:ea typeface="Roboto" panose="02000000000000000000" pitchFamily="2" charset="0"/>
              <a:cs typeface="Arial" panose="020B0604020202020204" pitchFamily="34" charset="0"/>
            </a:endParaRPr>
          </a:p>
          <a:p>
            <a:pPr marL="171450" indent="-171450" algn="l">
              <a:buSzPct val="85000"/>
              <a:buFont typeface="Arial" panose="020B0604020202020204" pitchFamily="34" charset="0"/>
              <a:buChar char="•"/>
            </a:pPr>
            <a:endParaRPr lang="en-US" sz="1400" b="1" dirty="0">
              <a:solidFill>
                <a:srgbClr val="232B64"/>
              </a:solidFill>
              <a:latin typeface="Arial" panose="020B0604020202020204" pitchFamily="34" charset="0"/>
              <a:ea typeface="Roboto" panose="02000000000000000000" pitchFamily="2" charset="0"/>
              <a:cs typeface="Arial" panose="020B0604020202020204" pitchFamily="34" charset="0"/>
            </a:endParaRPr>
          </a:p>
          <a:p>
            <a:pPr marL="171450" indent="-171450" algn="l">
              <a:buSzPct val="85000"/>
              <a:buFont typeface="Arial" panose="020B0604020202020204" pitchFamily="34" charset="0"/>
              <a:buChar char="•"/>
            </a:pPr>
            <a:endParaRPr lang="en-US" sz="1400" b="1" dirty="0">
              <a:solidFill>
                <a:srgbClr val="232B64"/>
              </a:solidFill>
              <a:latin typeface="Arial" panose="020B0604020202020204" pitchFamily="34" charset="0"/>
              <a:ea typeface="Roboto" panose="02000000000000000000" pitchFamily="2" charset="0"/>
              <a:cs typeface="Arial" panose="020B0604020202020204" pitchFamily="34" charset="0"/>
            </a:endParaRPr>
          </a:p>
        </p:txBody>
      </p:sp>
      <p:pic>
        <p:nvPicPr>
          <p:cNvPr id="6" name="Picture 5">
            <a:extLst>
              <a:ext uri="{FF2B5EF4-FFF2-40B4-BE49-F238E27FC236}">
                <a16:creationId xmlns:a16="http://schemas.microsoft.com/office/drawing/2014/main" id="{585C0710-0699-E77B-E43B-A61938AD867B}"/>
              </a:ext>
            </a:extLst>
          </p:cNvPr>
          <p:cNvPicPr>
            <a:picLocks noChangeAspect="1"/>
          </p:cNvPicPr>
          <p:nvPr/>
        </p:nvPicPr>
        <p:blipFill>
          <a:blip r:embed="rId3"/>
          <a:stretch>
            <a:fillRect/>
          </a:stretch>
        </p:blipFill>
        <p:spPr>
          <a:xfrm>
            <a:off x="1369684" y="1701627"/>
            <a:ext cx="9422553" cy="5038680"/>
          </a:xfrm>
          <a:prstGeom prst="rect">
            <a:avLst/>
          </a:prstGeom>
        </p:spPr>
      </p:pic>
      <p:pic>
        <p:nvPicPr>
          <p:cNvPr id="7" name="Graphic 6" descr="A logo with a star and a flame&#10;&#10;Description automatically generated">
            <a:extLst>
              <a:ext uri="{FF2B5EF4-FFF2-40B4-BE49-F238E27FC236}">
                <a16:creationId xmlns:a16="http://schemas.microsoft.com/office/drawing/2014/main" id="{43046DBB-DE2B-3C09-F21E-00E2965FCB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9594" y="5719590"/>
            <a:ext cx="987587" cy="987587"/>
          </a:xfrm>
          <a:prstGeom prst="rect">
            <a:avLst/>
          </a:prstGeom>
        </p:spPr>
      </p:pic>
      <p:cxnSp>
        <p:nvCxnSpPr>
          <p:cNvPr id="8" name="Straight Connector 7">
            <a:extLst>
              <a:ext uri="{FF2B5EF4-FFF2-40B4-BE49-F238E27FC236}">
                <a16:creationId xmlns:a16="http://schemas.microsoft.com/office/drawing/2014/main" id="{F8ADAF50-D8F0-A547-260D-970AA4BDD85D}"/>
              </a:ext>
            </a:extLst>
          </p:cNvPr>
          <p:cNvCxnSpPr/>
          <p:nvPr/>
        </p:nvCxnSpPr>
        <p:spPr>
          <a:xfrm>
            <a:off x="1611517" y="4897925"/>
            <a:ext cx="10139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1B86781-27B0-6800-0A14-1237C08AB25B}"/>
              </a:ext>
            </a:extLst>
          </p:cNvPr>
          <p:cNvCxnSpPr/>
          <p:nvPr/>
        </p:nvCxnSpPr>
        <p:spPr>
          <a:xfrm>
            <a:off x="2986135" y="4897925"/>
            <a:ext cx="10139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676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A7D6144-48A8-E3ED-1E5F-57BDCA30625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2E4DAC2-0AC8-4420-E92E-B8C4A688DD0E}"/>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FA7BB36-2A59-30C7-CC0F-25B07543FC73}"/>
              </a:ext>
            </a:extLst>
          </p:cNvPr>
          <p:cNvSpPr>
            <a:spLocks noGrp="1"/>
          </p:cNvSpPr>
          <p:nvPr>
            <p:ph type="title"/>
          </p:nvPr>
        </p:nvSpPr>
        <p:spPr>
          <a:xfrm>
            <a:off x="26178" y="117693"/>
            <a:ext cx="12023983" cy="779236"/>
          </a:xfrm>
        </p:spPr>
        <p:txBody>
          <a:bodyPr>
            <a:noAutofit/>
          </a:bodyPr>
          <a:lstStyle/>
          <a:p>
            <a:r>
              <a:rPr lang="en-US" b="1">
                <a:solidFill>
                  <a:schemeClr val="bg1"/>
                </a:solidFill>
                <a:effectLst>
                  <a:outerShdw blurRad="50800" dist="38100" dir="5400000" algn="t" rotWithShape="0">
                    <a:prstClr val="black">
                      <a:alpha val="40000"/>
                    </a:prstClr>
                  </a:outerShdw>
                </a:effectLst>
                <a:latin typeface="Montserrat" panose="02000505000000020004" pitchFamily="2" charset="0"/>
              </a:rPr>
              <a:t>Affirmation of Consultation (AOC)</a:t>
            </a:r>
          </a:p>
        </p:txBody>
      </p:sp>
      <p:pic>
        <p:nvPicPr>
          <p:cNvPr id="7" name="Picture 6">
            <a:extLst>
              <a:ext uri="{FF2B5EF4-FFF2-40B4-BE49-F238E27FC236}">
                <a16:creationId xmlns:a16="http://schemas.microsoft.com/office/drawing/2014/main" id="{C666E586-03D4-C120-E8C4-EB30EB1272B4}"/>
              </a:ext>
            </a:extLst>
          </p:cNvPr>
          <p:cNvPicPr>
            <a:picLocks noChangeAspect="1"/>
          </p:cNvPicPr>
          <p:nvPr/>
        </p:nvPicPr>
        <p:blipFill>
          <a:blip r:embed="rId3"/>
          <a:stretch>
            <a:fillRect/>
          </a:stretch>
        </p:blipFill>
        <p:spPr>
          <a:xfrm>
            <a:off x="1518908" y="1132320"/>
            <a:ext cx="8327085" cy="2699330"/>
          </a:xfrm>
          <a:prstGeom prst="rect">
            <a:avLst/>
          </a:prstGeom>
        </p:spPr>
      </p:pic>
      <p:pic>
        <p:nvPicPr>
          <p:cNvPr id="9" name="Picture 8">
            <a:extLst>
              <a:ext uri="{FF2B5EF4-FFF2-40B4-BE49-F238E27FC236}">
                <a16:creationId xmlns:a16="http://schemas.microsoft.com/office/drawing/2014/main" id="{633A841B-F085-89B8-9C41-0ECE78C5EC5C}"/>
              </a:ext>
            </a:extLst>
          </p:cNvPr>
          <p:cNvPicPr>
            <a:picLocks noChangeAspect="1"/>
          </p:cNvPicPr>
          <p:nvPr/>
        </p:nvPicPr>
        <p:blipFill>
          <a:blip r:embed="rId4"/>
          <a:stretch>
            <a:fillRect/>
          </a:stretch>
        </p:blipFill>
        <p:spPr>
          <a:xfrm>
            <a:off x="1518908" y="3949344"/>
            <a:ext cx="8327084" cy="2816513"/>
          </a:xfrm>
          <a:prstGeom prst="rect">
            <a:avLst/>
          </a:prstGeom>
        </p:spPr>
      </p:pic>
      <p:pic>
        <p:nvPicPr>
          <p:cNvPr id="5" name="Graphic 4" descr="A logo with a star and a flame&#10;&#10;Description automatically generated">
            <a:extLst>
              <a:ext uri="{FF2B5EF4-FFF2-40B4-BE49-F238E27FC236}">
                <a16:creationId xmlns:a16="http://schemas.microsoft.com/office/drawing/2014/main" id="{F245B64C-B2E5-A0CB-EDC3-604D800E81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594" y="5719590"/>
            <a:ext cx="987587" cy="987587"/>
          </a:xfrm>
          <a:prstGeom prst="rect">
            <a:avLst/>
          </a:prstGeom>
        </p:spPr>
      </p:pic>
      <p:sp>
        <p:nvSpPr>
          <p:cNvPr id="2" name="Rectangle 1">
            <a:extLst>
              <a:ext uri="{FF2B5EF4-FFF2-40B4-BE49-F238E27FC236}">
                <a16:creationId xmlns:a16="http://schemas.microsoft.com/office/drawing/2014/main" id="{32034EB3-C8D8-7FF2-8435-8A3C2EFD0B28}"/>
              </a:ext>
            </a:extLst>
          </p:cNvPr>
          <p:cNvSpPr/>
          <p:nvPr/>
        </p:nvSpPr>
        <p:spPr>
          <a:xfrm>
            <a:off x="3136392" y="5321808"/>
            <a:ext cx="6160008" cy="283464"/>
          </a:xfrm>
          <a:prstGeom prst="rect">
            <a:avLst/>
          </a:prstGeom>
          <a:solidFill>
            <a:srgbClr val="FFFF0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01512A7-6561-097C-7382-49A42DB92914}"/>
              </a:ext>
            </a:extLst>
          </p:cNvPr>
          <p:cNvSpPr/>
          <p:nvPr/>
        </p:nvSpPr>
        <p:spPr>
          <a:xfrm>
            <a:off x="1602232" y="5592064"/>
            <a:ext cx="6261608" cy="209296"/>
          </a:xfrm>
          <a:prstGeom prst="rect">
            <a:avLst/>
          </a:prstGeom>
          <a:solidFill>
            <a:srgbClr val="FFFF0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C21BB59-167C-071A-04C5-079B8C632A07}"/>
              </a:ext>
            </a:extLst>
          </p:cNvPr>
          <p:cNvSpPr/>
          <p:nvPr/>
        </p:nvSpPr>
        <p:spPr>
          <a:xfrm>
            <a:off x="5293360" y="4406363"/>
            <a:ext cx="4552632" cy="283464"/>
          </a:xfrm>
          <a:prstGeom prst="rect">
            <a:avLst/>
          </a:prstGeom>
          <a:solidFill>
            <a:srgbClr val="FFFF0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BE14C8A-216B-3B9B-A0C9-3A1C64F76DD6}"/>
              </a:ext>
            </a:extLst>
          </p:cNvPr>
          <p:cNvSpPr/>
          <p:nvPr/>
        </p:nvSpPr>
        <p:spPr>
          <a:xfrm>
            <a:off x="1512603" y="4602945"/>
            <a:ext cx="6063343" cy="283464"/>
          </a:xfrm>
          <a:prstGeom prst="rect">
            <a:avLst/>
          </a:prstGeom>
          <a:solidFill>
            <a:srgbClr val="FFFF0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81BD09-B602-C328-F8CD-17C3F4CFB14A}"/>
              </a:ext>
            </a:extLst>
          </p:cNvPr>
          <p:cNvSpPr/>
          <p:nvPr/>
        </p:nvSpPr>
        <p:spPr>
          <a:xfrm>
            <a:off x="2346008" y="6027370"/>
            <a:ext cx="7499984" cy="209296"/>
          </a:xfrm>
          <a:prstGeom prst="rect">
            <a:avLst/>
          </a:prstGeom>
          <a:solidFill>
            <a:srgbClr val="FFFF0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6D577B-B51F-9D37-F745-5422A112EB78}"/>
              </a:ext>
            </a:extLst>
          </p:cNvPr>
          <p:cNvSpPr/>
          <p:nvPr/>
        </p:nvSpPr>
        <p:spPr>
          <a:xfrm>
            <a:off x="1543368" y="6291965"/>
            <a:ext cx="5294312" cy="209296"/>
          </a:xfrm>
          <a:prstGeom prst="rect">
            <a:avLst/>
          </a:prstGeom>
          <a:solidFill>
            <a:srgbClr val="FFFF0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094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A2A17FD-C39F-E9A7-5067-6346B16D154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099E8AD-FD44-6412-F8B0-83E6BDDCAC2A}"/>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CA963C6-0AAF-002F-95C7-CA8CF4C49B8C}"/>
              </a:ext>
            </a:extLst>
          </p:cNvPr>
          <p:cNvSpPr>
            <a:spLocks noGrp="1"/>
          </p:cNvSpPr>
          <p:nvPr>
            <p:ph type="title"/>
          </p:nvPr>
        </p:nvSpPr>
        <p:spPr>
          <a:xfrm>
            <a:off x="26178" y="117693"/>
            <a:ext cx="12023983" cy="779236"/>
          </a:xfrm>
        </p:spPr>
        <p:txBody>
          <a:bodyPr>
            <a:noAutofit/>
          </a:bodyPr>
          <a:lstStyle/>
          <a:p>
            <a:r>
              <a:rPr lang="en-US" b="1">
                <a:solidFill>
                  <a:schemeClr val="bg1"/>
                </a:solidFill>
                <a:effectLst>
                  <a:outerShdw blurRad="50800" dist="38100" dir="5400000" algn="t" rotWithShape="0">
                    <a:prstClr val="black">
                      <a:alpha val="40000"/>
                    </a:prstClr>
                  </a:outerShdw>
                </a:effectLst>
                <a:latin typeface="Montserrat" panose="02000505000000020004" pitchFamily="2" charset="0"/>
              </a:rPr>
              <a:t>Affirmation of Consultation (AOC)</a:t>
            </a:r>
          </a:p>
        </p:txBody>
      </p:sp>
      <p:pic>
        <p:nvPicPr>
          <p:cNvPr id="5" name="Picture 4">
            <a:extLst>
              <a:ext uri="{FF2B5EF4-FFF2-40B4-BE49-F238E27FC236}">
                <a16:creationId xmlns:a16="http://schemas.microsoft.com/office/drawing/2014/main" id="{EF7B9DB8-CE49-6FBB-CC92-1DAC62F3AD66}"/>
              </a:ext>
            </a:extLst>
          </p:cNvPr>
          <p:cNvPicPr>
            <a:picLocks noChangeAspect="1"/>
          </p:cNvPicPr>
          <p:nvPr/>
        </p:nvPicPr>
        <p:blipFill>
          <a:blip r:embed="rId3"/>
          <a:stretch>
            <a:fillRect/>
          </a:stretch>
        </p:blipFill>
        <p:spPr>
          <a:xfrm>
            <a:off x="1029434" y="1132320"/>
            <a:ext cx="10264525" cy="4690250"/>
          </a:xfrm>
          <a:prstGeom prst="rect">
            <a:avLst/>
          </a:prstGeom>
        </p:spPr>
      </p:pic>
      <p:pic>
        <p:nvPicPr>
          <p:cNvPr id="6" name="Graphic 5" descr="A logo with a star and a flame&#10;&#10;Description automatically generated">
            <a:extLst>
              <a:ext uri="{FF2B5EF4-FFF2-40B4-BE49-F238E27FC236}">
                <a16:creationId xmlns:a16="http://schemas.microsoft.com/office/drawing/2014/main" id="{4C2964EA-57FB-D9B1-334C-2AAA371CE2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6087" y="5761343"/>
            <a:ext cx="987587" cy="987587"/>
          </a:xfrm>
          <a:prstGeom prst="rect">
            <a:avLst/>
          </a:prstGeom>
        </p:spPr>
      </p:pic>
      <p:sp>
        <p:nvSpPr>
          <p:cNvPr id="2" name="Oval 1">
            <a:extLst>
              <a:ext uri="{FF2B5EF4-FFF2-40B4-BE49-F238E27FC236}">
                <a16:creationId xmlns:a16="http://schemas.microsoft.com/office/drawing/2014/main" id="{D9070351-44F2-5502-DDB4-5D98B9ACA870}"/>
              </a:ext>
            </a:extLst>
          </p:cNvPr>
          <p:cNvSpPr/>
          <p:nvPr/>
        </p:nvSpPr>
        <p:spPr>
          <a:xfrm>
            <a:off x="1195057" y="5377758"/>
            <a:ext cx="10112721" cy="562507"/>
          </a:xfrm>
          <a:prstGeom prst="ellipse">
            <a:avLst/>
          </a:prstGeom>
          <a:noFill/>
          <a:ln w="57150">
            <a:solidFill>
              <a:srgbClr val="9100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076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707D906-998E-C57B-C436-653D706EE54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D04EA2E-70B7-7C7B-2F4B-775832B8CE05}"/>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3D8F350-BE75-AADC-05A9-DE5D20185E2A}"/>
              </a:ext>
            </a:extLst>
          </p:cNvPr>
          <p:cNvSpPr>
            <a:spLocks noGrp="1"/>
          </p:cNvSpPr>
          <p:nvPr>
            <p:ph type="title"/>
          </p:nvPr>
        </p:nvSpPr>
        <p:spPr>
          <a:xfrm>
            <a:off x="26178" y="117693"/>
            <a:ext cx="12023983" cy="779236"/>
          </a:xfrm>
        </p:spPr>
        <p:txBody>
          <a:bodyPr>
            <a:noAutofit/>
          </a:bodyPr>
          <a:lstStyle/>
          <a:p>
            <a:r>
              <a:rPr lang="en-US" b="1">
                <a:solidFill>
                  <a:schemeClr val="bg1"/>
                </a:solidFill>
                <a:effectLst>
                  <a:outerShdw blurRad="50800" dist="38100" dir="5400000" algn="t" rotWithShape="0">
                    <a:prstClr val="black">
                      <a:alpha val="40000"/>
                    </a:prstClr>
                  </a:outerShdw>
                </a:effectLst>
                <a:latin typeface="Montserrat" panose="02000505000000020004" pitchFamily="2" charset="0"/>
              </a:rPr>
              <a:t>Affirmation of Consultation (AOC)</a:t>
            </a:r>
          </a:p>
        </p:txBody>
      </p:sp>
      <p:pic>
        <p:nvPicPr>
          <p:cNvPr id="6" name="Picture 5">
            <a:extLst>
              <a:ext uri="{FF2B5EF4-FFF2-40B4-BE49-F238E27FC236}">
                <a16:creationId xmlns:a16="http://schemas.microsoft.com/office/drawing/2014/main" id="{8F3249C9-ED06-213B-F14E-F4C1FF464261}"/>
              </a:ext>
            </a:extLst>
          </p:cNvPr>
          <p:cNvPicPr>
            <a:picLocks noChangeAspect="1"/>
          </p:cNvPicPr>
          <p:nvPr/>
        </p:nvPicPr>
        <p:blipFill>
          <a:blip r:embed="rId3"/>
          <a:stretch>
            <a:fillRect/>
          </a:stretch>
        </p:blipFill>
        <p:spPr>
          <a:xfrm>
            <a:off x="2069312" y="1132320"/>
            <a:ext cx="7343690" cy="2849528"/>
          </a:xfrm>
          <a:prstGeom prst="rect">
            <a:avLst/>
          </a:prstGeom>
        </p:spPr>
      </p:pic>
      <p:pic>
        <p:nvPicPr>
          <p:cNvPr id="8" name="Picture 7">
            <a:extLst>
              <a:ext uri="{FF2B5EF4-FFF2-40B4-BE49-F238E27FC236}">
                <a16:creationId xmlns:a16="http://schemas.microsoft.com/office/drawing/2014/main" id="{7C759BE2-0AB1-514D-303C-B09F3B654137}"/>
              </a:ext>
            </a:extLst>
          </p:cNvPr>
          <p:cNvPicPr>
            <a:picLocks noChangeAspect="1"/>
          </p:cNvPicPr>
          <p:nvPr/>
        </p:nvPicPr>
        <p:blipFill>
          <a:blip r:embed="rId4"/>
          <a:stretch>
            <a:fillRect/>
          </a:stretch>
        </p:blipFill>
        <p:spPr>
          <a:xfrm>
            <a:off x="2069312" y="4099543"/>
            <a:ext cx="7343690" cy="2647788"/>
          </a:xfrm>
          <a:prstGeom prst="rect">
            <a:avLst/>
          </a:prstGeom>
        </p:spPr>
      </p:pic>
      <p:pic>
        <p:nvPicPr>
          <p:cNvPr id="5" name="Graphic 4" descr="A logo with a star and a flame&#10;&#10;Description automatically generated">
            <a:extLst>
              <a:ext uri="{FF2B5EF4-FFF2-40B4-BE49-F238E27FC236}">
                <a16:creationId xmlns:a16="http://schemas.microsoft.com/office/drawing/2014/main" id="{47B3C457-2B41-8CA7-1BF5-28A54525C0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594" y="5719590"/>
            <a:ext cx="987587" cy="987587"/>
          </a:xfrm>
          <a:prstGeom prst="rect">
            <a:avLst/>
          </a:prstGeom>
        </p:spPr>
      </p:pic>
      <p:sp>
        <p:nvSpPr>
          <p:cNvPr id="2" name="Rectangle 1">
            <a:extLst>
              <a:ext uri="{FF2B5EF4-FFF2-40B4-BE49-F238E27FC236}">
                <a16:creationId xmlns:a16="http://schemas.microsoft.com/office/drawing/2014/main" id="{7F1883C0-ED0F-3395-C69E-FCE5469983A4}"/>
              </a:ext>
            </a:extLst>
          </p:cNvPr>
          <p:cNvSpPr/>
          <p:nvPr/>
        </p:nvSpPr>
        <p:spPr>
          <a:xfrm>
            <a:off x="2203767" y="5283200"/>
            <a:ext cx="7209235" cy="436390"/>
          </a:xfrm>
          <a:prstGeom prst="rect">
            <a:avLst/>
          </a:prstGeom>
          <a:solidFill>
            <a:srgbClr val="FFFF0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CB93CE9-FFAF-D002-F322-2432267610A5}"/>
              </a:ext>
            </a:extLst>
          </p:cNvPr>
          <p:cNvSpPr/>
          <p:nvPr/>
        </p:nvSpPr>
        <p:spPr>
          <a:xfrm>
            <a:off x="2203768" y="4547830"/>
            <a:ext cx="7209234" cy="359450"/>
          </a:xfrm>
          <a:prstGeom prst="rect">
            <a:avLst/>
          </a:prstGeom>
          <a:solidFill>
            <a:srgbClr val="FFFF0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E69A9B3-BF30-511D-5587-FA6C03864DA8}"/>
              </a:ext>
            </a:extLst>
          </p:cNvPr>
          <p:cNvSpPr/>
          <p:nvPr/>
        </p:nvSpPr>
        <p:spPr>
          <a:xfrm>
            <a:off x="2203766" y="3770752"/>
            <a:ext cx="1281113" cy="211096"/>
          </a:xfrm>
          <a:prstGeom prst="rect">
            <a:avLst/>
          </a:prstGeom>
          <a:solidFill>
            <a:srgbClr val="FFFF0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8B747B8-86B0-827F-EA25-D18B46EC054C}"/>
              </a:ext>
            </a:extLst>
          </p:cNvPr>
          <p:cNvSpPr/>
          <p:nvPr/>
        </p:nvSpPr>
        <p:spPr>
          <a:xfrm>
            <a:off x="2203766" y="2998709"/>
            <a:ext cx="7112954" cy="396123"/>
          </a:xfrm>
          <a:prstGeom prst="rect">
            <a:avLst/>
          </a:prstGeom>
          <a:solidFill>
            <a:srgbClr val="FFFF0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A991B2F-9F3A-F597-9E03-EFC2BEF826F5}"/>
              </a:ext>
            </a:extLst>
          </p:cNvPr>
          <p:cNvSpPr/>
          <p:nvPr/>
        </p:nvSpPr>
        <p:spPr>
          <a:xfrm>
            <a:off x="2203766" y="1443527"/>
            <a:ext cx="4776154" cy="227203"/>
          </a:xfrm>
          <a:prstGeom prst="rect">
            <a:avLst/>
          </a:prstGeom>
          <a:solidFill>
            <a:srgbClr val="FFFF0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382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4DCEA5-C503-32D5-B4D2-94FA74B460C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265B850-742D-6B8F-5653-36A7450AAA46}"/>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C925E04-96A9-3274-47FB-1371A79572B2}"/>
              </a:ext>
            </a:extLst>
          </p:cNvPr>
          <p:cNvSpPr>
            <a:spLocks noGrp="1"/>
          </p:cNvSpPr>
          <p:nvPr>
            <p:ph type="title"/>
          </p:nvPr>
        </p:nvSpPr>
        <p:spPr>
          <a:xfrm>
            <a:off x="26178" y="117693"/>
            <a:ext cx="12023983" cy="779236"/>
          </a:xfrm>
        </p:spPr>
        <p:txBody>
          <a:bodyPr>
            <a:noAutofit/>
          </a:bodyPr>
          <a:lstStyle/>
          <a:p>
            <a:r>
              <a:rPr lang="en-US" b="1">
                <a:solidFill>
                  <a:schemeClr val="bg1"/>
                </a:solidFill>
                <a:effectLst>
                  <a:outerShdw blurRad="50800" dist="38100" dir="5400000" algn="t" rotWithShape="0">
                    <a:prstClr val="black">
                      <a:alpha val="40000"/>
                    </a:prstClr>
                  </a:outerShdw>
                </a:effectLst>
                <a:latin typeface="Montserrat" panose="02000505000000020004" pitchFamily="2" charset="0"/>
              </a:rPr>
              <a:t>Affirmation of Consultation (AOC)</a:t>
            </a:r>
          </a:p>
        </p:txBody>
      </p:sp>
      <p:pic>
        <p:nvPicPr>
          <p:cNvPr id="5" name="Picture 4">
            <a:extLst>
              <a:ext uri="{FF2B5EF4-FFF2-40B4-BE49-F238E27FC236}">
                <a16:creationId xmlns:a16="http://schemas.microsoft.com/office/drawing/2014/main" id="{8F2DE2B7-24E6-CC2B-4AFA-AB6E1A180A11}"/>
              </a:ext>
            </a:extLst>
          </p:cNvPr>
          <p:cNvPicPr>
            <a:picLocks noChangeAspect="1"/>
          </p:cNvPicPr>
          <p:nvPr/>
        </p:nvPicPr>
        <p:blipFill>
          <a:blip r:embed="rId3"/>
          <a:stretch>
            <a:fillRect/>
          </a:stretch>
        </p:blipFill>
        <p:spPr>
          <a:xfrm>
            <a:off x="1965276" y="1155380"/>
            <a:ext cx="7470631" cy="970685"/>
          </a:xfrm>
          <a:prstGeom prst="rect">
            <a:avLst/>
          </a:prstGeom>
        </p:spPr>
      </p:pic>
      <p:pic>
        <p:nvPicPr>
          <p:cNvPr id="9" name="Picture 8">
            <a:extLst>
              <a:ext uri="{FF2B5EF4-FFF2-40B4-BE49-F238E27FC236}">
                <a16:creationId xmlns:a16="http://schemas.microsoft.com/office/drawing/2014/main" id="{6BCD6320-8A48-4EBB-F5A4-A2FF88F12E9F}"/>
              </a:ext>
            </a:extLst>
          </p:cNvPr>
          <p:cNvPicPr>
            <a:picLocks noChangeAspect="1"/>
          </p:cNvPicPr>
          <p:nvPr/>
        </p:nvPicPr>
        <p:blipFill>
          <a:blip r:embed="rId4"/>
          <a:stretch>
            <a:fillRect/>
          </a:stretch>
        </p:blipFill>
        <p:spPr>
          <a:xfrm>
            <a:off x="1965277" y="2266821"/>
            <a:ext cx="7470631" cy="4473485"/>
          </a:xfrm>
          <a:prstGeom prst="rect">
            <a:avLst/>
          </a:prstGeom>
        </p:spPr>
      </p:pic>
      <p:pic>
        <p:nvPicPr>
          <p:cNvPr id="6" name="Graphic 5" descr="A logo with a star and a flame&#10;&#10;Description automatically generated">
            <a:extLst>
              <a:ext uri="{FF2B5EF4-FFF2-40B4-BE49-F238E27FC236}">
                <a16:creationId xmlns:a16="http://schemas.microsoft.com/office/drawing/2014/main" id="{9CD11348-8E3C-524C-4942-1D1A5C3F27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594" y="5719590"/>
            <a:ext cx="987587" cy="987587"/>
          </a:xfrm>
          <a:prstGeom prst="rect">
            <a:avLst/>
          </a:prstGeom>
        </p:spPr>
      </p:pic>
      <p:sp>
        <p:nvSpPr>
          <p:cNvPr id="2" name="Rectangle 1">
            <a:extLst>
              <a:ext uri="{FF2B5EF4-FFF2-40B4-BE49-F238E27FC236}">
                <a16:creationId xmlns:a16="http://schemas.microsoft.com/office/drawing/2014/main" id="{FA4E4DB6-FEBB-F293-F703-EB3C9ED2B51C}"/>
              </a:ext>
            </a:extLst>
          </p:cNvPr>
          <p:cNvSpPr/>
          <p:nvPr/>
        </p:nvSpPr>
        <p:spPr>
          <a:xfrm>
            <a:off x="1965276" y="1155380"/>
            <a:ext cx="5541948" cy="1014627"/>
          </a:xfrm>
          <a:prstGeom prst="rect">
            <a:avLst/>
          </a:prstGeom>
          <a:noFill/>
          <a:ln w="57150">
            <a:solidFill>
              <a:srgbClr val="D070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358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9C064E0-920D-F0BF-AC32-C15C5C32426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FCC53E3-4FAD-B8D6-9D31-4B91D88B9A8A}"/>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2454EDA-9FC3-2642-B422-C1457963DEEB}"/>
              </a:ext>
            </a:extLst>
          </p:cNvPr>
          <p:cNvSpPr>
            <a:spLocks noGrp="1"/>
          </p:cNvSpPr>
          <p:nvPr>
            <p:ph type="title"/>
          </p:nvPr>
        </p:nvSpPr>
        <p:spPr>
          <a:xfrm>
            <a:off x="26178" y="117693"/>
            <a:ext cx="12023983" cy="779236"/>
          </a:xfrm>
        </p:spPr>
        <p:txBody>
          <a:bodyPr>
            <a:noAutofit/>
          </a:bodyPr>
          <a:lstStyle/>
          <a:p>
            <a:r>
              <a:rPr lang="en-US" b="1">
                <a:solidFill>
                  <a:schemeClr val="bg1"/>
                </a:solidFill>
                <a:effectLst>
                  <a:outerShdw blurRad="50800" dist="38100" dir="5400000" algn="t" rotWithShape="0">
                    <a:prstClr val="black">
                      <a:alpha val="40000"/>
                    </a:prstClr>
                  </a:outerShdw>
                </a:effectLst>
                <a:latin typeface="Montserrat" panose="02000505000000020004" pitchFamily="2" charset="0"/>
              </a:rPr>
              <a:t>Affirmation of Consultation (AOC)</a:t>
            </a:r>
          </a:p>
        </p:txBody>
      </p:sp>
      <p:pic>
        <p:nvPicPr>
          <p:cNvPr id="6" name="Picture 5">
            <a:extLst>
              <a:ext uri="{FF2B5EF4-FFF2-40B4-BE49-F238E27FC236}">
                <a16:creationId xmlns:a16="http://schemas.microsoft.com/office/drawing/2014/main" id="{F0BACE8F-1ACD-A93B-1DE8-492F51F89B35}"/>
              </a:ext>
            </a:extLst>
          </p:cNvPr>
          <p:cNvPicPr>
            <a:picLocks noChangeAspect="1"/>
          </p:cNvPicPr>
          <p:nvPr/>
        </p:nvPicPr>
        <p:blipFill>
          <a:blip r:embed="rId3"/>
          <a:stretch>
            <a:fillRect/>
          </a:stretch>
        </p:blipFill>
        <p:spPr>
          <a:xfrm>
            <a:off x="2571704" y="1100031"/>
            <a:ext cx="6497968" cy="3026754"/>
          </a:xfrm>
          <a:prstGeom prst="rect">
            <a:avLst/>
          </a:prstGeom>
        </p:spPr>
      </p:pic>
      <p:pic>
        <p:nvPicPr>
          <p:cNvPr id="8" name="Picture 7">
            <a:extLst>
              <a:ext uri="{FF2B5EF4-FFF2-40B4-BE49-F238E27FC236}">
                <a16:creationId xmlns:a16="http://schemas.microsoft.com/office/drawing/2014/main" id="{FCE61592-C0B6-077E-CCF0-8C0ACBFAE44E}"/>
              </a:ext>
            </a:extLst>
          </p:cNvPr>
          <p:cNvPicPr>
            <a:picLocks noChangeAspect="1"/>
          </p:cNvPicPr>
          <p:nvPr/>
        </p:nvPicPr>
        <p:blipFill>
          <a:blip r:embed="rId4"/>
          <a:stretch>
            <a:fillRect/>
          </a:stretch>
        </p:blipFill>
        <p:spPr>
          <a:xfrm>
            <a:off x="1784894" y="4212192"/>
            <a:ext cx="8270371" cy="2535442"/>
          </a:xfrm>
          <a:prstGeom prst="rect">
            <a:avLst/>
          </a:prstGeom>
        </p:spPr>
      </p:pic>
      <p:pic>
        <p:nvPicPr>
          <p:cNvPr id="5" name="Graphic 4" descr="A logo with a star and a flame&#10;&#10;Description automatically generated">
            <a:extLst>
              <a:ext uri="{FF2B5EF4-FFF2-40B4-BE49-F238E27FC236}">
                <a16:creationId xmlns:a16="http://schemas.microsoft.com/office/drawing/2014/main" id="{793F42A0-FC43-6813-A1F5-78ECE27DE9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594" y="5719590"/>
            <a:ext cx="987587" cy="987587"/>
          </a:xfrm>
          <a:prstGeom prst="rect">
            <a:avLst/>
          </a:prstGeom>
        </p:spPr>
      </p:pic>
    </p:spTree>
    <p:extLst>
      <p:ext uri="{BB962C8B-B14F-4D97-AF65-F5344CB8AC3E}">
        <p14:creationId xmlns:p14="http://schemas.microsoft.com/office/powerpoint/2010/main" val="2260468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1B10533-7135-F7C8-10BC-DA712B8EA0C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01C8F68-72D7-D542-6FF9-7086C1A46FBF}"/>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09BC80F-0E46-FD7A-4574-4574FA1B0FEC}"/>
              </a:ext>
            </a:extLst>
          </p:cNvPr>
          <p:cNvSpPr>
            <a:spLocks noGrp="1"/>
          </p:cNvSpPr>
          <p:nvPr>
            <p:ph type="title"/>
          </p:nvPr>
        </p:nvSpPr>
        <p:spPr>
          <a:xfrm>
            <a:off x="26178" y="117693"/>
            <a:ext cx="12023983" cy="779236"/>
          </a:xfrm>
        </p:spPr>
        <p:txBody>
          <a:bodyPr>
            <a:noAutofit/>
          </a:bodyPr>
          <a:lstStyle/>
          <a:p>
            <a:r>
              <a:rPr lang="en-US" b="1">
                <a:solidFill>
                  <a:schemeClr val="bg1"/>
                </a:solidFill>
                <a:effectLst>
                  <a:outerShdw blurRad="50800" dist="38100" dir="5400000" algn="t" rotWithShape="0">
                    <a:prstClr val="black">
                      <a:alpha val="40000"/>
                    </a:prstClr>
                  </a:outerShdw>
                </a:effectLst>
                <a:latin typeface="Montserrat" panose="02000505000000020004" pitchFamily="2" charset="0"/>
              </a:rPr>
              <a:t>Affirmation of Consultation (AOC)</a:t>
            </a:r>
          </a:p>
        </p:txBody>
      </p:sp>
      <p:pic>
        <p:nvPicPr>
          <p:cNvPr id="5" name="Picture 4">
            <a:extLst>
              <a:ext uri="{FF2B5EF4-FFF2-40B4-BE49-F238E27FC236}">
                <a16:creationId xmlns:a16="http://schemas.microsoft.com/office/drawing/2014/main" id="{5BF754F4-432E-9780-9F1D-1CCC38B8B3A4}"/>
              </a:ext>
            </a:extLst>
          </p:cNvPr>
          <p:cNvPicPr>
            <a:picLocks noChangeAspect="1"/>
          </p:cNvPicPr>
          <p:nvPr/>
        </p:nvPicPr>
        <p:blipFill>
          <a:blip r:embed="rId3"/>
          <a:stretch>
            <a:fillRect/>
          </a:stretch>
        </p:blipFill>
        <p:spPr>
          <a:xfrm>
            <a:off x="1516940" y="1132320"/>
            <a:ext cx="8773472" cy="5565738"/>
          </a:xfrm>
          <a:prstGeom prst="rect">
            <a:avLst/>
          </a:prstGeom>
        </p:spPr>
      </p:pic>
      <p:pic>
        <p:nvPicPr>
          <p:cNvPr id="6" name="Graphic 5" descr="A logo with a star and a flame&#10;&#10;Description automatically generated">
            <a:extLst>
              <a:ext uri="{FF2B5EF4-FFF2-40B4-BE49-F238E27FC236}">
                <a16:creationId xmlns:a16="http://schemas.microsoft.com/office/drawing/2014/main" id="{834FFD2D-B48E-7664-9635-3C6D8F31BA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9594" y="5719590"/>
            <a:ext cx="987587" cy="987587"/>
          </a:xfrm>
          <a:prstGeom prst="rect">
            <a:avLst/>
          </a:prstGeom>
        </p:spPr>
      </p:pic>
      <p:sp>
        <p:nvSpPr>
          <p:cNvPr id="2" name="Rectangle 1">
            <a:extLst>
              <a:ext uri="{FF2B5EF4-FFF2-40B4-BE49-F238E27FC236}">
                <a16:creationId xmlns:a16="http://schemas.microsoft.com/office/drawing/2014/main" id="{50431D15-C8FE-1886-D7B4-48C632531C63}"/>
              </a:ext>
            </a:extLst>
          </p:cNvPr>
          <p:cNvSpPr/>
          <p:nvPr/>
        </p:nvSpPr>
        <p:spPr>
          <a:xfrm>
            <a:off x="1594168" y="3555739"/>
            <a:ext cx="8696244" cy="315221"/>
          </a:xfrm>
          <a:prstGeom prst="rect">
            <a:avLst/>
          </a:prstGeom>
          <a:solidFill>
            <a:srgbClr val="FFFF0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760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EF1AA5C-6365-B906-F5BF-C0B4490470E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453DD33-A2F8-4CE8-7ADE-D28133A28A88}"/>
              </a:ext>
            </a:extLst>
          </p:cNvPr>
          <p:cNvSpPr txBox="1"/>
          <p:nvPr/>
        </p:nvSpPr>
        <p:spPr>
          <a:xfrm>
            <a:off x="159490" y="1132320"/>
            <a:ext cx="11865518" cy="5607987"/>
          </a:xfrm>
          <a:prstGeom prst="rect">
            <a:avLst/>
          </a:prstGeom>
          <a:solidFill>
            <a:schemeClr val="bg1"/>
          </a:solidFill>
          <a:effectLst/>
        </p:spPr>
        <p:txBody>
          <a:bodyPr wrap="square" lIns="91440" tIns="45720" rIns="91440" bIns="45720" rtlCol="0" anchor="t">
            <a:noAutofit/>
          </a:bodyPr>
          <a:lstStyle/>
          <a:p>
            <a:pPr marL="342900" marR="0" lvl="0" indent="-342900">
              <a:buFont typeface="+mj-lt"/>
              <a:buAutoNum type="arabicPeriod"/>
            </a:pPr>
            <a: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Private schools have the option to choose which vendor they would like to use for equitable services. </a:t>
            </a:r>
            <a:b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br>
            <a:r>
              <a:rPr lang="en-US" sz="1100"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False – LEAs have the final say in all decisions. LEAs may have a contract with one vendor and must follow their procurement rules.</a:t>
            </a:r>
            <a:endParaRPr lang="en-US" sz="1100" kern="100" dirty="0">
              <a:solidFill>
                <a:srgbClr val="910048"/>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The rate LEAs pay for equitable services is up to the vendor chosen.</a:t>
            </a:r>
            <a:b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br>
            <a:r>
              <a:rPr lang="en-US" sz="1100"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False – Activit</a:t>
            </a:r>
            <a:r>
              <a:rPr lang="en-US" sz="1100" b="1" i="1" kern="100" dirty="0">
                <a:solidFill>
                  <a:srgbClr val="910048"/>
                </a:solidFill>
                <a:latin typeface="Arial" panose="020B0604020202020204" pitchFamily="34" charset="0"/>
                <a:ea typeface="Aptos" panose="020B0004020202020204" pitchFamily="34" charset="0"/>
                <a:cs typeface="Arial" panose="020B0604020202020204" pitchFamily="34" charset="0"/>
              </a:rPr>
              <a:t>ies paid using grant funds must be necessary, reasonable, and allocable. The rate must be the most prudent rate/fair market rate available.</a:t>
            </a:r>
            <a:r>
              <a:rPr lang="en-US" sz="1100"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 </a:t>
            </a:r>
            <a:endParaRPr lang="en-US" sz="1100" kern="100" dirty="0">
              <a:solidFill>
                <a:srgbClr val="910048"/>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The private school must provide the same services that the LEA provides (“equitable” services).</a:t>
            </a:r>
            <a:b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br>
            <a:r>
              <a:rPr lang="en-US" sz="1100"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False – services are determined based on need and needs of a private school may be different.</a:t>
            </a:r>
            <a:endParaRPr lang="en-US" sz="1100"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The sole purchase of materials or a program, such as IXL, is allowable for Title I-A.</a:t>
            </a:r>
            <a:b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br>
            <a:r>
              <a:rPr lang="en-US" sz="1100"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False – The purchase of materials alone does not meet the requirement under Title I-A. (This is allowed under Title III-A.)</a:t>
            </a:r>
            <a:endParaRPr lang="en-US" sz="1100"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Private schools own all materials purchased by ESEA grant funds.</a:t>
            </a:r>
            <a:b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br>
            <a:r>
              <a:rPr lang="en-US" sz="1100"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False – LEAs maintain control of funds including title to all materials. LEAs follow their internal inventory controls.</a:t>
            </a:r>
            <a:endParaRPr lang="en-US" sz="1100"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Private schools are allowed to decline the use of funds for family engagement for LEA grant  awards over $500,000.00.</a:t>
            </a:r>
            <a:b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br>
            <a:r>
              <a:rPr lang="en-US" sz="1100"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False – It is the LEA’s responsibility to ensure that family engagement funds are properly expended for grants over $500,000.00.</a:t>
            </a:r>
            <a:endParaRPr lang="en-US" sz="1100"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Family engagement activities may be used for schoolwide events at private schools.</a:t>
            </a:r>
            <a:b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br>
            <a:r>
              <a:rPr lang="en-US" sz="1100"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False – These activities are for parents/families of eligible students only.</a:t>
            </a:r>
            <a:endParaRPr lang="en-US" sz="1100"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The purchase of an online subscription software that has both secular and non-secular content is not allowable and may not be prorated.</a:t>
            </a:r>
            <a:b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br>
            <a:r>
              <a:rPr lang="en-US" sz="1100"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True – The LEA cannot guarantee that the non-secular content will not be accessed.</a:t>
            </a:r>
            <a:endParaRPr lang="en-US" sz="1100"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Once a prorated amount is determined, it is only applied to the private school’s conference registration.</a:t>
            </a:r>
            <a:b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br>
            <a:r>
              <a:rPr lang="en-US" sz="1100"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False – The prorated percentage will be applied to everything being funded such as travel, per diem, incidentals.</a:t>
            </a:r>
            <a:endParaRPr lang="en-US" sz="1100"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An LEA may not wait to receive director approval before beginning programs at private schools.</a:t>
            </a:r>
            <a:b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br>
            <a:r>
              <a:rPr lang="en-US" sz="1100"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True – The LEA may not impede services due to internal policies or procedures. </a:t>
            </a:r>
            <a:endParaRPr lang="en-US" sz="1100"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The LEA may not determine how many times the private school revises their plan.</a:t>
            </a:r>
            <a:b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br>
            <a:r>
              <a:rPr lang="en-US" sz="1100"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True </a:t>
            </a:r>
            <a:r>
              <a:rPr lang="en-US" sz="1100" b="1" i="1" kern="100" dirty="0">
                <a:solidFill>
                  <a:srgbClr val="910048"/>
                </a:solidFill>
                <a:latin typeface="Arial" panose="020B0604020202020204" pitchFamily="34" charset="0"/>
                <a:ea typeface="Aptos" panose="020B0004020202020204" pitchFamily="34" charset="0"/>
                <a:cs typeface="Arial" panose="020B0604020202020204" pitchFamily="34" charset="0"/>
              </a:rPr>
              <a:t>– Private schools must have the opportunity to change plans and continue services throughout the entire funding period.</a:t>
            </a:r>
            <a:endParaRPr lang="en-US" sz="1100"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Students who qualified for funding are the same students who are eligible to receive services in ESEA programs.</a:t>
            </a:r>
            <a:b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br>
            <a:r>
              <a:rPr lang="en-US" sz="1100" b="1" i="1" kern="100" dirty="0">
                <a:solidFill>
                  <a:srgbClr val="910048"/>
                </a:solidFill>
                <a:latin typeface="Arial" panose="020B0604020202020204" pitchFamily="34" charset="0"/>
                <a:ea typeface="Aptos" panose="020B0004020202020204" pitchFamily="34" charset="0"/>
                <a:cs typeface="Arial" panose="020B0604020202020204" pitchFamily="34" charset="0"/>
              </a:rPr>
              <a:t>False – Funding is based on prior year data. Services are based on currently enrolled students. Each program has different service criteria.</a:t>
            </a:r>
            <a:endParaRPr lang="en-US" sz="1100"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The private school may not change their intervention groups once the year begins.</a:t>
            </a:r>
            <a:b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br>
            <a:r>
              <a:rPr lang="en-US" sz="1100" b="1" i="1" kern="100" dirty="0">
                <a:solidFill>
                  <a:srgbClr val="910048"/>
                </a:solidFill>
                <a:latin typeface="Arial" panose="020B0604020202020204" pitchFamily="34" charset="0"/>
                <a:ea typeface="Aptos" panose="020B0004020202020204" pitchFamily="34" charset="0"/>
                <a:cs typeface="Arial" panose="020B0604020202020204" pitchFamily="34" charset="0"/>
              </a:rPr>
              <a:t>False – Students may and should move in and out of groups all year long. Their eligibility must be verified prior to receiving services.</a:t>
            </a:r>
            <a:endParaRPr lang="en-US" sz="1100"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Title I-A funds must only be used on instructional services. </a:t>
            </a:r>
            <a:b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br>
            <a:r>
              <a:rPr lang="en-US" sz="1100"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False – Funds may also be used for professional development for teachers of eligible students.</a:t>
            </a:r>
            <a:endParaRPr lang="en-US" sz="1100"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All staff funded through ESEA must be appropriately certified.</a:t>
            </a:r>
            <a:b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br>
            <a:r>
              <a:rPr lang="en-US" sz="1100" b="1" i="1" kern="100" dirty="0">
                <a:solidFill>
                  <a:srgbClr val="910048"/>
                </a:solidFill>
                <a:latin typeface="Arial" panose="020B0604020202020204" pitchFamily="34" charset="0"/>
                <a:ea typeface="Aptos" panose="020B0004020202020204" pitchFamily="34" charset="0"/>
                <a:cs typeface="Arial" panose="020B0604020202020204" pitchFamily="34" charset="0"/>
              </a:rPr>
              <a:t>True and False – If staff are employees of the LEA, they must meet state certification requirements for the LEA. If staff are contracted employees or employed by a third party, they must meet state certification requirements for private schools. Arizona does not have state certification requirements for private schools.</a:t>
            </a:r>
            <a:endParaRPr lang="en-US" sz="1100"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A service provider may receive planning time to prepare for Title I-A, I-C, III-A, or IV-A instruction as applicable.</a:t>
            </a:r>
            <a:br>
              <a:rPr lang="en-US" sz="1100"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br>
            <a:r>
              <a:rPr lang="en-US" sz="1100"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True – This is allowable and should be a regular part of the plan to allow teachers to be fully prepared.  They should also be meeting with the child’s teacher.</a:t>
            </a:r>
            <a:endParaRPr lang="en-US" sz="1100"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16180BE-4BBB-0B30-CC50-A391DF33E403}"/>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872FBED-4E15-3C44-3730-BA9AC9D57445}"/>
              </a:ext>
            </a:extLst>
          </p:cNvPr>
          <p:cNvSpPr>
            <a:spLocks noGrp="1"/>
          </p:cNvSpPr>
          <p:nvPr>
            <p:ph type="title"/>
          </p:nvPr>
        </p:nvSpPr>
        <p:spPr>
          <a:xfrm>
            <a:off x="26179" y="117693"/>
            <a:ext cx="10515600" cy="779236"/>
          </a:xfrm>
        </p:spPr>
        <p:txBody>
          <a:bodyPr>
            <a:normAutofit fontScale="90000"/>
          </a:bodyPr>
          <a:lstStyle/>
          <a:p>
            <a:r>
              <a:rPr lang="en-US" sz="6000" b="1" dirty="0">
                <a:solidFill>
                  <a:schemeClr val="bg1"/>
                </a:solidFill>
                <a:effectLst>
                  <a:outerShdw blurRad="50800" dist="38100" dir="5400000" algn="t" rotWithShape="0">
                    <a:prstClr val="black">
                      <a:alpha val="40000"/>
                    </a:prstClr>
                  </a:outerShdw>
                </a:effectLst>
                <a:latin typeface="Montserrat" panose="02000505000000020004" pitchFamily="2" charset="0"/>
              </a:rPr>
              <a:t>What do you know?      T/F</a:t>
            </a:r>
          </a:p>
        </p:txBody>
      </p:sp>
      <p:pic>
        <p:nvPicPr>
          <p:cNvPr id="5" name="Graphic 4">
            <a:extLst>
              <a:ext uri="{FF2B5EF4-FFF2-40B4-BE49-F238E27FC236}">
                <a16:creationId xmlns:a16="http://schemas.microsoft.com/office/drawing/2014/main" id="{A56CFF57-0768-BB89-CFF9-AC1E7A3213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37420" y="27038"/>
            <a:ext cx="987587" cy="987587"/>
          </a:xfrm>
          <a:prstGeom prst="rect">
            <a:avLst/>
          </a:prstGeom>
        </p:spPr>
      </p:pic>
    </p:spTree>
    <p:extLst>
      <p:ext uri="{BB962C8B-B14F-4D97-AF65-F5344CB8AC3E}">
        <p14:creationId xmlns:p14="http://schemas.microsoft.com/office/powerpoint/2010/main" val="2748739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E4B05E2-1193-775A-5970-71661B5A31A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7110E78-A4F6-431C-F642-C3584C1F46B5}"/>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7A83475-211C-35C8-2B1F-0F3846FEE193}"/>
              </a:ext>
            </a:extLst>
          </p:cNvPr>
          <p:cNvSpPr>
            <a:spLocks noGrp="1"/>
          </p:cNvSpPr>
          <p:nvPr>
            <p:ph type="title"/>
          </p:nvPr>
        </p:nvSpPr>
        <p:spPr>
          <a:xfrm>
            <a:off x="26178" y="117693"/>
            <a:ext cx="12023983" cy="779236"/>
          </a:xfrm>
        </p:spPr>
        <p:txBody>
          <a:bodyPr>
            <a:noAutofit/>
          </a:bodyPr>
          <a:lstStyle/>
          <a:p>
            <a:r>
              <a:rPr lang="en-US" b="1">
                <a:solidFill>
                  <a:schemeClr val="bg1"/>
                </a:solidFill>
                <a:effectLst>
                  <a:outerShdw blurRad="50800" dist="38100" dir="5400000" algn="t" rotWithShape="0">
                    <a:prstClr val="black">
                      <a:alpha val="40000"/>
                    </a:prstClr>
                  </a:outerShdw>
                </a:effectLst>
                <a:latin typeface="Montserrat" panose="02000505000000020004" pitchFamily="2" charset="0"/>
              </a:rPr>
              <a:t>Yearlong Planning </a:t>
            </a:r>
          </a:p>
        </p:txBody>
      </p:sp>
      <p:pic>
        <p:nvPicPr>
          <p:cNvPr id="12" name="Picture 11">
            <a:extLst>
              <a:ext uri="{FF2B5EF4-FFF2-40B4-BE49-F238E27FC236}">
                <a16:creationId xmlns:a16="http://schemas.microsoft.com/office/drawing/2014/main" id="{9C59EB2E-0FE8-2B0A-19AC-A2D81147F51F}"/>
              </a:ext>
            </a:extLst>
          </p:cNvPr>
          <p:cNvPicPr>
            <a:picLocks noChangeAspect="1"/>
          </p:cNvPicPr>
          <p:nvPr/>
        </p:nvPicPr>
        <p:blipFill>
          <a:blip r:embed="rId4"/>
          <a:srcRect t="9659"/>
          <a:stretch/>
        </p:blipFill>
        <p:spPr>
          <a:xfrm>
            <a:off x="3135138" y="1014624"/>
            <a:ext cx="6440780" cy="1896979"/>
          </a:xfrm>
          <a:prstGeom prst="rect">
            <a:avLst/>
          </a:prstGeom>
        </p:spPr>
      </p:pic>
      <p:pic>
        <p:nvPicPr>
          <p:cNvPr id="14" name="Picture 13">
            <a:extLst>
              <a:ext uri="{FF2B5EF4-FFF2-40B4-BE49-F238E27FC236}">
                <a16:creationId xmlns:a16="http://schemas.microsoft.com/office/drawing/2014/main" id="{F1D66619-8DA4-F61F-31B0-77EFFDAA5E6F}"/>
              </a:ext>
            </a:extLst>
          </p:cNvPr>
          <p:cNvPicPr>
            <a:picLocks noChangeAspect="1"/>
          </p:cNvPicPr>
          <p:nvPr/>
        </p:nvPicPr>
        <p:blipFill>
          <a:blip r:embed="rId5"/>
          <a:stretch>
            <a:fillRect/>
          </a:stretch>
        </p:blipFill>
        <p:spPr>
          <a:xfrm>
            <a:off x="1005138" y="2911603"/>
            <a:ext cx="9850582" cy="1603760"/>
          </a:xfrm>
          <a:prstGeom prst="rect">
            <a:avLst/>
          </a:prstGeom>
        </p:spPr>
      </p:pic>
      <p:pic>
        <p:nvPicPr>
          <p:cNvPr id="16" name="Picture 15">
            <a:extLst>
              <a:ext uri="{FF2B5EF4-FFF2-40B4-BE49-F238E27FC236}">
                <a16:creationId xmlns:a16="http://schemas.microsoft.com/office/drawing/2014/main" id="{9226032C-8608-1A1C-1B51-F77FD2FD5092}"/>
              </a:ext>
            </a:extLst>
          </p:cNvPr>
          <p:cNvPicPr>
            <a:picLocks noChangeAspect="1"/>
          </p:cNvPicPr>
          <p:nvPr/>
        </p:nvPicPr>
        <p:blipFill>
          <a:blip r:embed="rId6"/>
          <a:stretch>
            <a:fillRect/>
          </a:stretch>
        </p:blipFill>
        <p:spPr>
          <a:xfrm>
            <a:off x="2440992" y="4515363"/>
            <a:ext cx="3655007" cy="2224944"/>
          </a:xfrm>
          <a:prstGeom prst="rect">
            <a:avLst/>
          </a:prstGeom>
        </p:spPr>
      </p:pic>
      <p:pic>
        <p:nvPicPr>
          <p:cNvPr id="18" name="Picture 17">
            <a:extLst>
              <a:ext uri="{FF2B5EF4-FFF2-40B4-BE49-F238E27FC236}">
                <a16:creationId xmlns:a16="http://schemas.microsoft.com/office/drawing/2014/main" id="{74E8E889-5C43-6D4A-D14F-ED7D3FD73FF8}"/>
              </a:ext>
            </a:extLst>
          </p:cNvPr>
          <p:cNvPicPr>
            <a:picLocks noChangeAspect="1"/>
          </p:cNvPicPr>
          <p:nvPr/>
        </p:nvPicPr>
        <p:blipFill>
          <a:blip r:embed="rId7"/>
          <a:stretch>
            <a:fillRect/>
          </a:stretch>
        </p:blipFill>
        <p:spPr>
          <a:xfrm>
            <a:off x="6436648" y="4515363"/>
            <a:ext cx="3726596" cy="2224944"/>
          </a:xfrm>
          <a:prstGeom prst="rect">
            <a:avLst/>
          </a:prstGeom>
        </p:spPr>
      </p:pic>
      <p:pic>
        <p:nvPicPr>
          <p:cNvPr id="6" name="Graphic 5" descr="A logo with a star and a flame&#10;&#10;Description automatically generated">
            <a:extLst>
              <a:ext uri="{FF2B5EF4-FFF2-40B4-BE49-F238E27FC236}">
                <a16:creationId xmlns:a16="http://schemas.microsoft.com/office/drawing/2014/main" id="{B98058CF-44E4-FDED-7560-CA9BBFDFF5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9594" y="5719590"/>
            <a:ext cx="987587" cy="987587"/>
          </a:xfrm>
          <a:prstGeom prst="rect">
            <a:avLst/>
          </a:prstGeom>
        </p:spPr>
      </p:pic>
    </p:spTree>
    <p:extLst>
      <p:ext uri="{BB962C8B-B14F-4D97-AF65-F5344CB8AC3E}">
        <p14:creationId xmlns:p14="http://schemas.microsoft.com/office/powerpoint/2010/main" val="41178939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01AD332-F6D7-867E-71CA-DAFA629609E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36E60A1-0D20-23F2-5626-A02C93B3D27D}"/>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9A35BDB-4C25-D31E-5124-863DAE0ACE99}"/>
              </a:ext>
            </a:extLst>
          </p:cNvPr>
          <p:cNvSpPr>
            <a:spLocks noGrp="1"/>
          </p:cNvSpPr>
          <p:nvPr>
            <p:ph type="title"/>
          </p:nvPr>
        </p:nvSpPr>
        <p:spPr>
          <a:xfrm>
            <a:off x="26178" y="117693"/>
            <a:ext cx="12023983" cy="779236"/>
          </a:xfrm>
        </p:spPr>
        <p:txBody>
          <a:bodyPr>
            <a:noAutofit/>
          </a:bodyPr>
          <a:lstStyle/>
          <a:p>
            <a:r>
              <a:rPr lang="en-US" b="1" dirty="0">
                <a:solidFill>
                  <a:schemeClr val="bg1"/>
                </a:solidFill>
                <a:effectLst>
                  <a:outerShdw blurRad="50800" dist="38100" dir="5400000" algn="t" rotWithShape="0">
                    <a:prstClr val="black">
                      <a:alpha val="40000"/>
                    </a:prstClr>
                  </a:outerShdw>
                </a:effectLst>
                <a:latin typeface="Montserrat" panose="02000505000000020004" pitchFamily="2" charset="0"/>
              </a:rPr>
              <a:t>New Data</a:t>
            </a:r>
          </a:p>
        </p:txBody>
      </p:sp>
      <p:pic>
        <p:nvPicPr>
          <p:cNvPr id="6" name="Graphic 5" descr="A logo with a star and a flame&#10;&#10;Description automatically generated">
            <a:extLst>
              <a:ext uri="{FF2B5EF4-FFF2-40B4-BE49-F238E27FC236}">
                <a16:creationId xmlns:a16="http://schemas.microsoft.com/office/drawing/2014/main" id="{59FBED3C-60A5-4DD7-B6C4-63D088D1F5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9594" y="5719590"/>
            <a:ext cx="987587" cy="987587"/>
          </a:xfrm>
          <a:prstGeom prst="rect">
            <a:avLst/>
          </a:prstGeom>
        </p:spPr>
      </p:pic>
      <p:sp>
        <p:nvSpPr>
          <p:cNvPr id="2" name="TextBox 1">
            <a:extLst>
              <a:ext uri="{FF2B5EF4-FFF2-40B4-BE49-F238E27FC236}">
                <a16:creationId xmlns:a16="http://schemas.microsoft.com/office/drawing/2014/main" id="{07C3FB89-B0AF-6A8B-0F37-2DC359F651A7}"/>
              </a:ext>
            </a:extLst>
          </p:cNvPr>
          <p:cNvSpPr txBox="1"/>
          <p:nvPr/>
        </p:nvSpPr>
        <p:spPr>
          <a:xfrm>
            <a:off x="219594" y="1320990"/>
            <a:ext cx="11911939" cy="3635589"/>
          </a:xfrm>
          <a:prstGeom prst="rect">
            <a:avLst/>
          </a:prstGeom>
          <a:solidFill>
            <a:schemeClr val="bg1"/>
          </a:solidFill>
          <a:effectLst/>
        </p:spPr>
        <p:txBody>
          <a:bodyPr wrap="square" lIns="91440" tIns="45720" rIns="91440" bIns="45720" rtlCol="0" anchor="t">
            <a:noAutofit/>
          </a:bodyPr>
          <a:lstStyle/>
          <a:p>
            <a:pPr marR="0" lvl="0" algn="l" defTabSz="914400" rtl="0" eaLnBrk="1" fontAlgn="auto" latinLnBrk="0" hangingPunct="1">
              <a:lnSpc>
                <a:spcPct val="100000"/>
              </a:lnSpc>
              <a:spcBef>
                <a:spcPts val="0"/>
              </a:spcBef>
              <a:spcAft>
                <a:spcPts val="0"/>
              </a:spcAft>
              <a:buClr>
                <a:srgbClr val="53C10C"/>
              </a:buClr>
              <a:buSzPct val="85000"/>
              <a:tabLst/>
              <a:defRPr/>
            </a:pPr>
            <a:r>
              <a:rPr kumimoji="0" lang="en-US" sz="2400" b="1" i="0" strike="noStrike" kern="1200" cap="none" spc="0" normalizeH="0" baseline="0" noProof="0" dirty="0">
                <a:ln>
                  <a:noFill/>
                </a:ln>
                <a:solidFill>
                  <a:srgbClr val="002D72"/>
                </a:solidFill>
                <a:effectLst/>
                <a:uLnTx/>
                <a:uFillTx/>
                <a:latin typeface="Arial"/>
                <a:ea typeface="Roboto"/>
                <a:cs typeface="Arial"/>
              </a:rPr>
              <a:t>Data for Services</a:t>
            </a:r>
          </a:p>
          <a:p>
            <a:pPr marL="342900" marR="0" lvl="0" indent="-342900" algn="l" defTabSz="914400" rtl="0" eaLnBrk="1" fontAlgn="auto" latinLnBrk="0" hangingPunct="1">
              <a:lnSpc>
                <a:spcPct val="100000"/>
              </a:lnSpc>
              <a:spcBef>
                <a:spcPts val="0"/>
              </a:spcBef>
              <a:spcAft>
                <a:spcPts val="0"/>
              </a:spcAft>
              <a:buClr>
                <a:srgbClr val="002D72"/>
              </a:buClr>
              <a:buSzPct val="85000"/>
              <a:buFont typeface="Arial" panose="020B0604020202020204" pitchFamily="34" charset="0"/>
              <a:buChar char="•"/>
              <a:tabLst/>
              <a:defRPr/>
            </a:pPr>
            <a:r>
              <a:rPr lang="en-US" sz="2400" b="1" dirty="0">
                <a:solidFill>
                  <a:srgbClr val="002D72"/>
                </a:solidFill>
                <a:latin typeface="Arial"/>
                <a:ea typeface="Roboto"/>
                <a:cs typeface="Arial"/>
              </a:rPr>
              <a:t>Collected once the year begins and ongoing</a:t>
            </a:r>
          </a:p>
          <a:p>
            <a:pPr marL="342900" marR="0" lvl="0" indent="-342900" algn="l" defTabSz="914400" rtl="0" eaLnBrk="1" fontAlgn="auto" latinLnBrk="0" hangingPunct="1">
              <a:lnSpc>
                <a:spcPct val="100000"/>
              </a:lnSpc>
              <a:spcBef>
                <a:spcPts val="0"/>
              </a:spcBef>
              <a:spcAft>
                <a:spcPts val="0"/>
              </a:spcAft>
              <a:buClr>
                <a:srgbClr val="002D72"/>
              </a:buClr>
              <a:buSzPct val="85000"/>
              <a:buFont typeface="Arial" panose="020B0604020202020204" pitchFamily="34" charset="0"/>
              <a:buChar char="•"/>
              <a:tabLst/>
              <a:defRPr/>
            </a:pPr>
            <a:r>
              <a:rPr lang="en-US" sz="2400" b="1" dirty="0">
                <a:solidFill>
                  <a:srgbClr val="002D72"/>
                </a:solidFill>
                <a:latin typeface="Arial"/>
                <a:ea typeface="Roboto"/>
                <a:cs typeface="Arial"/>
              </a:rPr>
              <a:t>Students may move in and out of the program as long as they are eligible</a:t>
            </a:r>
          </a:p>
          <a:p>
            <a:pPr marL="800100" lvl="1" indent="-342900">
              <a:buClr>
                <a:srgbClr val="002D72"/>
              </a:buClr>
              <a:buSzPct val="85000"/>
              <a:buFont typeface="Arial" panose="020B0604020202020204" pitchFamily="34" charset="0"/>
              <a:buChar char="•"/>
              <a:defRPr/>
            </a:pPr>
            <a:r>
              <a:rPr lang="en-US" sz="2200" b="1" dirty="0">
                <a:solidFill>
                  <a:srgbClr val="002D72"/>
                </a:solidFill>
                <a:latin typeface="Arial"/>
                <a:ea typeface="Roboto"/>
                <a:cs typeface="Arial"/>
              </a:rPr>
              <a:t>Title I-A: live in a Title I-A funded boundary, evidence of need established </a:t>
            </a:r>
            <a:r>
              <a:rPr lang="en-US" sz="2200" b="1" dirty="0">
                <a:solidFill>
                  <a:srgbClr val="910048"/>
                </a:solidFill>
                <a:latin typeface="Arial"/>
                <a:ea typeface="Roboto"/>
                <a:cs typeface="Arial"/>
              </a:rPr>
              <a:t>(income has nothing to do with receiving services)</a:t>
            </a:r>
          </a:p>
          <a:p>
            <a:pPr marL="800100" lvl="1" indent="-342900">
              <a:buClr>
                <a:srgbClr val="002D72"/>
              </a:buClr>
              <a:buSzPct val="85000"/>
              <a:buFont typeface="Arial" panose="020B0604020202020204" pitchFamily="34" charset="0"/>
              <a:buChar char="•"/>
              <a:defRPr/>
            </a:pPr>
            <a:r>
              <a:rPr lang="en-US" sz="2200" b="1" dirty="0">
                <a:solidFill>
                  <a:srgbClr val="910048"/>
                </a:solidFill>
                <a:latin typeface="Arial"/>
                <a:ea typeface="Roboto"/>
                <a:cs typeface="Arial"/>
              </a:rPr>
              <a:t>Title I-C: verified in MIS2000 </a:t>
            </a:r>
          </a:p>
          <a:p>
            <a:pPr marL="800100" lvl="1" indent="-342900">
              <a:buClr>
                <a:srgbClr val="002D72"/>
              </a:buClr>
              <a:buSzPct val="85000"/>
              <a:buFont typeface="Arial" panose="020B0604020202020204" pitchFamily="34" charset="0"/>
              <a:buChar char="•"/>
              <a:defRPr/>
            </a:pPr>
            <a:r>
              <a:rPr lang="en-US" sz="2200" b="1" dirty="0">
                <a:solidFill>
                  <a:srgbClr val="002D72"/>
                </a:solidFill>
                <a:latin typeface="Arial"/>
                <a:ea typeface="Roboto"/>
                <a:cs typeface="Arial"/>
              </a:rPr>
              <a:t>Title III-A: eligible EL</a:t>
            </a:r>
            <a:endParaRPr lang="en-US" sz="2200" b="1" dirty="0">
              <a:solidFill>
                <a:srgbClr val="002D72"/>
              </a:solidFill>
              <a:latin typeface="Arial"/>
              <a:cs typeface="Arial"/>
            </a:endParaRPr>
          </a:p>
          <a:p>
            <a:pPr marL="342900" marR="0" lvl="0" indent="-342900" defTabSz="914400">
              <a:lnSpc>
                <a:spcPct val="100000"/>
              </a:lnSpc>
              <a:spcBef>
                <a:spcPts val="0"/>
              </a:spcBef>
              <a:spcAft>
                <a:spcPts val="0"/>
              </a:spcAft>
              <a:buClr>
                <a:srgbClr val="002D72"/>
              </a:buClr>
              <a:buFont typeface="Arial" panose="020B0604020202020204" pitchFamily="34" charset="0"/>
              <a:buChar char="•"/>
              <a:tabLst/>
              <a:defRPr/>
            </a:pPr>
            <a:r>
              <a:rPr lang="en-US" sz="2200" b="1" i="0" u="none" strike="noStrike" dirty="0">
                <a:solidFill>
                  <a:srgbClr val="002D72"/>
                </a:solidFill>
                <a:effectLst/>
                <a:latin typeface="Arial"/>
                <a:ea typeface="Roboto Black"/>
                <a:cs typeface="Arial"/>
              </a:rPr>
              <a:t>Students must be verified BEFORE receiving services</a:t>
            </a:r>
          </a:p>
          <a:p>
            <a:pPr marL="342900" marR="0" lvl="0" indent="-342900" defTabSz="914400">
              <a:lnSpc>
                <a:spcPct val="100000"/>
              </a:lnSpc>
              <a:spcBef>
                <a:spcPts val="0"/>
              </a:spcBef>
              <a:spcAft>
                <a:spcPts val="0"/>
              </a:spcAft>
              <a:buClr>
                <a:srgbClr val="002D72"/>
              </a:buClr>
              <a:buFont typeface="Arial" panose="020B0604020202020204" pitchFamily="34" charset="0"/>
              <a:buChar char="•"/>
              <a:tabLst/>
              <a:defRPr/>
            </a:pPr>
            <a:endParaRPr lang="en-US" sz="2200" b="1" dirty="0">
              <a:solidFill>
                <a:srgbClr val="002D72"/>
              </a:solidFill>
              <a:latin typeface="Arial"/>
              <a:ea typeface="Roboto Black"/>
              <a:cs typeface="Arial"/>
            </a:endParaRPr>
          </a:p>
          <a:p>
            <a:pPr marR="0" lvl="0" defTabSz="914400">
              <a:lnSpc>
                <a:spcPct val="100000"/>
              </a:lnSpc>
              <a:spcBef>
                <a:spcPts val="0"/>
              </a:spcBef>
              <a:spcAft>
                <a:spcPts val="0"/>
              </a:spcAft>
              <a:buClr>
                <a:srgbClr val="002D72"/>
              </a:buClr>
              <a:tabLst/>
              <a:defRPr/>
            </a:pPr>
            <a:endParaRPr lang="en-US" sz="2200" b="1" i="0" u="none" strike="noStrike" dirty="0">
              <a:solidFill>
                <a:srgbClr val="D0702C"/>
              </a:solidFill>
              <a:effectLst/>
              <a:latin typeface="Arial"/>
              <a:ea typeface="Roboto Black"/>
              <a:cs typeface="Arial"/>
            </a:endParaRPr>
          </a:p>
          <a:p>
            <a:pPr marR="0" lvl="0" defTabSz="914400">
              <a:lnSpc>
                <a:spcPct val="100000"/>
              </a:lnSpc>
              <a:spcBef>
                <a:spcPts val="0"/>
              </a:spcBef>
              <a:spcAft>
                <a:spcPts val="0"/>
              </a:spcAft>
              <a:buClr>
                <a:srgbClr val="002D72"/>
              </a:buClr>
              <a:tabLst/>
              <a:defRPr/>
            </a:pPr>
            <a:endParaRPr lang="en-US" sz="2200" b="1" i="0" u="none" strike="noStrike" dirty="0">
              <a:solidFill>
                <a:srgbClr val="DB905B"/>
              </a:solidFill>
              <a:effectLst/>
              <a:latin typeface="Arial"/>
              <a:ea typeface="Roboto Black"/>
              <a:cs typeface="Arial"/>
            </a:endParaRPr>
          </a:p>
          <a:p>
            <a:pPr algn="r">
              <a:buClr>
                <a:srgbClr val="910048"/>
              </a:buClr>
              <a:buSzPct val="85000"/>
              <a:defRPr/>
            </a:pPr>
            <a:br>
              <a:rPr lang="en-US" sz="2000" b="1" i="0" u="none" strike="noStrike" dirty="0">
                <a:solidFill>
                  <a:srgbClr val="DB905B"/>
                </a:solidFill>
                <a:effectLst/>
                <a:latin typeface="Arial" panose="020B0604020202020204" pitchFamily="34" charset="0"/>
                <a:ea typeface="Roboto Black" panose="02000000000000000000" pitchFamily="2" charset="0"/>
                <a:cs typeface="Arial" panose="020B0604020202020204" pitchFamily="34" charset="0"/>
              </a:rPr>
            </a:br>
            <a:r>
              <a:rPr lang="en-US" sz="2000" b="1" i="0" u="none" strike="noStrike" dirty="0">
                <a:solidFill>
                  <a:srgbClr val="DB905B"/>
                </a:solidFill>
                <a:effectLst/>
                <a:latin typeface="Arial" panose="020B0604020202020204" pitchFamily="34" charset="0"/>
                <a:ea typeface="Roboto Black" panose="02000000000000000000" pitchFamily="2" charset="0"/>
                <a:cs typeface="Arial" panose="020B0604020202020204" pitchFamily="34" charset="0"/>
              </a:rPr>
              <a:t> </a:t>
            </a:r>
            <a:endParaRPr lang="en-US" sz="2000" b="1" dirty="0">
              <a:solidFill>
                <a:srgbClr val="DB905B"/>
              </a:solidFill>
              <a:latin typeface="Arial" panose="020B0604020202020204" pitchFamily="34" charset="0"/>
              <a:ea typeface="Roboto Black" panose="02000000000000000000" pitchFamily="2" charset="0"/>
              <a:cs typeface="Arial" panose="020B0604020202020204" pitchFamily="34" charset="0"/>
            </a:endParaRPr>
          </a:p>
          <a:p>
            <a:pPr>
              <a:defRPr/>
            </a:pPr>
            <a:endParaRPr lang="en-US" sz="2400" b="1" dirty="0">
              <a:solidFill>
                <a:srgbClr val="CB6015"/>
              </a:solidFill>
            </a:endParaRPr>
          </a:p>
          <a:p>
            <a:pPr marR="0" lvl="0"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22312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BC0266-7947-316B-13AA-66A2E3316F2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DE01315-B212-B831-2D92-1F7881356C1D}"/>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047939F-5107-F75C-9233-8DCDD468E32F}"/>
              </a:ext>
            </a:extLst>
          </p:cNvPr>
          <p:cNvSpPr>
            <a:spLocks noGrp="1"/>
          </p:cNvSpPr>
          <p:nvPr>
            <p:ph type="title"/>
          </p:nvPr>
        </p:nvSpPr>
        <p:spPr>
          <a:xfrm>
            <a:off x="26178" y="117693"/>
            <a:ext cx="12023983" cy="779236"/>
          </a:xfrm>
        </p:spPr>
        <p:txBody>
          <a:bodyPr>
            <a:noAutofit/>
          </a:bodyPr>
          <a:lstStyle/>
          <a:p>
            <a:r>
              <a:rPr lang="en-US" b="1" dirty="0">
                <a:solidFill>
                  <a:schemeClr val="bg1"/>
                </a:solidFill>
                <a:effectLst>
                  <a:outerShdw blurRad="50800" dist="38100" dir="5400000" algn="t" rotWithShape="0">
                    <a:prstClr val="black">
                      <a:alpha val="40000"/>
                    </a:prstClr>
                  </a:outerShdw>
                </a:effectLst>
                <a:latin typeface="Montserrat" panose="02000505000000020004" pitchFamily="2" charset="0"/>
              </a:rPr>
              <a:t>Required Components</a:t>
            </a:r>
          </a:p>
        </p:txBody>
      </p:sp>
      <p:sp>
        <p:nvSpPr>
          <p:cNvPr id="6" name="TextBox 5">
            <a:extLst>
              <a:ext uri="{FF2B5EF4-FFF2-40B4-BE49-F238E27FC236}">
                <a16:creationId xmlns:a16="http://schemas.microsoft.com/office/drawing/2014/main" id="{6E745079-4753-1D82-C5F2-3E694C7B32E2}"/>
              </a:ext>
            </a:extLst>
          </p:cNvPr>
          <p:cNvSpPr txBox="1"/>
          <p:nvPr/>
        </p:nvSpPr>
        <p:spPr>
          <a:xfrm>
            <a:off x="159560" y="1132320"/>
            <a:ext cx="11872880" cy="3784785"/>
          </a:xfrm>
          <a:prstGeom prst="rect">
            <a:avLst/>
          </a:prstGeom>
          <a:solidFill>
            <a:schemeClr val="bg1"/>
          </a:solidFill>
          <a:effectLst/>
        </p:spPr>
        <p:txBody>
          <a:bodyPr wrap="square" rtlCol="0">
            <a:noAutofit/>
          </a:bodyPr>
          <a:lstStyle/>
          <a:p>
            <a:r>
              <a:rPr lang="en-US" sz="3000" b="1" dirty="0">
                <a:solidFill>
                  <a:srgbClr val="002D72"/>
                </a:solidFill>
                <a:latin typeface="Arial" panose="020B0604020202020204" pitchFamily="34" charset="0"/>
                <a:cs typeface="Arial" panose="020B0604020202020204" pitchFamily="34" charset="0"/>
              </a:rPr>
              <a:t>ESEA Requires LEAs to Evaluate Equitable Service Programs </a:t>
            </a:r>
            <a:endParaRPr lang="en-US" sz="2400" b="1" dirty="0">
              <a:solidFill>
                <a:srgbClr val="002D7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a:solidFill>
                  <a:srgbClr val="002D72"/>
                </a:solidFill>
                <a:latin typeface="Arial" panose="020B0604020202020204" pitchFamily="34" charset="0"/>
                <a:cs typeface="Arial" panose="020B0604020202020204" pitchFamily="34" charset="0"/>
              </a:rPr>
              <a:t>Were services provided?</a:t>
            </a:r>
          </a:p>
          <a:p>
            <a:pPr marL="285750" indent="-285750">
              <a:buFont typeface="Arial" panose="020B0604020202020204" pitchFamily="34" charset="0"/>
              <a:buChar char="•"/>
            </a:pPr>
            <a:r>
              <a:rPr lang="en-US" sz="2400" b="1" dirty="0">
                <a:solidFill>
                  <a:srgbClr val="002D72"/>
                </a:solidFill>
                <a:latin typeface="Arial" panose="020B0604020202020204" pitchFamily="34" charset="0"/>
                <a:cs typeface="Arial" panose="020B0604020202020204" pitchFamily="34" charset="0"/>
              </a:rPr>
              <a:t>Were services timely?</a:t>
            </a:r>
          </a:p>
          <a:p>
            <a:pPr marL="285750" indent="-285750">
              <a:buFont typeface="Arial" panose="020B0604020202020204" pitchFamily="34" charset="0"/>
              <a:buChar char="•"/>
            </a:pPr>
            <a:r>
              <a:rPr lang="en-US" sz="2400" b="1" dirty="0">
                <a:solidFill>
                  <a:srgbClr val="002D72"/>
                </a:solidFill>
                <a:latin typeface="Arial" panose="020B0604020202020204" pitchFamily="34" charset="0"/>
                <a:cs typeface="Arial" panose="020B0604020202020204" pitchFamily="34" charset="0"/>
              </a:rPr>
              <a:t>Were services equitable?</a:t>
            </a:r>
          </a:p>
          <a:p>
            <a:pPr marL="285750" indent="-285750">
              <a:buFont typeface="Arial" panose="020B0604020202020204" pitchFamily="34" charset="0"/>
              <a:buChar char="•"/>
            </a:pPr>
            <a:r>
              <a:rPr lang="en-US" sz="2400" b="1" dirty="0">
                <a:solidFill>
                  <a:srgbClr val="002D72"/>
                </a:solidFill>
                <a:latin typeface="Arial" panose="020B0604020202020204" pitchFamily="34" charset="0"/>
                <a:cs typeface="Arial" panose="020B0604020202020204" pitchFamily="34" charset="0"/>
              </a:rPr>
              <a:t>Does the data demonstrate effectiveness?</a:t>
            </a:r>
          </a:p>
          <a:p>
            <a:pPr marL="285750" indent="-285750">
              <a:buFont typeface="Arial" panose="020B0604020202020204" pitchFamily="34" charset="0"/>
              <a:buChar char="•"/>
            </a:pPr>
            <a:r>
              <a:rPr lang="en-US" sz="2400" b="1" dirty="0">
                <a:solidFill>
                  <a:srgbClr val="002D72"/>
                </a:solidFill>
                <a:latin typeface="Arial" panose="020B0604020202020204" pitchFamily="34" charset="0"/>
                <a:cs typeface="Arial" panose="020B0604020202020204" pitchFamily="34" charset="0"/>
              </a:rPr>
              <a:t>If not, how will the plan be revised?</a:t>
            </a:r>
          </a:p>
          <a:p>
            <a:endParaRPr lang="en-US" sz="2400" b="1" dirty="0">
              <a:solidFill>
                <a:srgbClr val="002D72"/>
              </a:solidFill>
              <a:latin typeface="Arial" panose="020B0604020202020204" pitchFamily="34" charset="0"/>
              <a:cs typeface="Arial" panose="020B0604020202020204" pitchFamily="34" charset="0"/>
            </a:endParaRPr>
          </a:p>
          <a:p>
            <a:r>
              <a:rPr lang="en-US" sz="3000" b="1" dirty="0">
                <a:solidFill>
                  <a:srgbClr val="910048"/>
                </a:solidFill>
                <a:latin typeface="Arial" panose="020B0604020202020204" pitchFamily="34" charset="0"/>
                <a:cs typeface="Arial" panose="020B0604020202020204" pitchFamily="34" charset="0"/>
              </a:rPr>
              <a:t>*Both parties must be involved throughout the entire funding </a:t>
            </a:r>
            <a:br>
              <a:rPr lang="en-US" sz="3000" b="1" dirty="0">
                <a:solidFill>
                  <a:srgbClr val="910048"/>
                </a:solidFill>
                <a:latin typeface="Arial" panose="020B0604020202020204" pitchFamily="34" charset="0"/>
                <a:cs typeface="Arial" panose="020B0604020202020204" pitchFamily="34" charset="0"/>
              </a:rPr>
            </a:br>
            <a:r>
              <a:rPr lang="en-US" sz="3000" b="1" dirty="0">
                <a:solidFill>
                  <a:srgbClr val="910048"/>
                </a:solidFill>
                <a:latin typeface="Arial" panose="020B0604020202020204" pitchFamily="34" charset="0"/>
                <a:cs typeface="Arial" panose="020B0604020202020204" pitchFamily="34" charset="0"/>
              </a:rPr>
              <a:t> period for a program to be effective.</a:t>
            </a:r>
          </a:p>
          <a:p>
            <a:pPr>
              <a:defRPr/>
            </a:pPr>
            <a:r>
              <a:rPr lang="en-US" b="1" dirty="0">
                <a:solidFill>
                  <a:srgbClr val="002D72"/>
                </a:solidFill>
                <a:latin typeface="Arial" panose="020B0604020202020204" pitchFamily="34" charset="0"/>
                <a:ea typeface="Roboto" panose="02000000000000000000" pitchFamily="2" charset="0"/>
                <a:cs typeface="Arial" panose="020B0604020202020204" pitchFamily="34" charset="0"/>
              </a:rPr>
              <a:t>		</a:t>
            </a:r>
          </a:p>
          <a:p>
            <a:pPr algn="r">
              <a:defRPr/>
            </a:pPr>
            <a:r>
              <a:rPr kumimoji="0" lang="en-US" b="1" i="1" u="none" strike="noStrike" kern="1200" cap="none" spc="0" normalizeH="0" baseline="0" noProof="0" dirty="0">
                <a:ln>
                  <a:noFill/>
                </a:ln>
                <a:solidFill>
                  <a:srgbClr val="D0702C"/>
                </a:solidFill>
                <a:effectLst/>
                <a:uLnTx/>
                <a:uFillTx/>
                <a:latin typeface="Arial" panose="020B0604020202020204" pitchFamily="34" charset="0"/>
                <a:ea typeface="Roboto" panose="02000000000000000000" pitchFamily="2" charset="0"/>
                <a:cs typeface="Arial" panose="020B0604020202020204" pitchFamily="34" charset="0"/>
              </a:rPr>
              <a:t>  </a:t>
            </a:r>
          </a:p>
          <a:p>
            <a:pPr marR="0" lvl="0" algn="l" defTabSz="914400" rtl="0" eaLnBrk="1" fontAlgn="auto" latinLnBrk="0" hangingPunct="1">
              <a:lnSpc>
                <a:spcPct val="100000"/>
              </a:lnSpc>
              <a:spcBef>
                <a:spcPts val="0"/>
              </a:spcBef>
              <a:spcAft>
                <a:spcPts val="0"/>
              </a:spcAft>
              <a:buClrTx/>
              <a:buSzTx/>
              <a:tabLst/>
              <a:defRPr/>
            </a:pPr>
            <a:endParaRPr lang="en-US" sz="2400" b="1" dirty="0">
              <a:solidFill>
                <a:srgbClr val="002D72"/>
              </a:solidFill>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2" name="Graphic 1" descr="A logo with a star and a flame&#10;&#10;Description automatically generated">
            <a:extLst>
              <a:ext uri="{FF2B5EF4-FFF2-40B4-BE49-F238E27FC236}">
                <a16:creationId xmlns:a16="http://schemas.microsoft.com/office/drawing/2014/main" id="{744A4626-6D35-EEF8-6B50-F8BE2DA864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156" y="5792658"/>
            <a:ext cx="987587" cy="987587"/>
          </a:xfrm>
          <a:prstGeom prst="rect">
            <a:avLst/>
          </a:prstGeom>
        </p:spPr>
      </p:pic>
    </p:spTree>
    <p:extLst>
      <p:ext uri="{BB962C8B-B14F-4D97-AF65-F5344CB8AC3E}">
        <p14:creationId xmlns:p14="http://schemas.microsoft.com/office/powerpoint/2010/main" val="78069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arn(inVertical)">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48D4DDE-E5DF-CB85-19C3-33629F9E93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5542F43-B920-9C35-8B27-AEE5197B3F71}"/>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37BEAC3-6F1D-4F76-935C-CC9C7661604D}"/>
              </a:ext>
            </a:extLst>
          </p:cNvPr>
          <p:cNvSpPr>
            <a:spLocks noGrp="1"/>
          </p:cNvSpPr>
          <p:nvPr>
            <p:ph type="title"/>
          </p:nvPr>
        </p:nvSpPr>
        <p:spPr>
          <a:xfrm>
            <a:off x="26178" y="117693"/>
            <a:ext cx="12023983" cy="779236"/>
          </a:xfrm>
        </p:spPr>
        <p:txBody>
          <a:bodyPr>
            <a:noAutofit/>
          </a:bodyPr>
          <a:lstStyle/>
          <a:p>
            <a:r>
              <a:rPr lang="en-US" b="1" dirty="0">
                <a:solidFill>
                  <a:schemeClr val="bg1"/>
                </a:solidFill>
                <a:effectLst>
                  <a:outerShdw blurRad="50800" dist="38100" dir="5400000" algn="t" rotWithShape="0">
                    <a:prstClr val="black">
                      <a:alpha val="40000"/>
                    </a:prstClr>
                  </a:outerShdw>
                </a:effectLst>
                <a:latin typeface="Montserrat" panose="02000505000000020004" pitchFamily="2" charset="0"/>
              </a:rPr>
              <a:t>Required Components</a:t>
            </a:r>
          </a:p>
        </p:txBody>
      </p:sp>
      <p:sp>
        <p:nvSpPr>
          <p:cNvPr id="6" name="TextBox 5">
            <a:extLst>
              <a:ext uri="{FF2B5EF4-FFF2-40B4-BE49-F238E27FC236}">
                <a16:creationId xmlns:a16="http://schemas.microsoft.com/office/drawing/2014/main" id="{E6F76BA1-4106-2FEE-55EC-ADA4FFC45D5B}"/>
              </a:ext>
            </a:extLst>
          </p:cNvPr>
          <p:cNvSpPr txBox="1"/>
          <p:nvPr/>
        </p:nvSpPr>
        <p:spPr>
          <a:xfrm>
            <a:off x="159559" y="1476290"/>
            <a:ext cx="11872880" cy="5300593"/>
          </a:xfrm>
          <a:prstGeom prst="rect">
            <a:avLst/>
          </a:prstGeom>
          <a:solidFill>
            <a:schemeClr val="bg1"/>
          </a:solidFill>
          <a:effectLst/>
        </p:spPr>
        <p:txBody>
          <a:bodyPr wrap="square" rtlCol="0">
            <a:noAutofit/>
          </a:bodyPr>
          <a:lstStyle/>
          <a:p>
            <a:pPr marL="285750" indent="-285750">
              <a:buFont typeface="Arial" panose="020B0604020202020204" pitchFamily="34" charset="0"/>
              <a:buChar char="•"/>
            </a:pPr>
            <a:r>
              <a:rPr lang="en-US" sz="2000" b="1" dirty="0">
                <a:solidFill>
                  <a:srgbClr val="002D72"/>
                </a:solidFill>
                <a:latin typeface="Arial" panose="020B0604020202020204" pitchFamily="34" charset="0"/>
                <a:cs typeface="Arial" panose="020B0604020202020204" pitchFamily="34" charset="0"/>
              </a:rPr>
              <a:t>Entitlement funds are meant to be used in the year appropriated. </a:t>
            </a:r>
          </a:p>
          <a:p>
            <a:pPr marL="285750" indent="-285750">
              <a:buFont typeface="Arial" panose="020B0604020202020204" pitchFamily="34" charset="0"/>
              <a:buChar char="•"/>
            </a:pPr>
            <a:r>
              <a:rPr lang="en-US" sz="2000" b="1" dirty="0">
                <a:solidFill>
                  <a:srgbClr val="002D72"/>
                </a:solidFill>
                <a:latin typeface="Arial" panose="020B0604020202020204" pitchFamily="34" charset="0"/>
                <a:cs typeface="Arial" panose="020B0604020202020204" pitchFamily="34" charset="0"/>
              </a:rPr>
              <a:t>Reserving large sums eliminates opportunities for other public and private school participants with needs. </a:t>
            </a:r>
          </a:p>
          <a:p>
            <a:pPr marL="285750" indent="-285750">
              <a:buFont typeface="Arial" panose="020B0604020202020204" pitchFamily="34" charset="0"/>
              <a:buChar char="•"/>
            </a:pPr>
            <a:r>
              <a:rPr lang="en-US" sz="2000" b="1" dirty="0">
                <a:solidFill>
                  <a:srgbClr val="002D72"/>
                </a:solidFill>
                <a:latin typeface="Arial" panose="020B0604020202020204" pitchFamily="34" charset="0"/>
                <a:cs typeface="Arial" panose="020B0604020202020204" pitchFamily="34" charset="0"/>
              </a:rPr>
              <a:t>Equitable service carryover should be rare and minimal. </a:t>
            </a:r>
          </a:p>
          <a:p>
            <a:pPr marL="285750" indent="-285750">
              <a:buFont typeface="Arial" panose="020B0604020202020204" pitchFamily="34" charset="0"/>
              <a:buChar char="•"/>
            </a:pPr>
            <a:r>
              <a:rPr lang="en-US" sz="2000" b="1" dirty="0">
                <a:solidFill>
                  <a:srgbClr val="002D72"/>
                </a:solidFill>
                <a:latin typeface="Arial" panose="020B0604020202020204" pitchFamily="34" charset="0"/>
                <a:cs typeface="Arial" panose="020B0604020202020204" pitchFamily="34" charset="0"/>
              </a:rPr>
              <a:t>The approved carryover funds must be used by the end of this funding period along with the current year allocation. </a:t>
            </a:r>
            <a:r>
              <a:rPr lang="en-US" sz="2000" b="1" dirty="0">
                <a:solidFill>
                  <a:srgbClr val="002D72"/>
                </a:solidFill>
                <a:latin typeface="Arial" panose="020B0604020202020204" pitchFamily="34" charset="0"/>
                <a:ea typeface="Roboto" panose="02000000000000000000" pitchFamily="2" charset="0"/>
                <a:cs typeface="Arial" panose="020B0604020202020204" pitchFamily="34" charset="0"/>
              </a:rPr>
              <a:t>		</a:t>
            </a:r>
            <a:br>
              <a:rPr lang="en-US" sz="2000" b="1" dirty="0">
                <a:solidFill>
                  <a:srgbClr val="002D72"/>
                </a:solidFill>
                <a:latin typeface="Arial" panose="020B0604020202020204" pitchFamily="34" charset="0"/>
                <a:ea typeface="Roboto" panose="02000000000000000000" pitchFamily="2" charset="0"/>
                <a:cs typeface="Arial" panose="020B0604020202020204" pitchFamily="34" charset="0"/>
              </a:rPr>
            </a:br>
            <a:r>
              <a:rPr lang="en-US" sz="2000" b="1" dirty="0">
                <a:solidFill>
                  <a:srgbClr val="002D72"/>
                </a:solidFill>
                <a:latin typeface="Arial" panose="020B0604020202020204" pitchFamily="34" charset="0"/>
                <a:ea typeface="Roboto" panose="02000000000000000000" pitchFamily="2" charset="0"/>
                <a:cs typeface="Arial" panose="020B0604020202020204" pitchFamily="34" charset="0"/>
              </a:rPr>
              <a:t>		  		                                   </a:t>
            </a:r>
            <a:r>
              <a:rPr lang="en-US" sz="2000" b="1" dirty="0">
                <a:solidFill>
                  <a:srgbClr val="D0702C"/>
                </a:solidFill>
                <a:latin typeface="Arial" panose="020B0604020202020204" pitchFamily="34" charset="0"/>
                <a:ea typeface="Roboto" panose="02000000000000000000" pitchFamily="2" charset="0"/>
                <a:cs typeface="Arial" panose="020B0604020202020204" pitchFamily="34" charset="0"/>
              </a:rPr>
              <a:t>ESEA sections 1117(a)(4)(B) and 8501(a)(4)(B)</a:t>
            </a:r>
            <a:br>
              <a:rPr lang="en-US" sz="2000" b="1" dirty="0">
                <a:solidFill>
                  <a:srgbClr val="D0702C"/>
                </a:solidFill>
                <a:latin typeface="Arial" panose="020B0604020202020204" pitchFamily="34" charset="0"/>
                <a:ea typeface="Roboto" panose="02000000000000000000" pitchFamily="2" charset="0"/>
                <a:cs typeface="Arial" panose="020B0604020202020204" pitchFamily="34" charset="0"/>
              </a:rPr>
            </a:br>
            <a:endParaRPr lang="en-US" sz="1400" b="1" dirty="0">
              <a:solidFill>
                <a:srgbClr val="D0702C"/>
              </a:solidFill>
              <a:latin typeface="Arial" panose="020B0604020202020204" pitchFamily="34" charset="0"/>
              <a:ea typeface="Roboto" panose="02000000000000000000" pitchFamily="2" charset="0"/>
              <a:cs typeface="Arial" panose="020B0604020202020204" pitchFamily="34" charset="0"/>
            </a:endParaRPr>
          </a:p>
          <a:p>
            <a:pPr marL="171450" indent="-171450">
              <a:buFont typeface="Arial" panose="020B0604020202020204" pitchFamily="34" charset="0"/>
              <a:buChar char="•"/>
              <a:defRPr/>
            </a:pPr>
            <a:r>
              <a:rPr lang="en-US" sz="2000" b="1" dirty="0">
                <a:solidFill>
                  <a:srgbClr val="910048"/>
                </a:solidFill>
                <a:latin typeface="Arial" panose="020B0604020202020204" pitchFamily="34" charset="0"/>
                <a:cs typeface="Arial" panose="020B0604020202020204" pitchFamily="34" charset="0"/>
              </a:rPr>
              <a:t>Rare </a:t>
            </a:r>
          </a:p>
          <a:p>
            <a:pPr marL="171450" indent="-171450">
              <a:buFont typeface="Arial" panose="020B0604020202020204" pitchFamily="34" charset="0"/>
              <a:buChar char="•"/>
              <a:defRPr/>
            </a:pPr>
            <a:r>
              <a:rPr lang="en-US" sz="2000" b="1" dirty="0">
                <a:solidFill>
                  <a:srgbClr val="910048"/>
                </a:solidFill>
                <a:latin typeface="Arial" panose="020B0604020202020204" pitchFamily="34" charset="0"/>
                <a:cs typeface="Arial" panose="020B0604020202020204" pitchFamily="34" charset="0"/>
              </a:rPr>
              <a:t>Reasonable deadlines are highly recommended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kern="1200" dirty="0">
                <a:solidFill>
                  <a:srgbClr val="910048"/>
                </a:solidFill>
                <a:latin typeface="Arial" panose="020B0604020202020204" pitchFamily="34" charset="0"/>
                <a:cs typeface="Arial" panose="020B0604020202020204" pitchFamily="34" charset="0"/>
              </a:rPr>
              <a:t>High reservation of funds eliminates opportunities for remaining students (public and private)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kern="1200" dirty="0">
                <a:solidFill>
                  <a:srgbClr val="910048"/>
                </a:solidFill>
                <a:latin typeface="Arial" panose="020B0604020202020204" pitchFamily="34" charset="0"/>
                <a:cs typeface="Arial" panose="020B0604020202020204" pitchFamily="34" charset="0"/>
              </a:rPr>
              <a:t>Federal funds expire (must be returned to the federal government)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910048"/>
                </a:solidFill>
                <a:effectLst/>
                <a:uLnTx/>
                <a:uFillTx/>
                <a:latin typeface="Arial" panose="020B0604020202020204" pitchFamily="34" charset="0"/>
                <a:cs typeface="Arial" panose="020B0604020202020204" pitchFamily="34" charset="0"/>
              </a:rPr>
              <a:t>Demonstrates lack of need = appropriation decreases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910048"/>
                </a:solidFill>
                <a:effectLst/>
                <a:uLnTx/>
                <a:uFillTx/>
                <a:latin typeface="Arial" panose="020B0604020202020204" pitchFamily="34" charset="0"/>
                <a:cs typeface="Arial" panose="020B0604020202020204" pitchFamily="34" charset="0"/>
              </a:rPr>
              <a:t>Title I-A: </a:t>
            </a:r>
            <a:r>
              <a:rPr lang="en-US" sz="2000" b="1" dirty="0">
                <a:solidFill>
                  <a:srgbClr val="910048"/>
                </a:solidFill>
                <a:latin typeface="Arial" panose="020B0604020202020204" pitchFamily="34" charset="0"/>
                <a:cs typeface="Arial" panose="020B0604020202020204" pitchFamily="34" charset="0"/>
              </a:rPr>
              <a:t>redistribute to </a:t>
            </a:r>
            <a:r>
              <a:rPr kumimoji="0" lang="en-US" sz="2000" b="1" i="0" u="none" strike="noStrike" kern="1200" cap="none" spc="0" normalizeH="0" baseline="0" noProof="0" dirty="0">
                <a:ln>
                  <a:noFill/>
                </a:ln>
                <a:solidFill>
                  <a:srgbClr val="910048"/>
                </a:solidFill>
                <a:effectLst/>
                <a:uLnTx/>
                <a:uFillTx/>
                <a:latin typeface="Arial" panose="020B0604020202020204" pitchFamily="34" charset="0"/>
                <a:cs typeface="Arial" panose="020B0604020202020204" pitchFamily="34" charset="0"/>
              </a:rPr>
              <a:t>remaining participating school</a:t>
            </a:r>
          </a:p>
          <a:p>
            <a:pPr marL="171450" lvl="0" indent="-171450">
              <a:buFont typeface="Arial" panose="020B0604020202020204" pitchFamily="34" charset="0"/>
              <a:buChar char="•"/>
              <a:defRPr/>
            </a:pPr>
            <a:r>
              <a:rPr lang="en-US" sz="2000" b="1" kern="1200" dirty="0">
                <a:solidFill>
                  <a:srgbClr val="910048"/>
                </a:solidFill>
                <a:latin typeface="Arial" panose="020B0604020202020204" pitchFamily="34" charset="0"/>
                <a:cs typeface="Arial" panose="020B0604020202020204" pitchFamily="34" charset="0"/>
              </a:rPr>
              <a:t>Title VIII:  </a:t>
            </a:r>
            <a:r>
              <a:rPr lang="en-US" sz="2000" b="1" dirty="0">
                <a:solidFill>
                  <a:srgbClr val="910048"/>
                </a:solidFill>
                <a:latin typeface="Arial" panose="020B0604020202020204" pitchFamily="34" charset="0"/>
                <a:cs typeface="Arial" panose="020B0604020202020204" pitchFamily="34" charset="0"/>
              </a:rPr>
              <a:t>redistribute to </a:t>
            </a:r>
            <a:r>
              <a:rPr lang="en-US" sz="2000" b="1" kern="1200" dirty="0">
                <a:solidFill>
                  <a:srgbClr val="910048"/>
                </a:solidFill>
                <a:latin typeface="Arial" panose="020B0604020202020204" pitchFamily="34" charset="0"/>
                <a:cs typeface="Arial" panose="020B0604020202020204" pitchFamily="34" charset="0"/>
              </a:rPr>
              <a:t>both LEA and PNP participating schools </a:t>
            </a:r>
          </a:p>
          <a:p>
            <a:pPr>
              <a:defRPr/>
            </a:pPr>
            <a:r>
              <a:rPr lang="en-US" sz="2000" b="1" dirty="0">
                <a:solidFill>
                  <a:srgbClr val="002D72"/>
                </a:solidFill>
                <a:latin typeface="Arial" panose="020B0604020202020204" pitchFamily="34" charset="0"/>
                <a:ea typeface="Roboto" panose="02000000000000000000" pitchFamily="2" charset="0"/>
                <a:cs typeface="Arial" panose="020B0604020202020204" pitchFamily="34" charset="0"/>
              </a:rPr>
              <a:t>		</a:t>
            </a:r>
          </a:p>
          <a:p>
            <a:pPr algn="r">
              <a:defRPr/>
            </a:pPr>
            <a:r>
              <a:rPr kumimoji="0" lang="en-US" sz="2000" b="1" i="1" u="none" strike="noStrike" kern="1200" cap="none" spc="0" normalizeH="0" baseline="0" noProof="0" dirty="0">
                <a:ln>
                  <a:noFill/>
                </a:ln>
                <a:solidFill>
                  <a:srgbClr val="D0702C"/>
                </a:solidFill>
                <a:effectLst/>
                <a:uLnTx/>
                <a:uFillTx/>
                <a:latin typeface="Arial" panose="020B0604020202020204" pitchFamily="34" charset="0"/>
                <a:ea typeface="Roboto" panose="02000000000000000000" pitchFamily="2" charset="0"/>
                <a:cs typeface="Arial" panose="020B0604020202020204" pitchFamily="34" charset="0"/>
              </a:rPr>
              <a:t>  </a:t>
            </a:r>
          </a:p>
          <a:p>
            <a:pPr marR="0" lvl="0" algn="l" defTabSz="914400" rtl="0" eaLnBrk="1" fontAlgn="auto" latinLnBrk="0" hangingPunct="1">
              <a:lnSpc>
                <a:spcPct val="100000"/>
              </a:lnSpc>
              <a:spcBef>
                <a:spcPts val="0"/>
              </a:spcBef>
              <a:spcAft>
                <a:spcPts val="0"/>
              </a:spcAft>
              <a:buClrTx/>
              <a:buSzTx/>
              <a:tabLst/>
              <a:defRPr/>
            </a:pPr>
            <a:endParaRPr lang="en-US" sz="2000" b="1" dirty="0">
              <a:solidFill>
                <a:srgbClr val="002D72"/>
              </a:solidFill>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2" name="Graphic 1" descr="A logo with a star and a flame&#10;&#10;Description automatically generated">
            <a:extLst>
              <a:ext uri="{FF2B5EF4-FFF2-40B4-BE49-F238E27FC236}">
                <a16:creationId xmlns:a16="http://schemas.microsoft.com/office/drawing/2014/main" id="{160BA654-BD58-E78A-139F-129268E30F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66282" y="5752001"/>
            <a:ext cx="897291" cy="897291"/>
          </a:xfrm>
          <a:prstGeom prst="rect">
            <a:avLst/>
          </a:prstGeom>
        </p:spPr>
      </p:pic>
      <p:sp>
        <p:nvSpPr>
          <p:cNvPr id="5" name="TextBox 4">
            <a:extLst>
              <a:ext uri="{FF2B5EF4-FFF2-40B4-BE49-F238E27FC236}">
                <a16:creationId xmlns:a16="http://schemas.microsoft.com/office/drawing/2014/main" id="{C2692F6B-26FF-24C9-B56F-1A6EBD1FED52}"/>
              </a:ext>
            </a:extLst>
          </p:cNvPr>
          <p:cNvSpPr txBox="1"/>
          <p:nvPr/>
        </p:nvSpPr>
        <p:spPr>
          <a:xfrm>
            <a:off x="-1" y="1014625"/>
            <a:ext cx="12191999" cy="461665"/>
          </a:xfrm>
          <a:prstGeom prst="rect">
            <a:avLst/>
          </a:prstGeom>
          <a:solidFill>
            <a:srgbClr val="002D72"/>
          </a:solidFill>
        </p:spPr>
        <p:txBody>
          <a:bodyPr wrap="square" rtlCol="0">
            <a:spAutoFit/>
          </a:bodyPr>
          <a:lstStyle/>
          <a:p>
            <a:pPr algn="ctr"/>
            <a:r>
              <a:rPr lang="en-US" sz="2400" b="1" dirty="0">
                <a:solidFill>
                  <a:srgbClr val="D0702C"/>
                </a:solidFill>
                <a:latin typeface="Arial" panose="020B0604020202020204" pitchFamily="34" charset="0"/>
                <a:cs typeface="Arial" panose="020B0604020202020204" pitchFamily="34" charset="0"/>
              </a:rPr>
              <a:t>Carryover</a:t>
            </a:r>
          </a:p>
        </p:txBody>
      </p:sp>
    </p:spTree>
    <p:extLst>
      <p:ext uri="{BB962C8B-B14F-4D97-AF65-F5344CB8AC3E}">
        <p14:creationId xmlns:p14="http://schemas.microsoft.com/office/powerpoint/2010/main" val="142030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 calcmode="lin" valueType="num">
                                      <p:cBhvr>
                                        <p:cTn id="34"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 calcmode="lin" valueType="num">
                                      <p:cBhvr>
                                        <p:cTn id="41"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6">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 calcmode="lin" valueType="num">
                                      <p:cBhvr>
                                        <p:cTn id="48"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6">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p:cTn id="55"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57" dur="500"/>
                                        <p:tgtEl>
                                          <p:spTgt spid="6">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6">
                                            <p:txEl>
                                              <p:pRg st="9" end="9"/>
                                            </p:txEl>
                                          </p:spTgt>
                                        </p:tgtEl>
                                        <p:attrNameLst>
                                          <p:attrName>style.visibility</p:attrName>
                                        </p:attrNameLst>
                                      </p:cBhvr>
                                      <p:to>
                                        <p:strVal val="visible"/>
                                      </p:to>
                                    </p:set>
                                    <p:anim calcmode="lin" valueType="num">
                                      <p:cBhvr>
                                        <p:cTn id="62"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63"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64" dur="500"/>
                                        <p:tgtEl>
                                          <p:spTgt spid="6">
                                            <p:txEl>
                                              <p:pRg st="9" end="9"/>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6">
                                            <p:txEl>
                                              <p:pRg st="10" end="10"/>
                                            </p:txEl>
                                          </p:spTgt>
                                        </p:tgtEl>
                                        <p:attrNameLst>
                                          <p:attrName>style.visibility</p:attrName>
                                        </p:attrNameLst>
                                      </p:cBhvr>
                                      <p:to>
                                        <p:strVal val="visible"/>
                                      </p:to>
                                    </p:set>
                                    <p:anim calcmode="lin" valueType="num">
                                      <p:cBhvr>
                                        <p:cTn id="69"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70" dur="500" fill="hold"/>
                                        <p:tgtEl>
                                          <p:spTgt spid="6">
                                            <p:txEl>
                                              <p:pRg st="10" end="10"/>
                                            </p:txEl>
                                          </p:spTgt>
                                        </p:tgtEl>
                                        <p:attrNameLst>
                                          <p:attrName>ppt_h</p:attrName>
                                        </p:attrNameLst>
                                      </p:cBhvr>
                                      <p:tavLst>
                                        <p:tav tm="0">
                                          <p:val>
                                            <p:fltVal val="0"/>
                                          </p:val>
                                        </p:tav>
                                        <p:tav tm="100000">
                                          <p:val>
                                            <p:strVal val="#ppt_h"/>
                                          </p:val>
                                        </p:tav>
                                      </p:tavLst>
                                    </p:anim>
                                    <p:animEffect transition="in" filter="fade">
                                      <p:cBhvr>
                                        <p:cTn id="71"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F085-708E-6650-F94E-130E75BE3D1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1A29E21-65F3-1AE7-4C4E-FBFB3EA1BFA1}"/>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01597D0-88AE-A4BF-78FC-CC5139C78996}"/>
              </a:ext>
            </a:extLst>
          </p:cNvPr>
          <p:cNvSpPr>
            <a:spLocks noGrp="1"/>
          </p:cNvSpPr>
          <p:nvPr>
            <p:ph type="title"/>
          </p:nvPr>
        </p:nvSpPr>
        <p:spPr>
          <a:xfrm>
            <a:off x="0" y="0"/>
            <a:ext cx="12191999" cy="876635"/>
          </a:xfrm>
        </p:spPr>
        <p:txBody>
          <a:bodyPr>
            <a:noAutofit/>
          </a:bodyPr>
          <a:lstStyle/>
          <a:p>
            <a:r>
              <a:rPr lang="en-US" sz="3500" b="1" dirty="0">
                <a:solidFill>
                  <a:schemeClr val="bg1"/>
                </a:solidFill>
                <a:effectLst>
                  <a:outerShdw blurRad="50800" dist="38100" dir="5400000" algn="t" rotWithShape="0">
                    <a:prstClr val="black">
                      <a:alpha val="40000"/>
                    </a:prstClr>
                  </a:outerShdw>
                </a:effectLst>
                <a:latin typeface="Montserrat" panose="02000505000000020004" pitchFamily="2" charset="0"/>
              </a:rPr>
              <a:t>FY24 Obligation of Funds, Evaluation, &amp; Carryover</a:t>
            </a:r>
          </a:p>
        </p:txBody>
      </p:sp>
      <p:pic>
        <p:nvPicPr>
          <p:cNvPr id="5" name="Graphic 4">
            <a:extLst>
              <a:ext uri="{FF2B5EF4-FFF2-40B4-BE49-F238E27FC236}">
                <a16:creationId xmlns:a16="http://schemas.microsoft.com/office/drawing/2014/main" id="{C784F4A1-A428-E969-5117-1F9321EBA9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190" y="5682653"/>
            <a:ext cx="987587" cy="987587"/>
          </a:xfrm>
          <a:prstGeom prst="rect">
            <a:avLst/>
          </a:prstGeom>
        </p:spPr>
      </p:pic>
      <p:pic>
        <p:nvPicPr>
          <p:cNvPr id="7" name="Picture 6">
            <a:extLst>
              <a:ext uri="{FF2B5EF4-FFF2-40B4-BE49-F238E27FC236}">
                <a16:creationId xmlns:a16="http://schemas.microsoft.com/office/drawing/2014/main" id="{465E7D60-8289-4A35-7A56-7922C8711E9C}"/>
              </a:ext>
            </a:extLst>
          </p:cNvPr>
          <p:cNvPicPr>
            <a:picLocks noChangeAspect="1"/>
          </p:cNvPicPr>
          <p:nvPr/>
        </p:nvPicPr>
        <p:blipFill>
          <a:blip r:embed="rId4"/>
          <a:stretch>
            <a:fillRect/>
          </a:stretch>
        </p:blipFill>
        <p:spPr>
          <a:xfrm>
            <a:off x="1712892" y="1014625"/>
            <a:ext cx="8014921" cy="5843375"/>
          </a:xfrm>
          <a:prstGeom prst="rect">
            <a:avLst/>
          </a:prstGeom>
        </p:spPr>
      </p:pic>
    </p:spTree>
    <p:extLst>
      <p:ext uri="{BB962C8B-B14F-4D97-AF65-F5344CB8AC3E}">
        <p14:creationId xmlns:p14="http://schemas.microsoft.com/office/powerpoint/2010/main" val="4253630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32133-7387-0AE5-78A9-00A78F926F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F3A36C3-B9BB-207E-3E4C-14C58EE7E7F7}"/>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09FEC6D-09EA-44A3-39D6-A6BF129CE3ED}"/>
              </a:ext>
            </a:extLst>
          </p:cNvPr>
          <p:cNvSpPr>
            <a:spLocks noGrp="1"/>
          </p:cNvSpPr>
          <p:nvPr>
            <p:ph type="title"/>
          </p:nvPr>
        </p:nvSpPr>
        <p:spPr>
          <a:xfrm>
            <a:off x="0" y="0"/>
            <a:ext cx="12191999" cy="876635"/>
          </a:xfrm>
        </p:spPr>
        <p:txBody>
          <a:bodyPr>
            <a:noAutofit/>
          </a:bodyPr>
          <a:lstStyle/>
          <a:p>
            <a:r>
              <a:rPr lang="en-US" sz="3500" b="1" dirty="0">
                <a:solidFill>
                  <a:schemeClr val="bg1"/>
                </a:solidFill>
                <a:effectLst>
                  <a:outerShdw blurRad="50800" dist="38100" dir="5400000" algn="t" rotWithShape="0">
                    <a:prstClr val="black">
                      <a:alpha val="40000"/>
                    </a:prstClr>
                  </a:outerShdw>
                </a:effectLst>
                <a:latin typeface="Montserrat" panose="02000505000000020004" pitchFamily="2" charset="0"/>
              </a:rPr>
              <a:t>FY24 Obligation of Funds, Evaluation, &amp; Carryover</a:t>
            </a:r>
          </a:p>
        </p:txBody>
      </p:sp>
      <p:pic>
        <p:nvPicPr>
          <p:cNvPr id="5" name="Graphic 4">
            <a:extLst>
              <a:ext uri="{FF2B5EF4-FFF2-40B4-BE49-F238E27FC236}">
                <a16:creationId xmlns:a16="http://schemas.microsoft.com/office/drawing/2014/main" id="{161712F8-ADE4-3B84-6B9B-68B1E9ADDF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190" y="5682653"/>
            <a:ext cx="987587" cy="987587"/>
          </a:xfrm>
          <a:prstGeom prst="rect">
            <a:avLst/>
          </a:prstGeom>
        </p:spPr>
      </p:pic>
      <p:pic>
        <p:nvPicPr>
          <p:cNvPr id="6" name="Picture 5">
            <a:extLst>
              <a:ext uri="{FF2B5EF4-FFF2-40B4-BE49-F238E27FC236}">
                <a16:creationId xmlns:a16="http://schemas.microsoft.com/office/drawing/2014/main" id="{BE21C647-1CCB-BF57-599D-7F8803302D1B}"/>
              </a:ext>
            </a:extLst>
          </p:cNvPr>
          <p:cNvPicPr>
            <a:picLocks noChangeAspect="1"/>
          </p:cNvPicPr>
          <p:nvPr/>
        </p:nvPicPr>
        <p:blipFill>
          <a:blip r:embed="rId4"/>
          <a:stretch>
            <a:fillRect/>
          </a:stretch>
        </p:blipFill>
        <p:spPr>
          <a:xfrm>
            <a:off x="143189" y="1032105"/>
            <a:ext cx="11900421" cy="2120439"/>
          </a:xfrm>
          <a:prstGeom prst="rect">
            <a:avLst/>
          </a:prstGeom>
        </p:spPr>
      </p:pic>
      <p:pic>
        <p:nvPicPr>
          <p:cNvPr id="9" name="Picture 8">
            <a:extLst>
              <a:ext uri="{FF2B5EF4-FFF2-40B4-BE49-F238E27FC236}">
                <a16:creationId xmlns:a16="http://schemas.microsoft.com/office/drawing/2014/main" id="{2634347C-E2A2-C04F-1C44-7ED842406BAE}"/>
              </a:ext>
            </a:extLst>
          </p:cNvPr>
          <p:cNvPicPr>
            <a:picLocks noChangeAspect="1"/>
          </p:cNvPicPr>
          <p:nvPr/>
        </p:nvPicPr>
        <p:blipFill>
          <a:blip r:embed="rId5"/>
          <a:srcRect b="78947"/>
          <a:stretch/>
        </p:blipFill>
        <p:spPr>
          <a:xfrm>
            <a:off x="143189" y="3278978"/>
            <a:ext cx="11900420" cy="1365211"/>
          </a:xfrm>
          <a:prstGeom prst="rect">
            <a:avLst/>
          </a:prstGeom>
        </p:spPr>
      </p:pic>
    </p:spTree>
    <p:extLst>
      <p:ext uri="{BB962C8B-B14F-4D97-AF65-F5344CB8AC3E}">
        <p14:creationId xmlns:p14="http://schemas.microsoft.com/office/powerpoint/2010/main" val="3861707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5EF95-6B0D-A171-55BA-8F5DC357FA5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8EEF515-A230-FF0C-BCDF-0A967B54A861}"/>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7F01AAB-1803-D593-9CDE-4319E6FB8575}"/>
              </a:ext>
            </a:extLst>
          </p:cNvPr>
          <p:cNvSpPr>
            <a:spLocks noGrp="1"/>
          </p:cNvSpPr>
          <p:nvPr>
            <p:ph type="title"/>
          </p:nvPr>
        </p:nvSpPr>
        <p:spPr>
          <a:xfrm>
            <a:off x="0" y="0"/>
            <a:ext cx="12191999" cy="876635"/>
          </a:xfrm>
        </p:spPr>
        <p:txBody>
          <a:bodyPr>
            <a:noAutofit/>
          </a:bodyPr>
          <a:lstStyle/>
          <a:p>
            <a:r>
              <a:rPr lang="en-US" sz="3500" b="1">
                <a:solidFill>
                  <a:schemeClr val="bg1"/>
                </a:solidFill>
                <a:effectLst>
                  <a:outerShdw blurRad="50800" dist="38100" dir="5400000" algn="t" rotWithShape="0">
                    <a:prstClr val="black">
                      <a:alpha val="40000"/>
                    </a:prstClr>
                  </a:outerShdw>
                </a:effectLst>
                <a:latin typeface="Montserrat" panose="02000505000000020004" pitchFamily="2" charset="0"/>
              </a:rPr>
              <a:t>FY24 Obligation of Funds, Evaluation, &amp; Carryover</a:t>
            </a:r>
          </a:p>
        </p:txBody>
      </p:sp>
      <p:pic>
        <p:nvPicPr>
          <p:cNvPr id="5" name="Graphic 4">
            <a:extLst>
              <a:ext uri="{FF2B5EF4-FFF2-40B4-BE49-F238E27FC236}">
                <a16:creationId xmlns:a16="http://schemas.microsoft.com/office/drawing/2014/main" id="{88892996-A28F-3FF9-E5B8-C0BB5EE306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190" y="5682653"/>
            <a:ext cx="987587" cy="987587"/>
          </a:xfrm>
          <a:prstGeom prst="rect">
            <a:avLst/>
          </a:prstGeom>
        </p:spPr>
      </p:pic>
      <p:pic>
        <p:nvPicPr>
          <p:cNvPr id="7" name="Picture 6">
            <a:extLst>
              <a:ext uri="{FF2B5EF4-FFF2-40B4-BE49-F238E27FC236}">
                <a16:creationId xmlns:a16="http://schemas.microsoft.com/office/drawing/2014/main" id="{DE237638-5A65-F8F6-D3A9-0BB5A1B662DF}"/>
              </a:ext>
            </a:extLst>
          </p:cNvPr>
          <p:cNvPicPr>
            <a:picLocks noChangeAspect="1"/>
          </p:cNvPicPr>
          <p:nvPr/>
        </p:nvPicPr>
        <p:blipFill>
          <a:blip r:embed="rId4"/>
          <a:stretch>
            <a:fillRect/>
          </a:stretch>
        </p:blipFill>
        <p:spPr>
          <a:xfrm>
            <a:off x="1407694" y="1130482"/>
            <a:ext cx="10214810" cy="5449749"/>
          </a:xfrm>
          <a:prstGeom prst="rect">
            <a:avLst/>
          </a:prstGeom>
        </p:spPr>
      </p:pic>
    </p:spTree>
    <p:extLst>
      <p:ext uri="{BB962C8B-B14F-4D97-AF65-F5344CB8AC3E}">
        <p14:creationId xmlns:p14="http://schemas.microsoft.com/office/powerpoint/2010/main" val="275295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D44B9-D04A-300F-C3C7-AF28BC489B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C655FDC-13E7-FCEB-4EC0-16DE583A712F}"/>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BF2046C-56C7-54B4-5FC1-D767ED873CEC}"/>
              </a:ext>
            </a:extLst>
          </p:cNvPr>
          <p:cNvSpPr>
            <a:spLocks noGrp="1"/>
          </p:cNvSpPr>
          <p:nvPr>
            <p:ph type="title"/>
          </p:nvPr>
        </p:nvSpPr>
        <p:spPr>
          <a:xfrm>
            <a:off x="0" y="0"/>
            <a:ext cx="12191999" cy="876635"/>
          </a:xfrm>
        </p:spPr>
        <p:txBody>
          <a:bodyPr>
            <a:noAutofit/>
          </a:bodyPr>
          <a:lstStyle/>
          <a:p>
            <a:r>
              <a:rPr lang="en-US" sz="3500" b="1">
                <a:solidFill>
                  <a:schemeClr val="bg1"/>
                </a:solidFill>
                <a:effectLst>
                  <a:outerShdw blurRad="50800" dist="38100" dir="5400000" algn="t" rotWithShape="0">
                    <a:prstClr val="black">
                      <a:alpha val="40000"/>
                    </a:prstClr>
                  </a:outerShdw>
                </a:effectLst>
                <a:latin typeface="Montserrat" panose="02000505000000020004" pitchFamily="2" charset="0"/>
              </a:rPr>
              <a:t>FY24 Obligation of Funds, Evaluation, &amp; Carryover</a:t>
            </a:r>
          </a:p>
        </p:txBody>
      </p:sp>
      <p:pic>
        <p:nvPicPr>
          <p:cNvPr id="5" name="Graphic 4">
            <a:extLst>
              <a:ext uri="{FF2B5EF4-FFF2-40B4-BE49-F238E27FC236}">
                <a16:creationId xmlns:a16="http://schemas.microsoft.com/office/drawing/2014/main" id="{2A540DF4-4A1A-95E9-7F19-2C69C57BE2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98" y="5797475"/>
            <a:ext cx="987587" cy="987587"/>
          </a:xfrm>
          <a:prstGeom prst="rect">
            <a:avLst/>
          </a:prstGeom>
        </p:spPr>
      </p:pic>
      <p:pic>
        <p:nvPicPr>
          <p:cNvPr id="6" name="Picture 5">
            <a:extLst>
              <a:ext uri="{FF2B5EF4-FFF2-40B4-BE49-F238E27FC236}">
                <a16:creationId xmlns:a16="http://schemas.microsoft.com/office/drawing/2014/main" id="{8723E916-C05F-EDB7-03B3-7E16762510CF}"/>
              </a:ext>
            </a:extLst>
          </p:cNvPr>
          <p:cNvPicPr>
            <a:picLocks noChangeAspect="1"/>
          </p:cNvPicPr>
          <p:nvPr/>
        </p:nvPicPr>
        <p:blipFill>
          <a:blip r:embed="rId4"/>
          <a:srcRect b="22654"/>
          <a:stretch/>
        </p:blipFill>
        <p:spPr>
          <a:xfrm>
            <a:off x="930390" y="1149547"/>
            <a:ext cx="11121133" cy="4762749"/>
          </a:xfrm>
          <a:prstGeom prst="rect">
            <a:avLst/>
          </a:prstGeom>
        </p:spPr>
      </p:pic>
    </p:spTree>
    <p:extLst>
      <p:ext uri="{BB962C8B-B14F-4D97-AF65-F5344CB8AC3E}">
        <p14:creationId xmlns:p14="http://schemas.microsoft.com/office/powerpoint/2010/main" val="2479386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363C4-7082-B98C-0D63-5E59615B2EE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92D1DE0-BFC6-35F9-171F-FCC2A7DC2530}"/>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0738034-24CA-402A-ED16-B071B618C2BC}"/>
              </a:ext>
            </a:extLst>
          </p:cNvPr>
          <p:cNvSpPr>
            <a:spLocks noGrp="1"/>
          </p:cNvSpPr>
          <p:nvPr>
            <p:ph type="title"/>
          </p:nvPr>
        </p:nvSpPr>
        <p:spPr>
          <a:xfrm>
            <a:off x="0" y="0"/>
            <a:ext cx="12191999" cy="876635"/>
          </a:xfrm>
        </p:spPr>
        <p:txBody>
          <a:bodyPr>
            <a:noAutofit/>
          </a:bodyPr>
          <a:lstStyle/>
          <a:p>
            <a:r>
              <a:rPr lang="en-US" sz="3500" b="1">
                <a:solidFill>
                  <a:schemeClr val="bg1"/>
                </a:solidFill>
                <a:effectLst>
                  <a:outerShdw blurRad="50800" dist="38100" dir="5400000" algn="t" rotWithShape="0">
                    <a:prstClr val="black">
                      <a:alpha val="40000"/>
                    </a:prstClr>
                  </a:outerShdw>
                </a:effectLst>
                <a:latin typeface="Montserrat" panose="02000505000000020004" pitchFamily="2" charset="0"/>
              </a:rPr>
              <a:t>FY24 Obligation of Funds, Evaluation, &amp; Carryover</a:t>
            </a:r>
          </a:p>
        </p:txBody>
      </p:sp>
      <p:pic>
        <p:nvPicPr>
          <p:cNvPr id="5" name="Graphic 4">
            <a:extLst>
              <a:ext uri="{FF2B5EF4-FFF2-40B4-BE49-F238E27FC236}">
                <a16:creationId xmlns:a16="http://schemas.microsoft.com/office/drawing/2014/main" id="{054A590D-400E-8218-8BCA-5E55BA8991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190" y="5811253"/>
            <a:ext cx="858987" cy="858987"/>
          </a:xfrm>
          <a:prstGeom prst="rect">
            <a:avLst/>
          </a:prstGeom>
        </p:spPr>
      </p:pic>
      <p:pic>
        <p:nvPicPr>
          <p:cNvPr id="7" name="Picture 6">
            <a:extLst>
              <a:ext uri="{FF2B5EF4-FFF2-40B4-BE49-F238E27FC236}">
                <a16:creationId xmlns:a16="http://schemas.microsoft.com/office/drawing/2014/main" id="{00CCB680-C442-6C0B-A076-90481DF70490}"/>
              </a:ext>
            </a:extLst>
          </p:cNvPr>
          <p:cNvPicPr>
            <a:picLocks noChangeAspect="1"/>
          </p:cNvPicPr>
          <p:nvPr/>
        </p:nvPicPr>
        <p:blipFill>
          <a:blip r:embed="rId4"/>
          <a:stretch>
            <a:fillRect/>
          </a:stretch>
        </p:blipFill>
        <p:spPr>
          <a:xfrm>
            <a:off x="1103613" y="1490146"/>
            <a:ext cx="10787146" cy="4118615"/>
          </a:xfrm>
          <a:prstGeom prst="rect">
            <a:avLst/>
          </a:prstGeom>
        </p:spPr>
      </p:pic>
    </p:spTree>
    <p:extLst>
      <p:ext uri="{BB962C8B-B14F-4D97-AF65-F5344CB8AC3E}">
        <p14:creationId xmlns:p14="http://schemas.microsoft.com/office/powerpoint/2010/main" val="17516083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BA82F-E5A7-7D8D-8134-8D4DF3BF76C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F95BBE6-2054-51F0-1505-BF16C2C505D5}"/>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320DC2F-BB16-98C8-2793-E7F0F2D4E2D6}"/>
              </a:ext>
            </a:extLst>
          </p:cNvPr>
          <p:cNvSpPr>
            <a:spLocks noGrp="1"/>
          </p:cNvSpPr>
          <p:nvPr>
            <p:ph type="title"/>
          </p:nvPr>
        </p:nvSpPr>
        <p:spPr>
          <a:xfrm>
            <a:off x="0" y="0"/>
            <a:ext cx="12191999" cy="876635"/>
          </a:xfrm>
        </p:spPr>
        <p:txBody>
          <a:bodyPr>
            <a:noAutofit/>
          </a:bodyPr>
          <a:lstStyle/>
          <a:p>
            <a:r>
              <a:rPr lang="en-US" sz="3500" b="1">
                <a:solidFill>
                  <a:schemeClr val="bg1"/>
                </a:solidFill>
                <a:effectLst>
                  <a:outerShdw blurRad="50800" dist="38100" dir="5400000" algn="t" rotWithShape="0">
                    <a:prstClr val="black">
                      <a:alpha val="40000"/>
                    </a:prstClr>
                  </a:outerShdw>
                </a:effectLst>
                <a:latin typeface="Montserrat" panose="02000505000000020004" pitchFamily="2" charset="0"/>
              </a:rPr>
              <a:t>FY24 Obligation of Funds, Evaluation, &amp; Carryover</a:t>
            </a:r>
          </a:p>
        </p:txBody>
      </p:sp>
      <p:pic>
        <p:nvPicPr>
          <p:cNvPr id="5" name="Graphic 4">
            <a:extLst>
              <a:ext uri="{FF2B5EF4-FFF2-40B4-BE49-F238E27FC236}">
                <a16:creationId xmlns:a16="http://schemas.microsoft.com/office/drawing/2014/main" id="{FE0396EB-2594-E95F-47D3-B1D6C84334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190" y="5682653"/>
            <a:ext cx="987587" cy="987587"/>
          </a:xfrm>
          <a:prstGeom prst="rect">
            <a:avLst/>
          </a:prstGeom>
        </p:spPr>
      </p:pic>
      <p:pic>
        <p:nvPicPr>
          <p:cNvPr id="6" name="Picture 5">
            <a:extLst>
              <a:ext uri="{FF2B5EF4-FFF2-40B4-BE49-F238E27FC236}">
                <a16:creationId xmlns:a16="http://schemas.microsoft.com/office/drawing/2014/main" id="{5300F207-A2F6-E9C2-042C-925B2ED8695F}"/>
              </a:ext>
            </a:extLst>
          </p:cNvPr>
          <p:cNvPicPr>
            <a:picLocks noChangeAspect="1"/>
          </p:cNvPicPr>
          <p:nvPr/>
        </p:nvPicPr>
        <p:blipFill>
          <a:blip r:embed="rId4"/>
          <a:stretch>
            <a:fillRect/>
          </a:stretch>
        </p:blipFill>
        <p:spPr>
          <a:xfrm>
            <a:off x="1624262" y="1127177"/>
            <a:ext cx="9792439" cy="5380558"/>
          </a:xfrm>
          <a:prstGeom prst="rect">
            <a:avLst/>
          </a:prstGeom>
        </p:spPr>
      </p:pic>
    </p:spTree>
    <p:extLst>
      <p:ext uri="{BB962C8B-B14F-4D97-AF65-F5344CB8AC3E}">
        <p14:creationId xmlns:p14="http://schemas.microsoft.com/office/powerpoint/2010/main" val="1086287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CBD657D-4319-EB67-C5D3-BBAC5195EAA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541B6FA-147B-5EA6-175D-88D34D59DA59}"/>
              </a:ext>
            </a:extLst>
          </p:cNvPr>
          <p:cNvSpPr txBox="1"/>
          <p:nvPr/>
        </p:nvSpPr>
        <p:spPr>
          <a:xfrm>
            <a:off x="181578" y="1451297"/>
            <a:ext cx="11662641" cy="5023932"/>
          </a:xfrm>
          <a:prstGeom prst="rect">
            <a:avLst/>
          </a:prstGeom>
          <a:solidFill>
            <a:schemeClr val="bg1"/>
          </a:solidFill>
          <a:effectLst/>
        </p:spPr>
        <p:txBody>
          <a:bodyPr wrap="square" lIns="91440" tIns="45720" rIns="91440" bIns="45720" rtlCol="0" anchor="t">
            <a:no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C-23. May an LEA or a third-party contractor employ a private school teacher to provide services under a covered ESEA program to eligible private school children and educators? </a:t>
            </a:r>
            <a:br>
              <a:rPr lang="en-US" b="1" kern="1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Yes, provided certain conditions are met…..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altLang="en-US" b="1" dirty="0">
              <a:solidFill>
                <a:srgbClr val="002D72"/>
              </a:solidFill>
              <a:latin typeface="Arial"/>
              <a:ea typeface="Roboto"/>
              <a:cs typeface="Arial"/>
            </a:endParaRPr>
          </a:p>
          <a:p>
            <a:pPr marL="342900" indent="-342900">
              <a:buFont typeface="Arial" panose="020B0604020202020204" pitchFamily="34" charset="0"/>
              <a:buChar char="•"/>
            </a:pPr>
            <a:r>
              <a:rPr lang="en-US" sz="2400" b="1" dirty="0">
                <a:solidFill>
                  <a:srgbClr val="D0702C"/>
                </a:solidFill>
                <a:latin typeface="Arial"/>
                <a:cs typeface="Arial"/>
              </a:rPr>
              <a:t>Past Consortium – NOT ALLOWED</a:t>
            </a:r>
          </a:p>
          <a:p>
            <a:br>
              <a:rPr lang="en-US" sz="2400" b="1" dirty="0">
                <a:solidFill>
                  <a:srgbClr val="910048"/>
                </a:solidFill>
                <a:latin typeface="Arial"/>
                <a:cs typeface="Arial"/>
              </a:rPr>
            </a:br>
            <a:r>
              <a:rPr lang="en-US" sz="2400" b="1" dirty="0">
                <a:solidFill>
                  <a:srgbClr val="910048"/>
                </a:solidFill>
                <a:latin typeface="Arial"/>
                <a:cs typeface="Arial"/>
              </a:rPr>
              <a:t>Who reaps the Benefits?</a:t>
            </a:r>
            <a:endParaRPr lang="en-US" sz="2400" dirty="0">
              <a:solidFill>
                <a:srgbClr val="910048"/>
              </a:solidFill>
            </a:endParaRPr>
          </a:p>
          <a:p>
            <a:pPr marL="800100" lvl="1" indent="-342900">
              <a:buFont typeface="Arial" panose="020B0604020202020204" pitchFamily="34" charset="0"/>
              <a:buChar char="•"/>
            </a:pPr>
            <a:r>
              <a:rPr lang="en-US" sz="2000" b="1" dirty="0">
                <a:solidFill>
                  <a:srgbClr val="910048"/>
                </a:solidFill>
                <a:latin typeface="Arial"/>
                <a:cs typeface="Arial"/>
              </a:rPr>
              <a:t>...at the District Level?</a:t>
            </a:r>
            <a:endParaRPr lang="en-US" dirty="0">
              <a:solidFill>
                <a:srgbClr val="910048"/>
              </a:solidFill>
              <a:latin typeface="Arial"/>
              <a:cs typeface="Arial"/>
            </a:endParaRPr>
          </a:p>
          <a:p>
            <a:pPr marL="800100" lvl="1" indent="-342900">
              <a:buFont typeface="Arial" panose="020B0604020202020204" pitchFamily="34" charset="0"/>
              <a:buChar char="•"/>
            </a:pPr>
            <a:r>
              <a:rPr lang="en-US" sz="2000" b="1" dirty="0">
                <a:solidFill>
                  <a:srgbClr val="910048"/>
                </a:solidFill>
                <a:latin typeface="Arial"/>
                <a:cs typeface="Arial"/>
              </a:rPr>
              <a:t>...at the Private School Level?</a:t>
            </a:r>
          </a:p>
          <a:p>
            <a:pPr marL="800100" lvl="1" indent="-342900">
              <a:buFont typeface="Arial" panose="020B0604020202020204" pitchFamily="34" charset="0"/>
              <a:buChar char="•"/>
            </a:pPr>
            <a:r>
              <a:rPr lang="en-US" sz="2000" b="1" dirty="0">
                <a:solidFill>
                  <a:srgbClr val="910048"/>
                </a:solidFill>
                <a:latin typeface="Arial"/>
                <a:cs typeface="Arial"/>
              </a:rPr>
              <a:t>...at the Student Level?</a:t>
            </a:r>
          </a:p>
          <a:p>
            <a:pPr marL="800100" lvl="1" indent="-342900">
              <a:buFont typeface="Arial" panose="020B0604020202020204" pitchFamily="34" charset="0"/>
              <a:buChar char="•"/>
            </a:pPr>
            <a:r>
              <a:rPr lang="en-US" sz="2000" b="1" dirty="0">
                <a:solidFill>
                  <a:srgbClr val="910048"/>
                </a:solidFill>
                <a:latin typeface="Arial"/>
                <a:cs typeface="Arial"/>
              </a:rPr>
              <a:t>…vendors?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1" i="0" u="none" strike="noStrike" kern="1200" cap="none" spc="0" normalizeH="0" baseline="0" noProof="0" dirty="0">
              <a:ln>
                <a:noFill/>
              </a:ln>
              <a:solidFill>
                <a:srgbClr val="002D72"/>
              </a:solidFill>
              <a:effectLst/>
              <a:uLnTx/>
              <a:uFillTx/>
              <a:latin typeface="Arial"/>
              <a:ea typeface="Roboto"/>
              <a:cs typeface="Arial"/>
            </a:endParaRPr>
          </a:p>
        </p:txBody>
      </p:sp>
      <p:sp>
        <p:nvSpPr>
          <p:cNvPr id="3" name="Rectangle 2">
            <a:extLst>
              <a:ext uri="{FF2B5EF4-FFF2-40B4-BE49-F238E27FC236}">
                <a16:creationId xmlns:a16="http://schemas.microsoft.com/office/drawing/2014/main" id="{C3D09DD5-2206-24AA-5E8F-D1FBBE6CD9BA}"/>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8E0388F-E8AD-35D2-9BC8-75774C924713}"/>
              </a:ext>
            </a:extLst>
          </p:cNvPr>
          <p:cNvSpPr>
            <a:spLocks noGrp="1"/>
          </p:cNvSpPr>
          <p:nvPr>
            <p:ph type="title"/>
          </p:nvPr>
        </p:nvSpPr>
        <p:spPr>
          <a:xfrm>
            <a:off x="26179" y="117693"/>
            <a:ext cx="10515600" cy="779236"/>
          </a:xfrm>
        </p:spPr>
        <p:txBody>
          <a:bodyPr>
            <a:normAutofit fontScale="90000"/>
          </a:bodyPr>
          <a:lstStyle/>
          <a:p>
            <a:r>
              <a:rPr lang="en-US" sz="6000" b="1" dirty="0">
                <a:solidFill>
                  <a:schemeClr val="bg1"/>
                </a:solidFill>
                <a:effectLst>
                  <a:outerShdw blurRad="50800" dist="38100" dir="5400000" algn="t" rotWithShape="0">
                    <a:prstClr val="black">
                      <a:alpha val="40000"/>
                    </a:prstClr>
                  </a:outerShdw>
                </a:effectLst>
                <a:latin typeface="Montserrat" panose="02000505000000020004" pitchFamily="2" charset="0"/>
              </a:rPr>
              <a:t>Setting the Stage</a:t>
            </a:r>
          </a:p>
        </p:txBody>
      </p:sp>
      <p:pic>
        <p:nvPicPr>
          <p:cNvPr id="5" name="Graphic 4">
            <a:extLst>
              <a:ext uri="{FF2B5EF4-FFF2-40B4-BE49-F238E27FC236}">
                <a16:creationId xmlns:a16="http://schemas.microsoft.com/office/drawing/2014/main" id="{2CABFADF-42D3-9A11-4635-7AE576608B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6815" y="5359097"/>
            <a:ext cx="987587" cy="987587"/>
          </a:xfrm>
          <a:prstGeom prst="rect">
            <a:avLst/>
          </a:prstGeom>
        </p:spPr>
      </p:pic>
    </p:spTree>
    <p:extLst>
      <p:ext uri="{BB962C8B-B14F-4D97-AF65-F5344CB8AC3E}">
        <p14:creationId xmlns:p14="http://schemas.microsoft.com/office/powerpoint/2010/main" val="333678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heel(1)">
                                      <p:cBhvr>
                                        <p:cTn id="20" dur="2000"/>
                                        <p:tgtEl>
                                          <p:spTgt spid="2">
                                            <p:txEl>
                                              <p:pRg st="3" end="3"/>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heel(1)">
                                      <p:cBhvr>
                                        <p:cTn id="23" dur="2000"/>
                                        <p:tgtEl>
                                          <p:spTgt spid="2">
                                            <p:txEl>
                                              <p:pRg st="4" end="4"/>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heel(1)">
                                      <p:cBhvr>
                                        <p:cTn id="26" dur="2000"/>
                                        <p:tgtEl>
                                          <p:spTgt spid="2">
                                            <p:txEl>
                                              <p:pRg st="5" end="5"/>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heel(1)">
                                      <p:cBhvr>
                                        <p:cTn id="29"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E418A-3A8C-5C1A-3A30-A9DA0C68E30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B3783E1-D7DA-ED90-BAD6-2082706999BD}"/>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734DB0F-68E3-BB51-616A-9E5A7D54F4F9}"/>
              </a:ext>
            </a:extLst>
          </p:cNvPr>
          <p:cNvSpPr>
            <a:spLocks noGrp="1"/>
          </p:cNvSpPr>
          <p:nvPr>
            <p:ph type="title"/>
          </p:nvPr>
        </p:nvSpPr>
        <p:spPr>
          <a:xfrm>
            <a:off x="0" y="0"/>
            <a:ext cx="12191999" cy="876635"/>
          </a:xfrm>
        </p:spPr>
        <p:txBody>
          <a:bodyPr>
            <a:noAutofit/>
          </a:bodyPr>
          <a:lstStyle/>
          <a:p>
            <a:r>
              <a:rPr lang="en-US" sz="3500" b="1">
                <a:solidFill>
                  <a:schemeClr val="bg1"/>
                </a:solidFill>
                <a:effectLst>
                  <a:outerShdw blurRad="50800" dist="38100" dir="5400000" algn="t" rotWithShape="0">
                    <a:prstClr val="black">
                      <a:alpha val="40000"/>
                    </a:prstClr>
                  </a:outerShdw>
                </a:effectLst>
                <a:latin typeface="Montserrat" panose="02000505000000020004" pitchFamily="2" charset="0"/>
              </a:rPr>
              <a:t>FY24 Obligation of Funds, Evaluation, &amp; Carryover</a:t>
            </a:r>
          </a:p>
        </p:txBody>
      </p:sp>
      <p:pic>
        <p:nvPicPr>
          <p:cNvPr id="5" name="Graphic 4">
            <a:extLst>
              <a:ext uri="{FF2B5EF4-FFF2-40B4-BE49-F238E27FC236}">
                <a16:creationId xmlns:a16="http://schemas.microsoft.com/office/drawing/2014/main" id="{E88FE843-00D4-E413-7005-35F40F2246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190" y="5682653"/>
            <a:ext cx="987587" cy="987587"/>
          </a:xfrm>
          <a:prstGeom prst="rect">
            <a:avLst/>
          </a:prstGeom>
        </p:spPr>
      </p:pic>
      <p:pic>
        <p:nvPicPr>
          <p:cNvPr id="7" name="Picture 6">
            <a:extLst>
              <a:ext uri="{FF2B5EF4-FFF2-40B4-BE49-F238E27FC236}">
                <a16:creationId xmlns:a16="http://schemas.microsoft.com/office/drawing/2014/main" id="{73C2FC40-528C-9ADC-63DE-82B46EB7CAE9}"/>
              </a:ext>
            </a:extLst>
          </p:cNvPr>
          <p:cNvPicPr>
            <a:picLocks noChangeAspect="1"/>
          </p:cNvPicPr>
          <p:nvPr/>
        </p:nvPicPr>
        <p:blipFill>
          <a:blip r:embed="rId4"/>
          <a:stretch>
            <a:fillRect/>
          </a:stretch>
        </p:blipFill>
        <p:spPr>
          <a:xfrm>
            <a:off x="1347537" y="1138993"/>
            <a:ext cx="10383252" cy="5531248"/>
          </a:xfrm>
          <a:prstGeom prst="rect">
            <a:avLst/>
          </a:prstGeom>
        </p:spPr>
      </p:pic>
    </p:spTree>
    <p:extLst>
      <p:ext uri="{BB962C8B-B14F-4D97-AF65-F5344CB8AC3E}">
        <p14:creationId xmlns:p14="http://schemas.microsoft.com/office/powerpoint/2010/main" val="4227987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C6BD4-AB95-75E1-9D8E-82D21E3E6D7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03336A2-7B76-C962-342B-33BE5D6EED7A}"/>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C5E82E7-E4F1-72AE-CDA4-C701AA21EF6E}"/>
              </a:ext>
            </a:extLst>
          </p:cNvPr>
          <p:cNvSpPr>
            <a:spLocks noGrp="1"/>
          </p:cNvSpPr>
          <p:nvPr>
            <p:ph type="title"/>
          </p:nvPr>
        </p:nvSpPr>
        <p:spPr>
          <a:xfrm>
            <a:off x="0" y="0"/>
            <a:ext cx="12191999" cy="876635"/>
          </a:xfrm>
        </p:spPr>
        <p:txBody>
          <a:bodyPr>
            <a:noAutofit/>
          </a:bodyPr>
          <a:lstStyle/>
          <a:p>
            <a:r>
              <a:rPr lang="en-US" sz="3500" b="1">
                <a:solidFill>
                  <a:schemeClr val="bg1"/>
                </a:solidFill>
                <a:effectLst>
                  <a:outerShdw blurRad="50800" dist="38100" dir="5400000" algn="t" rotWithShape="0">
                    <a:prstClr val="black">
                      <a:alpha val="40000"/>
                    </a:prstClr>
                  </a:outerShdw>
                </a:effectLst>
                <a:latin typeface="Montserrat" panose="02000505000000020004" pitchFamily="2" charset="0"/>
              </a:rPr>
              <a:t>FY24 Obligation of Funds, Evaluation, &amp; Carryover</a:t>
            </a:r>
          </a:p>
        </p:txBody>
      </p:sp>
      <p:pic>
        <p:nvPicPr>
          <p:cNvPr id="5" name="Graphic 4">
            <a:extLst>
              <a:ext uri="{FF2B5EF4-FFF2-40B4-BE49-F238E27FC236}">
                <a16:creationId xmlns:a16="http://schemas.microsoft.com/office/drawing/2014/main" id="{03FD57B0-3B90-3B9D-3E0A-3C76ADB5BF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190" y="5682653"/>
            <a:ext cx="987587" cy="987587"/>
          </a:xfrm>
          <a:prstGeom prst="rect">
            <a:avLst/>
          </a:prstGeom>
        </p:spPr>
      </p:pic>
      <p:pic>
        <p:nvPicPr>
          <p:cNvPr id="6" name="Picture 5">
            <a:extLst>
              <a:ext uri="{FF2B5EF4-FFF2-40B4-BE49-F238E27FC236}">
                <a16:creationId xmlns:a16="http://schemas.microsoft.com/office/drawing/2014/main" id="{02B7D540-68BD-BE5D-A18A-2D1EC54E3D39}"/>
              </a:ext>
            </a:extLst>
          </p:cNvPr>
          <p:cNvPicPr>
            <a:picLocks noChangeAspect="1"/>
          </p:cNvPicPr>
          <p:nvPr/>
        </p:nvPicPr>
        <p:blipFill>
          <a:blip r:embed="rId4"/>
          <a:stretch>
            <a:fillRect/>
          </a:stretch>
        </p:blipFill>
        <p:spPr>
          <a:xfrm>
            <a:off x="1636295" y="1146139"/>
            <a:ext cx="9408694" cy="5524101"/>
          </a:xfrm>
          <a:prstGeom prst="rect">
            <a:avLst/>
          </a:prstGeom>
        </p:spPr>
      </p:pic>
    </p:spTree>
    <p:extLst>
      <p:ext uri="{BB962C8B-B14F-4D97-AF65-F5344CB8AC3E}">
        <p14:creationId xmlns:p14="http://schemas.microsoft.com/office/powerpoint/2010/main" val="1762817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B87DC-2326-E6AE-7C1D-F34694990D4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110886F-F613-3A8B-5A71-AB53C8D5747B}"/>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07BE206-65E6-C093-E4BE-706F47A5E72A}"/>
              </a:ext>
            </a:extLst>
          </p:cNvPr>
          <p:cNvSpPr>
            <a:spLocks noGrp="1"/>
          </p:cNvSpPr>
          <p:nvPr>
            <p:ph type="title"/>
          </p:nvPr>
        </p:nvSpPr>
        <p:spPr>
          <a:xfrm>
            <a:off x="0" y="0"/>
            <a:ext cx="12191999" cy="876635"/>
          </a:xfrm>
        </p:spPr>
        <p:txBody>
          <a:bodyPr>
            <a:noAutofit/>
          </a:bodyPr>
          <a:lstStyle/>
          <a:p>
            <a:r>
              <a:rPr lang="en-US" sz="3500" b="1">
                <a:solidFill>
                  <a:schemeClr val="bg1"/>
                </a:solidFill>
                <a:effectLst>
                  <a:outerShdw blurRad="50800" dist="38100" dir="5400000" algn="t" rotWithShape="0">
                    <a:prstClr val="black">
                      <a:alpha val="40000"/>
                    </a:prstClr>
                  </a:outerShdw>
                </a:effectLst>
                <a:latin typeface="Montserrat" panose="02000505000000020004" pitchFamily="2" charset="0"/>
              </a:rPr>
              <a:t>FY24 Obligation of Funds, Evaluation, &amp; Carryover</a:t>
            </a:r>
          </a:p>
        </p:txBody>
      </p:sp>
      <p:pic>
        <p:nvPicPr>
          <p:cNvPr id="5" name="Graphic 4">
            <a:extLst>
              <a:ext uri="{FF2B5EF4-FFF2-40B4-BE49-F238E27FC236}">
                <a16:creationId xmlns:a16="http://schemas.microsoft.com/office/drawing/2014/main" id="{D2EE22E5-DFD5-E555-329A-DE9E5BA22D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190" y="5682653"/>
            <a:ext cx="987587" cy="987587"/>
          </a:xfrm>
          <a:prstGeom prst="rect">
            <a:avLst/>
          </a:prstGeom>
        </p:spPr>
      </p:pic>
      <p:pic>
        <p:nvPicPr>
          <p:cNvPr id="7" name="Picture 6">
            <a:extLst>
              <a:ext uri="{FF2B5EF4-FFF2-40B4-BE49-F238E27FC236}">
                <a16:creationId xmlns:a16="http://schemas.microsoft.com/office/drawing/2014/main" id="{61EA4049-5105-37D9-6A7D-EDAE6F71F16B}"/>
              </a:ext>
            </a:extLst>
          </p:cNvPr>
          <p:cNvPicPr>
            <a:picLocks noChangeAspect="1"/>
          </p:cNvPicPr>
          <p:nvPr/>
        </p:nvPicPr>
        <p:blipFill>
          <a:blip r:embed="rId4"/>
          <a:stretch>
            <a:fillRect/>
          </a:stretch>
        </p:blipFill>
        <p:spPr>
          <a:xfrm>
            <a:off x="2117557" y="1166956"/>
            <a:ext cx="8903092" cy="5503284"/>
          </a:xfrm>
          <a:prstGeom prst="rect">
            <a:avLst/>
          </a:prstGeom>
        </p:spPr>
      </p:pic>
    </p:spTree>
    <p:extLst>
      <p:ext uri="{BB962C8B-B14F-4D97-AF65-F5344CB8AC3E}">
        <p14:creationId xmlns:p14="http://schemas.microsoft.com/office/powerpoint/2010/main" val="2634372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6B40F-C4F2-DC47-556C-F2877ECB906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0C86ECD-8938-5B4E-333E-837B3ACA8B33}"/>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6C6137A-0094-26D7-05BD-1CD4D036B50D}"/>
              </a:ext>
            </a:extLst>
          </p:cNvPr>
          <p:cNvSpPr>
            <a:spLocks noGrp="1"/>
          </p:cNvSpPr>
          <p:nvPr>
            <p:ph type="title"/>
          </p:nvPr>
        </p:nvSpPr>
        <p:spPr>
          <a:xfrm>
            <a:off x="0" y="0"/>
            <a:ext cx="12191999" cy="876635"/>
          </a:xfrm>
        </p:spPr>
        <p:txBody>
          <a:bodyPr>
            <a:noAutofit/>
          </a:bodyPr>
          <a:lstStyle/>
          <a:p>
            <a:r>
              <a:rPr lang="en-US" sz="3500" b="1">
                <a:solidFill>
                  <a:schemeClr val="bg1"/>
                </a:solidFill>
                <a:effectLst>
                  <a:outerShdw blurRad="50800" dist="38100" dir="5400000" algn="t" rotWithShape="0">
                    <a:prstClr val="black">
                      <a:alpha val="40000"/>
                    </a:prstClr>
                  </a:outerShdw>
                </a:effectLst>
                <a:latin typeface="Montserrat" panose="02000505000000020004" pitchFamily="2" charset="0"/>
              </a:rPr>
              <a:t>FY24 Obligation of Funds, Evaluation, &amp; Carryover</a:t>
            </a:r>
          </a:p>
        </p:txBody>
      </p:sp>
      <p:pic>
        <p:nvPicPr>
          <p:cNvPr id="5" name="Graphic 4">
            <a:extLst>
              <a:ext uri="{FF2B5EF4-FFF2-40B4-BE49-F238E27FC236}">
                <a16:creationId xmlns:a16="http://schemas.microsoft.com/office/drawing/2014/main" id="{2649134E-F808-5981-29E1-247888E543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190" y="5682653"/>
            <a:ext cx="987587" cy="987587"/>
          </a:xfrm>
          <a:prstGeom prst="rect">
            <a:avLst/>
          </a:prstGeom>
        </p:spPr>
      </p:pic>
      <p:pic>
        <p:nvPicPr>
          <p:cNvPr id="6" name="Picture 5">
            <a:extLst>
              <a:ext uri="{FF2B5EF4-FFF2-40B4-BE49-F238E27FC236}">
                <a16:creationId xmlns:a16="http://schemas.microsoft.com/office/drawing/2014/main" id="{13111D06-FBF8-9103-E332-4FE855725D4B}"/>
              </a:ext>
            </a:extLst>
          </p:cNvPr>
          <p:cNvPicPr>
            <a:picLocks noChangeAspect="1"/>
          </p:cNvPicPr>
          <p:nvPr/>
        </p:nvPicPr>
        <p:blipFill>
          <a:blip r:embed="rId4"/>
          <a:stretch>
            <a:fillRect/>
          </a:stretch>
        </p:blipFill>
        <p:spPr>
          <a:xfrm>
            <a:off x="1390918" y="1384702"/>
            <a:ext cx="10517068" cy="4791744"/>
          </a:xfrm>
          <a:prstGeom prst="rect">
            <a:avLst/>
          </a:prstGeom>
        </p:spPr>
      </p:pic>
    </p:spTree>
    <p:extLst>
      <p:ext uri="{BB962C8B-B14F-4D97-AF65-F5344CB8AC3E}">
        <p14:creationId xmlns:p14="http://schemas.microsoft.com/office/powerpoint/2010/main" val="1855614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A3B61-0A36-AB0F-6C26-2DD3D493456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3726A93-2EF0-208C-B7E8-17C0384B99D9}"/>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4E2E82E-0F8D-FDE2-A9F2-8F1791898BBF}"/>
              </a:ext>
            </a:extLst>
          </p:cNvPr>
          <p:cNvSpPr>
            <a:spLocks noGrp="1"/>
          </p:cNvSpPr>
          <p:nvPr>
            <p:ph type="title"/>
          </p:nvPr>
        </p:nvSpPr>
        <p:spPr>
          <a:xfrm>
            <a:off x="0" y="0"/>
            <a:ext cx="12191999" cy="876635"/>
          </a:xfrm>
        </p:spPr>
        <p:txBody>
          <a:bodyPr>
            <a:noAutofit/>
          </a:bodyPr>
          <a:lstStyle/>
          <a:p>
            <a:r>
              <a:rPr lang="en-US" sz="3500" b="1">
                <a:solidFill>
                  <a:schemeClr val="bg1"/>
                </a:solidFill>
                <a:effectLst>
                  <a:outerShdw blurRad="50800" dist="38100" dir="5400000" algn="t" rotWithShape="0">
                    <a:prstClr val="black">
                      <a:alpha val="40000"/>
                    </a:prstClr>
                  </a:outerShdw>
                </a:effectLst>
                <a:latin typeface="Montserrat" panose="02000505000000020004" pitchFamily="2" charset="0"/>
              </a:rPr>
              <a:t>FY24 Obligation of Funds, Evaluation, &amp; Carryover</a:t>
            </a:r>
          </a:p>
        </p:txBody>
      </p:sp>
      <p:pic>
        <p:nvPicPr>
          <p:cNvPr id="5" name="Graphic 4">
            <a:extLst>
              <a:ext uri="{FF2B5EF4-FFF2-40B4-BE49-F238E27FC236}">
                <a16:creationId xmlns:a16="http://schemas.microsoft.com/office/drawing/2014/main" id="{839EBC4B-CA82-C9FC-A3F0-84EBB07C2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190" y="5682653"/>
            <a:ext cx="987587" cy="987587"/>
          </a:xfrm>
          <a:prstGeom prst="rect">
            <a:avLst/>
          </a:prstGeom>
        </p:spPr>
      </p:pic>
      <p:pic>
        <p:nvPicPr>
          <p:cNvPr id="7" name="Picture 6">
            <a:extLst>
              <a:ext uri="{FF2B5EF4-FFF2-40B4-BE49-F238E27FC236}">
                <a16:creationId xmlns:a16="http://schemas.microsoft.com/office/drawing/2014/main" id="{7E86D0CC-5A3D-E2AC-BC64-BF43D01FB05A}"/>
              </a:ext>
            </a:extLst>
          </p:cNvPr>
          <p:cNvPicPr>
            <a:picLocks noChangeAspect="1"/>
          </p:cNvPicPr>
          <p:nvPr/>
        </p:nvPicPr>
        <p:blipFill>
          <a:blip r:embed="rId4"/>
          <a:stretch>
            <a:fillRect/>
          </a:stretch>
        </p:blipFill>
        <p:spPr>
          <a:xfrm>
            <a:off x="1323145" y="1224558"/>
            <a:ext cx="10161478" cy="5202988"/>
          </a:xfrm>
          <a:prstGeom prst="rect">
            <a:avLst/>
          </a:prstGeom>
        </p:spPr>
      </p:pic>
    </p:spTree>
    <p:extLst>
      <p:ext uri="{BB962C8B-B14F-4D97-AF65-F5344CB8AC3E}">
        <p14:creationId xmlns:p14="http://schemas.microsoft.com/office/powerpoint/2010/main" val="16605665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34519-F8A8-8745-6642-6990DA2A717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2CFF5E8-3501-4B66-DC86-5FDF45271614}"/>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54746B9-2EF4-3299-C02F-EBB338AA2417}"/>
              </a:ext>
            </a:extLst>
          </p:cNvPr>
          <p:cNvSpPr>
            <a:spLocks noGrp="1"/>
          </p:cNvSpPr>
          <p:nvPr>
            <p:ph type="title"/>
          </p:nvPr>
        </p:nvSpPr>
        <p:spPr>
          <a:xfrm>
            <a:off x="0" y="0"/>
            <a:ext cx="12191999" cy="876635"/>
          </a:xfrm>
        </p:spPr>
        <p:txBody>
          <a:bodyPr>
            <a:noAutofit/>
          </a:bodyPr>
          <a:lstStyle/>
          <a:p>
            <a:r>
              <a:rPr lang="en-US" sz="3500" b="1">
                <a:solidFill>
                  <a:schemeClr val="bg1"/>
                </a:solidFill>
                <a:effectLst>
                  <a:outerShdw blurRad="50800" dist="38100" dir="5400000" algn="t" rotWithShape="0">
                    <a:prstClr val="black">
                      <a:alpha val="40000"/>
                    </a:prstClr>
                  </a:outerShdw>
                </a:effectLst>
                <a:latin typeface="Montserrat" panose="02000505000000020004" pitchFamily="2" charset="0"/>
              </a:rPr>
              <a:t>FY24 Obligation of Funds, Evaluation, &amp; Carryover</a:t>
            </a:r>
          </a:p>
        </p:txBody>
      </p:sp>
      <p:pic>
        <p:nvPicPr>
          <p:cNvPr id="5" name="Graphic 4">
            <a:extLst>
              <a:ext uri="{FF2B5EF4-FFF2-40B4-BE49-F238E27FC236}">
                <a16:creationId xmlns:a16="http://schemas.microsoft.com/office/drawing/2014/main" id="{E6818AD8-E20B-45AD-CE55-7757FEBEE9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190" y="5682653"/>
            <a:ext cx="987587" cy="987587"/>
          </a:xfrm>
          <a:prstGeom prst="rect">
            <a:avLst/>
          </a:prstGeom>
        </p:spPr>
      </p:pic>
      <p:pic>
        <p:nvPicPr>
          <p:cNvPr id="6" name="Picture 5">
            <a:extLst>
              <a:ext uri="{FF2B5EF4-FFF2-40B4-BE49-F238E27FC236}">
                <a16:creationId xmlns:a16="http://schemas.microsoft.com/office/drawing/2014/main" id="{6253E70E-4A8A-A2EA-1D83-4348E86CCFE1}"/>
              </a:ext>
            </a:extLst>
          </p:cNvPr>
          <p:cNvPicPr>
            <a:picLocks noChangeAspect="1"/>
          </p:cNvPicPr>
          <p:nvPr/>
        </p:nvPicPr>
        <p:blipFill>
          <a:blip r:embed="rId4"/>
          <a:srcRect t="3199"/>
          <a:stretch/>
        </p:blipFill>
        <p:spPr>
          <a:xfrm>
            <a:off x="230724" y="1515814"/>
            <a:ext cx="11751429" cy="3946448"/>
          </a:xfrm>
          <a:prstGeom prst="rect">
            <a:avLst/>
          </a:prstGeom>
        </p:spPr>
      </p:pic>
    </p:spTree>
    <p:extLst>
      <p:ext uri="{BB962C8B-B14F-4D97-AF65-F5344CB8AC3E}">
        <p14:creationId xmlns:p14="http://schemas.microsoft.com/office/powerpoint/2010/main" val="32006229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3FB69-BDF2-A628-2F0F-9134655651E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C34DD20-131B-AADD-3B61-A85DE2A5B4EC}"/>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B7B11DF-9BE9-2CFF-61D3-D8C23DE425E9}"/>
              </a:ext>
            </a:extLst>
          </p:cNvPr>
          <p:cNvSpPr>
            <a:spLocks noGrp="1"/>
          </p:cNvSpPr>
          <p:nvPr>
            <p:ph type="title"/>
          </p:nvPr>
        </p:nvSpPr>
        <p:spPr>
          <a:xfrm>
            <a:off x="0" y="0"/>
            <a:ext cx="12191999" cy="876635"/>
          </a:xfrm>
        </p:spPr>
        <p:txBody>
          <a:bodyPr>
            <a:noAutofit/>
          </a:bodyPr>
          <a:lstStyle/>
          <a:p>
            <a:r>
              <a:rPr lang="en-US" sz="3500" b="1">
                <a:solidFill>
                  <a:schemeClr val="bg1"/>
                </a:solidFill>
                <a:effectLst>
                  <a:outerShdw blurRad="50800" dist="38100" dir="5400000" algn="t" rotWithShape="0">
                    <a:prstClr val="black">
                      <a:alpha val="40000"/>
                    </a:prstClr>
                  </a:outerShdw>
                </a:effectLst>
                <a:latin typeface="Montserrat" panose="02000505000000020004" pitchFamily="2" charset="0"/>
              </a:rPr>
              <a:t>FY24 Obligation of Funds, Evaluation, &amp; Carryover</a:t>
            </a:r>
          </a:p>
        </p:txBody>
      </p:sp>
      <p:pic>
        <p:nvPicPr>
          <p:cNvPr id="5" name="Graphic 4">
            <a:extLst>
              <a:ext uri="{FF2B5EF4-FFF2-40B4-BE49-F238E27FC236}">
                <a16:creationId xmlns:a16="http://schemas.microsoft.com/office/drawing/2014/main" id="{B8147DFB-F020-586E-A2A1-FF31CA3FF8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190" y="5682653"/>
            <a:ext cx="987587" cy="987587"/>
          </a:xfrm>
          <a:prstGeom prst="rect">
            <a:avLst/>
          </a:prstGeom>
        </p:spPr>
      </p:pic>
      <p:pic>
        <p:nvPicPr>
          <p:cNvPr id="7" name="Picture 6">
            <a:extLst>
              <a:ext uri="{FF2B5EF4-FFF2-40B4-BE49-F238E27FC236}">
                <a16:creationId xmlns:a16="http://schemas.microsoft.com/office/drawing/2014/main" id="{4EA77B89-B129-7630-90A3-09124EF16A16}"/>
              </a:ext>
            </a:extLst>
          </p:cNvPr>
          <p:cNvPicPr>
            <a:picLocks noChangeAspect="1"/>
          </p:cNvPicPr>
          <p:nvPr/>
        </p:nvPicPr>
        <p:blipFill>
          <a:blip r:embed="rId4"/>
          <a:stretch>
            <a:fillRect/>
          </a:stretch>
        </p:blipFill>
        <p:spPr>
          <a:xfrm>
            <a:off x="2827421" y="1130968"/>
            <a:ext cx="7736305" cy="5621133"/>
          </a:xfrm>
          <a:prstGeom prst="rect">
            <a:avLst/>
          </a:prstGeom>
        </p:spPr>
      </p:pic>
    </p:spTree>
    <p:extLst>
      <p:ext uri="{BB962C8B-B14F-4D97-AF65-F5344CB8AC3E}">
        <p14:creationId xmlns:p14="http://schemas.microsoft.com/office/powerpoint/2010/main" val="1746606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9030E-F21B-83BF-B61A-5D0ED7BDFB2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FE85C97-BF46-9561-6005-AF069E7F2DAF}"/>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3332B1A-3B35-980D-73BB-96A6B9221721}"/>
              </a:ext>
            </a:extLst>
          </p:cNvPr>
          <p:cNvSpPr>
            <a:spLocks noGrp="1"/>
          </p:cNvSpPr>
          <p:nvPr>
            <p:ph type="title"/>
          </p:nvPr>
        </p:nvSpPr>
        <p:spPr>
          <a:xfrm>
            <a:off x="0" y="0"/>
            <a:ext cx="12191999" cy="876635"/>
          </a:xfrm>
        </p:spPr>
        <p:txBody>
          <a:bodyPr>
            <a:noAutofit/>
          </a:bodyPr>
          <a:lstStyle/>
          <a:p>
            <a:r>
              <a:rPr lang="en-US" sz="3500" b="1" dirty="0">
                <a:solidFill>
                  <a:schemeClr val="bg1"/>
                </a:solidFill>
                <a:effectLst>
                  <a:outerShdw blurRad="50800" dist="38100" dir="5400000" algn="t" rotWithShape="0">
                    <a:prstClr val="black">
                      <a:alpha val="40000"/>
                    </a:prstClr>
                  </a:outerShdw>
                </a:effectLst>
                <a:latin typeface="Montserrat" panose="02000505000000020004" pitchFamily="2" charset="0"/>
              </a:rPr>
              <a:t>Required Components</a:t>
            </a:r>
          </a:p>
        </p:txBody>
      </p:sp>
      <p:sp>
        <p:nvSpPr>
          <p:cNvPr id="2" name="TextBox 1">
            <a:extLst>
              <a:ext uri="{FF2B5EF4-FFF2-40B4-BE49-F238E27FC236}">
                <a16:creationId xmlns:a16="http://schemas.microsoft.com/office/drawing/2014/main" id="{2211BCDD-E1A6-E110-C2F3-625C1B80FA38}"/>
              </a:ext>
            </a:extLst>
          </p:cNvPr>
          <p:cNvSpPr txBox="1"/>
          <p:nvPr/>
        </p:nvSpPr>
        <p:spPr>
          <a:xfrm>
            <a:off x="-2" y="1014625"/>
            <a:ext cx="12192000" cy="5974969"/>
          </a:xfrm>
          <a:prstGeom prst="rect">
            <a:avLst/>
          </a:prstGeom>
          <a:noFill/>
        </p:spPr>
        <p:txBody>
          <a:bodyPr wrap="square" rtlCol="0">
            <a:spAutoFit/>
          </a:bodyPr>
          <a:lstStyle/>
          <a:p>
            <a:pPr marL="91440" marR="0" lvl="0" indent="-91440" algn="l" defTabSz="914400" rtl="0" eaLnBrk="1" fontAlgn="auto" latinLnBrk="0" hangingPunct="1">
              <a:lnSpc>
                <a:spcPct val="90000"/>
              </a:lnSpc>
              <a:spcBef>
                <a:spcPts val="1200"/>
              </a:spcBef>
              <a:spcAft>
                <a:spcPts val="200"/>
              </a:spcAft>
              <a:buClr>
                <a:srgbClr val="4472C4"/>
              </a:buClr>
              <a:buSzPct val="100000"/>
              <a:buFont typeface="Calibri" panose="020F0502020204030204" pitchFamily="34" charset="0"/>
              <a:buChar char=" "/>
              <a:tabLst/>
              <a:defRPr/>
            </a:pPr>
            <a:r>
              <a:rPr kumimoji="0" lang="en-US" b="1" i="0" u="none" strike="noStrike" kern="1200" cap="none" spc="0" normalizeH="0" baseline="0" noProof="0" dirty="0">
                <a:ln>
                  <a:noFill/>
                </a:ln>
                <a:solidFill>
                  <a:srgbClr val="002D72"/>
                </a:solidFill>
                <a:effectLst/>
                <a:uLnTx/>
                <a:uFillTx/>
                <a:latin typeface="Arial" panose="020B0604020202020204" pitchFamily="34" charset="0"/>
                <a:ea typeface="MingLiU_MSCS-ExtB" panose="020B0604030504040204" pitchFamily="18" charset="-120"/>
                <a:cs typeface="Arial" panose="020B0604020202020204" pitchFamily="34" charset="0"/>
              </a:rPr>
              <a:t>Private school officials, or any interested party, have the right to file a formal written complaint with an SEA if they believe that timely and meaningful consultation has not occurred, the LEA did not give due consideration to the views of the private school officials, or that equitable services have not been provided.</a:t>
            </a:r>
          </a:p>
          <a:p>
            <a:pPr marL="91440" marR="0" lvl="0" indent="-91440" algn="r" defTabSz="914400" rtl="0" eaLnBrk="1" fontAlgn="auto" latinLnBrk="0" hangingPunct="1">
              <a:lnSpc>
                <a:spcPct val="90000"/>
              </a:lnSpc>
              <a:spcBef>
                <a:spcPts val="1200"/>
              </a:spcBef>
              <a:spcAft>
                <a:spcPts val="200"/>
              </a:spcAft>
              <a:buClr>
                <a:srgbClr val="4472C4"/>
              </a:buClr>
              <a:buSzPct val="100000"/>
              <a:buFont typeface="Calibri" panose="020F0502020204030204" pitchFamily="34" charset="0"/>
              <a:buChar char=" "/>
              <a:tabLst/>
              <a:defRPr/>
            </a:pPr>
            <a:r>
              <a:rPr kumimoji="0" lang="en-US" b="1" i="1" u="none" strike="noStrike" kern="1200" cap="none" spc="0" normalizeH="0" baseline="0" noProof="0" dirty="0">
                <a:ln>
                  <a:noFill/>
                </a:ln>
                <a:solidFill>
                  <a:srgbClr val="002D72"/>
                </a:solidFill>
                <a:effectLst/>
                <a:uLnTx/>
                <a:uFillTx/>
                <a:latin typeface="Arial" panose="020B0604020202020204" pitchFamily="34" charset="0"/>
                <a:ea typeface="MingLiU_MSCS-ExtB" panose="020B0604030504040204" pitchFamily="18" charset="-120"/>
                <a:cs typeface="Arial" panose="020B0604020202020204" pitchFamily="34" charset="0"/>
              </a:rPr>
              <a:t>ESEA sections 1117(b)(6) and 8501(c)(6)</a:t>
            </a:r>
          </a:p>
          <a:p>
            <a:pPr marL="91440" marR="0" lvl="0" indent="-91440" algn="r" defTabSz="914400" rtl="0" eaLnBrk="1" fontAlgn="auto" latinLnBrk="0" hangingPunct="1">
              <a:lnSpc>
                <a:spcPct val="90000"/>
              </a:lnSpc>
              <a:spcBef>
                <a:spcPts val="1200"/>
              </a:spcBef>
              <a:spcAft>
                <a:spcPts val="200"/>
              </a:spcAft>
              <a:buClr>
                <a:srgbClr val="4472C4"/>
              </a:buClr>
              <a:buSzPct val="100000"/>
              <a:buFont typeface="Calibri" panose="020F0502020204030204" pitchFamily="34" charset="0"/>
              <a:buChar char=" "/>
              <a:tabLst/>
              <a:defRPr/>
            </a:pPr>
            <a:endParaRPr lang="en-US" b="1" i="1" dirty="0">
              <a:solidFill>
                <a:srgbClr val="232B64"/>
              </a:solidFill>
              <a:latin typeface="Arial" panose="020B0604020202020204" pitchFamily="34" charset="0"/>
              <a:ea typeface="Roboto" panose="02000000000000000000" pitchFamily="2" charset="0"/>
              <a:cs typeface="Arial" panose="020B0604020202020204" pitchFamily="34" charset="0"/>
            </a:endParaRPr>
          </a:p>
          <a:p>
            <a:pPr marL="91440" marR="0" lvl="0" indent="-91440" algn="l" defTabSz="914400" rtl="0" eaLnBrk="1" fontAlgn="auto" latinLnBrk="0" hangingPunct="1">
              <a:lnSpc>
                <a:spcPct val="90000"/>
              </a:lnSpc>
              <a:spcBef>
                <a:spcPts val="1200"/>
              </a:spcBef>
              <a:spcAft>
                <a:spcPts val="200"/>
              </a:spcAft>
              <a:buClr>
                <a:srgbClr val="4472C4"/>
              </a:buClr>
              <a:buSzPct val="100000"/>
              <a:buFont typeface="Calibri" panose="020F0502020204030204" pitchFamily="34" charset="0"/>
              <a:buChar char=" "/>
              <a:tabLst/>
              <a:defRPr/>
            </a:pPr>
            <a:r>
              <a:rPr kumimoji="0" lang="en-US" b="1" i="0" u="none" strike="noStrike" kern="1200" cap="none" spc="0" normalizeH="0" baseline="0" noProof="0" dirty="0">
                <a:ln>
                  <a:noFill/>
                </a:ln>
                <a:solidFill>
                  <a:srgbClr val="910048"/>
                </a:solidFill>
                <a:effectLst/>
                <a:uLnTx/>
                <a:uFillTx/>
                <a:latin typeface="Arial" panose="020B0604020202020204" pitchFamily="34" charset="0"/>
                <a:ea typeface="Roboto" panose="02000000000000000000" pitchFamily="2" charset="0"/>
                <a:cs typeface="Arial" panose="020B0604020202020204" pitchFamily="34" charset="0"/>
              </a:rPr>
              <a:t>To help ensure that private school children, teachers, and other educational personnel receive services equitable to those in public schools, an SEA must designate an ombudsman to monitor and enforce Title I and Title VIII equitable services requirements.  </a:t>
            </a:r>
          </a:p>
          <a:p>
            <a:pPr marL="3749040" lvl="8" indent="-91440">
              <a:lnSpc>
                <a:spcPct val="90000"/>
              </a:lnSpc>
              <a:spcBef>
                <a:spcPts val="1200"/>
              </a:spcBef>
              <a:spcAft>
                <a:spcPts val="200"/>
              </a:spcAft>
              <a:buClr>
                <a:srgbClr val="4472C4"/>
              </a:buClr>
              <a:buSzPct val="100000"/>
              <a:buFont typeface="Calibri" panose="020F0502020204030204" pitchFamily="34" charset="0"/>
              <a:buChar char=" "/>
              <a:defRPr/>
            </a:pPr>
            <a:r>
              <a:rPr kumimoji="0" lang="en-US" b="1" i="1" u="none" strike="noStrike" kern="1200" cap="none" spc="0" normalizeH="0" baseline="0" noProof="0" dirty="0">
                <a:ln>
                  <a:noFill/>
                </a:ln>
                <a:solidFill>
                  <a:srgbClr val="910048"/>
                </a:solidFill>
                <a:effectLst/>
                <a:uLnTx/>
                <a:uFillTx/>
                <a:latin typeface="Arial" panose="020B0604020202020204" pitchFamily="34" charset="0"/>
                <a:ea typeface="Roboto" panose="02000000000000000000" pitchFamily="2" charset="0"/>
                <a:cs typeface="Arial" panose="020B0604020202020204" pitchFamily="34" charset="0"/>
              </a:rPr>
              <a:t>                                                  ESEA Sections 1117(a)(3)(B) and 8501(a)(3)(B)</a:t>
            </a:r>
          </a:p>
          <a:p>
            <a:pPr marL="3749040" lvl="8" indent="-91440">
              <a:lnSpc>
                <a:spcPct val="90000"/>
              </a:lnSpc>
              <a:spcBef>
                <a:spcPts val="1200"/>
              </a:spcBef>
              <a:spcAft>
                <a:spcPts val="200"/>
              </a:spcAft>
              <a:buClr>
                <a:srgbClr val="4472C4"/>
              </a:buClr>
              <a:buSzPct val="100000"/>
              <a:buFont typeface="Calibri" panose="020F0502020204030204" pitchFamily="34" charset="0"/>
              <a:buChar char=" "/>
              <a:defRPr/>
            </a:pPr>
            <a:endParaRPr kumimoji="0" lang="en-US" b="1" i="1" u="none" strike="noStrike" kern="1200" cap="none" spc="0" normalizeH="0" baseline="0" noProof="0" dirty="0">
              <a:ln>
                <a:noFill/>
              </a:ln>
              <a:solidFill>
                <a:srgbClr val="910048"/>
              </a:solidFill>
              <a:effectLst/>
              <a:uLnTx/>
              <a:uFillTx/>
              <a:latin typeface="Arial" panose="020B0604020202020204" pitchFamily="34" charset="0"/>
              <a:ea typeface="Roboto" panose="02000000000000000000" pitchFamily="2"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pPr>
            <a:r>
              <a:rPr lang="en-US" b="1" dirty="0">
                <a:solidFill>
                  <a:srgbClr val="D0702C"/>
                </a:solidFill>
                <a:effectLst/>
                <a:latin typeface="Arial" panose="020B0604020202020204" pitchFamily="34" charset="0"/>
                <a:ea typeface="Calibri" panose="020F0502020204030204" pitchFamily="34" charset="0"/>
                <a:cs typeface="Arial" panose="020B0604020202020204" pitchFamily="34" charset="0"/>
              </a:rPr>
              <a:t>primary point of contact for addressing questions and concerns from private school officials and LEAs regarding the provision of ESEA equitable services</a:t>
            </a:r>
          </a:p>
          <a:p>
            <a:pPr marL="171450" marR="0" lvl="0" indent="-171450">
              <a:spcBef>
                <a:spcPts val="0"/>
              </a:spcBef>
              <a:spcAft>
                <a:spcPts val="0"/>
              </a:spcAft>
              <a:buFont typeface="Arial" panose="020B0604020202020204" pitchFamily="34" charset="0"/>
              <a:buChar char="•"/>
            </a:pPr>
            <a:r>
              <a:rPr lang="en-US" b="1" dirty="0">
                <a:solidFill>
                  <a:srgbClr val="D0702C"/>
                </a:solidFill>
                <a:effectLst/>
                <a:latin typeface="Arial" panose="020B0604020202020204" pitchFamily="34" charset="0"/>
                <a:ea typeface="Calibri" panose="020F0502020204030204" pitchFamily="34" charset="0"/>
                <a:cs typeface="Arial" panose="020B0604020202020204" pitchFamily="34" charset="0"/>
              </a:rPr>
              <a:t>monitor and enforce the equitable services requirements under Title VIII and ESEA sections 1117 and 8501</a:t>
            </a:r>
          </a:p>
          <a:p>
            <a:pPr marL="171450" marR="0" lvl="0" indent="-171450">
              <a:spcBef>
                <a:spcPts val="0"/>
              </a:spcBef>
              <a:spcAft>
                <a:spcPts val="0"/>
              </a:spcAft>
              <a:buFont typeface="Arial" panose="020B0604020202020204" pitchFamily="34" charset="0"/>
              <a:buChar char="•"/>
            </a:pPr>
            <a:r>
              <a:rPr lang="en-US" b="1" dirty="0">
                <a:solidFill>
                  <a:srgbClr val="D0702C"/>
                </a:solidFill>
                <a:latin typeface="Arial" panose="020B0604020202020204" pitchFamily="34" charset="0"/>
                <a:ea typeface="Calibri" panose="020F0502020204030204" pitchFamily="34" charset="0"/>
                <a:cs typeface="Arial" panose="020B0604020202020204" pitchFamily="34" charset="0"/>
              </a:rPr>
              <a:t>s</a:t>
            </a:r>
            <a:r>
              <a:rPr lang="en-US" b="1" dirty="0">
                <a:solidFill>
                  <a:srgbClr val="D0702C"/>
                </a:solidFill>
                <a:effectLst/>
                <a:latin typeface="Arial" panose="020B0604020202020204" pitchFamily="34" charset="0"/>
                <a:ea typeface="Calibri" panose="020F0502020204030204" pitchFamily="34" charset="0"/>
                <a:cs typeface="Arial" panose="020B0604020202020204" pitchFamily="34" charset="0"/>
              </a:rPr>
              <a:t>erve as a general resource regarding equitable service requirements for both LEAs and private school officials</a:t>
            </a:r>
          </a:p>
          <a:p>
            <a:pPr marL="171450" marR="0" lvl="0" indent="-171450">
              <a:spcBef>
                <a:spcPts val="0"/>
              </a:spcBef>
              <a:spcAft>
                <a:spcPts val="0"/>
              </a:spcAft>
              <a:buFont typeface="Arial" panose="020B0604020202020204" pitchFamily="34" charset="0"/>
              <a:buChar char="•"/>
            </a:pPr>
            <a:r>
              <a:rPr lang="en-US" b="1" dirty="0">
                <a:solidFill>
                  <a:srgbClr val="D0702C"/>
                </a:solidFill>
                <a:effectLst/>
                <a:latin typeface="Arial" panose="020B0604020202020204" pitchFamily="34" charset="0"/>
                <a:ea typeface="Calibri" panose="020F0502020204030204" pitchFamily="34" charset="0"/>
                <a:cs typeface="Arial" panose="020B0604020202020204" pitchFamily="34" charset="0"/>
              </a:rPr>
              <a:t>respond to and resolve any complaints regarding equitable services </a:t>
            </a:r>
          </a:p>
          <a:p>
            <a:pPr marL="91440" marR="0" lvl="0" indent="-91440" algn="l" defTabSz="914400" rtl="0" eaLnBrk="1" fontAlgn="auto" latinLnBrk="0" hangingPunct="1">
              <a:lnSpc>
                <a:spcPct val="90000"/>
              </a:lnSpc>
              <a:spcBef>
                <a:spcPts val="1200"/>
              </a:spcBef>
              <a:spcAft>
                <a:spcPts val="200"/>
              </a:spcAft>
              <a:buClr>
                <a:srgbClr val="4472C4"/>
              </a:buClr>
              <a:buSzPct val="100000"/>
              <a:buFont typeface="Calibri" panose="020F0502020204030204" pitchFamily="34" charset="0"/>
              <a:buChar char=" "/>
              <a:tabLst/>
              <a:defRPr/>
            </a:pPr>
            <a:r>
              <a:rPr kumimoji="0" lang="en-US" sz="900" b="1" i="1" u="none" strike="noStrike" kern="1200" cap="none" spc="0" normalizeH="0" baseline="0" noProof="0" dirty="0">
                <a:ln>
                  <a:noFill/>
                </a:ln>
                <a:solidFill>
                  <a:srgbClr val="002169"/>
                </a:solidFill>
                <a:effectLst/>
                <a:uLnTx/>
                <a:uFillTx/>
                <a:latin typeface="Roboto" panose="02000000000000000000" pitchFamily="2" charset="0"/>
                <a:ea typeface="Roboto" panose="02000000000000000000" pitchFamily="2" charset="0"/>
                <a:cs typeface="Roboto" panose="02000000000000000000" pitchFamily="2" charset="0"/>
              </a:rPr>
              <a:t>                                 </a:t>
            </a:r>
          </a:p>
          <a:p>
            <a:pPr marL="91440" marR="0" lvl="0" indent="-91440" algn="l" defTabSz="914400" rtl="0" eaLnBrk="1" fontAlgn="auto" latinLnBrk="0" hangingPunct="1">
              <a:lnSpc>
                <a:spcPct val="90000"/>
              </a:lnSpc>
              <a:spcBef>
                <a:spcPts val="1200"/>
              </a:spcBef>
              <a:spcAft>
                <a:spcPts val="200"/>
              </a:spcAft>
              <a:buClr>
                <a:srgbClr val="4472C4"/>
              </a:buClr>
              <a:buSzPct val="100000"/>
              <a:buFont typeface="Calibri" panose="020F0502020204030204" pitchFamily="34" charset="0"/>
              <a:buChar char=" "/>
              <a:tabLst/>
              <a:defRPr/>
            </a:pPr>
            <a:r>
              <a:rPr lang="en-US" sz="1600" b="1" i="1" dirty="0">
                <a:solidFill>
                  <a:srgbClr val="002169"/>
                </a:solidFill>
                <a:latin typeface="Roboto" panose="02000000000000000000" pitchFamily="2" charset="0"/>
                <a:ea typeface="Roboto" panose="02000000000000000000" pitchFamily="2" charset="0"/>
                <a:cs typeface="Roboto" panose="02000000000000000000" pitchFamily="2" charset="0"/>
              </a:rPr>
              <a:t>*All disagreements between LEA and private school must be provided in writing</a:t>
            </a:r>
            <a:endParaRPr lang="en-US" dirty="0">
              <a:solidFill>
                <a:srgbClr val="002D72"/>
              </a:solidFill>
            </a:endParaRPr>
          </a:p>
        </p:txBody>
      </p:sp>
      <p:pic>
        <p:nvPicPr>
          <p:cNvPr id="6" name="Graphic 5">
            <a:extLst>
              <a:ext uri="{FF2B5EF4-FFF2-40B4-BE49-F238E27FC236}">
                <a16:creationId xmlns:a16="http://schemas.microsoft.com/office/drawing/2014/main" id="{BD3393F4-7A96-80C3-285F-7962ACFB57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05357" y="5806945"/>
            <a:ext cx="987587" cy="987587"/>
          </a:xfrm>
          <a:prstGeom prst="rect">
            <a:avLst/>
          </a:prstGeom>
        </p:spPr>
      </p:pic>
    </p:spTree>
    <p:extLst>
      <p:ext uri="{BB962C8B-B14F-4D97-AF65-F5344CB8AC3E}">
        <p14:creationId xmlns:p14="http://schemas.microsoft.com/office/powerpoint/2010/main" val="9236252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090BC8-6054-9DDB-5222-A9B66C2FD02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F13517C-E915-3C85-3737-A2EB53A179B3}"/>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8E742DA-A827-FE4A-94AF-E1C4EA1B6734}"/>
              </a:ext>
            </a:extLst>
          </p:cNvPr>
          <p:cNvSpPr>
            <a:spLocks noGrp="1"/>
          </p:cNvSpPr>
          <p:nvPr>
            <p:ph type="title"/>
          </p:nvPr>
        </p:nvSpPr>
        <p:spPr>
          <a:xfrm>
            <a:off x="26178" y="117693"/>
            <a:ext cx="12023983" cy="779236"/>
          </a:xfrm>
        </p:spPr>
        <p:txBody>
          <a:bodyPr>
            <a:noAutofit/>
          </a:bodyPr>
          <a:lstStyle/>
          <a:p>
            <a:r>
              <a:rPr lang="en-US" b="1" dirty="0">
                <a:solidFill>
                  <a:schemeClr val="bg1"/>
                </a:solidFill>
                <a:effectLst>
                  <a:outerShdw blurRad="50800" dist="38100" dir="5400000" algn="t" rotWithShape="0">
                    <a:prstClr val="black">
                      <a:alpha val="40000"/>
                    </a:prstClr>
                  </a:outerShdw>
                </a:effectLst>
                <a:latin typeface="Montserrat" panose="02000505000000020004" pitchFamily="2" charset="0"/>
              </a:rPr>
              <a:t>Program Oversight</a:t>
            </a:r>
          </a:p>
        </p:txBody>
      </p:sp>
      <p:sp>
        <p:nvSpPr>
          <p:cNvPr id="2" name="TextBox 1">
            <a:extLst>
              <a:ext uri="{FF2B5EF4-FFF2-40B4-BE49-F238E27FC236}">
                <a16:creationId xmlns:a16="http://schemas.microsoft.com/office/drawing/2014/main" id="{7F0E01AE-0BB2-88E6-ABB1-A8A7262377EA}"/>
              </a:ext>
            </a:extLst>
          </p:cNvPr>
          <p:cNvSpPr txBox="1"/>
          <p:nvPr/>
        </p:nvSpPr>
        <p:spPr>
          <a:xfrm>
            <a:off x="208595" y="1106215"/>
            <a:ext cx="11831127" cy="4617712"/>
          </a:xfrm>
          <a:prstGeom prst="rect">
            <a:avLst/>
          </a:prstGeom>
          <a:solidFill>
            <a:schemeClr val="bg1"/>
          </a:solidFill>
          <a:effectLst/>
        </p:spPr>
        <p:txBody>
          <a:bodyPr wrap="square" lIns="91440" tIns="45720" rIns="91440" bIns="45720" rtlCol="0" anchor="t">
            <a:noAutofit/>
          </a:bodyPr>
          <a:lstStyle/>
          <a:p>
            <a:pPr marR="0" lvl="0" algn="l" defTabSz="914400" rtl="0" eaLnBrk="1" fontAlgn="auto" latinLnBrk="0" hangingPunct="1">
              <a:lnSpc>
                <a:spcPct val="90000"/>
              </a:lnSpc>
              <a:spcBef>
                <a:spcPts val="1200"/>
              </a:spcBef>
              <a:spcAft>
                <a:spcPts val="200"/>
              </a:spcAft>
              <a:buClr>
                <a:srgbClr val="4472C4"/>
              </a:buClr>
              <a:buSzPct val="100000"/>
              <a:tabLst/>
              <a:defRPr/>
            </a:pPr>
            <a:r>
              <a:rPr kumimoji="0" lang="en-US" sz="2800" b="1" i="1" u="none" strike="noStrike" kern="1200" cap="none" spc="0" normalizeH="0" baseline="0" noProof="0" dirty="0">
                <a:ln>
                  <a:noFill/>
                </a:ln>
                <a:solidFill>
                  <a:srgbClr val="002D72"/>
                </a:solidFill>
                <a:effectLst/>
                <a:uLnTx/>
                <a:uFillTx/>
                <a:latin typeface="Arial"/>
                <a:ea typeface="Roboto"/>
                <a:cs typeface="Arial"/>
              </a:rPr>
              <a:t>The LEA must maintain control of federal funds including title to materials, equipment, and property.</a:t>
            </a:r>
          </a:p>
          <a:p>
            <a:pPr marR="0" lvl="0" algn="l" defTabSz="914400" rtl="0" eaLnBrk="1" fontAlgn="auto" latinLnBrk="0" hangingPunct="1">
              <a:lnSpc>
                <a:spcPct val="90000"/>
              </a:lnSpc>
              <a:spcBef>
                <a:spcPts val="1200"/>
              </a:spcBef>
              <a:spcAft>
                <a:spcPts val="200"/>
              </a:spcAft>
              <a:buClr>
                <a:srgbClr val="4472C4"/>
              </a:buClr>
              <a:buSzPct val="100000"/>
              <a:tabLst/>
              <a:defRPr/>
            </a:pPr>
            <a:endParaRPr lang="en-US" sz="1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a:p>
            <a:pPr marL="171450" indent="-171450">
              <a:buFont typeface="Arial" panose="020B0604020202020204" pitchFamily="34" charset="0"/>
              <a:buChar char="•"/>
            </a:pPr>
            <a:r>
              <a:rPr lang="en-US" sz="2800" b="1" dirty="0">
                <a:solidFill>
                  <a:srgbClr val="002D72"/>
                </a:solidFill>
                <a:latin typeface="Arial" panose="020B0604020202020204" pitchFamily="34" charset="0"/>
                <a:cs typeface="Arial" panose="020B0604020202020204" pitchFamily="34" charset="0"/>
              </a:rPr>
              <a:t>Private nonprofits do not receive funds under ESEA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002D72"/>
                </a:solidFill>
                <a:latin typeface="Arial" panose="020B0604020202020204" pitchFamily="34" charset="0"/>
                <a:cs typeface="Arial" panose="020B0604020202020204" pitchFamily="34" charset="0"/>
              </a:rPr>
              <a:t>PNPs receive services procured through the LEA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002D72"/>
                </a:solidFill>
                <a:latin typeface="Arial" panose="020B0604020202020204" pitchFamily="34" charset="0"/>
                <a:cs typeface="Arial" panose="020B0604020202020204" pitchFamily="34" charset="0"/>
              </a:rPr>
              <a:t>The LEA obligates funds (make purchases) on behalf of the PNP</a:t>
            </a:r>
          </a:p>
          <a:p>
            <a:pPr marL="171450" indent="-171450" algn="l" rtl="0">
              <a:buFont typeface="Arial" panose="020B0604020202020204" pitchFamily="34" charset="0"/>
              <a:buChar char="•"/>
              <a:defRPr/>
            </a:pPr>
            <a:r>
              <a:rPr lang="en-US" sz="2800" b="1" dirty="0">
                <a:solidFill>
                  <a:srgbClr val="002D72"/>
                </a:solidFill>
                <a:latin typeface="Arial" panose="020B0604020202020204" pitchFamily="34" charset="0"/>
                <a:cs typeface="Arial" panose="020B0604020202020204" pitchFamily="34" charset="0"/>
              </a:rPr>
              <a:t>LEAs have varying procurement procedures</a:t>
            </a:r>
          </a:p>
          <a:p>
            <a:pPr marL="914400" lvl="1" indent="-457200">
              <a:buFont typeface="Wingdings"/>
              <a:buChar char="ü"/>
              <a:defRPr/>
            </a:pPr>
            <a:r>
              <a:rPr lang="en-US" sz="2800" b="1" dirty="0">
                <a:solidFill>
                  <a:srgbClr val="002D72"/>
                </a:solidFill>
                <a:latin typeface="Arial"/>
                <a:cs typeface="Arial"/>
              </a:rPr>
              <a:t>The strictest policy prevails (local, state, federal)</a:t>
            </a:r>
          </a:p>
          <a:p>
            <a:pPr marL="914400" lvl="1" indent="-457200">
              <a:buFont typeface="Wingdings"/>
              <a:buChar char="ü"/>
              <a:defRPr/>
            </a:pPr>
            <a:r>
              <a:rPr lang="en-US" sz="2800" b="1" dirty="0">
                <a:solidFill>
                  <a:srgbClr val="002D72"/>
                </a:solidFill>
                <a:latin typeface="Arial"/>
                <a:cs typeface="Arial"/>
              </a:rPr>
              <a:t>Must be communicated through consultation</a:t>
            </a:r>
            <a:endParaRPr lang="en-US" dirty="0"/>
          </a:p>
          <a:p>
            <a:pPr marL="91440" marR="0" lvl="0" indent="-91440" algn="l" defTabSz="914400" rtl="0" eaLnBrk="1" fontAlgn="auto" latinLnBrk="0" hangingPunct="1">
              <a:lnSpc>
                <a:spcPct val="90000"/>
              </a:lnSpc>
              <a:spcBef>
                <a:spcPts val="1200"/>
              </a:spcBef>
              <a:spcAft>
                <a:spcPts val="200"/>
              </a:spcAft>
              <a:buClr>
                <a:srgbClr val="4472C4"/>
              </a:buClr>
              <a:buSzPct val="100000"/>
              <a:buFont typeface="Calibri" panose="020F0502020204030204" pitchFamily="34" charset="0"/>
              <a:buChar char=" "/>
              <a:tabLst/>
              <a:defRPr/>
            </a:pPr>
            <a:endParaRPr kumimoji="0" lang="en-US" sz="8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a:p>
            <a:pPr marL="91440" marR="0" lvl="0" indent="-91440" algn="r" defTabSz="914400" rtl="0" eaLnBrk="1" fontAlgn="auto" latinLnBrk="0" hangingPunct="1">
              <a:lnSpc>
                <a:spcPct val="90000"/>
              </a:lnSpc>
              <a:spcBef>
                <a:spcPts val="1200"/>
              </a:spcBef>
              <a:spcAft>
                <a:spcPts val="200"/>
              </a:spcAft>
              <a:buClr>
                <a:srgbClr val="4472C4"/>
              </a:buClr>
              <a:buSzPct val="100000"/>
              <a:buFont typeface="Calibri" panose="020F0502020204030204" pitchFamily="34" charset="0"/>
              <a:buChar char=" "/>
              <a:tabLst/>
              <a:defRPr/>
            </a:pPr>
            <a:r>
              <a:rPr kumimoji="0" lang="en-US" sz="2800" b="1" i="1" u="none" strike="noStrike" kern="1200" cap="none" spc="0" normalizeH="0" baseline="0" noProof="0" dirty="0">
                <a:ln>
                  <a:noFill/>
                </a:ln>
                <a:solidFill>
                  <a:srgbClr val="D0702C"/>
                </a:solidFill>
                <a:effectLst/>
                <a:uLnTx/>
                <a:uFillTx/>
                <a:latin typeface="Arial" panose="020B0604020202020204" pitchFamily="34" charset="0"/>
                <a:ea typeface="Roboto" panose="02000000000000000000" pitchFamily="2" charset="0"/>
                <a:cs typeface="Arial" panose="020B0604020202020204" pitchFamily="34" charset="0"/>
              </a:rPr>
              <a:t>ESEA sections 1117(d)(1) and 8501(d)(1)</a:t>
            </a:r>
            <a:endParaRPr lang="en-US" sz="2800" b="1" dirty="0">
              <a:solidFill>
                <a:srgbClr val="D0702C"/>
              </a:solidFill>
              <a:latin typeface="Arial" panose="020B0604020202020204" pitchFamily="34" charset="0"/>
              <a:ea typeface="Roboto" panose="02000000000000000000" pitchFamily="2"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400" b="1" dirty="0">
              <a:solidFill>
                <a:srgbClr val="910048"/>
              </a:solidFill>
              <a:latin typeface="Arial" panose="020B0604020202020204" pitchFamily="34" charset="0"/>
              <a:ea typeface="Roboto" panose="02000000000000000000" pitchFamily="2"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400" b="1" dirty="0">
              <a:solidFill>
                <a:srgbClr val="910048"/>
              </a:solidFill>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6" name="Graphic 5" descr="A logo with a star and a flame&#10;&#10;Description automatically generated">
            <a:extLst>
              <a:ext uri="{FF2B5EF4-FFF2-40B4-BE49-F238E27FC236}">
                <a16:creationId xmlns:a16="http://schemas.microsoft.com/office/drawing/2014/main" id="{80A2608D-FADE-367C-6DF1-6812038C71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717" y="5771782"/>
            <a:ext cx="987587" cy="987587"/>
          </a:xfrm>
          <a:prstGeom prst="rect">
            <a:avLst/>
          </a:prstGeom>
        </p:spPr>
      </p:pic>
    </p:spTree>
    <p:extLst>
      <p:ext uri="{BB962C8B-B14F-4D97-AF65-F5344CB8AC3E}">
        <p14:creationId xmlns:p14="http://schemas.microsoft.com/office/powerpoint/2010/main" val="244221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CA0E15F-E94F-75EC-BBCA-4D98CDF0D44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8FD56D6-D968-2BAB-C0E8-C9F5E2C450AE}"/>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D5BAB9C-5C7B-11AD-A3CE-12630002E9D2}"/>
              </a:ext>
            </a:extLst>
          </p:cNvPr>
          <p:cNvSpPr>
            <a:spLocks noGrp="1"/>
          </p:cNvSpPr>
          <p:nvPr>
            <p:ph type="title"/>
          </p:nvPr>
        </p:nvSpPr>
        <p:spPr>
          <a:xfrm>
            <a:off x="26178" y="117693"/>
            <a:ext cx="12023983" cy="779236"/>
          </a:xfrm>
        </p:spPr>
        <p:txBody>
          <a:bodyPr>
            <a:noAutofit/>
          </a:bodyPr>
          <a:lstStyle/>
          <a:p>
            <a:r>
              <a:rPr lang="en-US" b="1" dirty="0">
                <a:solidFill>
                  <a:schemeClr val="bg1"/>
                </a:solidFill>
                <a:effectLst>
                  <a:outerShdw blurRad="50800" dist="38100" dir="5400000" algn="t" rotWithShape="0">
                    <a:prstClr val="black">
                      <a:alpha val="40000"/>
                    </a:prstClr>
                  </a:outerShdw>
                </a:effectLst>
                <a:latin typeface="Montserrat" panose="02000505000000020004" pitchFamily="2" charset="0"/>
              </a:rPr>
              <a:t>Prorating Services</a:t>
            </a:r>
          </a:p>
        </p:txBody>
      </p:sp>
      <p:sp>
        <p:nvSpPr>
          <p:cNvPr id="6" name="TextBox 5">
            <a:extLst>
              <a:ext uri="{FF2B5EF4-FFF2-40B4-BE49-F238E27FC236}">
                <a16:creationId xmlns:a16="http://schemas.microsoft.com/office/drawing/2014/main" id="{4FE063DB-B2B4-85DD-DDD8-57684EE821CA}"/>
              </a:ext>
            </a:extLst>
          </p:cNvPr>
          <p:cNvSpPr txBox="1"/>
          <p:nvPr/>
        </p:nvSpPr>
        <p:spPr>
          <a:xfrm>
            <a:off x="159559" y="1248819"/>
            <a:ext cx="11872880" cy="4831139"/>
          </a:xfrm>
          <a:prstGeom prst="rect">
            <a:avLst/>
          </a:prstGeom>
          <a:solidFill>
            <a:schemeClr val="bg1"/>
          </a:solidFill>
          <a:effectLst/>
        </p:spPr>
        <p:txBody>
          <a:bodyPr wrap="square" rtlCol="0">
            <a:noAutofit/>
          </a:bodyPr>
          <a:lstStyle/>
          <a:p>
            <a:pPr marL="171450" indent="-171450" algn="l" rtl="0">
              <a:buFont typeface="Arial" panose="020B0604020202020204" pitchFamily="34" charset="0"/>
              <a:buChar char="•"/>
            </a:pPr>
            <a:r>
              <a:rPr lang="en-US" sz="2000" b="1" dirty="0">
                <a:solidFill>
                  <a:srgbClr val="002D72"/>
                </a:solidFill>
                <a:latin typeface="Arial" panose="020B0604020202020204" pitchFamily="34" charset="0"/>
                <a:cs typeface="Arial" panose="020B0604020202020204" pitchFamily="34" charset="0"/>
              </a:rPr>
              <a:t>Funds may be braided across Federal programs if the activity is allowable under each fund </a:t>
            </a:r>
          </a:p>
          <a:p>
            <a:pPr marL="171450" indent="-171450" algn="l" rtl="0">
              <a:buFont typeface="Arial" panose="020B0604020202020204" pitchFamily="34" charset="0"/>
              <a:buChar char="•"/>
            </a:pPr>
            <a:r>
              <a:rPr lang="en-US" sz="2000" b="1" dirty="0">
                <a:solidFill>
                  <a:srgbClr val="002D72"/>
                </a:solidFill>
                <a:latin typeface="Arial" panose="020B0604020202020204" pitchFamily="34" charset="0"/>
                <a:cs typeface="Arial" panose="020B0604020202020204" pitchFamily="34" charset="0"/>
              </a:rPr>
              <a:t>Invoicing must align to the LEA’s eligible participants only </a:t>
            </a:r>
          </a:p>
          <a:p>
            <a:pPr algn="l" rtl="0"/>
            <a:endParaRPr lang="en-US" sz="2000" b="1" dirty="0">
              <a:solidFill>
                <a:srgbClr val="002D72"/>
              </a:solidFill>
              <a:latin typeface="Arial" panose="020B0604020202020204" pitchFamily="34" charset="0"/>
              <a:cs typeface="Arial" panose="020B0604020202020204" pitchFamily="34" charset="0"/>
            </a:endParaRPr>
          </a:p>
          <a:p>
            <a:pPr algn="l" rtl="0"/>
            <a:r>
              <a:rPr lang="en-US" sz="2000" b="1" u="sng" dirty="0">
                <a:solidFill>
                  <a:srgbClr val="910048"/>
                </a:solidFill>
                <a:latin typeface="Arial" panose="020B0604020202020204" pitchFamily="34" charset="0"/>
                <a:cs typeface="Arial" panose="020B0604020202020204" pitchFamily="34" charset="0"/>
              </a:rPr>
              <a:t>When to prorate</a:t>
            </a:r>
          </a:p>
          <a:p>
            <a:pPr marL="171450" indent="-171450" algn="l" rtl="0">
              <a:buFont typeface="Arial" panose="020B0604020202020204" pitchFamily="34" charset="0"/>
              <a:buChar char="•"/>
            </a:pPr>
            <a:r>
              <a:rPr lang="en-US" sz="2000" b="1" dirty="0">
                <a:solidFill>
                  <a:srgbClr val="910048"/>
                </a:solidFill>
                <a:latin typeface="Arial" panose="020B0604020202020204" pitchFamily="34" charset="0"/>
                <a:cs typeface="Arial" panose="020B0604020202020204" pitchFamily="34" charset="0"/>
              </a:rPr>
              <a:t>When one service provider is providing services using multiple Federal funding sources </a:t>
            </a:r>
          </a:p>
          <a:p>
            <a:pPr marL="628650" lvl="1" indent="-171450">
              <a:buFont typeface="Arial" panose="020B0604020202020204" pitchFamily="34" charset="0"/>
              <a:buChar char="•"/>
            </a:pPr>
            <a:r>
              <a:rPr lang="en-US" sz="2000" b="1" dirty="0">
                <a:solidFill>
                  <a:srgbClr val="D0702C"/>
                </a:solidFill>
                <a:latin typeface="Arial" panose="020B0604020202020204" pitchFamily="34" charset="0"/>
                <a:cs typeface="Arial" panose="020B0604020202020204" pitchFamily="34" charset="0"/>
              </a:rPr>
              <a:t>Counseling using Title I-A and Title IV-A </a:t>
            </a:r>
          </a:p>
          <a:p>
            <a:pPr marL="171450" indent="-171450" algn="l" rtl="0">
              <a:buFont typeface="Arial" panose="020B0604020202020204" pitchFamily="34" charset="0"/>
              <a:buChar char="•"/>
            </a:pPr>
            <a:r>
              <a:rPr lang="en-US" sz="2000" b="1" dirty="0">
                <a:solidFill>
                  <a:srgbClr val="910048"/>
                </a:solidFill>
                <a:latin typeface="Arial" panose="020B0604020202020204" pitchFamily="34" charset="0"/>
                <a:cs typeface="Arial" panose="020B0604020202020204" pitchFamily="34" charset="0"/>
              </a:rPr>
              <a:t>When one provider is providing services to participants from multiple LEAs </a:t>
            </a:r>
          </a:p>
          <a:p>
            <a:pPr marL="628650" lvl="1" indent="-171450">
              <a:buFont typeface="Arial" panose="020B0604020202020204" pitchFamily="34" charset="0"/>
              <a:buChar char="•"/>
            </a:pPr>
            <a:r>
              <a:rPr lang="en-US" sz="2000" b="1" dirty="0">
                <a:solidFill>
                  <a:srgbClr val="D0702C"/>
                </a:solidFill>
                <a:latin typeface="Arial" panose="020B0604020202020204" pitchFamily="34" charset="0"/>
                <a:cs typeface="Arial" panose="020B0604020202020204" pitchFamily="34" charset="0"/>
              </a:rPr>
              <a:t>Small group Title I-A services with students who live in different LEA boundaries </a:t>
            </a:r>
          </a:p>
          <a:p>
            <a:pPr marL="171450" indent="-171450" algn="l" rtl="0">
              <a:buFont typeface="Arial" panose="020B0604020202020204" pitchFamily="34" charset="0"/>
              <a:buChar char="•"/>
            </a:pPr>
            <a:r>
              <a:rPr lang="en-US" sz="2000" b="1" dirty="0">
                <a:solidFill>
                  <a:srgbClr val="910048"/>
                </a:solidFill>
                <a:latin typeface="Arial" panose="020B0604020202020204" pitchFamily="34" charset="0"/>
                <a:cs typeface="Arial" panose="020B0604020202020204" pitchFamily="34" charset="0"/>
              </a:rPr>
              <a:t>When conferences contain both secular and non-secular content </a:t>
            </a:r>
          </a:p>
          <a:p>
            <a:pPr marL="628650" lvl="1" indent="-171450">
              <a:buFont typeface="Arial" panose="020B0604020202020204" pitchFamily="34" charset="0"/>
              <a:buChar char="•"/>
            </a:pPr>
            <a:r>
              <a:rPr lang="en-US" sz="2000" b="1" dirty="0">
                <a:solidFill>
                  <a:srgbClr val="D0702C"/>
                </a:solidFill>
                <a:latin typeface="Arial" panose="020B0604020202020204" pitchFamily="34" charset="0"/>
                <a:cs typeface="Arial" panose="020B0604020202020204" pitchFamily="34" charset="0"/>
              </a:rPr>
              <a:t>Federal funds may not be used for software, online access, or subscription-based access that contains non-secular content (the public entity cannot monitor/verify that only secular content will be accessed) </a:t>
            </a:r>
          </a:p>
          <a:p>
            <a:pPr marL="628650" lvl="1" indent="-171450">
              <a:buFont typeface="Arial" panose="020B0604020202020204" pitchFamily="34" charset="0"/>
              <a:buChar char="•"/>
            </a:pPr>
            <a:r>
              <a:rPr lang="en-US" sz="2000" b="1" dirty="0">
                <a:solidFill>
                  <a:srgbClr val="D0702C"/>
                </a:solidFill>
                <a:latin typeface="Arial" panose="020B0604020202020204" pitchFamily="34" charset="0"/>
                <a:ea typeface="Roboto" panose="02000000000000000000" pitchFamily="2" charset="0"/>
                <a:cs typeface="Arial" panose="020B0604020202020204" pitchFamily="34" charset="0"/>
              </a:rPr>
              <a:t>Applies to all costs (registration, travel, per diem)	</a:t>
            </a:r>
          </a:p>
          <a:p>
            <a:pPr algn="r">
              <a:defRPr/>
            </a:pPr>
            <a:r>
              <a:rPr kumimoji="0" lang="en-US" sz="1400" b="1" i="1"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rPr>
              <a:t>  </a:t>
            </a:r>
          </a:p>
          <a:p>
            <a:pPr marR="0" lvl="0" algn="l" defTabSz="914400" rtl="0" eaLnBrk="1" fontAlgn="auto" latinLnBrk="0" hangingPunct="1">
              <a:lnSpc>
                <a:spcPct val="100000"/>
              </a:lnSpc>
              <a:spcBef>
                <a:spcPts val="0"/>
              </a:spcBef>
              <a:spcAft>
                <a:spcPts val="0"/>
              </a:spcAft>
              <a:buClrTx/>
              <a:buSzTx/>
              <a:tabLst/>
              <a:defRPr/>
            </a:pPr>
            <a:r>
              <a:rPr lang="en-US" sz="1600" b="1" dirty="0">
                <a:solidFill>
                  <a:srgbClr val="002D72"/>
                </a:solidFill>
                <a:latin typeface="Arial" panose="020B0604020202020204" pitchFamily="34" charset="0"/>
                <a:ea typeface="Roboto" panose="02000000000000000000" pitchFamily="2" charset="0"/>
                <a:cs typeface="Arial" panose="020B0604020202020204" pitchFamily="34" charset="0"/>
              </a:rPr>
              <a:t>*Wouldn’t be as time consuming if the vendor implemented a system using the same statewide coding framework down to each student (attendance)</a:t>
            </a:r>
            <a:endParaRPr kumimoji="0" lang="en-US" sz="16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2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2" name="Graphic 1" descr="A logo with a star and a flame&#10;&#10;Description automatically generated">
            <a:extLst>
              <a:ext uri="{FF2B5EF4-FFF2-40B4-BE49-F238E27FC236}">
                <a16:creationId xmlns:a16="http://schemas.microsoft.com/office/drawing/2014/main" id="{3A56289C-401C-F18B-C719-6A18D967FE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4852" y="13517"/>
            <a:ext cx="987587" cy="987587"/>
          </a:xfrm>
          <a:prstGeom prst="rect">
            <a:avLst/>
          </a:prstGeom>
        </p:spPr>
      </p:pic>
      <p:sp>
        <p:nvSpPr>
          <p:cNvPr id="7" name="TextBox 6">
            <a:extLst>
              <a:ext uri="{FF2B5EF4-FFF2-40B4-BE49-F238E27FC236}">
                <a16:creationId xmlns:a16="http://schemas.microsoft.com/office/drawing/2014/main" id="{31F3F4CA-AA07-F78F-CC96-114F36017E95}"/>
              </a:ext>
            </a:extLst>
          </p:cNvPr>
          <p:cNvSpPr txBox="1"/>
          <p:nvPr/>
        </p:nvSpPr>
        <p:spPr>
          <a:xfrm>
            <a:off x="3992432" y="6079958"/>
            <a:ext cx="4550735" cy="923330"/>
          </a:xfrm>
          <a:prstGeom prst="rect">
            <a:avLst/>
          </a:prstGeom>
          <a:noFill/>
        </p:spPr>
        <p:txBody>
          <a:bodyPr wrap="square">
            <a:spAutoFit/>
          </a:bodyPr>
          <a:lstStyle/>
          <a:p>
            <a:r>
              <a:rPr lang="en-US" sz="3600" b="1"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Prorating Services</a:t>
            </a:r>
            <a:endParaRPr lang="en-US" sz="3600" b="1" dirty="0">
              <a:solidFill>
                <a:schemeClr val="bg1"/>
              </a:solidFill>
              <a:latin typeface="Arial" panose="020B0604020202020204" pitchFamily="34" charset="0"/>
              <a:cs typeface="Arial" panose="020B0604020202020204" pitchFamily="34" charset="0"/>
            </a:endParaRPr>
          </a:p>
          <a:p>
            <a:endParaRPr lang="en-US" dirty="0">
              <a:solidFill>
                <a:schemeClr val="bg1"/>
              </a:solidFill>
            </a:endParaRPr>
          </a:p>
        </p:txBody>
      </p:sp>
    </p:spTree>
    <p:extLst>
      <p:ext uri="{BB962C8B-B14F-4D97-AF65-F5344CB8AC3E}">
        <p14:creationId xmlns:p14="http://schemas.microsoft.com/office/powerpoint/2010/main" val="135941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p:cTn id="1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arn(inVertical)">
                                      <p:cBhvr>
                                        <p:cTn id="24" dur="500"/>
                                        <p:tgtEl>
                                          <p:spTgt spid="6">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arn(inVertical)">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 calcmode="lin" valueType="num">
                                      <p:cBhvr additive="base">
                                        <p:cTn id="40"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6">
                                            <p:txEl>
                                              <p:pRg st="9" end="9"/>
                                            </p:txEl>
                                          </p:spTgt>
                                        </p:tgtEl>
                                        <p:attrNameLst>
                                          <p:attrName>style.visibility</p:attrName>
                                        </p:attrNameLst>
                                      </p:cBhvr>
                                      <p:to>
                                        <p:strVal val="visible"/>
                                      </p:to>
                                    </p:set>
                                    <p:anim calcmode="lin" valueType="num">
                                      <p:cBhvr>
                                        <p:cTn id="46"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47"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48" dur="500"/>
                                        <p:tgtEl>
                                          <p:spTgt spid="6">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6">
                                            <p:txEl>
                                              <p:pRg st="10" end="10"/>
                                            </p:txEl>
                                          </p:spTgt>
                                        </p:tgtEl>
                                        <p:attrNameLst>
                                          <p:attrName>style.visibility</p:attrName>
                                        </p:attrNameLst>
                                      </p:cBhvr>
                                      <p:to>
                                        <p:strVal val="visible"/>
                                      </p:to>
                                    </p:set>
                                    <p:anim calcmode="lin" valueType="num">
                                      <p:cBhvr>
                                        <p:cTn id="53"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54" dur="500" fill="hold"/>
                                        <p:tgtEl>
                                          <p:spTgt spid="6">
                                            <p:txEl>
                                              <p:pRg st="10" end="10"/>
                                            </p:txEl>
                                          </p:spTgt>
                                        </p:tgtEl>
                                        <p:attrNameLst>
                                          <p:attrName>ppt_h</p:attrName>
                                        </p:attrNameLst>
                                      </p:cBhvr>
                                      <p:tavLst>
                                        <p:tav tm="0">
                                          <p:val>
                                            <p:fltVal val="0"/>
                                          </p:val>
                                        </p:tav>
                                        <p:tav tm="100000">
                                          <p:val>
                                            <p:strVal val="#ppt_h"/>
                                          </p:val>
                                        </p:tav>
                                      </p:tavLst>
                                    </p:anim>
                                    <p:animEffect transition="in" filter="fade">
                                      <p:cBhvr>
                                        <p:cTn id="55" dur="500"/>
                                        <p:tgtEl>
                                          <p:spTgt spid="6">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nodeType="clickEffect">
                                  <p:stCondLst>
                                    <p:cond delay="0"/>
                                  </p:stCondLst>
                                  <p:childTnLst>
                                    <p:set>
                                      <p:cBhvr>
                                        <p:cTn id="59" dur="1" fill="hold">
                                          <p:stCondLst>
                                            <p:cond delay="0"/>
                                          </p:stCondLst>
                                        </p:cTn>
                                        <p:tgtEl>
                                          <p:spTgt spid="6">
                                            <p:txEl>
                                              <p:pRg st="12" end="12"/>
                                            </p:txEl>
                                          </p:spTgt>
                                        </p:tgtEl>
                                        <p:attrNameLst>
                                          <p:attrName>style.visibility</p:attrName>
                                        </p:attrNameLst>
                                      </p:cBhvr>
                                      <p:to>
                                        <p:strVal val="visible"/>
                                      </p:to>
                                    </p:set>
                                    <p:animEffect transition="in" filter="fade">
                                      <p:cBhvr>
                                        <p:cTn id="60" dur="2000"/>
                                        <p:tgtEl>
                                          <p:spTgt spid="6">
                                            <p:txEl>
                                              <p:pRg st="12" end="12"/>
                                            </p:txEl>
                                          </p:spTgt>
                                        </p:tgtEl>
                                      </p:cBhvr>
                                    </p:animEffect>
                                    <p:anim calcmode="lin" valueType="num">
                                      <p:cBhvr>
                                        <p:cTn id="61" dur="2000" fill="hold"/>
                                        <p:tgtEl>
                                          <p:spTgt spid="6">
                                            <p:txEl>
                                              <p:pRg st="12" end="12"/>
                                            </p:txEl>
                                          </p:spTgt>
                                        </p:tgtEl>
                                        <p:attrNameLst>
                                          <p:attrName>ppt_w</p:attrName>
                                        </p:attrNameLst>
                                      </p:cBhvr>
                                      <p:tavLst>
                                        <p:tav tm="0" fmla="#ppt_w*sin(2.5*pi*$)">
                                          <p:val>
                                            <p:fltVal val="0"/>
                                          </p:val>
                                        </p:tav>
                                        <p:tav tm="100000">
                                          <p:val>
                                            <p:fltVal val="1"/>
                                          </p:val>
                                        </p:tav>
                                      </p:tavLst>
                                    </p:anim>
                                    <p:anim calcmode="lin" valueType="num">
                                      <p:cBhvr>
                                        <p:cTn id="62" dur="2000" fill="hold"/>
                                        <p:tgtEl>
                                          <p:spTgt spid="6">
                                            <p:txEl>
                                              <p:pRg st="12" end="1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D9BEE75-F605-C109-45C4-660FDEFBFD8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344D93C-55A1-7DC6-80C9-C3D426486D33}"/>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4A828EB-4915-C6C5-65DC-EA3D32968FBE}"/>
              </a:ext>
            </a:extLst>
          </p:cNvPr>
          <p:cNvSpPr>
            <a:spLocks noGrp="1"/>
          </p:cNvSpPr>
          <p:nvPr>
            <p:ph type="title"/>
          </p:nvPr>
        </p:nvSpPr>
        <p:spPr>
          <a:xfrm>
            <a:off x="26178" y="117693"/>
            <a:ext cx="12023983" cy="779236"/>
          </a:xfrm>
        </p:spPr>
        <p:txBody>
          <a:bodyPr>
            <a:noAutofit/>
          </a:bodyPr>
          <a:lstStyle/>
          <a:p>
            <a:r>
              <a:rPr lang="en-US" b="1">
                <a:solidFill>
                  <a:schemeClr val="bg1"/>
                </a:solidFill>
                <a:effectLst>
                  <a:outerShdw blurRad="50800" dist="38100" dir="5400000" algn="t" rotWithShape="0">
                    <a:prstClr val="black">
                      <a:alpha val="40000"/>
                    </a:prstClr>
                  </a:outerShdw>
                </a:effectLst>
                <a:latin typeface="Montserrat" panose="02000505000000020004" pitchFamily="2" charset="0"/>
              </a:rPr>
              <a:t>Independent Contractor</a:t>
            </a:r>
          </a:p>
        </p:txBody>
      </p:sp>
      <p:sp>
        <p:nvSpPr>
          <p:cNvPr id="6" name="TextBox 5">
            <a:extLst>
              <a:ext uri="{FF2B5EF4-FFF2-40B4-BE49-F238E27FC236}">
                <a16:creationId xmlns:a16="http://schemas.microsoft.com/office/drawing/2014/main" id="{B9494227-299B-A670-75F0-0E61104051A8}"/>
              </a:ext>
            </a:extLst>
          </p:cNvPr>
          <p:cNvSpPr txBox="1"/>
          <p:nvPr/>
        </p:nvSpPr>
        <p:spPr>
          <a:xfrm>
            <a:off x="159559" y="1248819"/>
            <a:ext cx="11872880" cy="4125514"/>
          </a:xfrm>
          <a:prstGeom prst="rect">
            <a:avLst/>
          </a:prstGeom>
          <a:solidFill>
            <a:schemeClr val="bg1"/>
          </a:solidFill>
          <a:effectLst/>
        </p:spPr>
        <p:txBody>
          <a:bodyPr wrap="square" rtlCol="0">
            <a:noAutofit/>
          </a:bodyPr>
          <a:lstStyle/>
          <a:p>
            <a:pPr algn="l" rtl="0"/>
            <a:r>
              <a:rPr lang="en-US" sz="3000" b="1" dirty="0">
                <a:solidFill>
                  <a:srgbClr val="002D72"/>
                </a:solidFill>
                <a:latin typeface="Arial" panose="020B0604020202020204" pitchFamily="34" charset="0"/>
                <a:cs typeface="Arial" panose="020B0604020202020204" pitchFamily="34" charset="0"/>
              </a:rPr>
              <a:t>Providers must be independent of the private school and the employment or contract must be under the control and supervision of the LEA</a:t>
            </a:r>
          </a:p>
          <a:p>
            <a:pPr algn="l" rtl="0"/>
            <a:endParaRPr lang="en-US" sz="2800" b="1" dirty="0">
              <a:solidFill>
                <a:srgbClr val="FF0000"/>
              </a:solidFill>
              <a:latin typeface="Arial" panose="020B0604020202020204" pitchFamily="34" charset="0"/>
              <a:cs typeface="Arial" panose="020B0604020202020204" pitchFamily="34" charset="0"/>
            </a:endParaRPr>
          </a:p>
          <a:p>
            <a:pPr marL="457200" indent="-457200" algn="l" rtl="0">
              <a:buFont typeface="Arial" panose="020B0604020202020204" pitchFamily="34" charset="0"/>
              <a:buChar char="•"/>
            </a:pPr>
            <a:r>
              <a:rPr lang="en-US" sz="2800" b="1" dirty="0">
                <a:solidFill>
                  <a:srgbClr val="910048"/>
                </a:solidFill>
                <a:latin typeface="Arial" panose="020B0604020202020204" pitchFamily="34" charset="0"/>
                <a:cs typeface="Arial" panose="020B0604020202020204" pitchFamily="34" charset="0"/>
              </a:rPr>
              <a:t>LEAs may contract with individuals in public and private agencies, organizations, and institutions </a:t>
            </a:r>
          </a:p>
          <a:p>
            <a:pPr marL="457200" indent="-457200" algn="l" rtl="0">
              <a:buFont typeface="Arial" panose="020B0604020202020204" pitchFamily="34" charset="0"/>
              <a:buChar char="•"/>
            </a:pPr>
            <a:r>
              <a:rPr lang="en-US" sz="2800" b="1" dirty="0">
                <a:solidFill>
                  <a:srgbClr val="910048"/>
                </a:solidFill>
                <a:latin typeface="Arial" panose="020B0604020202020204" pitchFamily="34" charset="0"/>
                <a:cs typeface="Arial" panose="020B0604020202020204" pitchFamily="34" charset="0"/>
              </a:rPr>
              <a:t>LEAs remains responsible for oversight</a:t>
            </a:r>
          </a:p>
          <a:p>
            <a:pPr algn="l" rtl="0"/>
            <a:endParaRPr lang="en-US" sz="2800" b="1" dirty="0">
              <a:solidFill>
                <a:srgbClr val="FF0000"/>
              </a:solidFill>
              <a:latin typeface="Arial" panose="020B0604020202020204" pitchFamily="34" charset="0"/>
              <a:cs typeface="Arial" panose="020B0604020202020204" pitchFamily="34" charset="0"/>
            </a:endParaRPr>
          </a:p>
          <a:p>
            <a:pPr algn="r" rtl="0"/>
            <a:r>
              <a:rPr lang="en-US" sz="2800" b="1" dirty="0">
                <a:solidFill>
                  <a:srgbClr val="D0702C"/>
                </a:solidFill>
                <a:latin typeface="Arial" panose="020B0604020202020204" pitchFamily="34" charset="0"/>
                <a:cs typeface="Arial" panose="020B0604020202020204" pitchFamily="34" charset="0"/>
              </a:rPr>
              <a:t>ESEA section 1117(d)(2)</a:t>
            </a:r>
          </a:p>
          <a:p>
            <a:pPr>
              <a:defRPr/>
            </a:pPr>
            <a:r>
              <a:rPr lang="en-US" b="1" dirty="0">
                <a:solidFill>
                  <a:srgbClr val="002D72"/>
                </a:solidFill>
                <a:latin typeface="Arial" panose="020B0604020202020204" pitchFamily="34" charset="0"/>
                <a:ea typeface="Roboto" panose="02000000000000000000" pitchFamily="2" charset="0"/>
                <a:cs typeface="Arial" panose="020B0604020202020204" pitchFamily="34" charset="0"/>
              </a:rPr>
              <a:t>		</a:t>
            </a:r>
          </a:p>
          <a:p>
            <a:pPr algn="r">
              <a:defRPr/>
            </a:pPr>
            <a:r>
              <a:rPr kumimoji="0" lang="en-US" b="1" i="1" u="none" strike="noStrike" kern="1200" cap="none" spc="0" normalizeH="0" baseline="0" noProof="0" dirty="0">
                <a:ln>
                  <a:noFill/>
                </a:ln>
                <a:solidFill>
                  <a:srgbClr val="D0702C"/>
                </a:solidFill>
                <a:effectLst/>
                <a:uLnTx/>
                <a:uFillTx/>
                <a:latin typeface="Arial" panose="020B0604020202020204" pitchFamily="34" charset="0"/>
                <a:ea typeface="Roboto" panose="02000000000000000000" pitchFamily="2" charset="0"/>
                <a:cs typeface="Arial" panose="020B0604020202020204" pitchFamily="34" charset="0"/>
              </a:rPr>
              <a:t>  </a:t>
            </a:r>
          </a:p>
          <a:p>
            <a:pPr marR="0" lvl="0" algn="l" defTabSz="914400" rtl="0" eaLnBrk="1" fontAlgn="auto" latinLnBrk="0" hangingPunct="1">
              <a:lnSpc>
                <a:spcPct val="100000"/>
              </a:lnSpc>
              <a:spcBef>
                <a:spcPts val="0"/>
              </a:spcBef>
              <a:spcAft>
                <a:spcPts val="0"/>
              </a:spcAft>
              <a:buClrTx/>
              <a:buSzTx/>
              <a:tabLst/>
              <a:defRPr/>
            </a:pPr>
            <a:endParaRPr lang="en-US" sz="2400" b="1" dirty="0">
              <a:solidFill>
                <a:srgbClr val="002D72"/>
              </a:solidFill>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2" name="Graphic 1" descr="A logo with a star and a flame&#10;&#10;Description automatically generated">
            <a:extLst>
              <a:ext uri="{FF2B5EF4-FFF2-40B4-BE49-F238E27FC236}">
                <a16:creationId xmlns:a16="http://schemas.microsoft.com/office/drawing/2014/main" id="{6E701229-5E51-9EF4-9E12-662DF44C3C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156" y="5792658"/>
            <a:ext cx="987587" cy="987587"/>
          </a:xfrm>
          <a:prstGeom prst="rect">
            <a:avLst/>
          </a:prstGeom>
        </p:spPr>
      </p:pic>
      <p:cxnSp>
        <p:nvCxnSpPr>
          <p:cNvPr id="7" name="Straight Connector 6">
            <a:extLst>
              <a:ext uri="{FF2B5EF4-FFF2-40B4-BE49-F238E27FC236}">
                <a16:creationId xmlns:a16="http://schemas.microsoft.com/office/drawing/2014/main" id="{94A6F8F7-EA13-9A7F-AAD0-72F86B868652}"/>
              </a:ext>
            </a:extLst>
          </p:cNvPr>
          <p:cNvCxnSpPr>
            <a:cxnSpLocks/>
          </p:cNvCxnSpPr>
          <p:nvPr/>
        </p:nvCxnSpPr>
        <p:spPr>
          <a:xfrm>
            <a:off x="3609474" y="1732548"/>
            <a:ext cx="6208294" cy="0"/>
          </a:xfrm>
          <a:prstGeom prst="line">
            <a:avLst/>
          </a:prstGeom>
          <a:ln w="57150">
            <a:solidFill>
              <a:srgbClr val="91004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48073E2-D3C9-8045-8FB7-FF6D10419F6A}"/>
              </a:ext>
            </a:extLst>
          </p:cNvPr>
          <p:cNvCxnSpPr>
            <a:cxnSpLocks/>
          </p:cNvCxnSpPr>
          <p:nvPr/>
        </p:nvCxnSpPr>
        <p:spPr>
          <a:xfrm>
            <a:off x="6256421" y="2213811"/>
            <a:ext cx="3192379" cy="0"/>
          </a:xfrm>
          <a:prstGeom prst="line">
            <a:avLst/>
          </a:prstGeom>
          <a:ln w="57150">
            <a:solidFill>
              <a:srgbClr val="91004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9F8A910-5D26-E892-0C50-9409065C93AA}"/>
              </a:ext>
            </a:extLst>
          </p:cNvPr>
          <p:cNvSpPr/>
          <p:nvPr/>
        </p:nvSpPr>
        <p:spPr>
          <a:xfrm>
            <a:off x="3015916" y="1860891"/>
            <a:ext cx="1636295" cy="352920"/>
          </a:xfrm>
          <a:prstGeom prst="rect">
            <a:avLst/>
          </a:prstGeom>
          <a:noFill/>
          <a:ln w="57150">
            <a:solidFill>
              <a:srgbClr val="D070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68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90387D7-5094-B25D-63AD-3431222B2C0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4E3E2A7-C8C3-453F-38D8-A912BD875002}"/>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896954F-5937-9A1E-D3F0-38586D26C1AC}"/>
              </a:ext>
            </a:extLst>
          </p:cNvPr>
          <p:cNvSpPr>
            <a:spLocks noGrp="1"/>
          </p:cNvSpPr>
          <p:nvPr>
            <p:ph type="title"/>
          </p:nvPr>
        </p:nvSpPr>
        <p:spPr>
          <a:xfrm>
            <a:off x="26178" y="117693"/>
            <a:ext cx="12023983" cy="779236"/>
          </a:xfrm>
        </p:spPr>
        <p:txBody>
          <a:bodyPr>
            <a:noAutofit/>
          </a:bodyPr>
          <a:lstStyle/>
          <a:p>
            <a:r>
              <a:rPr lang="en-US" b="1" dirty="0">
                <a:solidFill>
                  <a:schemeClr val="bg1"/>
                </a:solidFill>
                <a:effectLst>
                  <a:outerShdw blurRad="50800" dist="38100" dir="5400000" algn="t" rotWithShape="0">
                    <a:prstClr val="black">
                      <a:alpha val="40000"/>
                    </a:prstClr>
                  </a:outerShdw>
                </a:effectLst>
                <a:latin typeface="Montserrat" panose="02000505000000020004" pitchFamily="2" charset="0"/>
              </a:rPr>
              <a:t>Billing </a:t>
            </a:r>
          </a:p>
        </p:txBody>
      </p:sp>
      <p:sp>
        <p:nvSpPr>
          <p:cNvPr id="6" name="TextBox 5">
            <a:extLst>
              <a:ext uri="{FF2B5EF4-FFF2-40B4-BE49-F238E27FC236}">
                <a16:creationId xmlns:a16="http://schemas.microsoft.com/office/drawing/2014/main" id="{85DD29E3-126D-4F92-4480-67A1655C03BB}"/>
              </a:ext>
            </a:extLst>
          </p:cNvPr>
          <p:cNvSpPr txBox="1"/>
          <p:nvPr/>
        </p:nvSpPr>
        <p:spPr>
          <a:xfrm>
            <a:off x="177281" y="1270086"/>
            <a:ext cx="11872880" cy="5120081"/>
          </a:xfrm>
          <a:prstGeom prst="rect">
            <a:avLst/>
          </a:prstGeom>
          <a:solidFill>
            <a:schemeClr val="bg1"/>
          </a:solidFill>
          <a:effectLst/>
        </p:spPr>
        <p:txBody>
          <a:bodyPr wrap="square" rtlCol="0">
            <a:noAutofit/>
          </a:bodyPr>
          <a:lstStyle/>
          <a:p>
            <a:pPr algn="l" rtl="0"/>
            <a:r>
              <a:rPr lang="en-US" sz="2800" b="1" dirty="0">
                <a:solidFill>
                  <a:srgbClr val="002D72"/>
                </a:solidFill>
                <a:latin typeface="Arial" panose="020B0604020202020204" pitchFamily="34" charset="0"/>
                <a:ea typeface="Roboto" panose="02000000000000000000" pitchFamily="2" charset="0"/>
                <a:cs typeface="Arial" panose="020B0604020202020204" pitchFamily="34" charset="0"/>
              </a:rPr>
              <a:t>Draw Downs Matter</a:t>
            </a:r>
          </a:p>
          <a:p>
            <a:pPr marL="457200" indent="-457200" algn="l" rtl="0">
              <a:buFont typeface="Arial" panose="020B0604020202020204" pitchFamily="34" charset="0"/>
              <a:buChar char="•"/>
            </a:pPr>
            <a:r>
              <a:rPr lang="en-US" sz="2800" b="1" dirty="0">
                <a:solidFill>
                  <a:srgbClr val="002D72"/>
                </a:solidFill>
                <a:latin typeface="Arial" panose="020B0604020202020204" pitchFamily="34" charset="0"/>
                <a:ea typeface="Roboto" panose="02000000000000000000" pitchFamily="2" charset="0"/>
                <a:cs typeface="Arial" panose="020B0604020202020204" pitchFamily="34" charset="0"/>
              </a:rPr>
              <a:t>Public control = monthly invoices</a:t>
            </a:r>
          </a:p>
          <a:p>
            <a:pPr marL="914400" lvl="1" indent="-457200">
              <a:buFont typeface="Arial" panose="020B0604020202020204" pitchFamily="34" charset="0"/>
              <a:buChar char="•"/>
            </a:pPr>
            <a:r>
              <a:rPr lang="en-US" sz="2800" b="1" dirty="0">
                <a:solidFill>
                  <a:srgbClr val="002D72"/>
                </a:solidFill>
                <a:latin typeface="Arial" panose="020B0604020202020204" pitchFamily="34" charset="0"/>
                <a:ea typeface="Roboto" panose="02000000000000000000" pitchFamily="2" charset="0"/>
                <a:cs typeface="Arial" panose="020B0604020202020204" pitchFamily="34" charset="0"/>
              </a:rPr>
              <a:t>LEA verify services are happening</a:t>
            </a:r>
          </a:p>
          <a:p>
            <a:pPr marL="914400" lvl="1" indent="-457200">
              <a:buFont typeface="Arial" panose="020B0604020202020204" pitchFamily="34" charset="0"/>
              <a:buChar char="•"/>
            </a:pPr>
            <a:r>
              <a:rPr lang="en-US" sz="2800" b="1" dirty="0">
                <a:solidFill>
                  <a:srgbClr val="002D72"/>
                </a:solidFill>
                <a:latin typeface="Arial" panose="020B0604020202020204" pitchFamily="34" charset="0"/>
                <a:ea typeface="Roboto" panose="02000000000000000000" pitchFamily="2" charset="0"/>
                <a:cs typeface="Arial" panose="020B0604020202020204" pitchFamily="34" charset="0"/>
              </a:rPr>
              <a:t>Allowability</a:t>
            </a:r>
          </a:p>
          <a:p>
            <a:pPr marL="914400" lvl="1" indent="-457200">
              <a:buFont typeface="Arial" panose="020B0604020202020204" pitchFamily="34" charset="0"/>
              <a:buChar char="•"/>
            </a:pPr>
            <a:r>
              <a:rPr lang="en-US" sz="2800" b="1" dirty="0">
                <a:solidFill>
                  <a:srgbClr val="002D72"/>
                </a:solidFill>
                <a:latin typeface="Arial" panose="020B0604020202020204" pitchFamily="34" charset="0"/>
                <a:ea typeface="Roboto" panose="02000000000000000000" pitchFamily="2" charset="0"/>
                <a:cs typeface="Arial" panose="020B0604020202020204" pitchFamily="34" charset="0"/>
              </a:rPr>
              <a:t>Data collection</a:t>
            </a:r>
            <a:r>
              <a:rPr lang="en-US" sz="2800" b="1" dirty="0">
                <a:solidFill>
                  <a:srgbClr val="D0702C"/>
                </a:solidFill>
                <a:latin typeface="Arial" panose="020B0604020202020204" pitchFamily="34" charset="0"/>
                <a:ea typeface="Roboto" panose="02000000000000000000" pitchFamily="2" charset="0"/>
                <a:cs typeface="Arial" panose="020B0604020202020204" pitchFamily="34" charset="0"/>
              </a:rPr>
              <a:t>	</a:t>
            </a:r>
          </a:p>
          <a:p>
            <a:pPr algn="r">
              <a:defRPr/>
            </a:pPr>
            <a:r>
              <a:rPr kumimoji="0" lang="en-US" sz="1200" b="1" i="1"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rPr>
              <a:t>  </a:t>
            </a:r>
          </a:p>
          <a:p>
            <a:pPr>
              <a:defRPr/>
            </a:pPr>
            <a:r>
              <a:rPr lang="en-US" sz="2800" b="1" dirty="0">
                <a:solidFill>
                  <a:srgbClr val="910048"/>
                </a:solidFill>
                <a:latin typeface="Arial" panose="020B0604020202020204" pitchFamily="34" charset="0"/>
                <a:ea typeface="Roboto" panose="02000000000000000000" pitchFamily="2" charset="0"/>
                <a:cs typeface="Arial" panose="020B0604020202020204" pitchFamily="34" charset="0"/>
              </a:rPr>
              <a:t>State Coding Framework (reminder)</a:t>
            </a:r>
          </a:p>
          <a:p>
            <a:pPr>
              <a:defRPr/>
            </a:pPr>
            <a:endParaRPr lang="en-US" sz="2800" b="1" dirty="0">
              <a:solidFill>
                <a:srgbClr val="910048"/>
              </a:solidFill>
              <a:latin typeface="Arial" panose="020B0604020202020204" pitchFamily="34" charset="0"/>
              <a:ea typeface="Roboto" panose="02000000000000000000" pitchFamily="2" charset="0"/>
              <a:cs typeface="Arial" panose="020B0604020202020204" pitchFamily="34" charset="0"/>
            </a:endParaRPr>
          </a:p>
          <a:p>
            <a:pPr>
              <a:defRPr/>
            </a:pPr>
            <a:r>
              <a:rPr kumimoji="0" lang="en-US" sz="2800" b="1" u="none" strike="noStrike" kern="1200" cap="none" spc="0" normalizeH="0" baseline="0" noProof="0" dirty="0">
                <a:ln>
                  <a:noFill/>
                </a:ln>
                <a:solidFill>
                  <a:srgbClr val="D0702C"/>
                </a:solidFill>
                <a:effectLst/>
                <a:uLnTx/>
                <a:uFillTx/>
                <a:latin typeface="Arial" panose="020B0604020202020204" pitchFamily="34" charset="0"/>
                <a:ea typeface="Roboto" panose="02000000000000000000" pitchFamily="2" charset="0"/>
                <a:cs typeface="Arial" panose="020B0604020202020204" pitchFamily="34" charset="0"/>
              </a:rPr>
              <a:t>*Must include </a:t>
            </a:r>
            <a:r>
              <a:rPr lang="en-US" sz="2800" b="1" dirty="0">
                <a:solidFill>
                  <a:srgbClr val="D0702C"/>
                </a:solidFill>
                <a:latin typeface="Arial" panose="020B0604020202020204" pitchFamily="34" charset="0"/>
                <a:ea typeface="Roboto" panose="02000000000000000000" pitchFamily="2" charset="0"/>
                <a:cs typeface="Arial" panose="020B0604020202020204" pitchFamily="34" charset="0"/>
              </a:rPr>
              <a:t>student</a:t>
            </a:r>
            <a:r>
              <a:rPr kumimoji="0" lang="en-US" sz="2800" b="1" u="none" strike="noStrike" kern="1200" cap="none" spc="0" normalizeH="0" baseline="0" noProof="0" dirty="0">
                <a:ln>
                  <a:noFill/>
                </a:ln>
                <a:solidFill>
                  <a:srgbClr val="D0702C"/>
                </a:solidFill>
                <a:effectLst/>
                <a:uLnTx/>
                <a:uFillTx/>
                <a:latin typeface="Arial" panose="020B0604020202020204" pitchFamily="34" charset="0"/>
                <a:ea typeface="Roboto" panose="02000000000000000000" pitchFamily="2" charset="0"/>
                <a:cs typeface="Arial" panose="020B0604020202020204" pitchFamily="34" charset="0"/>
              </a:rPr>
              <a:t> name for funds requiring eligibility</a:t>
            </a:r>
            <a:br>
              <a:rPr kumimoji="0" lang="en-US" sz="2800" b="1" u="none" strike="noStrike" kern="1200" cap="none" spc="0" normalizeH="0" baseline="0" noProof="0" dirty="0">
                <a:ln>
                  <a:noFill/>
                </a:ln>
                <a:solidFill>
                  <a:srgbClr val="D0702C"/>
                </a:solidFill>
                <a:effectLst/>
                <a:uLnTx/>
                <a:uFillTx/>
                <a:latin typeface="Arial" panose="020B0604020202020204" pitchFamily="34" charset="0"/>
                <a:ea typeface="Roboto" panose="02000000000000000000" pitchFamily="2" charset="0"/>
                <a:cs typeface="Arial" panose="020B0604020202020204" pitchFamily="34" charset="0"/>
              </a:rPr>
            </a:br>
            <a:r>
              <a:rPr kumimoji="0" lang="en-US" sz="2800" b="1" u="none" strike="noStrike" kern="1200" cap="none" spc="0" normalizeH="0" baseline="0" noProof="0" dirty="0">
                <a:ln>
                  <a:noFill/>
                </a:ln>
                <a:solidFill>
                  <a:srgbClr val="D0702C"/>
                </a:solidFill>
                <a:effectLst/>
                <a:uLnTx/>
                <a:uFillTx/>
                <a:latin typeface="Arial" panose="020B0604020202020204" pitchFamily="34" charset="0"/>
                <a:ea typeface="Roboto" panose="02000000000000000000" pitchFamily="2" charset="0"/>
                <a:cs typeface="Arial" panose="020B0604020202020204" pitchFamily="34" charset="0"/>
              </a:rPr>
              <a:t>*Itemize invoices</a:t>
            </a:r>
            <a:br>
              <a:rPr kumimoji="0" lang="en-US" sz="2800" b="1" u="none" strike="noStrike" kern="1200" cap="none" spc="0" normalizeH="0" baseline="0" noProof="0" dirty="0">
                <a:ln>
                  <a:noFill/>
                </a:ln>
                <a:solidFill>
                  <a:srgbClr val="D0702C"/>
                </a:solidFill>
                <a:effectLst/>
                <a:uLnTx/>
                <a:uFillTx/>
                <a:latin typeface="Arial" panose="020B0604020202020204" pitchFamily="34" charset="0"/>
                <a:ea typeface="Roboto" panose="02000000000000000000" pitchFamily="2" charset="0"/>
                <a:cs typeface="Arial" panose="020B0604020202020204" pitchFamily="34" charset="0"/>
              </a:rPr>
            </a:br>
            <a:r>
              <a:rPr kumimoji="0" lang="en-US" sz="2800" b="1" u="none" strike="noStrike" kern="1200" cap="none" spc="0" normalizeH="0" baseline="0" noProof="0" dirty="0">
                <a:ln>
                  <a:noFill/>
                </a:ln>
                <a:solidFill>
                  <a:srgbClr val="D0702C"/>
                </a:solidFill>
                <a:effectLst/>
                <a:uLnTx/>
                <a:uFillTx/>
                <a:latin typeface="Arial" panose="020B0604020202020204" pitchFamily="34" charset="0"/>
                <a:ea typeface="Roboto" panose="02000000000000000000" pitchFamily="2" charset="0"/>
                <a:cs typeface="Arial" panose="020B0604020202020204" pitchFamily="34" charset="0"/>
              </a:rPr>
              <a:t>*Include all pertinent data (some LEAs request progress data)</a:t>
            </a:r>
            <a:br>
              <a:rPr kumimoji="0" lang="en-US" sz="2800" b="1" u="none" strike="noStrike" kern="1200" cap="none" spc="0" normalizeH="0" baseline="0" noProof="0" dirty="0">
                <a:ln>
                  <a:noFill/>
                </a:ln>
                <a:solidFill>
                  <a:srgbClr val="D0702C"/>
                </a:solidFill>
                <a:effectLst/>
                <a:uLnTx/>
                <a:uFillTx/>
                <a:latin typeface="Arial" panose="020B0604020202020204" pitchFamily="34" charset="0"/>
                <a:ea typeface="Roboto" panose="02000000000000000000" pitchFamily="2" charset="0"/>
                <a:cs typeface="Arial" panose="020B0604020202020204" pitchFamily="34" charset="0"/>
              </a:rPr>
            </a:br>
            <a:endParaRPr kumimoji="0" lang="en-US" sz="2800" b="1" u="none" strike="noStrike" kern="1200" cap="none" spc="0" normalizeH="0" baseline="0" noProof="0" dirty="0">
              <a:ln>
                <a:noFill/>
              </a:ln>
              <a:solidFill>
                <a:srgbClr val="D0702C"/>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2" name="Graphic 1" descr="A logo with a star and a flame&#10;&#10;Description automatically generated">
            <a:extLst>
              <a:ext uri="{FF2B5EF4-FFF2-40B4-BE49-F238E27FC236}">
                <a16:creationId xmlns:a16="http://schemas.microsoft.com/office/drawing/2014/main" id="{993E3E67-2957-95F3-EB40-7C4B9346ED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27132" y="5258306"/>
            <a:ext cx="987587" cy="987587"/>
          </a:xfrm>
          <a:prstGeom prst="rect">
            <a:avLst/>
          </a:prstGeom>
        </p:spPr>
      </p:pic>
    </p:spTree>
    <p:extLst>
      <p:ext uri="{BB962C8B-B14F-4D97-AF65-F5344CB8AC3E}">
        <p14:creationId xmlns:p14="http://schemas.microsoft.com/office/powerpoint/2010/main" val="196142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barn(inVertical)">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 calcmode="lin" valueType="num">
                                      <p:cBhvr>
                                        <p:cTn id="34"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6">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fade">
                                      <p:cBhvr>
                                        <p:cTn id="41" dur="1000"/>
                                        <p:tgtEl>
                                          <p:spTgt spid="6">
                                            <p:txEl>
                                              <p:pRg st="8" end="8"/>
                                            </p:txEl>
                                          </p:spTgt>
                                        </p:tgtEl>
                                      </p:cBhvr>
                                    </p:animEffect>
                                    <p:anim calcmode="lin" valueType="num">
                                      <p:cBhvr>
                                        <p:cTn id="42"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33FEF8F-563F-DF09-DCB9-768422CE720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A39B56E-2452-EBF1-D36B-5108A2C154B7}"/>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2D7B253-1EA2-9041-F28B-EB5A3BD360A1}"/>
              </a:ext>
            </a:extLst>
          </p:cNvPr>
          <p:cNvSpPr>
            <a:spLocks noGrp="1"/>
          </p:cNvSpPr>
          <p:nvPr>
            <p:ph type="title"/>
          </p:nvPr>
        </p:nvSpPr>
        <p:spPr>
          <a:xfrm>
            <a:off x="26178" y="117693"/>
            <a:ext cx="12023983" cy="779236"/>
          </a:xfrm>
        </p:spPr>
        <p:txBody>
          <a:bodyPr>
            <a:noAutofit/>
          </a:bodyPr>
          <a:lstStyle/>
          <a:p>
            <a:r>
              <a:rPr lang="en-US" b="1" dirty="0">
                <a:solidFill>
                  <a:schemeClr val="bg1"/>
                </a:solidFill>
                <a:effectLst>
                  <a:outerShdw blurRad="50800" dist="38100" dir="5400000" algn="t" rotWithShape="0">
                    <a:prstClr val="black">
                      <a:alpha val="40000"/>
                    </a:prstClr>
                  </a:outerShdw>
                </a:effectLst>
                <a:latin typeface="Montserrat" panose="02000505000000020004" pitchFamily="2" charset="0"/>
              </a:rPr>
              <a:t>Monitoring </a:t>
            </a:r>
          </a:p>
        </p:txBody>
      </p:sp>
      <p:pic>
        <p:nvPicPr>
          <p:cNvPr id="2" name="Graphic 1" descr="A logo with a star and a flame&#10;&#10;Description automatically generated">
            <a:extLst>
              <a:ext uri="{FF2B5EF4-FFF2-40B4-BE49-F238E27FC236}">
                <a16:creationId xmlns:a16="http://schemas.microsoft.com/office/drawing/2014/main" id="{EEB67586-9DD7-98AA-3A6B-3DA0AA0E72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27131" y="-2"/>
            <a:ext cx="987587" cy="987587"/>
          </a:xfrm>
          <a:prstGeom prst="rect">
            <a:avLst/>
          </a:prstGeom>
        </p:spPr>
      </p:pic>
      <p:pic>
        <p:nvPicPr>
          <p:cNvPr id="5" name="Picture 4">
            <a:extLst>
              <a:ext uri="{FF2B5EF4-FFF2-40B4-BE49-F238E27FC236}">
                <a16:creationId xmlns:a16="http://schemas.microsoft.com/office/drawing/2014/main" id="{46EA58E9-6C06-98DB-CF53-4087ECD5B3D5}"/>
              </a:ext>
            </a:extLst>
          </p:cNvPr>
          <p:cNvPicPr>
            <a:picLocks noChangeAspect="1"/>
          </p:cNvPicPr>
          <p:nvPr/>
        </p:nvPicPr>
        <p:blipFill>
          <a:blip r:embed="rId5"/>
          <a:stretch>
            <a:fillRect/>
          </a:stretch>
        </p:blipFill>
        <p:spPr>
          <a:xfrm>
            <a:off x="436583" y="1483194"/>
            <a:ext cx="11203171" cy="4734632"/>
          </a:xfrm>
          <a:prstGeom prst="rect">
            <a:avLst/>
          </a:prstGeom>
        </p:spPr>
      </p:pic>
    </p:spTree>
    <p:extLst>
      <p:ext uri="{BB962C8B-B14F-4D97-AF65-F5344CB8AC3E}">
        <p14:creationId xmlns:p14="http://schemas.microsoft.com/office/powerpoint/2010/main" val="20340218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B108E1-F1D6-7BF6-9121-FF6042D4E21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ED1F2AE-36EF-0347-E0A4-DCF929B310D0}"/>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65E34C4-17B9-BA8F-8C37-8F1E6E4FA513}"/>
              </a:ext>
            </a:extLst>
          </p:cNvPr>
          <p:cNvSpPr>
            <a:spLocks noGrp="1"/>
          </p:cNvSpPr>
          <p:nvPr>
            <p:ph type="title"/>
          </p:nvPr>
        </p:nvSpPr>
        <p:spPr>
          <a:xfrm>
            <a:off x="26178" y="117693"/>
            <a:ext cx="12023983" cy="779236"/>
          </a:xfrm>
        </p:spPr>
        <p:txBody>
          <a:bodyPr>
            <a:noAutofit/>
          </a:bodyPr>
          <a:lstStyle/>
          <a:p>
            <a:r>
              <a:rPr lang="en-US" b="1" dirty="0">
                <a:solidFill>
                  <a:schemeClr val="bg1"/>
                </a:solidFill>
                <a:effectLst>
                  <a:outerShdw blurRad="50800" dist="38100" dir="5400000" algn="t" rotWithShape="0">
                    <a:prstClr val="black">
                      <a:alpha val="40000"/>
                    </a:prstClr>
                  </a:outerShdw>
                </a:effectLst>
                <a:latin typeface="Montserrat" panose="02000505000000020004" pitchFamily="2" charset="0"/>
              </a:rPr>
              <a:t>Monitoring </a:t>
            </a:r>
          </a:p>
        </p:txBody>
      </p:sp>
      <p:pic>
        <p:nvPicPr>
          <p:cNvPr id="2" name="Graphic 1" descr="A logo with a star and a flame&#10;&#10;Description automatically generated">
            <a:extLst>
              <a:ext uri="{FF2B5EF4-FFF2-40B4-BE49-F238E27FC236}">
                <a16:creationId xmlns:a16="http://schemas.microsoft.com/office/drawing/2014/main" id="{00DEA297-F557-D430-F147-D516EAA212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08154" y="5263114"/>
            <a:ext cx="987587" cy="987587"/>
          </a:xfrm>
          <a:prstGeom prst="rect">
            <a:avLst/>
          </a:prstGeom>
        </p:spPr>
      </p:pic>
      <p:sp>
        <p:nvSpPr>
          <p:cNvPr id="7" name="TextBox 6">
            <a:extLst>
              <a:ext uri="{FF2B5EF4-FFF2-40B4-BE49-F238E27FC236}">
                <a16:creationId xmlns:a16="http://schemas.microsoft.com/office/drawing/2014/main" id="{1FA9C6CF-9023-9A69-D585-94DBC7AF87D3}"/>
              </a:ext>
            </a:extLst>
          </p:cNvPr>
          <p:cNvSpPr txBox="1"/>
          <p:nvPr/>
        </p:nvSpPr>
        <p:spPr>
          <a:xfrm>
            <a:off x="177281" y="1270087"/>
            <a:ext cx="11872880" cy="3301914"/>
          </a:xfrm>
          <a:prstGeom prst="rect">
            <a:avLst/>
          </a:prstGeom>
          <a:solidFill>
            <a:schemeClr val="bg1"/>
          </a:solidFill>
          <a:effectLst/>
        </p:spPr>
        <p:txBody>
          <a:bodyPr wrap="square" rtlCol="0">
            <a:noAutofit/>
          </a:bodyPr>
          <a:lstStyle/>
          <a:p>
            <a:pPr marL="457200" indent="-457200">
              <a:buFont typeface="Arial" panose="020B0604020202020204" pitchFamily="34" charset="0"/>
              <a:buChar char="•"/>
            </a:pPr>
            <a:r>
              <a:rPr lang="en-US" sz="2800" b="1" dirty="0">
                <a:solidFill>
                  <a:srgbClr val="002D72"/>
                </a:solidFill>
                <a:latin typeface="Arial" panose="020B0604020202020204" pitchFamily="34" charset="0"/>
                <a:cs typeface="Arial" panose="020B0604020202020204" pitchFamily="34" charset="0"/>
              </a:rPr>
              <a:t>Timeline and Procedure 9/30</a:t>
            </a:r>
          </a:p>
          <a:p>
            <a:pPr marL="457200" indent="-457200">
              <a:buFont typeface="Arial" panose="020B0604020202020204" pitchFamily="34" charset="0"/>
              <a:buChar char="•"/>
            </a:pPr>
            <a:r>
              <a:rPr lang="en-US" sz="2800" b="1" dirty="0">
                <a:solidFill>
                  <a:srgbClr val="002D72"/>
                </a:solidFill>
                <a:latin typeface="Arial" panose="020B0604020202020204" pitchFamily="34" charset="0"/>
                <a:cs typeface="Arial" panose="020B0604020202020204" pitchFamily="34" charset="0"/>
              </a:rPr>
              <a:t>Affirmation of Consultation 9/30</a:t>
            </a:r>
          </a:p>
          <a:p>
            <a:pPr marL="457200" indent="-457200">
              <a:buFont typeface="Arial" panose="020B0604020202020204" pitchFamily="34" charset="0"/>
              <a:buChar char="•"/>
            </a:pPr>
            <a:r>
              <a:rPr lang="en-US" sz="2800" b="1" dirty="0">
                <a:solidFill>
                  <a:srgbClr val="002D72"/>
                </a:solidFill>
                <a:latin typeface="Arial" panose="020B0604020202020204" pitchFamily="34" charset="0"/>
                <a:cs typeface="Arial" panose="020B0604020202020204" pitchFamily="34" charset="0"/>
              </a:rPr>
              <a:t>Program Evaluation and Carryover Form 2/5</a:t>
            </a:r>
          </a:p>
          <a:p>
            <a:pPr marL="457200" indent="-457200">
              <a:buFont typeface="Arial" panose="020B0604020202020204" pitchFamily="34" charset="0"/>
              <a:buChar char="•"/>
            </a:pPr>
            <a:endParaRPr lang="en-US" sz="2800" b="1" dirty="0">
              <a:solidFill>
                <a:srgbClr val="002D72"/>
              </a:solidFill>
              <a:latin typeface="Arial" panose="020B0604020202020204" pitchFamily="34" charset="0"/>
              <a:cs typeface="Arial" panose="020B0604020202020204" pitchFamily="34" charset="0"/>
            </a:endParaRPr>
          </a:p>
          <a:p>
            <a:r>
              <a:rPr lang="en-US" sz="2800" b="1" dirty="0">
                <a:solidFill>
                  <a:srgbClr val="910048"/>
                </a:solidFill>
                <a:latin typeface="Arial" panose="020B0604020202020204" pitchFamily="34" charset="0"/>
                <a:cs typeface="Arial" panose="020B0604020202020204" pitchFamily="34" charset="0"/>
              </a:rPr>
              <a:t>Next Year at Minimum: </a:t>
            </a:r>
            <a:r>
              <a:rPr lang="en-US" sz="2800" b="1" i="1" dirty="0">
                <a:solidFill>
                  <a:srgbClr val="D0702C"/>
                </a:solidFill>
                <a:latin typeface="Arial" panose="020B0604020202020204" pitchFamily="34" charset="0"/>
                <a:cs typeface="Arial" panose="020B0604020202020204" pitchFamily="34" charset="0"/>
              </a:rPr>
              <a:t>(being updated for FY26)</a:t>
            </a:r>
          </a:p>
          <a:p>
            <a:pPr marL="457200" indent="-457200">
              <a:buFont typeface="Arial" panose="020B0604020202020204" pitchFamily="34" charset="0"/>
              <a:buChar char="•"/>
            </a:pPr>
            <a:r>
              <a:rPr lang="en-US" sz="2800" b="1" dirty="0">
                <a:solidFill>
                  <a:srgbClr val="910048"/>
                </a:solidFill>
                <a:latin typeface="Arial" panose="020B0604020202020204" pitchFamily="34" charset="0"/>
                <a:cs typeface="Arial" panose="020B0604020202020204" pitchFamily="34" charset="0"/>
              </a:rPr>
              <a:t>Include all ESEA Programs</a:t>
            </a:r>
          </a:p>
          <a:p>
            <a:pPr marL="457200" indent="-457200">
              <a:buFont typeface="Arial" panose="020B0604020202020204" pitchFamily="34" charset="0"/>
              <a:buChar char="•"/>
            </a:pPr>
            <a:r>
              <a:rPr lang="en-US" sz="2800" b="1" dirty="0">
                <a:solidFill>
                  <a:srgbClr val="910048"/>
                </a:solidFill>
                <a:latin typeface="Arial" panose="020B0604020202020204" pitchFamily="34" charset="0"/>
                <a:cs typeface="Arial" panose="020B0604020202020204" pitchFamily="34" charset="0"/>
              </a:rPr>
              <a:t>Method for tracking private schools for each LEA</a:t>
            </a:r>
          </a:p>
          <a:p>
            <a:pPr>
              <a:defRPr/>
            </a:pPr>
            <a:br>
              <a:rPr kumimoji="0" lang="en-US" sz="2800" b="1" u="none" strike="noStrike" kern="1200" cap="none" spc="0" normalizeH="0" baseline="0" noProof="0" dirty="0">
                <a:ln>
                  <a:noFill/>
                </a:ln>
                <a:solidFill>
                  <a:srgbClr val="D0702C"/>
                </a:solidFill>
                <a:effectLst/>
                <a:uLnTx/>
                <a:uFillTx/>
                <a:latin typeface="Arial" panose="020B0604020202020204" pitchFamily="34" charset="0"/>
                <a:ea typeface="Roboto" panose="02000000000000000000" pitchFamily="2" charset="0"/>
                <a:cs typeface="Arial" panose="020B0604020202020204" pitchFamily="34" charset="0"/>
              </a:rPr>
            </a:br>
            <a:endParaRPr kumimoji="0" lang="en-US" sz="2800" b="1" u="none" strike="noStrike" kern="1200" cap="none" spc="0" normalizeH="0" baseline="0" noProof="0" dirty="0">
              <a:ln>
                <a:noFill/>
              </a:ln>
              <a:solidFill>
                <a:srgbClr val="D0702C"/>
              </a:solidFill>
              <a:effectLst/>
              <a:uLnTx/>
              <a:uFillTx/>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249794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 calcmode="lin" valueType="num">
                                      <p:cBhvr>
                                        <p:cTn id="28"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circle(in)">
                                      <p:cBhvr>
                                        <p:cTn id="35" dur="2000"/>
                                        <p:tgtEl>
                                          <p:spTgt spid="7">
                                            <p:txEl>
                                              <p:pRg st="5" end="5"/>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Effect transition="in" filter="circle(in)">
                                      <p:cBhvr>
                                        <p:cTn id="38"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7176E5B-43FD-7C5E-331F-C4D5C626535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610D2F0-431F-191A-BDF7-C64F6850460A}"/>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1BC07E3-FCBD-DD0E-F402-56CE56D5056B}"/>
              </a:ext>
            </a:extLst>
          </p:cNvPr>
          <p:cNvSpPr>
            <a:spLocks noGrp="1"/>
          </p:cNvSpPr>
          <p:nvPr>
            <p:ph type="title"/>
          </p:nvPr>
        </p:nvSpPr>
        <p:spPr>
          <a:xfrm>
            <a:off x="26178" y="117693"/>
            <a:ext cx="12023983" cy="779236"/>
          </a:xfrm>
        </p:spPr>
        <p:txBody>
          <a:bodyPr>
            <a:noAutofit/>
          </a:bodyPr>
          <a:lstStyle/>
          <a:p>
            <a:r>
              <a:rPr lang="en-US" b="1" dirty="0">
                <a:solidFill>
                  <a:schemeClr val="bg1"/>
                </a:solidFill>
                <a:effectLst>
                  <a:outerShdw blurRad="50800" dist="38100" dir="5400000" algn="t" rotWithShape="0">
                    <a:prstClr val="black">
                      <a:alpha val="40000"/>
                    </a:prstClr>
                  </a:outerShdw>
                </a:effectLst>
                <a:latin typeface="Montserrat" panose="02000505000000020004" pitchFamily="2" charset="0"/>
              </a:rPr>
              <a:t>Services </a:t>
            </a:r>
          </a:p>
        </p:txBody>
      </p:sp>
      <p:pic>
        <p:nvPicPr>
          <p:cNvPr id="2" name="Graphic 1" descr="A logo with a star and a flame&#10;&#10;Description automatically generated">
            <a:extLst>
              <a:ext uri="{FF2B5EF4-FFF2-40B4-BE49-F238E27FC236}">
                <a16:creationId xmlns:a16="http://schemas.microsoft.com/office/drawing/2014/main" id="{0F43F2CA-6D0E-4E6F-B6D4-DC9CB3306F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08154" y="5263114"/>
            <a:ext cx="987587" cy="987587"/>
          </a:xfrm>
          <a:prstGeom prst="rect">
            <a:avLst/>
          </a:prstGeom>
        </p:spPr>
      </p:pic>
      <p:sp>
        <p:nvSpPr>
          <p:cNvPr id="7" name="TextBox 6">
            <a:extLst>
              <a:ext uri="{FF2B5EF4-FFF2-40B4-BE49-F238E27FC236}">
                <a16:creationId xmlns:a16="http://schemas.microsoft.com/office/drawing/2014/main" id="{C6823404-3E5C-58D7-82CF-8F9D9D5A7414}"/>
              </a:ext>
            </a:extLst>
          </p:cNvPr>
          <p:cNvSpPr txBox="1"/>
          <p:nvPr/>
        </p:nvSpPr>
        <p:spPr>
          <a:xfrm>
            <a:off x="161239" y="1270086"/>
            <a:ext cx="11872880" cy="3875332"/>
          </a:xfrm>
          <a:prstGeom prst="rect">
            <a:avLst/>
          </a:prstGeom>
          <a:solidFill>
            <a:schemeClr val="bg1"/>
          </a:solidFill>
          <a:effectLst/>
        </p:spPr>
        <p:txBody>
          <a:bodyPr wrap="square" rtlCol="0">
            <a:noAutofit/>
          </a:bodyPr>
          <a:lstStyle/>
          <a:p>
            <a:pPr marL="457200" indent="-457200">
              <a:buFont typeface="Arial" panose="020B0604020202020204" pitchFamily="34" charset="0"/>
              <a:buChar char="•"/>
            </a:pPr>
            <a:r>
              <a:rPr lang="en-US" sz="2800" b="1" dirty="0">
                <a:solidFill>
                  <a:srgbClr val="002D72"/>
                </a:solidFill>
                <a:latin typeface="Arial" panose="020B0604020202020204" pitchFamily="34" charset="0"/>
                <a:cs typeface="Arial" panose="020B0604020202020204" pitchFamily="34" charset="0"/>
              </a:rPr>
              <a:t>Based on need</a:t>
            </a:r>
          </a:p>
          <a:p>
            <a:pPr marL="457200" indent="-457200">
              <a:buFont typeface="Arial" panose="020B0604020202020204" pitchFamily="34" charset="0"/>
              <a:buChar char="•"/>
            </a:pPr>
            <a:r>
              <a:rPr lang="en-US" sz="2800" b="1" dirty="0">
                <a:solidFill>
                  <a:srgbClr val="002D72"/>
                </a:solidFill>
                <a:latin typeface="Arial" panose="020B0604020202020204" pitchFamily="34" charset="0"/>
                <a:cs typeface="Arial" panose="020B0604020202020204" pitchFamily="34" charset="0"/>
              </a:rPr>
              <a:t>Equitable          Equal</a:t>
            </a:r>
          </a:p>
          <a:p>
            <a:pPr marL="914400" lvl="1" indent="-457200">
              <a:buFont typeface="Arial" panose="020B0604020202020204" pitchFamily="34" charset="0"/>
              <a:buChar char="•"/>
            </a:pPr>
            <a:r>
              <a:rPr lang="en-US" sz="2800" b="1" dirty="0">
                <a:solidFill>
                  <a:srgbClr val="002D72"/>
                </a:solidFill>
                <a:latin typeface="Arial" panose="020B0604020202020204" pitchFamily="34" charset="0"/>
                <a:cs typeface="Arial" panose="020B0604020202020204" pitchFamily="34" charset="0"/>
              </a:rPr>
              <a:t>Subjects do not have to be the same</a:t>
            </a:r>
          </a:p>
          <a:p>
            <a:pPr marL="914400" lvl="1" indent="-457200">
              <a:buFont typeface="Arial" panose="020B0604020202020204" pitchFamily="34" charset="0"/>
              <a:buChar char="•"/>
            </a:pPr>
            <a:r>
              <a:rPr lang="en-US" sz="2800" b="1" dirty="0">
                <a:solidFill>
                  <a:srgbClr val="002D72"/>
                </a:solidFill>
                <a:latin typeface="Arial" panose="020B0604020202020204" pitchFamily="34" charset="0"/>
                <a:cs typeface="Arial" panose="020B0604020202020204" pitchFamily="34" charset="0"/>
              </a:rPr>
              <a:t>Rank and serve does not have to be the same</a:t>
            </a:r>
            <a:endParaRPr lang="en-US" sz="2800" b="1" dirty="0">
              <a:solidFill>
                <a:srgbClr val="910048"/>
              </a:solidFill>
              <a:latin typeface="Arial" panose="020B0604020202020204" pitchFamily="34" charset="0"/>
              <a:cs typeface="Arial" panose="020B0604020202020204" pitchFamily="34" charset="0"/>
            </a:endParaRPr>
          </a:p>
          <a:p>
            <a:pPr>
              <a:defRPr/>
            </a:pPr>
            <a:endParaRPr kumimoji="0" lang="en-US" sz="2800" b="1" u="none" strike="noStrike" kern="1200" cap="none" spc="0" normalizeH="0" baseline="0" noProof="0" dirty="0">
              <a:ln>
                <a:noFill/>
              </a:ln>
              <a:solidFill>
                <a:srgbClr val="D0702C"/>
              </a:solidFill>
              <a:effectLst/>
              <a:uLnTx/>
              <a:uFillTx/>
              <a:latin typeface="Arial" panose="020B0604020202020204" pitchFamily="34" charset="0"/>
              <a:ea typeface="Roboto" panose="02000000000000000000" pitchFamily="2" charset="0"/>
              <a:cs typeface="Arial" panose="020B0604020202020204" pitchFamily="34" charset="0"/>
            </a:endParaRPr>
          </a:p>
          <a:p>
            <a:pPr>
              <a:defRPr/>
            </a:pPr>
            <a:r>
              <a:rPr kumimoji="0" lang="en-US" sz="2800" b="1" u="none" strike="noStrike" kern="1200" cap="none" spc="0" normalizeH="0" baseline="0" noProof="0" dirty="0">
                <a:ln>
                  <a:noFill/>
                </a:ln>
                <a:solidFill>
                  <a:srgbClr val="D0702C"/>
                </a:solidFill>
                <a:effectLst/>
                <a:uLnTx/>
                <a:uFillTx/>
                <a:latin typeface="Arial" panose="020B0604020202020204" pitchFamily="34" charset="0"/>
                <a:ea typeface="Roboto" panose="02000000000000000000" pitchFamily="2" charset="0"/>
                <a:cs typeface="Arial" panose="020B0604020202020204" pitchFamily="34" charset="0"/>
              </a:rPr>
              <a:t>As long as it is the activity is targeted</a:t>
            </a:r>
            <a:r>
              <a:rPr lang="en-US" sz="2800" b="1" dirty="0">
                <a:solidFill>
                  <a:srgbClr val="D0702C"/>
                </a:solidFill>
                <a:latin typeface="Arial" panose="020B0604020202020204" pitchFamily="34" charset="0"/>
                <a:ea typeface="Roboto" panose="02000000000000000000" pitchFamily="2" charset="0"/>
                <a:cs typeface="Arial" panose="020B0604020202020204" pitchFamily="34" charset="0"/>
              </a:rPr>
              <a:t>, supplemental, and allowable under that fund, it is allowable (if  it is allowable for the LEA, it is allowable for the private school under certain conditions).</a:t>
            </a:r>
            <a:endParaRPr kumimoji="0" lang="en-US" sz="2800" b="1" u="none" strike="noStrike" kern="1200" cap="none" spc="0" normalizeH="0" baseline="0" noProof="0" dirty="0">
              <a:ln>
                <a:noFill/>
              </a:ln>
              <a:solidFill>
                <a:srgbClr val="D0702C"/>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Not Equal 4">
            <a:extLst>
              <a:ext uri="{FF2B5EF4-FFF2-40B4-BE49-F238E27FC236}">
                <a16:creationId xmlns:a16="http://schemas.microsoft.com/office/drawing/2014/main" id="{008AD0B3-63B8-FE21-BF13-665CB4AEF811}"/>
              </a:ext>
            </a:extLst>
          </p:cNvPr>
          <p:cNvSpPr/>
          <p:nvPr/>
        </p:nvSpPr>
        <p:spPr>
          <a:xfrm>
            <a:off x="2392325" y="1775638"/>
            <a:ext cx="914400" cy="406088"/>
          </a:xfrm>
          <a:prstGeom prst="mathNotEqual">
            <a:avLst/>
          </a:prstGeom>
          <a:solidFill>
            <a:srgbClr val="002D72"/>
          </a:solidFill>
          <a:ln>
            <a:solidFill>
              <a:srgbClr val="002D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123749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E2AD21F-7DA6-54ED-2FF1-8D7740B3BDE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AFA2DFC-27CE-865E-4276-BB215DD912FC}"/>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9991C08-918F-885B-8AF1-8DB02729F5E5}"/>
              </a:ext>
            </a:extLst>
          </p:cNvPr>
          <p:cNvSpPr>
            <a:spLocks noGrp="1"/>
          </p:cNvSpPr>
          <p:nvPr>
            <p:ph type="title"/>
          </p:nvPr>
        </p:nvSpPr>
        <p:spPr>
          <a:xfrm>
            <a:off x="26178" y="117693"/>
            <a:ext cx="12023983" cy="779236"/>
          </a:xfrm>
        </p:spPr>
        <p:txBody>
          <a:bodyPr>
            <a:noAutofit/>
          </a:bodyPr>
          <a:lstStyle/>
          <a:p>
            <a:r>
              <a:rPr lang="en-US" b="1">
                <a:solidFill>
                  <a:schemeClr val="bg1"/>
                </a:solidFill>
                <a:effectLst>
                  <a:outerShdw blurRad="50800" dist="38100" dir="5400000" algn="t" rotWithShape="0">
                    <a:prstClr val="black">
                      <a:alpha val="40000"/>
                    </a:prstClr>
                  </a:outerShdw>
                </a:effectLst>
                <a:latin typeface="Montserrat" panose="02000505000000020004" pitchFamily="2" charset="0"/>
              </a:rPr>
              <a:t>Supplement not Supplant</a:t>
            </a:r>
          </a:p>
        </p:txBody>
      </p:sp>
      <p:sp>
        <p:nvSpPr>
          <p:cNvPr id="2" name="TextBox 1">
            <a:extLst>
              <a:ext uri="{FF2B5EF4-FFF2-40B4-BE49-F238E27FC236}">
                <a16:creationId xmlns:a16="http://schemas.microsoft.com/office/drawing/2014/main" id="{5D9B081F-72A7-E61A-0A60-CA5A480B0C67}"/>
              </a:ext>
            </a:extLst>
          </p:cNvPr>
          <p:cNvSpPr txBox="1"/>
          <p:nvPr/>
        </p:nvSpPr>
        <p:spPr>
          <a:xfrm>
            <a:off x="159560" y="1705232"/>
            <a:ext cx="11872880" cy="4872031"/>
          </a:xfrm>
          <a:prstGeom prst="rect">
            <a:avLst/>
          </a:prstGeom>
          <a:solidFill>
            <a:schemeClr val="bg1"/>
          </a:solidFill>
          <a:effectLst/>
        </p:spPr>
        <p:txBody>
          <a:bodyPr wrap="square" lIns="91440" tIns="45720" rIns="91440" bIns="45720" rtlCol="0" anchor="t">
            <a:noAutofit/>
          </a:bodyPr>
          <a:lstStyle/>
          <a:p>
            <a:pPr marL="285750" indent="-285750">
              <a:buFont typeface="Arial" panose="020B0604020202020204" pitchFamily="34" charset="0"/>
              <a:buChar char="•"/>
            </a:pPr>
            <a:r>
              <a:rPr lang="en-US" sz="2000" b="1" dirty="0">
                <a:solidFill>
                  <a:srgbClr val="002D72"/>
                </a:solidFill>
                <a:latin typeface="Arial"/>
                <a:cs typeface="Arial"/>
              </a:rPr>
              <a:t>Supplanting is always the presumption</a:t>
            </a:r>
            <a:endParaRPr lang="en-US" dirty="0"/>
          </a:p>
          <a:p>
            <a:pPr marL="285750" indent="-285750">
              <a:buFont typeface="Arial" panose="020B0604020202020204" pitchFamily="34" charset="0"/>
              <a:buChar char="•"/>
            </a:pPr>
            <a:r>
              <a:rPr lang="en-US" sz="2000" b="1" dirty="0">
                <a:solidFill>
                  <a:srgbClr val="002D72"/>
                </a:solidFill>
                <a:latin typeface="Arial"/>
                <a:cs typeface="Arial"/>
              </a:rPr>
              <a:t>F</a:t>
            </a:r>
            <a:r>
              <a:rPr lang="en-US" sz="2000" b="1" i="0" dirty="0">
                <a:solidFill>
                  <a:srgbClr val="002D72"/>
                </a:solidFill>
                <a:effectLst/>
                <a:latin typeface="Arial"/>
                <a:cs typeface="Arial"/>
              </a:rPr>
              <a:t>ederal funds </a:t>
            </a:r>
            <a:r>
              <a:rPr lang="en-US" sz="2000" b="1" i="0" u="sng" dirty="0">
                <a:solidFill>
                  <a:srgbClr val="002D72"/>
                </a:solidFill>
                <a:effectLst/>
                <a:latin typeface="Arial"/>
                <a:cs typeface="Arial"/>
              </a:rPr>
              <a:t>must add to</a:t>
            </a:r>
            <a:r>
              <a:rPr lang="en-US" sz="2000" b="1" i="0" dirty="0">
                <a:solidFill>
                  <a:srgbClr val="002D72"/>
                </a:solidFill>
                <a:effectLst/>
                <a:latin typeface="Arial"/>
                <a:cs typeface="Arial"/>
              </a:rPr>
              <a:t> (or supplement) and not replace (or supplant) </a:t>
            </a:r>
            <a:r>
              <a:rPr lang="en-US" sz="2000" b="1" i="0" u="sng" dirty="0">
                <a:solidFill>
                  <a:srgbClr val="002D72"/>
                </a:solidFill>
                <a:effectLst/>
                <a:latin typeface="Arial"/>
                <a:cs typeface="Arial"/>
              </a:rPr>
              <a:t>other funds</a:t>
            </a:r>
            <a:r>
              <a:rPr lang="en-US" sz="2000" b="1" i="0" dirty="0">
                <a:solidFill>
                  <a:srgbClr val="002D72"/>
                </a:solidFill>
                <a:effectLst/>
                <a:latin typeface="Arial"/>
                <a:cs typeface="Arial"/>
              </a:rPr>
              <a:t> in providing general educational services</a:t>
            </a:r>
          </a:p>
          <a:p>
            <a:pPr marL="285750" indent="-285750">
              <a:buFont typeface="Arial" panose="020B0604020202020204" pitchFamily="34" charset="0"/>
              <a:buChar char="•"/>
            </a:pPr>
            <a:r>
              <a:rPr lang="en-US" sz="2000" b="1" dirty="0">
                <a:solidFill>
                  <a:srgbClr val="002D72"/>
                </a:solidFill>
                <a:latin typeface="Arial"/>
                <a:cs typeface="Arial"/>
              </a:rPr>
              <a:t>Funds </a:t>
            </a:r>
            <a:r>
              <a:rPr lang="en-US" sz="2000" b="1" i="1" dirty="0">
                <a:solidFill>
                  <a:srgbClr val="002D72"/>
                </a:solidFill>
                <a:latin typeface="Arial"/>
                <a:cs typeface="Arial"/>
              </a:rPr>
              <a:t>may not </a:t>
            </a:r>
            <a:r>
              <a:rPr lang="en-US" sz="2000" b="1" dirty="0">
                <a:solidFill>
                  <a:srgbClr val="002D72"/>
                </a:solidFill>
                <a:latin typeface="Arial"/>
                <a:cs typeface="Arial"/>
              </a:rPr>
              <a:t>benefit the private nonprofit school or be applied to general needs as a whole</a:t>
            </a:r>
          </a:p>
          <a:p>
            <a:pPr marL="285750" indent="-285750">
              <a:buFont typeface="Arial" panose="020B0604020202020204" pitchFamily="34" charset="0"/>
              <a:buChar char="•"/>
            </a:pPr>
            <a:r>
              <a:rPr lang="en-US" sz="2000" b="1" dirty="0">
                <a:solidFill>
                  <a:srgbClr val="002D72"/>
                </a:solidFill>
                <a:latin typeface="Arial"/>
                <a:cs typeface="Arial"/>
              </a:rPr>
              <a:t>Funds </a:t>
            </a:r>
            <a:r>
              <a:rPr lang="en-US" sz="2000" b="1" u="sng" dirty="0">
                <a:solidFill>
                  <a:srgbClr val="002D72"/>
                </a:solidFill>
                <a:latin typeface="Arial"/>
                <a:cs typeface="Arial"/>
              </a:rPr>
              <a:t>must supplement</a:t>
            </a:r>
            <a:r>
              <a:rPr lang="en-US" sz="2000" b="1" dirty="0">
                <a:solidFill>
                  <a:srgbClr val="002D72"/>
                </a:solidFill>
                <a:latin typeface="Arial"/>
                <a:cs typeface="Arial"/>
              </a:rPr>
              <a:t> what a private school participants </a:t>
            </a:r>
            <a:r>
              <a:rPr lang="en-US" sz="2000" b="1" u="sng" dirty="0">
                <a:solidFill>
                  <a:srgbClr val="002D72"/>
                </a:solidFill>
                <a:latin typeface="Arial"/>
                <a:cs typeface="Arial"/>
              </a:rPr>
              <a:t>would receive without federal funds</a:t>
            </a:r>
          </a:p>
          <a:p>
            <a:pPr>
              <a:spcBef>
                <a:spcPts val="500"/>
              </a:spcBef>
            </a:pPr>
            <a:endParaRPr lang="en-US" sz="2000" b="1" u="sng" dirty="0">
              <a:solidFill>
                <a:srgbClr val="910048"/>
              </a:solidFill>
              <a:latin typeface="Arial"/>
              <a:cs typeface="Arial"/>
            </a:endParaRPr>
          </a:p>
          <a:p>
            <a:pPr>
              <a:spcBef>
                <a:spcPts val="500"/>
              </a:spcBef>
            </a:pPr>
            <a:r>
              <a:rPr lang="en-US" sz="2000" b="1" u="sng" dirty="0">
                <a:solidFill>
                  <a:srgbClr val="910048"/>
                </a:solidFill>
                <a:latin typeface="Arial"/>
                <a:cs typeface="Arial"/>
              </a:rPr>
              <a:t>Inquire</a:t>
            </a:r>
          </a:p>
          <a:p>
            <a:pPr marL="342900" indent="-342900">
              <a:spcBef>
                <a:spcPts val="500"/>
              </a:spcBef>
              <a:buFont typeface="Arial"/>
              <a:buChar char="•"/>
            </a:pPr>
            <a:r>
              <a:rPr lang="en-US" sz="2000" b="1" dirty="0">
                <a:solidFill>
                  <a:srgbClr val="910048"/>
                </a:solidFill>
                <a:latin typeface="Arial"/>
                <a:cs typeface="Arial"/>
              </a:rPr>
              <a:t>Are any of the services required under applicable (to private schools) state law or local policy?</a:t>
            </a:r>
            <a:endParaRPr lang="en-US" dirty="0">
              <a:solidFill>
                <a:srgbClr val="000000"/>
              </a:solidFill>
              <a:latin typeface="Calibri" panose="020F0502020204030204"/>
              <a:ea typeface="Calibri" panose="020F0502020204030204"/>
              <a:cs typeface="Calibri" panose="020F0502020204030204"/>
            </a:endParaRPr>
          </a:p>
          <a:p>
            <a:pPr marL="342900" indent="-342900">
              <a:spcBef>
                <a:spcPts val="500"/>
              </a:spcBef>
              <a:buFont typeface="Arial"/>
              <a:buChar char="•"/>
            </a:pPr>
            <a:r>
              <a:rPr lang="en-US" sz="2000" b="1" dirty="0">
                <a:solidFill>
                  <a:srgbClr val="910048"/>
                </a:solidFill>
                <a:latin typeface="Arial"/>
                <a:cs typeface="Arial"/>
              </a:rPr>
              <a:t>Were local funds used in the prior school year to provide any of the services which are currently being requested using federal funds?</a:t>
            </a:r>
            <a:endParaRPr lang="en-US" dirty="0">
              <a:solidFill>
                <a:srgbClr val="000000"/>
              </a:solidFill>
              <a:latin typeface="Calibri" panose="020F0502020204030204"/>
              <a:ea typeface="Calibri" panose="020F0502020204030204"/>
              <a:cs typeface="Calibri" panose="020F0502020204030204"/>
            </a:endParaRPr>
          </a:p>
          <a:p>
            <a:pPr marL="342900" indent="-342900">
              <a:spcBef>
                <a:spcPts val="500"/>
              </a:spcBef>
              <a:buFont typeface="Arial"/>
              <a:buChar char="•"/>
            </a:pPr>
            <a:r>
              <a:rPr lang="en-US" sz="2000" b="1" dirty="0">
                <a:solidFill>
                  <a:srgbClr val="910048"/>
                </a:solidFill>
                <a:latin typeface="Arial"/>
                <a:cs typeface="Arial"/>
              </a:rPr>
              <a:t>Are any of the same services to students participating in a program funded by federal dollars also being provided to non-participating students using local funds?</a:t>
            </a:r>
            <a:endParaRPr lang="en-US" dirty="0">
              <a:solidFill>
                <a:srgbClr val="000000"/>
              </a:solidFill>
              <a:latin typeface="Calibri" panose="020F0502020204030204"/>
              <a:ea typeface="Calibri" panose="020F0502020204030204"/>
              <a:cs typeface="Calibri" panose="020F0502020204030204"/>
            </a:endParaRPr>
          </a:p>
          <a:p>
            <a:pPr marL="457200" indent="-457200">
              <a:buFont typeface="Arial" panose="020B0604020202020204" pitchFamily="34" charset="0"/>
              <a:buChar char="•"/>
            </a:pPr>
            <a:endParaRPr lang="en-US" sz="1500" b="1" dirty="0">
              <a:solidFill>
                <a:srgbClr val="002D72"/>
              </a:solidFill>
              <a:latin typeface="Arial" panose="020B0604020202020204" pitchFamily="34" charset="0"/>
              <a:cs typeface="Arial" panose="020B0604020202020204" pitchFamily="34" charset="0"/>
            </a:endParaRPr>
          </a:p>
        </p:txBody>
      </p:sp>
      <p:pic>
        <p:nvPicPr>
          <p:cNvPr id="6" name="Graphic 5" descr="A logo with a star and a flame&#10;&#10;Description automatically generated">
            <a:extLst>
              <a:ext uri="{FF2B5EF4-FFF2-40B4-BE49-F238E27FC236}">
                <a16:creationId xmlns:a16="http://schemas.microsoft.com/office/drawing/2014/main" id="{4E592639-D3DD-6FE2-10C0-39AFCFEF34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1539" y="0"/>
            <a:ext cx="987587" cy="987587"/>
          </a:xfrm>
          <a:prstGeom prst="rect">
            <a:avLst/>
          </a:prstGeom>
        </p:spPr>
      </p:pic>
      <p:sp>
        <p:nvSpPr>
          <p:cNvPr id="7" name="TextBox 6">
            <a:extLst>
              <a:ext uri="{FF2B5EF4-FFF2-40B4-BE49-F238E27FC236}">
                <a16:creationId xmlns:a16="http://schemas.microsoft.com/office/drawing/2014/main" id="{2684DCED-A3B8-07F4-ACC3-EF559E4D8DB8}"/>
              </a:ext>
            </a:extLst>
          </p:cNvPr>
          <p:cNvSpPr txBox="1"/>
          <p:nvPr/>
        </p:nvSpPr>
        <p:spPr>
          <a:xfrm>
            <a:off x="162838" y="1008345"/>
            <a:ext cx="741958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DB905B"/>
                </a:solidFill>
                <a:latin typeface="Arial"/>
                <a:cs typeface="Arial"/>
              </a:rPr>
              <a:t>Identify the Difference </a:t>
            </a:r>
            <a:r>
              <a:rPr lang="en-US" sz="4000" dirty="0">
                <a:latin typeface="Arial"/>
                <a:cs typeface="Arial"/>
              </a:rPr>
              <a:t>​</a:t>
            </a:r>
            <a:endParaRPr lang="en-US" dirty="0"/>
          </a:p>
        </p:txBody>
      </p:sp>
    </p:spTree>
    <p:extLst>
      <p:ext uri="{BB962C8B-B14F-4D97-AF65-F5344CB8AC3E}">
        <p14:creationId xmlns:p14="http://schemas.microsoft.com/office/powerpoint/2010/main" val="393524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arn(inVertical)">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barn(inVertical)">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barn(inVertical)">
                                      <p:cBhvr>
                                        <p:cTn id="5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826FC-A59A-8988-8A67-73A28AA178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5D99995-F935-A2AD-C71D-5F72A7E4BB0A}"/>
              </a:ext>
            </a:extLst>
          </p:cNvPr>
          <p:cNvSpPr txBox="1"/>
          <p:nvPr/>
        </p:nvSpPr>
        <p:spPr>
          <a:xfrm>
            <a:off x="218267" y="1300101"/>
            <a:ext cx="11556540" cy="4060464"/>
          </a:xfrm>
          <a:prstGeom prst="rect">
            <a:avLst/>
          </a:prstGeom>
          <a:solidFill>
            <a:schemeClr val="bg1"/>
          </a:solidFill>
          <a:effectLst/>
        </p:spPr>
        <p:txBody>
          <a:bodyPr wrap="square" rtlCol="0">
            <a:no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400" b="1" i="0" u="none" strike="noStrike" kern="1200" cap="none" spc="-1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Equitable Share = Student who lives in a Title I-A funded boundary (public LEA) + qualifies based on </a:t>
            </a:r>
            <a:r>
              <a:rPr kumimoji="0" lang="en-US" sz="2400" b="1" i="1" u="sng" strike="noStrike" kern="1200" cap="none" spc="-1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income</a:t>
            </a:r>
          </a:p>
          <a:p>
            <a:pPr marL="12700" marR="0" lvl="0" indent="0" algn="l" defTabSz="914400" rtl="0" eaLnBrk="1" fontAlgn="auto" latinLnBrk="0" hangingPunct="1">
              <a:lnSpc>
                <a:spcPct val="100000"/>
              </a:lnSpc>
              <a:spcBef>
                <a:spcPts val="105"/>
              </a:spcBef>
              <a:spcAft>
                <a:spcPts val="0"/>
              </a:spcAft>
              <a:buClrTx/>
              <a:buSzTx/>
              <a:buFontTx/>
              <a:buNone/>
              <a:tabLst/>
              <a:defRPr/>
            </a:pPr>
            <a:endParaRPr kumimoji="0" lang="en-US" sz="2400" b="1" i="1" u="none" strike="noStrike" kern="1200" cap="none" spc="-1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endParaRPr>
          </a:p>
          <a:p>
            <a:pPr marL="355600" marR="0" lvl="0" indent="-342900" algn="l" defTabSz="914400" rtl="0" eaLnBrk="1" fontAlgn="auto" latinLnBrk="0" hangingPunct="1">
              <a:lnSpc>
                <a:spcPct val="100000"/>
              </a:lnSpc>
              <a:spcBef>
                <a:spcPts val="105"/>
              </a:spcBef>
              <a:spcAft>
                <a:spcPts val="0"/>
              </a:spcAft>
              <a:buClrTx/>
              <a:buSzTx/>
              <a:buFont typeface="Arial" panose="020B0604020202020204" pitchFamily="34" charset="0"/>
              <a:buChar char="•"/>
              <a:tabLst/>
              <a:defRPr/>
            </a:pPr>
            <a:r>
              <a:rPr kumimoji="0" lang="en-US" sz="2400" b="1" i="0" u="none" strike="noStrike" kern="1200" cap="none" spc="-1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Program Participation = Student who lives in a Title I-A funded boundary (public LEA) + demonstrates an </a:t>
            </a:r>
            <a:r>
              <a:rPr kumimoji="0" lang="en-US" sz="2400" b="1" i="1" u="sng" strike="noStrike" kern="1200" cap="none" spc="-1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academic need</a:t>
            </a:r>
          </a:p>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400" b="1" i="0" u="none" strike="noStrike" kern="1200" cap="none" spc="-10" normalizeH="0" baseline="0" noProof="0" dirty="0">
                <a:ln>
                  <a:noFill/>
                </a:ln>
                <a:solidFill>
                  <a:srgbClr val="D0702C"/>
                </a:solidFill>
                <a:effectLst/>
                <a:uLnTx/>
                <a:uFillTx/>
                <a:latin typeface="Arial" panose="020B0604020202020204" pitchFamily="34" charset="0"/>
                <a:ea typeface="+mn-ea"/>
                <a:cs typeface="Arial" panose="020B0604020202020204" pitchFamily="34" charset="0"/>
              </a:rPr>
              <a:t>and/or</a:t>
            </a:r>
          </a:p>
          <a:p>
            <a:pPr marL="355600" marR="0" lvl="0" indent="-342900" algn="l" defTabSz="914400" rtl="0" eaLnBrk="1" fontAlgn="auto" latinLnBrk="0" hangingPunct="1">
              <a:lnSpc>
                <a:spcPct val="100000"/>
              </a:lnSpc>
              <a:spcBef>
                <a:spcPts val="105"/>
              </a:spcBef>
              <a:spcAft>
                <a:spcPts val="0"/>
              </a:spcAft>
              <a:buClrTx/>
              <a:buSzTx/>
              <a:buFont typeface="Arial" panose="020B0604020202020204" pitchFamily="34" charset="0"/>
              <a:buChar char="•"/>
              <a:tabLst/>
              <a:defRPr/>
            </a:pPr>
            <a:r>
              <a:rPr kumimoji="0" lang="en-US" sz="2400" b="1" i="0" u="none" strike="noStrike" kern="1200" cap="none" spc="-1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Staff who work directly with eligible Title I-A participants</a:t>
            </a:r>
          </a:p>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400" b="1" i="0" u="none" strike="noStrike" kern="1200" cap="none" spc="-10" normalizeH="0" baseline="0" noProof="0" dirty="0">
                <a:ln>
                  <a:noFill/>
                </a:ln>
                <a:solidFill>
                  <a:srgbClr val="D0702C"/>
                </a:solidFill>
                <a:effectLst/>
                <a:uLnTx/>
                <a:uFillTx/>
                <a:latin typeface="Arial" panose="020B0604020202020204" pitchFamily="34" charset="0"/>
                <a:ea typeface="+mn-ea"/>
                <a:cs typeface="Arial" panose="020B0604020202020204" pitchFamily="34" charset="0"/>
              </a:rPr>
              <a:t>and/or</a:t>
            </a:r>
          </a:p>
          <a:p>
            <a:pPr marL="355600" marR="0" lvl="0" indent="-342900" algn="l" defTabSz="914400" rtl="0" eaLnBrk="1" fontAlgn="auto" latinLnBrk="0" hangingPunct="1">
              <a:lnSpc>
                <a:spcPct val="100000"/>
              </a:lnSpc>
              <a:spcBef>
                <a:spcPts val="105"/>
              </a:spcBef>
              <a:spcAft>
                <a:spcPts val="0"/>
              </a:spcAft>
              <a:buClrTx/>
              <a:buSzTx/>
              <a:buFont typeface="Arial" panose="020B0604020202020204" pitchFamily="34" charset="0"/>
              <a:buChar char="•"/>
              <a:tabLst/>
              <a:defRPr/>
            </a:pPr>
            <a:r>
              <a:rPr kumimoji="0" lang="en-US" sz="2400" b="1" i="0" u="none" strike="noStrike" kern="1200" cap="none" spc="-1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Families of Title I-A participants</a:t>
            </a:r>
            <a:endParaRPr kumimoji="0" lang="en-US" sz="2400" b="0"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rPr>
            </a:br>
            <a:endPar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42AB26A0-5D25-4D7C-296F-AACA2A281F45}"/>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BBD78CAB-CB91-F169-B9CF-6A35F5E5A762}"/>
              </a:ext>
            </a:extLst>
          </p:cNvPr>
          <p:cNvSpPr>
            <a:spLocks noGrp="1"/>
          </p:cNvSpPr>
          <p:nvPr>
            <p:ph type="title"/>
          </p:nvPr>
        </p:nvSpPr>
        <p:spPr>
          <a:xfrm>
            <a:off x="26178" y="117693"/>
            <a:ext cx="12165821" cy="779236"/>
          </a:xfrm>
        </p:spPr>
        <p:txBody>
          <a:bodyPr>
            <a:noAutofit/>
          </a:bodyPr>
          <a:lstStyle/>
          <a:p>
            <a:r>
              <a:rPr lang="en-US" sz="4000" b="1" dirty="0">
                <a:solidFill>
                  <a:schemeClr val="bg1"/>
                </a:solidFill>
                <a:latin typeface="Arial" panose="020B0604020202020204" pitchFamily="34" charset="0"/>
                <a:cs typeface="Arial" panose="020B0604020202020204" pitchFamily="34" charset="0"/>
              </a:rPr>
              <a:t>Title</a:t>
            </a:r>
            <a:r>
              <a:rPr lang="en-US" sz="4000" b="1" spc="-55" dirty="0">
                <a:solidFill>
                  <a:schemeClr val="bg1"/>
                </a:solidFill>
                <a:latin typeface="Arial" panose="020B0604020202020204" pitchFamily="34" charset="0"/>
                <a:cs typeface="Arial" panose="020B0604020202020204" pitchFamily="34" charset="0"/>
              </a:rPr>
              <a:t> </a:t>
            </a:r>
            <a:r>
              <a:rPr lang="en-US" sz="4000" b="1" spc="-50" dirty="0">
                <a:solidFill>
                  <a:schemeClr val="bg1"/>
                </a:solidFill>
                <a:latin typeface="Arial" panose="020B0604020202020204" pitchFamily="34" charset="0"/>
                <a:cs typeface="Arial" panose="020B0604020202020204" pitchFamily="34" charset="0"/>
              </a:rPr>
              <a:t>I-A Equitable Share vs. Program Participation</a:t>
            </a:r>
            <a:endParaRPr lang="en-US" sz="3900" b="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AC2D7E45-7A68-DABB-8D55-775926B3AA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2969" y="5601896"/>
            <a:ext cx="987587" cy="987587"/>
          </a:xfrm>
          <a:prstGeom prst="rect">
            <a:avLst/>
          </a:prstGeom>
        </p:spPr>
      </p:pic>
      <p:sp>
        <p:nvSpPr>
          <p:cNvPr id="6" name="Explosion: 14 Points 5">
            <a:extLst>
              <a:ext uri="{FF2B5EF4-FFF2-40B4-BE49-F238E27FC236}">
                <a16:creationId xmlns:a16="http://schemas.microsoft.com/office/drawing/2014/main" id="{238D5E55-B098-5264-5FFF-DCA5A64A5D53}"/>
              </a:ext>
            </a:extLst>
          </p:cNvPr>
          <p:cNvSpPr/>
          <p:nvPr/>
        </p:nvSpPr>
        <p:spPr>
          <a:xfrm rot="1270445">
            <a:off x="7716154" y="4017438"/>
            <a:ext cx="4299284" cy="2646947"/>
          </a:xfrm>
          <a:prstGeom prst="irregularSeal2">
            <a:avLst/>
          </a:prstGeom>
          <a:solidFill>
            <a:srgbClr val="002D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Common Misconception</a:t>
            </a:r>
          </a:p>
        </p:txBody>
      </p:sp>
    </p:spTree>
    <p:extLst>
      <p:ext uri="{BB962C8B-B14F-4D97-AF65-F5344CB8AC3E}">
        <p14:creationId xmlns:p14="http://schemas.microsoft.com/office/powerpoint/2010/main" val="35810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50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ACD2A22-04E5-8361-5240-8B10B656BF5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DB28836-C07B-DD40-1FD9-C531D0E508B8}"/>
              </a:ext>
            </a:extLst>
          </p:cNvPr>
          <p:cNvSpPr txBox="1"/>
          <p:nvPr/>
        </p:nvSpPr>
        <p:spPr>
          <a:xfrm>
            <a:off x="201489" y="1216210"/>
            <a:ext cx="11556540" cy="4385685"/>
          </a:xfrm>
          <a:prstGeom prst="rect">
            <a:avLst/>
          </a:prstGeom>
          <a:solidFill>
            <a:schemeClr val="bg1"/>
          </a:solidFill>
          <a:effectLst/>
        </p:spPr>
        <p:txBody>
          <a:bodyPr wrap="square" rtlCol="0">
            <a:no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rPr>
              <a:t>Instructional services provided by public school employees, private school teachers, or third-party contractors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rPr>
              <a:t>Intervention during the day/pull out program (not private school employee)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rPr>
              <a:t>Before/after school programs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rPr>
              <a:t>Tutoring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rPr>
              <a:t>Summer school programs including scholarships for paid programs through the LEA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rPr>
              <a:t>Family literacy programs (families of eligible Title I-A students)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rPr>
              <a:t>Special Title I-A family events/conferences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rPr>
              <a:t>Professional development (teacher of eligible Title I-A students)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rPr>
              <a:t>Counseling programs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rPr>
              <a:t>Mentoring programs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rPr>
              <a:t>Computer- assisted instruction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rPr>
              <a:t>Home tutoring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rPr>
              <a:t>Any combination of the above</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rPr>
            </a:br>
            <a:endPar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F450A812-282C-AFDD-194D-71BAFE737F3C}"/>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59EADCC1-C84B-2409-2319-E0E296005063}"/>
              </a:ext>
            </a:extLst>
          </p:cNvPr>
          <p:cNvSpPr>
            <a:spLocks noGrp="1"/>
          </p:cNvSpPr>
          <p:nvPr>
            <p:ph type="title"/>
          </p:nvPr>
        </p:nvSpPr>
        <p:spPr>
          <a:xfrm>
            <a:off x="26179" y="117693"/>
            <a:ext cx="10515600" cy="779236"/>
          </a:xfrm>
        </p:spPr>
        <p:txBody>
          <a:bodyPr>
            <a:normAutofit fontScale="90000"/>
          </a:bodyPr>
          <a:lstStyle/>
          <a:p>
            <a:r>
              <a:rPr lang="en-US" sz="6000" b="1" dirty="0">
                <a:solidFill>
                  <a:schemeClr val="bg1"/>
                </a:solidFill>
                <a:effectLst>
                  <a:outerShdw blurRad="50800" dist="38100" dir="5400000" algn="t" rotWithShape="0">
                    <a:prstClr val="black">
                      <a:alpha val="40000"/>
                    </a:prstClr>
                  </a:outerShdw>
                </a:effectLst>
                <a:latin typeface="Montserrat" panose="02000505000000020004" pitchFamily="2" charset="0"/>
              </a:rPr>
              <a:t>Title I-A </a:t>
            </a:r>
          </a:p>
        </p:txBody>
      </p:sp>
      <p:pic>
        <p:nvPicPr>
          <p:cNvPr id="5" name="Graphic 4">
            <a:extLst>
              <a:ext uri="{FF2B5EF4-FFF2-40B4-BE49-F238E27FC236}">
                <a16:creationId xmlns:a16="http://schemas.microsoft.com/office/drawing/2014/main" id="{15498CCF-AE19-A187-280E-BD01EEBFED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489" y="5752720"/>
            <a:ext cx="987587" cy="987587"/>
          </a:xfrm>
          <a:prstGeom prst="rect">
            <a:avLst/>
          </a:prstGeom>
        </p:spPr>
      </p:pic>
      <p:cxnSp>
        <p:nvCxnSpPr>
          <p:cNvPr id="7" name="Straight Connector 6">
            <a:extLst>
              <a:ext uri="{FF2B5EF4-FFF2-40B4-BE49-F238E27FC236}">
                <a16:creationId xmlns:a16="http://schemas.microsoft.com/office/drawing/2014/main" id="{B70A06FF-6806-C985-727E-3BE58E498E6C}"/>
              </a:ext>
            </a:extLst>
          </p:cNvPr>
          <p:cNvCxnSpPr>
            <a:cxnSpLocks/>
          </p:cNvCxnSpPr>
          <p:nvPr/>
        </p:nvCxnSpPr>
        <p:spPr>
          <a:xfrm>
            <a:off x="705853" y="2178867"/>
            <a:ext cx="9079831" cy="0"/>
          </a:xfrm>
          <a:prstGeom prst="line">
            <a:avLst/>
          </a:prstGeom>
          <a:ln w="57150">
            <a:solidFill>
              <a:srgbClr val="91004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FE84A03-F933-E57D-9DA9-7AA5A859A290}"/>
              </a:ext>
            </a:extLst>
          </p:cNvPr>
          <p:cNvCxnSpPr/>
          <p:nvPr/>
        </p:nvCxnSpPr>
        <p:spPr>
          <a:xfrm>
            <a:off x="705853" y="3413672"/>
            <a:ext cx="7620000" cy="0"/>
          </a:xfrm>
          <a:prstGeom prst="line">
            <a:avLst/>
          </a:prstGeom>
          <a:ln w="57150">
            <a:solidFill>
              <a:srgbClr val="D0702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7F0694-58AD-A5D3-F611-F73F5143DD8E}"/>
              </a:ext>
            </a:extLst>
          </p:cNvPr>
          <p:cNvCxnSpPr>
            <a:cxnSpLocks/>
          </p:cNvCxnSpPr>
          <p:nvPr/>
        </p:nvCxnSpPr>
        <p:spPr>
          <a:xfrm>
            <a:off x="705853" y="4618061"/>
            <a:ext cx="2526234" cy="0"/>
          </a:xfrm>
          <a:prstGeom prst="line">
            <a:avLst/>
          </a:prstGeom>
          <a:ln w="57150">
            <a:solidFill>
              <a:srgbClr val="91004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D44E1E-C2BC-7A41-7577-A74F43782B15}"/>
              </a:ext>
            </a:extLst>
          </p:cNvPr>
          <p:cNvCxnSpPr/>
          <p:nvPr/>
        </p:nvCxnSpPr>
        <p:spPr>
          <a:xfrm>
            <a:off x="705853" y="5514333"/>
            <a:ext cx="3769894" cy="0"/>
          </a:xfrm>
          <a:prstGeom prst="line">
            <a:avLst/>
          </a:prstGeom>
          <a:ln w="57150">
            <a:solidFill>
              <a:srgbClr val="D070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69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FACD63-BEB2-985F-2173-651DCE4AA69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891566D-A9F1-CA90-5130-D134599DEAF6}"/>
              </a:ext>
            </a:extLst>
          </p:cNvPr>
          <p:cNvSpPr txBox="1"/>
          <p:nvPr/>
        </p:nvSpPr>
        <p:spPr>
          <a:xfrm>
            <a:off x="179599" y="1201094"/>
            <a:ext cx="11556540" cy="4700347"/>
          </a:xfrm>
          <a:prstGeom prst="rect">
            <a:avLst/>
          </a:prstGeom>
          <a:solidFill>
            <a:schemeClr val="bg1"/>
          </a:solidFill>
          <a:effectLst/>
        </p:spPr>
        <p:txBody>
          <a:bodyPr wrap="square" rtlCol="0">
            <a:noAutofit/>
          </a:bodyPr>
          <a:lstStyle/>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LEAs receiving a Title I allocation of $500,000 or more </a:t>
            </a:r>
            <a:r>
              <a:rPr kumimoji="0" lang="en-US" sz="2000" b="1" i="0" u="sng"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must reserve 1% of the total equitable share </a:t>
            </a: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for Title I parent and family engagement activities </a:t>
            </a:r>
          </a:p>
          <a:p>
            <a:pPr marL="171450" marR="0" lvl="0" indent="-171450" algn="l" defTabSz="914400" rtl="0" eaLnBrk="1" fontAlgn="auto" latinLnBrk="0" hangingPunct="1">
              <a:lnSpc>
                <a:spcPct val="100000"/>
              </a:lnSpc>
              <a:spcBef>
                <a:spcPts val="0"/>
              </a:spcBef>
              <a:spcAft>
                <a:spcPts val="0"/>
              </a:spcAft>
              <a:buClr>
                <a:srgbClr val="002D72"/>
              </a:buClr>
              <a:buSzPct val="85000"/>
              <a:buFont typeface="Arial" panose="020B0604020202020204" pitchFamily="34" charset="0"/>
              <a:buChar char="•"/>
              <a:tabLst/>
              <a:defRPr/>
            </a:pPr>
            <a:r>
              <a:rPr kumimoji="0" lang="en-US" sz="18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LEAs have the responsibility to ensure private schools provide family engagement activities</a:t>
            </a:r>
          </a:p>
          <a:p>
            <a:pPr marL="171450" marR="0" lvl="0" indent="-171450" algn="l" defTabSz="914400" rtl="0" eaLnBrk="1" fontAlgn="auto" latinLnBrk="0" hangingPunct="1">
              <a:lnSpc>
                <a:spcPct val="100000"/>
              </a:lnSpc>
              <a:spcBef>
                <a:spcPts val="0"/>
              </a:spcBef>
              <a:spcAft>
                <a:spcPts val="0"/>
              </a:spcAft>
              <a:buClr>
                <a:srgbClr val="002D72"/>
              </a:buClr>
              <a:buSzPct val="85000"/>
              <a:buFont typeface="Arial" panose="020B0604020202020204" pitchFamily="34" charset="0"/>
              <a:buChar char="•"/>
              <a:tabLst/>
              <a:defRPr/>
            </a:pPr>
            <a:r>
              <a:rPr kumimoji="0" lang="en-US" sz="18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Activities may not be school-wide</a:t>
            </a:r>
          </a:p>
          <a:p>
            <a:pPr marL="171450" marR="0" lvl="0" indent="-171450" algn="l" defTabSz="914400" rtl="0" eaLnBrk="1" fontAlgn="auto" latinLnBrk="0" hangingPunct="1">
              <a:lnSpc>
                <a:spcPct val="100000"/>
              </a:lnSpc>
              <a:spcBef>
                <a:spcPts val="0"/>
              </a:spcBef>
              <a:spcAft>
                <a:spcPts val="0"/>
              </a:spcAft>
              <a:buClr>
                <a:srgbClr val="002D72"/>
              </a:buClr>
              <a:buSzPct val="85000"/>
              <a:buFont typeface="Arial" panose="020B0604020202020204" pitchFamily="34" charset="0"/>
              <a:buChar char="•"/>
              <a:tabLst/>
              <a:defRPr/>
            </a:pPr>
            <a:r>
              <a:rPr kumimoji="0" lang="en-US" sz="18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Only families of eligible Title I students may participate</a:t>
            </a: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endParaRPr kumimoji="0" lang="en-US" sz="16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20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Family Engagement Activity Examples</a:t>
            </a:r>
          </a:p>
          <a:p>
            <a:pPr marL="171450" marR="0" lvl="0" indent="-171450" algn="l" defTabSz="914400" rtl="0" eaLnBrk="1" fontAlgn="auto" latinLnBrk="0" hangingPunct="1">
              <a:lnSpc>
                <a:spcPct val="100000"/>
              </a:lnSpc>
              <a:spcBef>
                <a:spcPts val="0"/>
              </a:spcBef>
              <a:spcAft>
                <a:spcPts val="0"/>
              </a:spcAft>
              <a:buClr>
                <a:srgbClr val="910048"/>
              </a:buClr>
              <a:buSzPct val="85000"/>
              <a:buFont typeface="Arial" panose="020B0604020202020204" pitchFamily="34" charset="0"/>
              <a:buChar char="•"/>
              <a:tabLst/>
              <a:defRPr/>
            </a:pPr>
            <a:r>
              <a:rPr kumimoji="0" lang="en-US" sz="18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Parent meetings</a:t>
            </a:r>
          </a:p>
          <a:p>
            <a:pPr marL="171450" marR="0" lvl="0" indent="-171450" algn="l" defTabSz="914400" rtl="0" eaLnBrk="1" fontAlgn="auto" latinLnBrk="0" hangingPunct="1">
              <a:lnSpc>
                <a:spcPct val="100000"/>
              </a:lnSpc>
              <a:spcBef>
                <a:spcPts val="0"/>
              </a:spcBef>
              <a:spcAft>
                <a:spcPts val="0"/>
              </a:spcAft>
              <a:buClr>
                <a:srgbClr val="910048"/>
              </a:buClr>
              <a:buSzPct val="85000"/>
              <a:buFont typeface="Arial" panose="020B0604020202020204" pitchFamily="34" charset="0"/>
              <a:buChar char="•"/>
              <a:tabLst/>
              <a:defRPr/>
            </a:pPr>
            <a:r>
              <a:rPr kumimoji="0" lang="en-US" sz="18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Parent-teacher conferences</a:t>
            </a:r>
          </a:p>
          <a:p>
            <a:pPr marL="171450" marR="0" lvl="0" indent="-171450" algn="l" defTabSz="914400" rtl="0" eaLnBrk="1" fontAlgn="auto" latinLnBrk="0" hangingPunct="1">
              <a:lnSpc>
                <a:spcPct val="100000"/>
              </a:lnSpc>
              <a:spcBef>
                <a:spcPts val="0"/>
              </a:spcBef>
              <a:spcAft>
                <a:spcPts val="0"/>
              </a:spcAft>
              <a:buClr>
                <a:srgbClr val="910048"/>
              </a:buClr>
              <a:buSzPct val="85000"/>
              <a:buFont typeface="Arial" panose="020B0604020202020204" pitchFamily="34" charset="0"/>
              <a:buChar char="•"/>
              <a:tabLst/>
              <a:defRPr/>
            </a:pPr>
            <a:r>
              <a:rPr kumimoji="0" lang="en-US" sz="18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Communication between the Title I teachers and parents on students’ academic progress</a:t>
            </a:r>
          </a:p>
          <a:p>
            <a:pPr marL="171450" marR="0" lvl="0" indent="-171450" algn="l" defTabSz="914400" rtl="0" eaLnBrk="1" fontAlgn="auto" latinLnBrk="0" hangingPunct="1">
              <a:lnSpc>
                <a:spcPct val="100000"/>
              </a:lnSpc>
              <a:spcBef>
                <a:spcPts val="0"/>
              </a:spcBef>
              <a:spcAft>
                <a:spcPts val="0"/>
              </a:spcAft>
              <a:buClr>
                <a:srgbClr val="910048"/>
              </a:buClr>
              <a:buSzPct val="85000"/>
              <a:buFont typeface="Arial" panose="020B0604020202020204" pitchFamily="34" charset="0"/>
              <a:buChar char="•"/>
              <a:tabLst/>
              <a:defRPr/>
            </a:pPr>
            <a:r>
              <a:rPr kumimoji="0" lang="en-US" sz="18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Parent education</a:t>
            </a:r>
          </a:p>
          <a:p>
            <a:pPr marL="171450" marR="0" lvl="0" indent="-171450" algn="l" defTabSz="914400" rtl="0" eaLnBrk="1" fontAlgn="auto" latinLnBrk="0" hangingPunct="1">
              <a:lnSpc>
                <a:spcPct val="100000"/>
              </a:lnSpc>
              <a:spcBef>
                <a:spcPts val="0"/>
              </a:spcBef>
              <a:spcAft>
                <a:spcPts val="0"/>
              </a:spcAft>
              <a:buClr>
                <a:srgbClr val="910048"/>
              </a:buClr>
              <a:buSzPct val="85000"/>
              <a:buFont typeface="Arial" panose="020B0604020202020204" pitchFamily="34" charset="0"/>
              <a:buChar char="•"/>
              <a:tabLst/>
              <a:defRPr/>
            </a:pPr>
            <a:r>
              <a:rPr kumimoji="0" lang="en-US" sz="18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Parent library</a:t>
            </a:r>
          </a:p>
          <a:p>
            <a:pPr marL="171450" marR="0" lvl="0" indent="-171450" algn="l" defTabSz="914400" rtl="0" eaLnBrk="1" fontAlgn="auto" latinLnBrk="0" hangingPunct="1">
              <a:lnSpc>
                <a:spcPct val="100000"/>
              </a:lnSpc>
              <a:spcBef>
                <a:spcPts val="0"/>
              </a:spcBef>
              <a:spcAft>
                <a:spcPts val="0"/>
              </a:spcAft>
              <a:buClr>
                <a:srgbClr val="910048"/>
              </a:buClr>
              <a:buSzPct val="85000"/>
              <a:buFont typeface="Arial" panose="020B0604020202020204" pitchFamily="34" charset="0"/>
              <a:buChar char="•"/>
              <a:tabLst/>
              <a:defRPr/>
            </a:pPr>
            <a:r>
              <a:rPr kumimoji="0" lang="en-US" sz="18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Parent training activities on how to work at home with children on content and skills</a:t>
            </a:r>
          </a:p>
          <a:p>
            <a:pPr marL="171450" marR="0" lvl="0" indent="-171450" algn="l" defTabSz="914400" rtl="0" eaLnBrk="1" fontAlgn="auto" latinLnBrk="0" hangingPunct="1">
              <a:lnSpc>
                <a:spcPct val="100000"/>
              </a:lnSpc>
              <a:spcBef>
                <a:spcPts val="0"/>
              </a:spcBef>
              <a:spcAft>
                <a:spcPts val="0"/>
              </a:spcAft>
              <a:buClr>
                <a:srgbClr val="910048"/>
              </a:buClr>
              <a:buSzPct val="85000"/>
              <a:buFont typeface="Arial" panose="020B0604020202020204" pitchFamily="34" charset="0"/>
              <a:buChar char="•"/>
              <a:tabLst/>
              <a:defRPr/>
            </a:pPr>
            <a:r>
              <a:rPr kumimoji="0" lang="en-US" sz="18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Reasonable access to Title I staff to receive information about their child’s progress</a:t>
            </a:r>
          </a:p>
          <a:p>
            <a:pPr marL="171450" marR="0" lvl="0" indent="-171450" algn="l" defTabSz="914400" rtl="0" eaLnBrk="1" fontAlgn="auto" latinLnBrk="0" hangingPunct="1">
              <a:lnSpc>
                <a:spcPct val="100000"/>
              </a:lnSpc>
              <a:spcBef>
                <a:spcPts val="0"/>
              </a:spcBef>
              <a:spcAft>
                <a:spcPts val="0"/>
              </a:spcAft>
              <a:buClr>
                <a:srgbClr val="910048"/>
              </a:buClr>
              <a:buSzPct val="85000"/>
              <a:buFont typeface="Arial" panose="020B0604020202020204" pitchFamily="34" charset="0"/>
              <a:buChar char="•"/>
              <a:tabLst/>
              <a:defRPr/>
            </a:pPr>
            <a:r>
              <a:rPr kumimoji="0" lang="en-US" sz="18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Private school parent representation on a district-wide private school working group</a:t>
            </a:r>
          </a:p>
          <a:p>
            <a:pPr marL="171450" marR="0" lvl="0" indent="-171450" algn="l" defTabSz="914400" rtl="0" eaLnBrk="1" fontAlgn="auto" latinLnBrk="0" hangingPunct="1">
              <a:lnSpc>
                <a:spcPct val="100000"/>
              </a:lnSpc>
              <a:spcBef>
                <a:spcPts val="0"/>
              </a:spcBef>
              <a:spcAft>
                <a:spcPts val="0"/>
              </a:spcAft>
              <a:buClr>
                <a:srgbClr val="910048"/>
              </a:buClr>
              <a:buSzPct val="85000"/>
              <a:buFont typeface="Arial" panose="020B0604020202020204" pitchFamily="34" charset="0"/>
              <a:buChar char="•"/>
              <a:tabLst/>
              <a:defRPr/>
            </a:pPr>
            <a:r>
              <a:rPr kumimoji="0" lang="en-US" sz="18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Light refreshments for parents and families at Title I meetings</a:t>
            </a:r>
            <a:endParaRPr kumimoji="0" lang="en-US" sz="18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rPr>
            </a:br>
            <a:endPar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EE7AA28A-668C-0161-E66D-BB7F655F55DB}"/>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A1B6C68A-9DEC-DFE5-BE48-861F0FFF4400}"/>
              </a:ext>
            </a:extLst>
          </p:cNvPr>
          <p:cNvSpPr>
            <a:spLocks noGrp="1"/>
          </p:cNvSpPr>
          <p:nvPr>
            <p:ph type="title"/>
          </p:nvPr>
        </p:nvSpPr>
        <p:spPr>
          <a:xfrm>
            <a:off x="26178" y="117693"/>
            <a:ext cx="12165821" cy="779236"/>
          </a:xfrm>
        </p:spPr>
        <p:txBody>
          <a:bodyPr>
            <a:noAutofit/>
          </a:bodyPr>
          <a:lstStyle/>
          <a:p>
            <a:r>
              <a:rPr lang="en-US" sz="3900" b="1" dirty="0">
                <a:solidFill>
                  <a:schemeClr val="bg1"/>
                </a:solidFill>
                <a:effectLst>
                  <a:outerShdw blurRad="50800" dist="38100" dir="5400000" algn="t" rotWithShape="0">
                    <a:prstClr val="black">
                      <a:alpha val="40000"/>
                    </a:prstClr>
                  </a:outerShdw>
                </a:effectLst>
                <a:latin typeface="Montserrat" panose="02000505000000020004" pitchFamily="2" charset="0"/>
              </a:rPr>
              <a:t>Title I-A Family Engagement Requirement</a:t>
            </a:r>
          </a:p>
        </p:txBody>
      </p:sp>
      <p:pic>
        <p:nvPicPr>
          <p:cNvPr id="5" name="Graphic 4">
            <a:extLst>
              <a:ext uri="{FF2B5EF4-FFF2-40B4-BE49-F238E27FC236}">
                <a16:creationId xmlns:a16="http://schemas.microsoft.com/office/drawing/2014/main" id="{6D5ED145-A8EB-AB05-7CD2-0897F763F8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9599" y="6019137"/>
            <a:ext cx="776827" cy="776827"/>
          </a:xfrm>
          <a:prstGeom prst="rect">
            <a:avLst/>
          </a:prstGeom>
        </p:spPr>
      </p:pic>
      <p:sp>
        <p:nvSpPr>
          <p:cNvPr id="6" name="Rectangle 5">
            <a:extLst>
              <a:ext uri="{FF2B5EF4-FFF2-40B4-BE49-F238E27FC236}">
                <a16:creationId xmlns:a16="http://schemas.microsoft.com/office/drawing/2014/main" id="{F412782E-87A4-6508-032F-F8286405104F}"/>
              </a:ext>
            </a:extLst>
          </p:cNvPr>
          <p:cNvSpPr/>
          <p:nvPr/>
        </p:nvSpPr>
        <p:spPr>
          <a:xfrm>
            <a:off x="304800" y="1844842"/>
            <a:ext cx="10347158" cy="336884"/>
          </a:xfrm>
          <a:prstGeom prst="rect">
            <a:avLst/>
          </a:prstGeom>
          <a:noFill/>
          <a:ln w="57150">
            <a:solidFill>
              <a:srgbClr val="D070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41A06F46-82E4-03FD-8C6E-D29243490543}"/>
              </a:ext>
            </a:extLst>
          </p:cNvPr>
          <p:cNvCxnSpPr/>
          <p:nvPr/>
        </p:nvCxnSpPr>
        <p:spPr>
          <a:xfrm>
            <a:off x="417095" y="4317391"/>
            <a:ext cx="1909010" cy="0"/>
          </a:xfrm>
          <a:prstGeom prst="line">
            <a:avLst/>
          </a:prstGeom>
          <a:ln w="57150">
            <a:solidFill>
              <a:srgbClr val="D0702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1399DEC-38B0-85CD-7835-4FCBBEEFED97}"/>
              </a:ext>
            </a:extLst>
          </p:cNvPr>
          <p:cNvCxnSpPr>
            <a:cxnSpLocks/>
          </p:cNvCxnSpPr>
          <p:nvPr/>
        </p:nvCxnSpPr>
        <p:spPr>
          <a:xfrm>
            <a:off x="417095" y="4586094"/>
            <a:ext cx="1909010" cy="0"/>
          </a:xfrm>
          <a:prstGeom prst="line">
            <a:avLst/>
          </a:prstGeom>
          <a:ln w="57150">
            <a:solidFill>
              <a:srgbClr val="002D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08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3AF5886-4642-EE75-0A53-400DCB633FC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413E42A-9416-9DA7-5684-8AACF505B6C9}"/>
              </a:ext>
            </a:extLst>
          </p:cNvPr>
          <p:cNvSpPr txBox="1"/>
          <p:nvPr/>
        </p:nvSpPr>
        <p:spPr>
          <a:xfrm>
            <a:off x="218267" y="1300101"/>
            <a:ext cx="11556540" cy="4060464"/>
          </a:xfrm>
          <a:prstGeom prst="rect">
            <a:avLst/>
          </a:prstGeom>
          <a:solidFill>
            <a:schemeClr val="bg1"/>
          </a:solidFill>
          <a:effectLst/>
        </p:spPr>
        <p:txBody>
          <a:bodyPr wrap="square" rtlCol="0">
            <a:no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All Title I-A allowable activities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Drop out prevention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Postsecondary entrance exams/prep/training for staff</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Postsecondary exploration (field trips, camps, family training)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Record retrieval (school, immunization, etc.)</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Medical treatments affecting school performance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Parent resource center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Parent classes (nutrition, parenting skills, basic literacy, etc.)</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rPr>
            </a:br>
            <a:endPar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7FA8DB66-3C40-EA49-47B4-73C668C44F75}"/>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DBEE3BD0-8642-6EFE-2D20-2A5AD4C17A74}"/>
              </a:ext>
            </a:extLst>
          </p:cNvPr>
          <p:cNvSpPr>
            <a:spLocks noGrp="1"/>
          </p:cNvSpPr>
          <p:nvPr>
            <p:ph type="title"/>
          </p:nvPr>
        </p:nvSpPr>
        <p:spPr>
          <a:xfrm>
            <a:off x="26178" y="117693"/>
            <a:ext cx="12165821" cy="779236"/>
          </a:xfrm>
        </p:spPr>
        <p:txBody>
          <a:bodyPr>
            <a:noAutofit/>
          </a:bodyPr>
          <a:lstStyle/>
          <a:p>
            <a:r>
              <a:rPr lang="en-US" sz="3900" b="1" dirty="0">
                <a:solidFill>
                  <a:schemeClr val="bg1"/>
                </a:solidFill>
                <a:effectLst>
                  <a:outerShdw blurRad="50800" dist="38100" dir="5400000" algn="t" rotWithShape="0">
                    <a:prstClr val="black">
                      <a:alpha val="40000"/>
                    </a:prstClr>
                  </a:outerShdw>
                </a:effectLst>
                <a:latin typeface="Montserrat" panose="02000505000000020004" pitchFamily="2" charset="0"/>
              </a:rPr>
              <a:t>Title I-C</a:t>
            </a:r>
          </a:p>
        </p:txBody>
      </p:sp>
      <p:pic>
        <p:nvPicPr>
          <p:cNvPr id="5" name="Graphic 4">
            <a:extLst>
              <a:ext uri="{FF2B5EF4-FFF2-40B4-BE49-F238E27FC236}">
                <a16:creationId xmlns:a16="http://schemas.microsoft.com/office/drawing/2014/main" id="{33E9E8CF-F3E9-E1B0-E457-16829206C3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969" y="5601896"/>
            <a:ext cx="987587" cy="987587"/>
          </a:xfrm>
          <a:prstGeom prst="rect">
            <a:avLst/>
          </a:prstGeom>
        </p:spPr>
      </p:pic>
      <p:sp>
        <p:nvSpPr>
          <p:cNvPr id="6" name="Rectangle 5">
            <a:extLst>
              <a:ext uri="{FF2B5EF4-FFF2-40B4-BE49-F238E27FC236}">
                <a16:creationId xmlns:a16="http://schemas.microsoft.com/office/drawing/2014/main" id="{73F9FF29-6582-C276-22A3-C6E0A818B6F7}"/>
              </a:ext>
            </a:extLst>
          </p:cNvPr>
          <p:cNvSpPr/>
          <p:nvPr/>
        </p:nvSpPr>
        <p:spPr>
          <a:xfrm>
            <a:off x="705853" y="1300101"/>
            <a:ext cx="5390147" cy="512657"/>
          </a:xfrm>
          <a:prstGeom prst="rect">
            <a:avLst/>
          </a:prstGeom>
          <a:noFill/>
          <a:ln w="57150">
            <a:solidFill>
              <a:srgbClr val="D070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E9F1B440-A12F-C6C1-2183-046E9F2147AD}"/>
              </a:ext>
            </a:extLst>
          </p:cNvPr>
          <p:cNvCxnSpPr>
            <a:cxnSpLocks/>
          </p:cNvCxnSpPr>
          <p:nvPr/>
        </p:nvCxnSpPr>
        <p:spPr>
          <a:xfrm>
            <a:off x="705853" y="2598821"/>
            <a:ext cx="9192126" cy="0"/>
          </a:xfrm>
          <a:prstGeom prst="line">
            <a:avLst/>
          </a:prstGeom>
          <a:ln w="57150">
            <a:solidFill>
              <a:srgbClr val="91004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39B99D4-8D5C-60CA-7F88-C04F1E6C9F31}"/>
              </a:ext>
            </a:extLst>
          </p:cNvPr>
          <p:cNvCxnSpPr/>
          <p:nvPr/>
        </p:nvCxnSpPr>
        <p:spPr>
          <a:xfrm>
            <a:off x="705853" y="3914274"/>
            <a:ext cx="8357936" cy="0"/>
          </a:xfrm>
          <a:prstGeom prst="line">
            <a:avLst/>
          </a:prstGeom>
          <a:ln w="57150">
            <a:solidFill>
              <a:srgbClr val="D070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0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14C7BB1-98C4-F5EB-FA13-BDBE5F6AF99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1D1E9C6-C865-DE47-6674-F396F9C8346D}"/>
              </a:ext>
            </a:extLst>
          </p:cNvPr>
          <p:cNvSpPr txBox="1"/>
          <p:nvPr/>
        </p:nvSpPr>
        <p:spPr>
          <a:xfrm>
            <a:off x="218267" y="1300101"/>
            <a:ext cx="11556540" cy="2662299"/>
          </a:xfrm>
          <a:prstGeom prst="rect">
            <a:avLst/>
          </a:prstGeom>
          <a:solidFill>
            <a:schemeClr val="bg1"/>
          </a:solidFill>
          <a:effectLst/>
        </p:spPr>
        <p:txBody>
          <a:bodyPr wrap="square" rtlCol="0">
            <a:no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Professional development registration/travel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Coaching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Recruitment fairs/activities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Professional books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New teacher orientation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rPr>
            </a:br>
            <a:endPar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 name="Rectangle 2">
            <a:extLst>
              <a:ext uri="{FF2B5EF4-FFF2-40B4-BE49-F238E27FC236}">
                <a16:creationId xmlns:a16="http://schemas.microsoft.com/office/drawing/2014/main" id="{FD939904-3B65-C1F8-7B9C-3F92CE8E244F}"/>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6C73E1FC-E7A4-9999-E61F-479D8238D77A}"/>
              </a:ext>
            </a:extLst>
          </p:cNvPr>
          <p:cNvSpPr>
            <a:spLocks noGrp="1"/>
          </p:cNvSpPr>
          <p:nvPr>
            <p:ph type="title"/>
          </p:nvPr>
        </p:nvSpPr>
        <p:spPr>
          <a:xfrm>
            <a:off x="26178" y="117693"/>
            <a:ext cx="12165821" cy="779236"/>
          </a:xfrm>
        </p:spPr>
        <p:txBody>
          <a:bodyPr>
            <a:noAutofit/>
          </a:bodyPr>
          <a:lstStyle/>
          <a:p>
            <a:r>
              <a:rPr lang="en-US" sz="3900" b="1" dirty="0">
                <a:solidFill>
                  <a:schemeClr val="bg1"/>
                </a:solidFill>
                <a:effectLst>
                  <a:outerShdw blurRad="50800" dist="38100" dir="5400000" algn="t" rotWithShape="0">
                    <a:prstClr val="black">
                      <a:alpha val="40000"/>
                    </a:prstClr>
                  </a:outerShdw>
                </a:effectLst>
                <a:latin typeface="Montserrat" panose="02000505000000020004" pitchFamily="2" charset="0"/>
              </a:rPr>
              <a:t>Title II-A</a:t>
            </a:r>
          </a:p>
        </p:txBody>
      </p:sp>
      <p:pic>
        <p:nvPicPr>
          <p:cNvPr id="5" name="Graphic 4">
            <a:extLst>
              <a:ext uri="{FF2B5EF4-FFF2-40B4-BE49-F238E27FC236}">
                <a16:creationId xmlns:a16="http://schemas.microsoft.com/office/drawing/2014/main" id="{8F434E98-56C0-1F58-E3F5-6C0B402736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969" y="5601896"/>
            <a:ext cx="987587" cy="987587"/>
          </a:xfrm>
          <a:prstGeom prst="rect">
            <a:avLst/>
          </a:prstGeom>
        </p:spPr>
      </p:pic>
      <p:cxnSp>
        <p:nvCxnSpPr>
          <p:cNvPr id="7" name="Straight Connector 6">
            <a:extLst>
              <a:ext uri="{FF2B5EF4-FFF2-40B4-BE49-F238E27FC236}">
                <a16:creationId xmlns:a16="http://schemas.microsoft.com/office/drawing/2014/main" id="{CCCF466D-F339-B15B-8E65-16C47C701DED}"/>
              </a:ext>
            </a:extLst>
          </p:cNvPr>
          <p:cNvCxnSpPr/>
          <p:nvPr/>
        </p:nvCxnSpPr>
        <p:spPr>
          <a:xfrm>
            <a:off x="786063" y="2807368"/>
            <a:ext cx="5309937" cy="0"/>
          </a:xfrm>
          <a:prstGeom prst="line">
            <a:avLst/>
          </a:prstGeom>
          <a:ln w="57150">
            <a:solidFill>
              <a:srgbClr val="D070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239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C664BD1-1184-2453-D9E6-21D83C75C69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5F1E24E-1603-5423-319C-5B0DFBE7A3E3}"/>
              </a:ext>
            </a:extLst>
          </p:cNvPr>
          <p:cNvSpPr txBox="1"/>
          <p:nvPr/>
        </p:nvSpPr>
        <p:spPr>
          <a:xfrm>
            <a:off x="183582" y="1132319"/>
            <a:ext cx="11662641" cy="4547483"/>
          </a:xfrm>
          <a:prstGeom prst="rect">
            <a:avLst/>
          </a:prstGeom>
          <a:solidFill>
            <a:schemeClr val="bg1"/>
          </a:solidFill>
          <a:effectLst/>
        </p:spPr>
        <p:txBody>
          <a:bodyPr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i="0" dirty="0">
                <a:solidFill>
                  <a:srgbClr val="002D72"/>
                </a:solidFill>
                <a:effectLst/>
                <a:latin typeface="Arial" panose="020B0604020202020204" pitchFamily="34" charset="0"/>
                <a:ea typeface="Roboto"/>
                <a:cs typeface="Arial" panose="020B0604020202020204" pitchFamily="34" charset="0"/>
              </a:rPr>
              <a:t>Public Procurement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u="none" strike="noStrike" kern="1200" cap="none" spc="0" normalizeH="0" baseline="0" noProof="0" dirty="0">
                <a:ln>
                  <a:noFill/>
                </a:ln>
                <a:solidFill>
                  <a:srgbClr val="002D72"/>
                </a:solidFill>
                <a:uLnTx/>
                <a:uFillTx/>
                <a:latin typeface="Arial" panose="020B0604020202020204" pitchFamily="34" charset="0"/>
                <a:ea typeface="Roboto"/>
                <a:cs typeface="Arial" panose="020B0604020202020204" pitchFamily="34" charset="0"/>
              </a:rPr>
              <a:t>Driven by government entities</a:t>
            </a:r>
            <a:endParaRPr lang="en-US" sz="2400" b="1" dirty="0">
              <a:solidFill>
                <a:srgbClr val="002D72"/>
              </a:solidFill>
              <a:latin typeface="Arial" panose="020B0604020202020204" pitchFamily="34" charset="0"/>
              <a:ea typeface="Roboto"/>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i="0" u="none" strike="noStrike" kern="1200" cap="none" spc="0" normalizeH="0" baseline="0" noProof="0" dirty="0">
                <a:ln>
                  <a:noFill/>
                </a:ln>
                <a:solidFill>
                  <a:srgbClr val="002D72"/>
                </a:solidFill>
                <a:effectLst/>
                <a:uLnTx/>
                <a:uFillTx/>
                <a:latin typeface="Arial" panose="020B0604020202020204" pitchFamily="34" charset="0"/>
                <a:ea typeface="Roboto"/>
                <a:cs typeface="Arial" panose="020B0604020202020204" pitchFamily="34" charset="0"/>
              </a:rPr>
              <a:t>Limitations to flexibility in spending and methods of spending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002D72"/>
                </a:solidFill>
                <a:latin typeface="Arial" panose="020B0604020202020204" pitchFamily="34" charset="0"/>
                <a:ea typeface="Roboto"/>
                <a:cs typeface="Arial" panose="020B0604020202020204" pitchFamily="34" charset="0"/>
              </a:rPr>
              <a:t>Must be transparent: regulation &amp; reporting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002D72"/>
                </a:solidFill>
                <a:latin typeface="Arial" panose="020B0604020202020204" pitchFamily="34" charset="0"/>
                <a:ea typeface="Roboto"/>
                <a:cs typeface="Arial" panose="020B0604020202020204" pitchFamily="34" charset="0"/>
              </a:rPr>
              <a:t>Prudent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dirty="0">
              <a:solidFill>
                <a:srgbClr val="002D72"/>
              </a:solidFill>
              <a:latin typeface="Arial" panose="020B0604020202020204" pitchFamily="34" charset="0"/>
              <a:ea typeface="Roboto"/>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2400" b="1" dirty="0">
                <a:solidFill>
                  <a:srgbClr val="910048"/>
                </a:solidFill>
                <a:latin typeface="Arial" panose="020B0604020202020204" pitchFamily="34" charset="0"/>
                <a:ea typeface="Roboto"/>
                <a:cs typeface="Arial" panose="020B0604020202020204" pitchFamily="34" charset="0"/>
              </a:rPr>
              <a:t>Approved Vendor/Contract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910048"/>
                </a:solidFill>
                <a:latin typeface="Arial" panose="020B0604020202020204" pitchFamily="34" charset="0"/>
                <a:ea typeface="Roboto"/>
                <a:cs typeface="Arial" panose="020B0604020202020204" pitchFamily="34" charset="0"/>
              </a:rPr>
              <a:t>LEAs must follow state procurement rules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910048"/>
                </a:solidFill>
                <a:latin typeface="Arial" panose="020B0604020202020204" pitchFamily="34" charset="0"/>
                <a:ea typeface="Roboto"/>
                <a:cs typeface="Arial" panose="020B0604020202020204" pitchFamily="34" charset="0"/>
              </a:rPr>
              <a:t>Approved vendor up to $10,000 aggregate value</a:t>
            </a:r>
          </a:p>
          <a:p>
            <a:pPr marR="0" lvl="0" algn="l" defTabSz="914400" rtl="0" eaLnBrk="1" fontAlgn="auto" latinLnBrk="0" hangingPunct="1">
              <a:lnSpc>
                <a:spcPct val="100000"/>
              </a:lnSpc>
              <a:spcBef>
                <a:spcPts val="0"/>
              </a:spcBef>
              <a:spcAft>
                <a:spcPts val="0"/>
              </a:spcAft>
              <a:buClrTx/>
              <a:buSzTx/>
              <a:tabLst/>
              <a:defRPr/>
            </a:pPr>
            <a:br>
              <a:rPr lang="en-US" sz="2400" b="1" dirty="0">
                <a:solidFill>
                  <a:srgbClr val="910048"/>
                </a:solidFill>
                <a:latin typeface="Arial" panose="020B0604020202020204" pitchFamily="34" charset="0"/>
                <a:ea typeface="Roboto"/>
                <a:cs typeface="Arial" panose="020B0604020202020204" pitchFamily="34" charset="0"/>
              </a:rPr>
            </a:br>
            <a:r>
              <a:rPr lang="en-US" sz="2400" b="1" dirty="0">
                <a:solidFill>
                  <a:srgbClr val="D0702C"/>
                </a:solidFill>
                <a:latin typeface="Arial" panose="020B0604020202020204" pitchFamily="34" charset="0"/>
                <a:ea typeface="Roboto"/>
                <a:cs typeface="Arial" panose="020B0604020202020204" pitchFamily="34" charset="0"/>
              </a:rPr>
              <a:t>*EANS – most were sole source due to nature of the fund (one supplier/unique capability to meet requirements of the entity/requires specific justification)</a:t>
            </a:r>
          </a:p>
          <a:p>
            <a:pPr marR="0" lvl="0" algn="l" defTabSz="914400" rtl="0" eaLnBrk="1" fontAlgn="auto" latinLnBrk="0" hangingPunct="1">
              <a:lnSpc>
                <a:spcPct val="100000"/>
              </a:lnSpc>
              <a:spcBef>
                <a:spcPts val="0"/>
              </a:spcBef>
              <a:spcAft>
                <a:spcPts val="0"/>
              </a:spcAft>
              <a:buClrTx/>
              <a:buSzTx/>
              <a:tabLst/>
              <a:defRPr/>
            </a:pPr>
            <a:endParaRPr lang="en-US" sz="2400" b="1" i="0" u="none" strike="noStrike" kern="1200" cap="none" spc="0" normalizeH="0" baseline="0" noProof="0" dirty="0">
              <a:ln>
                <a:noFill/>
              </a:ln>
              <a:solidFill>
                <a:srgbClr val="002D72"/>
              </a:solidFill>
              <a:effectLst/>
              <a:uLnTx/>
              <a:uFillTx/>
              <a:latin typeface="Arial" panose="020B0604020202020204" pitchFamily="34" charset="0"/>
              <a:ea typeface="Roboto"/>
              <a:cs typeface="Arial" panose="020B0604020202020204" pitchFamily="34" charset="0"/>
            </a:endParaRPr>
          </a:p>
        </p:txBody>
      </p:sp>
      <p:sp>
        <p:nvSpPr>
          <p:cNvPr id="3" name="Rectangle 2">
            <a:extLst>
              <a:ext uri="{FF2B5EF4-FFF2-40B4-BE49-F238E27FC236}">
                <a16:creationId xmlns:a16="http://schemas.microsoft.com/office/drawing/2014/main" id="{0FE96B63-1A1B-EBB6-E49C-BF0D31719653}"/>
              </a:ext>
            </a:extLst>
          </p:cNvPr>
          <p:cNvSpPr/>
          <p:nvPr/>
        </p:nvSpPr>
        <p:spPr>
          <a:xfrm rot="10800000">
            <a:off x="26179" y="0"/>
            <a:ext cx="1216582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0D464C8-C01E-9443-911B-8AE4AF8C3E4C}"/>
              </a:ext>
            </a:extLst>
          </p:cNvPr>
          <p:cNvSpPr>
            <a:spLocks noGrp="1"/>
          </p:cNvSpPr>
          <p:nvPr>
            <p:ph type="title"/>
          </p:nvPr>
        </p:nvSpPr>
        <p:spPr>
          <a:xfrm>
            <a:off x="26179" y="117693"/>
            <a:ext cx="10515600" cy="779236"/>
          </a:xfrm>
        </p:spPr>
        <p:txBody>
          <a:bodyPr>
            <a:normAutofit fontScale="90000"/>
          </a:bodyPr>
          <a:lstStyle/>
          <a:p>
            <a:r>
              <a:rPr lang="en-US" sz="6000" b="1" dirty="0">
                <a:solidFill>
                  <a:schemeClr val="bg1"/>
                </a:solidFill>
                <a:effectLst>
                  <a:outerShdw blurRad="50800" dist="38100" dir="5400000" algn="t" rotWithShape="0">
                    <a:prstClr val="black">
                      <a:alpha val="40000"/>
                    </a:prstClr>
                  </a:outerShdw>
                </a:effectLst>
                <a:latin typeface="Montserrat" panose="02000505000000020004" pitchFamily="2" charset="0"/>
              </a:rPr>
              <a:t>Background/Understanding</a:t>
            </a:r>
          </a:p>
        </p:txBody>
      </p:sp>
      <p:pic>
        <p:nvPicPr>
          <p:cNvPr id="5" name="Graphic 4">
            <a:extLst>
              <a:ext uri="{FF2B5EF4-FFF2-40B4-BE49-F238E27FC236}">
                <a16:creationId xmlns:a16="http://schemas.microsoft.com/office/drawing/2014/main" id="{85661AB3-7ED9-3304-68F1-99F17E2230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58686" y="5797500"/>
            <a:ext cx="987587" cy="987587"/>
          </a:xfrm>
          <a:prstGeom prst="rect">
            <a:avLst/>
          </a:prstGeom>
        </p:spPr>
      </p:pic>
      <p:sp>
        <p:nvSpPr>
          <p:cNvPr id="9" name="TextBox 8">
            <a:extLst>
              <a:ext uri="{FF2B5EF4-FFF2-40B4-BE49-F238E27FC236}">
                <a16:creationId xmlns:a16="http://schemas.microsoft.com/office/drawing/2014/main" id="{67C038E6-6F4A-172A-9A41-51CD2F1745DA}"/>
              </a:ext>
            </a:extLst>
          </p:cNvPr>
          <p:cNvSpPr txBox="1"/>
          <p:nvPr/>
        </p:nvSpPr>
        <p:spPr>
          <a:xfrm>
            <a:off x="183582" y="5856609"/>
            <a:ext cx="10704158" cy="954107"/>
          </a:xfrm>
          <a:prstGeom prst="rect">
            <a:avLst/>
          </a:prstGeom>
          <a:noFill/>
        </p:spPr>
        <p:txBody>
          <a:bodyPr wrap="square" rtlCol="0">
            <a:spAutoFit/>
          </a:bodyPr>
          <a:lstStyle/>
          <a:p>
            <a:pPr algn="ctr"/>
            <a:r>
              <a:rPr lang="en-US" sz="2800" dirty="0">
                <a:solidFill>
                  <a:schemeClr val="bg1"/>
                </a:solidFill>
                <a:hlinkClick r:id="rId6">
                  <a:extLst>
                    <a:ext uri="{A12FA001-AC4F-418D-AE19-62706E023703}">
                      <ahyp:hlinkClr xmlns:ahyp="http://schemas.microsoft.com/office/drawing/2018/hyperlinkcolor" val="tx"/>
                    </a:ext>
                  </a:extLst>
                </a:hlinkClick>
              </a:rPr>
              <a:t>https://spointra.az.gov/resources/procurement-regulations</a:t>
            </a:r>
            <a:endParaRPr lang="en-US" sz="2800" dirty="0">
              <a:solidFill>
                <a:schemeClr val="bg1"/>
              </a:solidFill>
            </a:endParaRPr>
          </a:p>
          <a:p>
            <a:pPr algn="ctr"/>
            <a:endParaRPr lang="en-US" sz="2800" dirty="0">
              <a:solidFill>
                <a:schemeClr val="bg1"/>
              </a:solidFill>
            </a:endParaRPr>
          </a:p>
        </p:txBody>
      </p:sp>
    </p:spTree>
    <p:extLst>
      <p:ext uri="{BB962C8B-B14F-4D97-AF65-F5344CB8AC3E}">
        <p14:creationId xmlns:p14="http://schemas.microsoft.com/office/powerpoint/2010/main" val="38328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9" dur="500"/>
                                        <p:tgtEl>
                                          <p:spTgt spid="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barn(inVertical)">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barn(inVertical)">
                                      <p:cBhvr>
                                        <p:cTn id="39" dur="500"/>
                                        <p:tgtEl>
                                          <p:spTgt spid="2">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barn(inVertical)">
                                      <p:cBhvr>
                                        <p:cTn id="44" dur="500"/>
                                        <p:tgtEl>
                                          <p:spTgt spid="2">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63009F3-A3D6-5B5D-5776-C30A1624502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558598C-A4E6-AAB7-4252-763BF7C1DA6E}"/>
              </a:ext>
            </a:extLst>
          </p:cNvPr>
          <p:cNvSpPr txBox="1"/>
          <p:nvPr/>
        </p:nvSpPr>
        <p:spPr>
          <a:xfrm>
            <a:off x="26177" y="1014623"/>
            <a:ext cx="12021444" cy="5024370"/>
          </a:xfrm>
          <a:prstGeom prst="rect">
            <a:avLst/>
          </a:prstGeom>
          <a:solidFill>
            <a:schemeClr val="bg1"/>
          </a:solidFill>
          <a:effectLst/>
        </p:spPr>
        <p:txBody>
          <a:bodyPr wrap="square" rtlCol="0">
            <a:noAutofit/>
          </a:bodyPr>
          <a:lstStyle/>
          <a:p>
            <a:pPr marL="0" marR="0" lvl="0" indent="0" algn="l" defTabSz="914400" rtl="0" eaLnBrk="1" fontAlgn="auto" latinLnBrk="0" hangingPunct="1">
              <a:lnSpc>
                <a:spcPct val="100000"/>
              </a:lnSpc>
              <a:spcBef>
                <a:spcPts val="0"/>
              </a:spcBef>
              <a:spcAft>
                <a:spcPts val="0"/>
              </a:spcAft>
              <a:buClr>
                <a:srgbClr val="002D72"/>
              </a:buClr>
              <a:buSzPct val="85000"/>
              <a:buFontTx/>
              <a:buNone/>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Professional development must be secular, neutral, and nonideological</a:t>
            </a:r>
          </a:p>
          <a:p>
            <a:pPr marL="0" marR="0" lvl="0" indent="0" algn="l" defTabSz="914400" rtl="0" eaLnBrk="1" fontAlgn="auto" latinLnBrk="0" hangingPunct="1">
              <a:lnSpc>
                <a:spcPct val="100000"/>
              </a:lnSpc>
              <a:spcBef>
                <a:spcPts val="0"/>
              </a:spcBef>
              <a:spcAft>
                <a:spcPts val="0"/>
              </a:spcAft>
              <a:buClr>
                <a:srgbClr val="002D72"/>
              </a:buClr>
              <a:buSzPct val="85000"/>
              <a:buFontTx/>
              <a:buNone/>
              <a:tabLst/>
              <a:defRPr/>
            </a:pPr>
            <a:endParaRPr kumimoji="0" lang="en-US" sz="18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2D72"/>
              </a:buClr>
              <a:buSzPct val="85000"/>
              <a:buFontTx/>
              <a:buNone/>
              <a:tabLst/>
              <a:defRPr/>
            </a:pPr>
            <a:r>
              <a:rPr kumimoji="0" lang="en-US" sz="20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Prorating</a:t>
            </a:r>
          </a:p>
          <a:p>
            <a:pPr marL="171450" marR="0" lvl="0" indent="-171450" algn="l" defTabSz="914400" rtl="0" eaLnBrk="1" fontAlgn="auto" latinLnBrk="0" hangingPunct="1">
              <a:lnSpc>
                <a:spcPct val="100000"/>
              </a:lnSpc>
              <a:spcBef>
                <a:spcPts val="0"/>
              </a:spcBef>
              <a:spcAft>
                <a:spcPts val="0"/>
              </a:spcAft>
              <a:buClr>
                <a:srgbClr val="910048"/>
              </a:buClr>
              <a:buSzPct val="85000"/>
              <a:buFont typeface="Arial" panose="020B0604020202020204" pitchFamily="34" charset="0"/>
              <a:buChar char="•"/>
              <a:tabLst/>
              <a:defRPr/>
            </a:pPr>
            <a:r>
              <a:rPr kumimoji="0" lang="en-US" sz="20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Determine the number of sessions of the conference that provide secular, neutral, and nonideological professional development</a:t>
            </a:r>
          </a:p>
          <a:p>
            <a:pPr marL="171450" marR="0" lvl="0" indent="-171450" algn="l" defTabSz="914400" rtl="0" eaLnBrk="1" fontAlgn="auto" latinLnBrk="0" hangingPunct="1">
              <a:lnSpc>
                <a:spcPct val="100000"/>
              </a:lnSpc>
              <a:spcBef>
                <a:spcPts val="0"/>
              </a:spcBef>
              <a:spcAft>
                <a:spcPts val="0"/>
              </a:spcAft>
              <a:buClr>
                <a:srgbClr val="910048"/>
              </a:buClr>
              <a:buSzPct val="85000"/>
              <a:buFont typeface="Arial" panose="020B0604020202020204" pitchFamily="34" charset="0"/>
              <a:buChar char="•"/>
              <a:tabLst/>
              <a:defRPr/>
            </a:pPr>
            <a:r>
              <a:rPr kumimoji="0" lang="en-US" sz="20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Private school attendee provide LEA titles and descriptions of sessions they expect to attend </a:t>
            </a:r>
          </a:p>
          <a:p>
            <a:pPr marL="171450" marR="0" lvl="0" indent="-171450" algn="l" defTabSz="914400" rtl="0" eaLnBrk="1" fontAlgn="auto" latinLnBrk="0" hangingPunct="1">
              <a:lnSpc>
                <a:spcPct val="100000"/>
              </a:lnSpc>
              <a:spcBef>
                <a:spcPts val="0"/>
              </a:spcBef>
              <a:spcAft>
                <a:spcPts val="0"/>
              </a:spcAft>
              <a:buClr>
                <a:srgbClr val="910048"/>
              </a:buClr>
              <a:buSzPct val="85000"/>
              <a:buFont typeface="Arial" panose="020B0604020202020204" pitchFamily="34" charset="0"/>
              <a:buChar char="•"/>
              <a:tabLst/>
              <a:defRPr/>
            </a:pPr>
            <a:r>
              <a:rPr kumimoji="0" lang="en-US" sz="20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LEA determines the percentage of the attendee’s overall time spent attending secular sessions</a:t>
            </a:r>
          </a:p>
          <a:p>
            <a:pPr marL="171450" marR="0" lvl="0" indent="-171450" algn="l" defTabSz="914400" rtl="0" eaLnBrk="1" fontAlgn="auto" latinLnBrk="0" hangingPunct="1">
              <a:lnSpc>
                <a:spcPct val="100000"/>
              </a:lnSpc>
              <a:spcBef>
                <a:spcPts val="0"/>
              </a:spcBef>
              <a:spcAft>
                <a:spcPts val="0"/>
              </a:spcAft>
              <a:buClr>
                <a:srgbClr val="910048"/>
              </a:buClr>
              <a:buSzPct val="85000"/>
              <a:buFont typeface="Arial" panose="020B0604020202020204" pitchFamily="34" charset="0"/>
              <a:buChar char="•"/>
              <a:tabLst/>
              <a:defRPr/>
            </a:pPr>
            <a:r>
              <a:rPr kumimoji="0" lang="en-US" sz="20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Apply to both registration and travel costs</a:t>
            </a:r>
          </a:p>
          <a:p>
            <a:pPr marL="171450" marR="0" lvl="0" indent="-171450" algn="l" defTabSz="914400" rtl="0" eaLnBrk="1" fontAlgn="auto" latinLnBrk="0" hangingPunct="1">
              <a:lnSpc>
                <a:spcPct val="100000"/>
              </a:lnSpc>
              <a:spcBef>
                <a:spcPts val="0"/>
              </a:spcBef>
              <a:spcAft>
                <a:spcPts val="0"/>
              </a:spcAft>
              <a:buClr>
                <a:srgbClr val="910048"/>
              </a:buClr>
              <a:buSzPct val="85000"/>
              <a:buFont typeface="Arial" panose="020B0604020202020204" pitchFamily="34" charset="0"/>
              <a:buChar char="•"/>
              <a:tabLst/>
              <a:defRPr/>
            </a:pPr>
            <a:r>
              <a:rPr kumimoji="0" lang="en-US" sz="20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Upon return, private school attendee provide LEA with attendance of sessions attended</a:t>
            </a:r>
          </a:p>
          <a:p>
            <a:pPr marL="171450" marR="0" lvl="0" indent="-171450" algn="l" defTabSz="914400" rtl="0" eaLnBrk="1" fontAlgn="auto" latinLnBrk="0" hangingPunct="1">
              <a:lnSpc>
                <a:spcPct val="100000"/>
              </a:lnSpc>
              <a:spcBef>
                <a:spcPts val="0"/>
              </a:spcBef>
              <a:spcAft>
                <a:spcPts val="0"/>
              </a:spcAft>
              <a:buClr>
                <a:srgbClr val="910048"/>
              </a:buClr>
              <a:buSzPct val="85000"/>
              <a:buFont typeface="Arial" panose="020B0604020202020204" pitchFamily="34" charset="0"/>
              <a:buChar char="•"/>
              <a:tabLst/>
              <a:defRPr/>
            </a:pPr>
            <a:r>
              <a:rPr kumimoji="0" lang="en-US" sz="20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LEA adjust prorated amount if necessary</a:t>
            </a:r>
          </a:p>
          <a:p>
            <a:pPr marL="171450" marR="0" lvl="0" indent="-171450" algn="l" defTabSz="914400" rtl="0" eaLnBrk="1" fontAlgn="auto" latinLnBrk="0" hangingPunct="1">
              <a:lnSpc>
                <a:spcPct val="100000"/>
              </a:lnSpc>
              <a:spcBef>
                <a:spcPts val="0"/>
              </a:spcBef>
              <a:spcAft>
                <a:spcPts val="0"/>
              </a:spcAft>
              <a:buClr>
                <a:srgbClr val="002D72"/>
              </a:buClr>
              <a:buSzPct val="85000"/>
              <a:buFont typeface="Arial" panose="020B0604020202020204" pitchFamily="34" charset="0"/>
              <a:buChar char="•"/>
              <a:tabLst/>
              <a:defRPr/>
            </a:pPr>
            <a:endPar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2000" b="1" i="0" u="none" strike="noStrike" kern="1200" cap="none" spc="0" normalizeH="0" baseline="0" noProof="0" dirty="0">
                <a:ln>
                  <a:noFill/>
                </a:ln>
                <a:solidFill>
                  <a:srgbClr val="D0702C"/>
                </a:solidFill>
                <a:effectLst/>
                <a:uLnTx/>
                <a:uFillTx/>
                <a:latin typeface="Arial" panose="020B0604020202020204" pitchFamily="34" charset="0"/>
                <a:ea typeface="+mn-ea"/>
                <a:cs typeface="Arial" panose="020B0604020202020204" pitchFamily="34" charset="0"/>
              </a:rPr>
              <a:t>Online Subscription for Professional Development/Video Database of PD</a:t>
            </a:r>
          </a:p>
          <a:p>
            <a:pPr marL="285750" marR="0" lvl="0" indent="-285750" algn="l" defTabSz="914400" rtl="0" eaLnBrk="1" fontAlgn="auto" latinLnBrk="0" hangingPunct="1">
              <a:lnSpc>
                <a:spcPct val="100000"/>
              </a:lnSpc>
              <a:spcBef>
                <a:spcPts val="0"/>
              </a:spcBef>
              <a:spcAft>
                <a:spcPts val="0"/>
              </a:spcAft>
              <a:buClr>
                <a:srgbClr val="D0702C"/>
              </a:buClr>
              <a:buSzPct val="85000"/>
              <a:buFont typeface="Arial" panose="020B0604020202020204" pitchFamily="34" charset="0"/>
              <a:buChar char="•"/>
              <a:tabLst/>
              <a:defRPr/>
            </a:pPr>
            <a:r>
              <a:rPr kumimoji="0" lang="en-US" sz="2000" b="1" i="0" u="none" strike="noStrike" kern="1200" cap="none" spc="0" normalizeH="0" baseline="0" noProof="0" dirty="0">
                <a:ln>
                  <a:noFill/>
                </a:ln>
                <a:solidFill>
                  <a:srgbClr val="D0702C"/>
                </a:solidFill>
                <a:effectLst/>
                <a:uLnTx/>
                <a:uFillTx/>
                <a:latin typeface="Arial" panose="020B0604020202020204" pitchFamily="34" charset="0"/>
                <a:ea typeface="+mn-ea"/>
                <a:cs typeface="Arial" panose="020B0604020202020204" pitchFamily="34" charset="0"/>
              </a:rPr>
              <a:t>May not fund if not fully secular, neutral, and non-ideological </a:t>
            </a:r>
          </a:p>
          <a:p>
            <a:pPr marL="285750" marR="0" lvl="0" indent="-285750" algn="l" defTabSz="914400" rtl="0" eaLnBrk="1" fontAlgn="auto" latinLnBrk="0" hangingPunct="1">
              <a:lnSpc>
                <a:spcPct val="100000"/>
              </a:lnSpc>
              <a:spcBef>
                <a:spcPts val="0"/>
              </a:spcBef>
              <a:spcAft>
                <a:spcPts val="0"/>
              </a:spcAft>
              <a:buClr>
                <a:srgbClr val="D0702C"/>
              </a:buClr>
              <a:buSzPct val="85000"/>
              <a:buFont typeface="Arial" panose="020B0604020202020204" pitchFamily="34" charset="0"/>
              <a:buChar char="•"/>
              <a:tabLst/>
              <a:defRPr/>
            </a:pPr>
            <a:r>
              <a:rPr kumimoji="0" lang="en-US" sz="2000" b="1" i="0" u="none" strike="noStrike" kern="1200" cap="none" spc="0" normalizeH="0" baseline="0" noProof="0" dirty="0">
                <a:ln>
                  <a:noFill/>
                </a:ln>
                <a:solidFill>
                  <a:srgbClr val="D0702C"/>
                </a:solidFill>
                <a:effectLst/>
                <a:uLnTx/>
                <a:uFillTx/>
                <a:latin typeface="Arial" panose="020B0604020202020204" pitchFamily="34" charset="0"/>
                <a:ea typeface="+mn-ea"/>
                <a:cs typeface="Arial" panose="020B0604020202020204" pitchFamily="34" charset="0"/>
              </a:rPr>
              <a:t>no way to guarantee that the user is only accessing the secular content </a:t>
            </a:r>
          </a:p>
          <a:p>
            <a:pPr marL="285750" marR="0" lvl="0" indent="-285750" algn="l" defTabSz="914400" rtl="0" eaLnBrk="1" fontAlgn="auto" latinLnBrk="0" hangingPunct="1">
              <a:lnSpc>
                <a:spcPct val="100000"/>
              </a:lnSpc>
              <a:spcBef>
                <a:spcPts val="0"/>
              </a:spcBef>
              <a:spcAft>
                <a:spcPts val="0"/>
              </a:spcAft>
              <a:buClr>
                <a:srgbClr val="D0702C"/>
              </a:buClr>
              <a:buSzPct val="85000"/>
              <a:buFont typeface="Arial" panose="020B0604020202020204" pitchFamily="34" charset="0"/>
              <a:buChar char="•"/>
              <a:tabLst/>
              <a:defRPr/>
            </a:pPr>
            <a:r>
              <a:rPr kumimoji="0" lang="en-US" sz="2000" b="1" i="0" u="none" strike="noStrike" kern="1200" cap="none" spc="0" normalizeH="0" baseline="0" noProof="0" dirty="0">
                <a:ln>
                  <a:noFill/>
                </a:ln>
                <a:solidFill>
                  <a:srgbClr val="D0702C"/>
                </a:solidFill>
                <a:effectLst/>
                <a:uLnTx/>
                <a:uFillTx/>
                <a:latin typeface="Arial" panose="020B0604020202020204" pitchFamily="34" charset="0"/>
                <a:ea typeface="+mn-ea"/>
                <a:cs typeface="Arial" panose="020B0604020202020204" pitchFamily="34" charset="0"/>
              </a:rPr>
              <a:t>Prorating is not allowed</a:t>
            </a:r>
          </a:p>
          <a:p>
            <a:pPr marL="0" marR="0" lvl="0" indent="0" algn="l" defTabSz="914400" rtl="0" eaLnBrk="1" fontAlgn="auto" latinLnBrk="0" hangingPunct="1">
              <a:lnSpc>
                <a:spcPct val="100000"/>
              </a:lnSpc>
              <a:spcBef>
                <a:spcPts val="0"/>
              </a:spcBef>
              <a:spcAft>
                <a:spcPts val="0"/>
              </a:spcAft>
              <a:buClr>
                <a:srgbClr val="002D72"/>
              </a:buClr>
              <a:buSzPct val="85000"/>
              <a:buFontTx/>
              <a:buNone/>
              <a:tabLst/>
              <a:defRPr/>
            </a:pPr>
            <a:endParaRPr kumimoji="0" lang="en-US" sz="18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1FF0D1C0-BD26-0543-7C85-C704BE75E6E3}"/>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8C788840-3E40-AE48-AA52-18AE449EB128}"/>
              </a:ext>
            </a:extLst>
          </p:cNvPr>
          <p:cNvSpPr>
            <a:spLocks noGrp="1"/>
          </p:cNvSpPr>
          <p:nvPr>
            <p:ph type="title"/>
          </p:nvPr>
        </p:nvSpPr>
        <p:spPr>
          <a:xfrm>
            <a:off x="26178" y="117693"/>
            <a:ext cx="12165821" cy="779236"/>
          </a:xfrm>
        </p:spPr>
        <p:txBody>
          <a:bodyPr>
            <a:noAutofit/>
          </a:bodyPr>
          <a:lstStyle/>
          <a:p>
            <a:r>
              <a:rPr lang="en-US" sz="3900" b="1" dirty="0">
                <a:solidFill>
                  <a:schemeClr val="bg1"/>
                </a:solidFill>
                <a:effectLst>
                  <a:outerShdw blurRad="50800" dist="38100" dir="5400000" algn="t" rotWithShape="0">
                    <a:prstClr val="black">
                      <a:alpha val="40000"/>
                    </a:prstClr>
                  </a:outerShdw>
                </a:effectLst>
                <a:latin typeface="Montserrat" panose="02000505000000020004" pitchFamily="2" charset="0"/>
              </a:rPr>
              <a:t>Title II-A Prorating Professional Development</a:t>
            </a:r>
          </a:p>
        </p:txBody>
      </p:sp>
      <p:pic>
        <p:nvPicPr>
          <p:cNvPr id="5" name="Graphic 4">
            <a:extLst>
              <a:ext uri="{FF2B5EF4-FFF2-40B4-BE49-F238E27FC236}">
                <a16:creationId xmlns:a16="http://schemas.microsoft.com/office/drawing/2014/main" id="{FE80BE8F-2AFD-E0EF-3616-D6FE345B75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78" y="6038993"/>
            <a:ext cx="791970" cy="791970"/>
          </a:xfrm>
          <a:prstGeom prst="rect">
            <a:avLst/>
          </a:prstGeom>
        </p:spPr>
      </p:pic>
    </p:spTree>
    <p:extLst>
      <p:ext uri="{BB962C8B-B14F-4D97-AF65-F5344CB8AC3E}">
        <p14:creationId xmlns:p14="http://schemas.microsoft.com/office/powerpoint/2010/main" val="291497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000"/>
                                        <p:tgtEl>
                                          <p:spTgt spid="2">
                                            <p:txEl>
                                              <p:pRg st="7" end="7"/>
                                            </p:txEl>
                                          </p:spTgt>
                                        </p:tgtEl>
                                      </p:cBhvr>
                                    </p:animEffect>
                                    <p:anim calcmode="lin" valueType="num">
                                      <p:cBhvr>
                                        <p:cTn id="3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1000"/>
                                        <p:tgtEl>
                                          <p:spTgt spid="2">
                                            <p:txEl>
                                              <p:pRg st="8" end="8"/>
                                            </p:txEl>
                                          </p:spTgt>
                                        </p:tgtEl>
                                      </p:cBhvr>
                                    </p:animEffect>
                                    <p:anim calcmode="lin" valueType="num">
                                      <p:cBhvr>
                                        <p:cTn id="4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p:cTn id="49"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51" dur="500"/>
                                        <p:tgtEl>
                                          <p:spTgt spid="2">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2">
                                            <p:txEl>
                                              <p:pRg st="11" end="11"/>
                                            </p:txEl>
                                          </p:spTgt>
                                        </p:tgtEl>
                                        <p:attrNameLst>
                                          <p:attrName>style.visibility</p:attrName>
                                        </p:attrNameLst>
                                      </p:cBhvr>
                                      <p:to>
                                        <p:strVal val="visible"/>
                                      </p:to>
                                    </p:set>
                                    <p:animEffect transition="in" filter="randombar(horizontal)">
                                      <p:cBhvr>
                                        <p:cTn id="56" dur="500"/>
                                        <p:tgtEl>
                                          <p:spTgt spid="2">
                                            <p:txEl>
                                              <p:pRg st="11" end="1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2">
                                            <p:txEl>
                                              <p:pRg st="12" end="12"/>
                                            </p:txEl>
                                          </p:spTgt>
                                        </p:tgtEl>
                                        <p:attrNameLst>
                                          <p:attrName>style.visibility</p:attrName>
                                        </p:attrNameLst>
                                      </p:cBhvr>
                                      <p:to>
                                        <p:strVal val="visible"/>
                                      </p:to>
                                    </p:set>
                                    <p:animEffect transition="in" filter="randombar(horizontal)">
                                      <p:cBhvr>
                                        <p:cTn id="61" dur="500"/>
                                        <p:tgtEl>
                                          <p:spTgt spid="2">
                                            <p:txEl>
                                              <p:pRg st="12" end="1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2">
                                            <p:txEl>
                                              <p:pRg st="13" end="13"/>
                                            </p:txEl>
                                          </p:spTgt>
                                        </p:tgtEl>
                                        <p:attrNameLst>
                                          <p:attrName>style.visibility</p:attrName>
                                        </p:attrNameLst>
                                      </p:cBhvr>
                                      <p:to>
                                        <p:strVal val="visible"/>
                                      </p:to>
                                    </p:set>
                                    <p:animEffect transition="in" filter="randombar(horizontal)">
                                      <p:cBhvr>
                                        <p:cTn id="66"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1FF32AC-E09D-0CA5-3C33-0E5226DD907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B01A856-DD14-1B88-7FE7-7D483F2C6FBE}"/>
              </a:ext>
            </a:extLst>
          </p:cNvPr>
          <p:cNvSpPr txBox="1"/>
          <p:nvPr/>
        </p:nvSpPr>
        <p:spPr>
          <a:xfrm>
            <a:off x="159544" y="1132319"/>
            <a:ext cx="11556540" cy="5580949"/>
          </a:xfrm>
          <a:prstGeom prst="rect">
            <a:avLst/>
          </a:prstGeom>
          <a:solidFill>
            <a:schemeClr val="bg1"/>
          </a:solidFill>
          <a:effectLst/>
        </p:spPr>
        <p:txBody>
          <a:bodyPr wrap="square" rtlCol="0">
            <a:noAutofit/>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AZELLA</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Tutoring before, during, or after school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Professional development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Summer school programs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Administration of an ELP assessment for identification or evaluating services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Assessment materials, training, and pay to administer assessments</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Title III, Part A subgrant for immigrant children and youth </a:t>
            </a:r>
            <a:r>
              <a:rPr kumimoji="0" lang="en-US" sz="16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Tutorials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Mentoring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Academic or career counseling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Curricular materials, educational software, and technologies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Instructional services​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Literacy services for family of eligible ELs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Parent and family outreach and training activities for families of eligible ELs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Supplemental instructional materials and supplies </a:t>
            </a:r>
          </a:p>
        </p:txBody>
      </p:sp>
      <p:sp>
        <p:nvSpPr>
          <p:cNvPr id="3" name="Rectangle 2">
            <a:extLst>
              <a:ext uri="{FF2B5EF4-FFF2-40B4-BE49-F238E27FC236}">
                <a16:creationId xmlns:a16="http://schemas.microsoft.com/office/drawing/2014/main" id="{82F82419-DA56-45B0-0F5A-1058E87C6D44}"/>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09AA56D6-1676-F199-E5D1-BD8E0638AF19}"/>
              </a:ext>
            </a:extLst>
          </p:cNvPr>
          <p:cNvSpPr>
            <a:spLocks noGrp="1"/>
          </p:cNvSpPr>
          <p:nvPr>
            <p:ph type="title"/>
          </p:nvPr>
        </p:nvSpPr>
        <p:spPr>
          <a:xfrm>
            <a:off x="26178" y="117693"/>
            <a:ext cx="12165821" cy="779236"/>
          </a:xfrm>
        </p:spPr>
        <p:txBody>
          <a:bodyPr>
            <a:noAutofit/>
          </a:bodyPr>
          <a:lstStyle/>
          <a:p>
            <a:r>
              <a:rPr lang="en-US" sz="3900" b="1" dirty="0">
                <a:solidFill>
                  <a:schemeClr val="bg1"/>
                </a:solidFill>
                <a:effectLst>
                  <a:outerShdw blurRad="50800" dist="38100" dir="5400000" algn="t" rotWithShape="0">
                    <a:prstClr val="black">
                      <a:alpha val="40000"/>
                    </a:prstClr>
                  </a:outerShdw>
                </a:effectLst>
                <a:latin typeface="Montserrat" panose="02000505000000020004" pitchFamily="2" charset="0"/>
              </a:rPr>
              <a:t>Title III-A</a:t>
            </a:r>
          </a:p>
        </p:txBody>
      </p:sp>
      <p:pic>
        <p:nvPicPr>
          <p:cNvPr id="5" name="Graphic 4">
            <a:extLst>
              <a:ext uri="{FF2B5EF4-FFF2-40B4-BE49-F238E27FC236}">
                <a16:creationId xmlns:a16="http://schemas.microsoft.com/office/drawing/2014/main" id="{83F4CF47-F0DD-AB6E-B033-DF2C98D19A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023" y="5587458"/>
            <a:ext cx="987587" cy="987587"/>
          </a:xfrm>
          <a:prstGeom prst="rect">
            <a:avLst/>
          </a:prstGeom>
        </p:spPr>
      </p:pic>
    </p:spTree>
    <p:extLst>
      <p:ext uri="{BB962C8B-B14F-4D97-AF65-F5344CB8AC3E}">
        <p14:creationId xmlns:p14="http://schemas.microsoft.com/office/powerpoint/2010/main" val="17407191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43B6140-1ED7-24AE-53AF-27BF02F87B5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9223839-740B-F12F-77B9-5C5B48B7963B}"/>
              </a:ext>
            </a:extLst>
          </p:cNvPr>
          <p:cNvSpPr txBox="1"/>
          <p:nvPr/>
        </p:nvSpPr>
        <p:spPr>
          <a:xfrm>
            <a:off x="282969" y="1274933"/>
            <a:ext cx="11556540" cy="3548737"/>
          </a:xfrm>
          <a:prstGeom prst="rect">
            <a:avLst/>
          </a:prstGeom>
          <a:solidFill>
            <a:schemeClr val="bg1"/>
          </a:solidFill>
          <a:effectLst/>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US" sz="28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LEAs receiving $30,000.00 or more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Must allocate at least 20% on Well-Rounded Education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Must allocate at least 20% on Safe and Healthy Students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May not allocate more than 15% on technology infrastructure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LEA Activities + Equitable Service Activities = the Percentage Requirements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3" name="Rectangle 2">
            <a:extLst>
              <a:ext uri="{FF2B5EF4-FFF2-40B4-BE49-F238E27FC236}">
                <a16:creationId xmlns:a16="http://schemas.microsoft.com/office/drawing/2014/main" id="{4B735874-2141-7D8D-1BDF-7A55332FD495}"/>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1575FF13-DDDD-75D4-AA72-75DE348A5249}"/>
              </a:ext>
            </a:extLst>
          </p:cNvPr>
          <p:cNvSpPr>
            <a:spLocks noGrp="1"/>
          </p:cNvSpPr>
          <p:nvPr>
            <p:ph type="title"/>
          </p:nvPr>
        </p:nvSpPr>
        <p:spPr>
          <a:xfrm>
            <a:off x="26178" y="117693"/>
            <a:ext cx="12165821" cy="779236"/>
          </a:xfrm>
        </p:spPr>
        <p:txBody>
          <a:bodyPr>
            <a:noAutofit/>
          </a:bodyPr>
          <a:lstStyle/>
          <a:p>
            <a:r>
              <a:rPr lang="en-US" sz="3900" b="1" dirty="0">
                <a:solidFill>
                  <a:schemeClr val="bg1"/>
                </a:solidFill>
                <a:effectLst>
                  <a:outerShdw blurRad="50800" dist="38100" dir="5400000" algn="t" rotWithShape="0">
                    <a:prstClr val="black">
                      <a:alpha val="40000"/>
                    </a:prstClr>
                  </a:outerShdw>
                </a:effectLst>
                <a:latin typeface="Montserrat" panose="02000505000000020004" pitchFamily="2" charset="0"/>
              </a:rPr>
              <a:t>Title IV-A 20/20 Rule</a:t>
            </a:r>
          </a:p>
        </p:txBody>
      </p:sp>
      <p:pic>
        <p:nvPicPr>
          <p:cNvPr id="5" name="Graphic 4">
            <a:extLst>
              <a:ext uri="{FF2B5EF4-FFF2-40B4-BE49-F238E27FC236}">
                <a16:creationId xmlns:a16="http://schemas.microsoft.com/office/drawing/2014/main" id="{440A8DCD-A36C-EF72-A732-7675BD0542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969" y="5601896"/>
            <a:ext cx="987587" cy="987587"/>
          </a:xfrm>
          <a:prstGeom prst="rect">
            <a:avLst/>
          </a:prstGeom>
        </p:spPr>
      </p:pic>
    </p:spTree>
    <p:extLst>
      <p:ext uri="{BB962C8B-B14F-4D97-AF65-F5344CB8AC3E}">
        <p14:creationId xmlns:p14="http://schemas.microsoft.com/office/powerpoint/2010/main" val="241055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 calcmode="lin" valueType="num">
                                      <p:cBhvr>
                                        <p:cTn id="2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0ECF9EE-5C47-681C-4037-9F7FA880C5A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3B99FD-AF5B-4E04-890F-1B91F8444A43}"/>
              </a:ext>
            </a:extLst>
          </p:cNvPr>
          <p:cNvSpPr txBox="1"/>
          <p:nvPr/>
        </p:nvSpPr>
        <p:spPr>
          <a:xfrm>
            <a:off x="148745" y="1073472"/>
            <a:ext cx="11556540" cy="4469576"/>
          </a:xfrm>
          <a:prstGeom prst="rect">
            <a:avLst/>
          </a:prstGeom>
          <a:solidFill>
            <a:schemeClr val="bg1"/>
          </a:solidFill>
          <a:effectLst/>
        </p:spPr>
        <p:txBody>
          <a:bodyPr wrap="square" rtlCol="0">
            <a:noAutofit/>
          </a:bodyPr>
          <a:lstStyle/>
          <a:p>
            <a:pPr marL="342900" marR="0" lvl="0"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Improving access, instruction and/or engagement in: </a:t>
            </a:r>
          </a:p>
          <a:p>
            <a:pPr marL="800100" marR="0" lvl="1"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Foreign language</a:t>
            </a:r>
          </a:p>
          <a:p>
            <a:pPr marL="800100" marR="0" lvl="1"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Arts</a:t>
            </a:r>
          </a:p>
          <a:p>
            <a:pPr marL="800100" marR="0" lvl="1"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Music</a:t>
            </a:r>
          </a:p>
          <a:p>
            <a:pPr marL="800100" marR="0" lvl="1"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STEM</a:t>
            </a:r>
          </a:p>
          <a:p>
            <a:pPr marL="800100" marR="0" lvl="1"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STEAM</a:t>
            </a:r>
          </a:p>
          <a:p>
            <a:pPr marL="800100" marR="0" lvl="1"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American History/Civics/Government</a:t>
            </a:r>
          </a:p>
          <a:p>
            <a:pPr marL="800100" marR="0" lvl="1"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Geography</a:t>
            </a:r>
          </a:p>
          <a:p>
            <a:pPr marL="800100" marR="0" lvl="1"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Economics</a:t>
            </a:r>
          </a:p>
          <a:p>
            <a:pPr marL="800100" marR="0" lvl="1"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Environmental education</a:t>
            </a:r>
          </a:p>
          <a:p>
            <a:pPr marL="342900" marR="0" lvl="0"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Supporting college and career counseling</a:t>
            </a:r>
          </a:p>
          <a:p>
            <a:pPr marL="342900" marR="0" lvl="0"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FAFSA support for students and families</a:t>
            </a:r>
          </a:p>
          <a:p>
            <a:pPr marL="342900" marR="0" lvl="0"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Advanced Placement (AP) and International Baccalaureate (IB) programs, dual or concurrent enrollment programs and early college high schools</a:t>
            </a:r>
          </a:p>
        </p:txBody>
      </p:sp>
      <p:sp>
        <p:nvSpPr>
          <p:cNvPr id="3" name="Rectangle 2">
            <a:extLst>
              <a:ext uri="{FF2B5EF4-FFF2-40B4-BE49-F238E27FC236}">
                <a16:creationId xmlns:a16="http://schemas.microsoft.com/office/drawing/2014/main" id="{C5A33847-0F11-7AC3-CB79-3861BA984651}"/>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61AAE610-BFD7-A048-525D-511CA3544473}"/>
              </a:ext>
            </a:extLst>
          </p:cNvPr>
          <p:cNvSpPr>
            <a:spLocks noGrp="1"/>
          </p:cNvSpPr>
          <p:nvPr>
            <p:ph type="title"/>
          </p:nvPr>
        </p:nvSpPr>
        <p:spPr>
          <a:xfrm>
            <a:off x="26178" y="117693"/>
            <a:ext cx="12165821" cy="779236"/>
          </a:xfrm>
        </p:spPr>
        <p:txBody>
          <a:bodyPr>
            <a:noAutofit/>
          </a:bodyPr>
          <a:lstStyle/>
          <a:p>
            <a:r>
              <a:rPr lang="en-US" sz="3900" b="1" dirty="0">
                <a:solidFill>
                  <a:schemeClr val="bg1"/>
                </a:solidFill>
                <a:effectLst>
                  <a:outerShdw blurRad="50800" dist="38100" dir="5400000" algn="t" rotWithShape="0">
                    <a:prstClr val="black">
                      <a:alpha val="40000"/>
                    </a:prstClr>
                  </a:outerShdw>
                </a:effectLst>
                <a:latin typeface="Montserrat" panose="02000505000000020004" pitchFamily="2" charset="0"/>
              </a:rPr>
              <a:t>Title IV-A Well Rounded</a:t>
            </a:r>
          </a:p>
        </p:txBody>
      </p:sp>
      <p:pic>
        <p:nvPicPr>
          <p:cNvPr id="5" name="Graphic 4">
            <a:extLst>
              <a:ext uri="{FF2B5EF4-FFF2-40B4-BE49-F238E27FC236}">
                <a16:creationId xmlns:a16="http://schemas.microsoft.com/office/drawing/2014/main" id="{3106A864-4A8F-FCB5-0024-D71E75B7EC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969" y="5601896"/>
            <a:ext cx="987587" cy="987587"/>
          </a:xfrm>
          <a:prstGeom prst="rect">
            <a:avLst/>
          </a:prstGeom>
        </p:spPr>
      </p:pic>
      <p:cxnSp>
        <p:nvCxnSpPr>
          <p:cNvPr id="8" name="Straight Connector 7">
            <a:extLst>
              <a:ext uri="{FF2B5EF4-FFF2-40B4-BE49-F238E27FC236}">
                <a16:creationId xmlns:a16="http://schemas.microsoft.com/office/drawing/2014/main" id="{9DCBAC73-D799-FFDC-3426-E421836A99A5}"/>
              </a:ext>
            </a:extLst>
          </p:cNvPr>
          <p:cNvCxnSpPr/>
          <p:nvPr/>
        </p:nvCxnSpPr>
        <p:spPr>
          <a:xfrm>
            <a:off x="615636" y="4771176"/>
            <a:ext cx="4861711" cy="0"/>
          </a:xfrm>
          <a:prstGeom prst="line">
            <a:avLst/>
          </a:prstGeom>
          <a:ln w="38100">
            <a:solidFill>
              <a:srgbClr val="D070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9063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8424262-B8A4-8093-3CF0-3ABB03B3145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87A783C-38C4-CE44-D20A-CC9F2F492542}"/>
              </a:ext>
            </a:extLst>
          </p:cNvPr>
          <p:cNvSpPr txBox="1"/>
          <p:nvPr/>
        </p:nvSpPr>
        <p:spPr>
          <a:xfrm>
            <a:off x="123578" y="1358698"/>
            <a:ext cx="11556540" cy="4125502"/>
          </a:xfrm>
          <a:prstGeom prst="rect">
            <a:avLst/>
          </a:prstGeom>
          <a:solidFill>
            <a:schemeClr val="bg1"/>
          </a:solidFill>
          <a:effectLst/>
        </p:spPr>
        <p:txBody>
          <a:bodyPr wrap="square" rtlCol="0">
            <a:noAutofit/>
          </a:bodyPr>
          <a:lstStyle/>
          <a:p>
            <a:pPr marL="342900" marR="0" lvl="0"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Community and parent involvement activities  (braid with TI family </a:t>
            </a:r>
            <a:r>
              <a:rPr kumimoji="0" lang="en-US" sz="2400" b="1" i="0" u="none" strike="noStrike" kern="1200" cap="none" spc="0" normalizeH="0" baseline="0" noProof="0" dirty="0" err="1">
                <a:ln>
                  <a:noFill/>
                </a:ln>
                <a:solidFill>
                  <a:srgbClr val="002D72"/>
                </a:solidFill>
                <a:effectLst/>
                <a:uLnTx/>
                <a:uFillTx/>
                <a:latin typeface="Arial" panose="020B0604020202020204" pitchFamily="34" charset="0"/>
                <a:ea typeface="+mn-ea"/>
                <a:cs typeface="Arial" panose="020B0604020202020204" pitchFamily="34" charset="0"/>
              </a:rPr>
              <a:t>eng.</a:t>
            </a: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a:t>
            </a:r>
          </a:p>
          <a:p>
            <a:pPr marL="342900" marR="0" lvl="0"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Mental health services and counseling</a:t>
            </a:r>
          </a:p>
          <a:p>
            <a:pPr marL="342900" marR="0" lvl="0"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Promoting supportive school climates </a:t>
            </a:r>
          </a:p>
          <a:p>
            <a:pPr marL="342900" marR="0" lvl="0"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Dropout prevention </a:t>
            </a:r>
          </a:p>
          <a:p>
            <a:pPr marL="342900" marR="0" lvl="0"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Implementing programs that support a healthy, active lifestyle (nutritional and physical education)</a:t>
            </a:r>
          </a:p>
          <a:p>
            <a:pPr marL="342900" marR="0" lvl="0"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Bully and harassment prevention programs</a:t>
            </a:r>
          </a:p>
          <a:p>
            <a:pPr marL="342900" marR="0" lvl="0"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Establishing community partnerships</a:t>
            </a:r>
          </a:p>
          <a:p>
            <a:pPr marL="342900" marR="0" lvl="0"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School safety</a:t>
            </a:r>
          </a:p>
          <a:p>
            <a:pPr marL="342900" marR="0" lvl="0"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Internet safety</a:t>
            </a:r>
          </a:p>
          <a:p>
            <a:pPr marL="342900" marR="0" lvl="0"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Transition programs</a:t>
            </a:r>
          </a:p>
          <a:p>
            <a:pPr marL="342900" marR="0" lvl="0"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EF9386C2-F1E9-D9BC-3AEE-31AB5EFEB37B}"/>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42E3F23B-F670-C7F2-5C4E-145FAA3EB746}"/>
              </a:ext>
            </a:extLst>
          </p:cNvPr>
          <p:cNvSpPr>
            <a:spLocks noGrp="1"/>
          </p:cNvSpPr>
          <p:nvPr>
            <p:ph type="title"/>
          </p:nvPr>
        </p:nvSpPr>
        <p:spPr>
          <a:xfrm>
            <a:off x="26178" y="117693"/>
            <a:ext cx="12165821" cy="779236"/>
          </a:xfrm>
        </p:spPr>
        <p:txBody>
          <a:bodyPr>
            <a:noAutofit/>
          </a:bodyPr>
          <a:lstStyle/>
          <a:p>
            <a:r>
              <a:rPr lang="en-US" sz="3900" b="1" dirty="0">
                <a:solidFill>
                  <a:schemeClr val="bg1"/>
                </a:solidFill>
                <a:effectLst>
                  <a:outerShdw blurRad="50800" dist="38100" dir="5400000" algn="t" rotWithShape="0">
                    <a:prstClr val="black">
                      <a:alpha val="40000"/>
                    </a:prstClr>
                  </a:outerShdw>
                </a:effectLst>
                <a:latin typeface="Montserrat" panose="02000505000000020004" pitchFamily="2" charset="0"/>
              </a:rPr>
              <a:t>Title IV-A Safe &amp; Healthy</a:t>
            </a:r>
          </a:p>
        </p:txBody>
      </p:sp>
      <p:pic>
        <p:nvPicPr>
          <p:cNvPr id="5" name="Graphic 4">
            <a:extLst>
              <a:ext uri="{FF2B5EF4-FFF2-40B4-BE49-F238E27FC236}">
                <a16:creationId xmlns:a16="http://schemas.microsoft.com/office/drawing/2014/main" id="{3CBA4B1B-118E-EFE6-3DD7-AF37CA66AF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969" y="5601896"/>
            <a:ext cx="987587" cy="987587"/>
          </a:xfrm>
          <a:prstGeom prst="rect">
            <a:avLst/>
          </a:prstGeom>
        </p:spPr>
      </p:pic>
      <p:cxnSp>
        <p:nvCxnSpPr>
          <p:cNvPr id="7" name="Straight Connector 6">
            <a:extLst>
              <a:ext uri="{FF2B5EF4-FFF2-40B4-BE49-F238E27FC236}">
                <a16:creationId xmlns:a16="http://schemas.microsoft.com/office/drawing/2014/main" id="{61E2E644-CD8F-6F0D-295B-A94EEC18A2DB}"/>
              </a:ext>
            </a:extLst>
          </p:cNvPr>
          <p:cNvCxnSpPr/>
          <p:nvPr/>
        </p:nvCxnSpPr>
        <p:spPr>
          <a:xfrm>
            <a:off x="572756" y="5044273"/>
            <a:ext cx="2110154" cy="0"/>
          </a:xfrm>
          <a:prstGeom prst="line">
            <a:avLst/>
          </a:prstGeom>
          <a:ln w="57150">
            <a:solidFill>
              <a:srgbClr val="91004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CBF23A-BB87-20B6-4489-748B189DC3E2}"/>
              </a:ext>
            </a:extLst>
          </p:cNvPr>
          <p:cNvCxnSpPr/>
          <p:nvPr/>
        </p:nvCxnSpPr>
        <p:spPr>
          <a:xfrm>
            <a:off x="572756" y="5395964"/>
            <a:ext cx="3024554" cy="0"/>
          </a:xfrm>
          <a:prstGeom prst="line">
            <a:avLst/>
          </a:prstGeom>
          <a:ln w="57150">
            <a:solidFill>
              <a:srgbClr val="D0702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563C28E-8586-2F2D-B77D-837A07517A4A}"/>
              </a:ext>
            </a:extLst>
          </p:cNvPr>
          <p:cNvCxnSpPr/>
          <p:nvPr/>
        </p:nvCxnSpPr>
        <p:spPr>
          <a:xfrm>
            <a:off x="572756" y="1728316"/>
            <a:ext cx="6571622" cy="0"/>
          </a:xfrm>
          <a:prstGeom prst="line">
            <a:avLst/>
          </a:prstGeom>
          <a:ln w="57150">
            <a:solidFill>
              <a:srgbClr val="D0702C"/>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A9DD347-C85B-602E-FA92-F0A66732EE13}"/>
              </a:ext>
            </a:extLst>
          </p:cNvPr>
          <p:cNvSpPr/>
          <p:nvPr/>
        </p:nvSpPr>
        <p:spPr>
          <a:xfrm>
            <a:off x="7224765" y="1373801"/>
            <a:ext cx="3878664" cy="515290"/>
          </a:xfrm>
          <a:prstGeom prst="rect">
            <a:avLst/>
          </a:prstGeom>
          <a:noFill/>
          <a:ln w="57150">
            <a:solidFill>
              <a:srgbClr val="9100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88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6EDB8ED-8A64-D660-83AA-EF300686EAB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97A9E37-C6C0-AED3-4A89-7C69D92932C5}"/>
              </a:ext>
            </a:extLst>
          </p:cNvPr>
          <p:cNvSpPr txBox="1"/>
          <p:nvPr/>
        </p:nvSpPr>
        <p:spPr>
          <a:xfrm>
            <a:off x="123578" y="1358698"/>
            <a:ext cx="11556540" cy="2070302"/>
          </a:xfrm>
          <a:prstGeom prst="rect">
            <a:avLst/>
          </a:prstGeom>
          <a:solidFill>
            <a:schemeClr val="bg1"/>
          </a:solidFill>
          <a:effectLst/>
        </p:spPr>
        <p:txBody>
          <a:bodyPr wrap="square" rtlCol="0">
            <a:noAutofit/>
          </a:bodyPr>
          <a:lstStyle/>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Professional Development </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Blended learning projects</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Assistive technology</a:t>
            </a:r>
          </a:p>
          <a:p>
            <a:pPr marL="342900" marR="0" lvl="0"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Virtual reality gear</a:t>
            </a:r>
          </a:p>
          <a:p>
            <a:pPr marL="342900" marR="0" lvl="0" indent="-342900" algn="l" defTabSz="914400" rtl="0" eaLnBrk="1" fontAlgn="base" latinLnBrk="0" hangingPunct="1">
              <a:lnSpc>
                <a:spcPct val="100000"/>
              </a:lnSpc>
              <a:spcBef>
                <a:spcPts val="0"/>
              </a:spcBef>
              <a:spcAft>
                <a:spcPts val="0"/>
              </a:spcAft>
              <a:buClr>
                <a:srgbClr val="002D72"/>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Digital literacy workshops for parents</a:t>
            </a:r>
          </a:p>
        </p:txBody>
      </p:sp>
      <p:sp>
        <p:nvSpPr>
          <p:cNvPr id="3" name="Rectangle 2">
            <a:extLst>
              <a:ext uri="{FF2B5EF4-FFF2-40B4-BE49-F238E27FC236}">
                <a16:creationId xmlns:a16="http://schemas.microsoft.com/office/drawing/2014/main" id="{CB29C75E-EFA0-A90A-9BAE-0004156D415A}"/>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E432876C-4DE5-1A28-CC34-E3B8D3DBF2F9}"/>
              </a:ext>
            </a:extLst>
          </p:cNvPr>
          <p:cNvSpPr>
            <a:spLocks noGrp="1"/>
          </p:cNvSpPr>
          <p:nvPr>
            <p:ph type="title"/>
          </p:nvPr>
        </p:nvSpPr>
        <p:spPr>
          <a:xfrm>
            <a:off x="26178" y="117693"/>
            <a:ext cx="12165821" cy="779236"/>
          </a:xfrm>
        </p:spPr>
        <p:txBody>
          <a:bodyPr>
            <a:noAutofit/>
          </a:bodyPr>
          <a:lstStyle/>
          <a:p>
            <a:r>
              <a:rPr lang="en-US" sz="3900" b="1" dirty="0">
                <a:solidFill>
                  <a:schemeClr val="bg1"/>
                </a:solidFill>
                <a:effectLst>
                  <a:outerShdw blurRad="50800" dist="38100" dir="5400000" algn="t" rotWithShape="0">
                    <a:prstClr val="black">
                      <a:alpha val="40000"/>
                    </a:prstClr>
                  </a:outerShdw>
                </a:effectLst>
                <a:latin typeface="Montserrat" panose="02000505000000020004" pitchFamily="2" charset="0"/>
              </a:rPr>
              <a:t>Title IV-A Effective Use of Technology</a:t>
            </a:r>
          </a:p>
        </p:txBody>
      </p:sp>
      <p:pic>
        <p:nvPicPr>
          <p:cNvPr id="5" name="Graphic 4">
            <a:extLst>
              <a:ext uri="{FF2B5EF4-FFF2-40B4-BE49-F238E27FC236}">
                <a16:creationId xmlns:a16="http://schemas.microsoft.com/office/drawing/2014/main" id="{6A7AE2E7-6193-DA21-55AA-6CEAAAC754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969" y="5601896"/>
            <a:ext cx="987587" cy="987587"/>
          </a:xfrm>
          <a:prstGeom prst="rect">
            <a:avLst/>
          </a:prstGeom>
        </p:spPr>
      </p:pic>
      <p:cxnSp>
        <p:nvCxnSpPr>
          <p:cNvPr id="7" name="Straight Connector 6">
            <a:extLst>
              <a:ext uri="{FF2B5EF4-FFF2-40B4-BE49-F238E27FC236}">
                <a16:creationId xmlns:a16="http://schemas.microsoft.com/office/drawing/2014/main" id="{61A18C68-C078-7ABF-282C-70DC77589FF5}"/>
              </a:ext>
            </a:extLst>
          </p:cNvPr>
          <p:cNvCxnSpPr/>
          <p:nvPr/>
        </p:nvCxnSpPr>
        <p:spPr>
          <a:xfrm>
            <a:off x="512465" y="2502039"/>
            <a:ext cx="3104941" cy="0"/>
          </a:xfrm>
          <a:prstGeom prst="line">
            <a:avLst/>
          </a:prstGeom>
          <a:ln w="57150">
            <a:solidFill>
              <a:srgbClr val="D0702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456D64B-92C7-A3A3-E594-450E69855945}"/>
              </a:ext>
            </a:extLst>
          </p:cNvPr>
          <p:cNvCxnSpPr>
            <a:cxnSpLocks/>
          </p:cNvCxnSpPr>
          <p:nvPr/>
        </p:nvCxnSpPr>
        <p:spPr>
          <a:xfrm>
            <a:off x="512465" y="3235569"/>
            <a:ext cx="5737610" cy="0"/>
          </a:xfrm>
          <a:prstGeom prst="line">
            <a:avLst/>
          </a:prstGeom>
          <a:ln w="57150">
            <a:solidFill>
              <a:srgbClr val="9100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81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7A13FB4-B2AD-15E8-3B65-59B22E881E8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FC86004-852E-1722-1D51-79C51BF15642}"/>
              </a:ext>
            </a:extLst>
          </p:cNvPr>
          <p:cNvSpPr txBox="1"/>
          <p:nvPr/>
        </p:nvSpPr>
        <p:spPr>
          <a:xfrm>
            <a:off x="165523" y="1207820"/>
            <a:ext cx="11556540" cy="4276380"/>
          </a:xfrm>
          <a:prstGeom prst="rect">
            <a:avLst/>
          </a:prstGeom>
          <a:solidFill>
            <a:schemeClr val="bg1"/>
          </a:solidFill>
          <a:effectLst/>
        </p:spPr>
        <p:txBody>
          <a:bodyPr wrap="square" rtlCol="0">
            <a:noAutofit/>
          </a:bodyPr>
          <a:lstStyle/>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Academic enrichment </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Mentoring programs</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Tutoring </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Literacy education programs</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Programs supporting a healthy and active lifestyle</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Drug and violence prevention programs</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STEM</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Programs supporting local workforce or build career building competencies</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Career readiness programs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10048"/>
                </a:solidFill>
                <a:effectLst/>
                <a:uLnTx/>
                <a:uFillTx/>
                <a:latin typeface="Arial" panose="020B0604020202020204" pitchFamily="34" charset="0"/>
                <a:ea typeface="+mn-ea"/>
                <a:cs typeface="Arial" panose="020B0604020202020204" pitchFamily="34" charset="0"/>
              </a:rPr>
              <a:t>*Fees, materials, transportation, and access costs, etc.</a:t>
            </a:r>
          </a:p>
        </p:txBody>
      </p:sp>
      <p:sp>
        <p:nvSpPr>
          <p:cNvPr id="3" name="Rectangle 2">
            <a:extLst>
              <a:ext uri="{FF2B5EF4-FFF2-40B4-BE49-F238E27FC236}">
                <a16:creationId xmlns:a16="http://schemas.microsoft.com/office/drawing/2014/main" id="{F3419899-2CF4-9058-7E8C-FB9384C88CF5}"/>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42417AA1-360D-D079-A438-5B399416C809}"/>
              </a:ext>
            </a:extLst>
          </p:cNvPr>
          <p:cNvSpPr>
            <a:spLocks noGrp="1"/>
          </p:cNvSpPr>
          <p:nvPr>
            <p:ph type="title"/>
          </p:nvPr>
        </p:nvSpPr>
        <p:spPr>
          <a:xfrm>
            <a:off x="26178" y="117693"/>
            <a:ext cx="12165821" cy="779236"/>
          </a:xfrm>
        </p:spPr>
        <p:txBody>
          <a:bodyPr>
            <a:noAutofit/>
          </a:bodyPr>
          <a:lstStyle/>
          <a:p>
            <a:r>
              <a:rPr lang="en-US" sz="3900" b="1" dirty="0">
                <a:solidFill>
                  <a:schemeClr val="bg1"/>
                </a:solidFill>
                <a:effectLst>
                  <a:outerShdw blurRad="50800" dist="38100" dir="5400000" algn="t" rotWithShape="0">
                    <a:prstClr val="black">
                      <a:alpha val="40000"/>
                    </a:prstClr>
                  </a:outerShdw>
                </a:effectLst>
                <a:latin typeface="Montserrat" panose="02000505000000020004" pitchFamily="2" charset="0"/>
              </a:rPr>
              <a:t>Title IV-B</a:t>
            </a:r>
          </a:p>
        </p:txBody>
      </p:sp>
      <p:pic>
        <p:nvPicPr>
          <p:cNvPr id="5" name="Graphic 4">
            <a:extLst>
              <a:ext uri="{FF2B5EF4-FFF2-40B4-BE49-F238E27FC236}">
                <a16:creationId xmlns:a16="http://schemas.microsoft.com/office/drawing/2014/main" id="{22ADA5A6-BF34-35B9-6AC1-57F6B48EA1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969" y="5601896"/>
            <a:ext cx="987587" cy="987587"/>
          </a:xfrm>
          <a:prstGeom prst="rect">
            <a:avLst/>
          </a:prstGeom>
        </p:spPr>
      </p:pic>
      <p:cxnSp>
        <p:nvCxnSpPr>
          <p:cNvPr id="7" name="Straight Connector 6">
            <a:extLst>
              <a:ext uri="{FF2B5EF4-FFF2-40B4-BE49-F238E27FC236}">
                <a16:creationId xmlns:a16="http://schemas.microsoft.com/office/drawing/2014/main" id="{500E1F6F-3C74-7E6C-44E2-CF0307C969DC}"/>
              </a:ext>
            </a:extLst>
          </p:cNvPr>
          <p:cNvCxnSpPr>
            <a:cxnSpLocks/>
          </p:cNvCxnSpPr>
          <p:nvPr/>
        </p:nvCxnSpPr>
        <p:spPr>
          <a:xfrm>
            <a:off x="582804" y="4149969"/>
            <a:ext cx="11033091" cy="0"/>
          </a:xfrm>
          <a:prstGeom prst="line">
            <a:avLst/>
          </a:prstGeom>
          <a:ln w="57150">
            <a:solidFill>
              <a:srgbClr val="9100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7D8161E-0095-5B7D-A590-E3F2B5A7B6C1}"/>
              </a:ext>
            </a:extLst>
          </p:cNvPr>
          <p:cNvSpPr/>
          <p:nvPr/>
        </p:nvSpPr>
        <p:spPr>
          <a:xfrm>
            <a:off x="165523" y="4853354"/>
            <a:ext cx="8325334" cy="630840"/>
          </a:xfrm>
          <a:prstGeom prst="rect">
            <a:avLst/>
          </a:prstGeom>
          <a:noFill/>
          <a:ln w="57150">
            <a:solidFill>
              <a:srgbClr val="D070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51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2FE5DB4-9641-AEA3-21A2-B95019AFA99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EC84204-A2A5-3A9E-E2F0-74264697A0CA}"/>
              </a:ext>
            </a:extLst>
          </p:cNvPr>
          <p:cNvSpPr txBox="1"/>
          <p:nvPr/>
        </p:nvSpPr>
        <p:spPr>
          <a:xfrm>
            <a:off x="282969" y="1563110"/>
            <a:ext cx="11556540" cy="3466090"/>
          </a:xfrm>
          <a:prstGeom prst="rect">
            <a:avLst/>
          </a:prstGeom>
          <a:solidFill>
            <a:schemeClr val="bg1"/>
          </a:solidFill>
          <a:effectLst/>
        </p:spPr>
        <p:txBody>
          <a:bodyPr wrap="square" rtlCol="0">
            <a:noAutofit/>
          </a:bodyPr>
          <a:lstStyle/>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LEA/OEE must consult on the equitable participation of children attending private schools</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An equitable share is calculated</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The private school accesses the 21</a:t>
            </a:r>
            <a:r>
              <a:rPr kumimoji="0" lang="en-US" sz="2400" b="1" i="0" u="none" strike="noStrike" kern="1200" cap="none" spc="0" normalizeH="0" baseline="30000" noProof="0" dirty="0">
                <a:ln>
                  <a:noFill/>
                </a:ln>
                <a:solidFill>
                  <a:srgbClr val="002D72"/>
                </a:solidFill>
                <a:effectLst/>
                <a:uLnTx/>
                <a:uFillTx/>
                <a:latin typeface="Arial" panose="020B0604020202020204" pitchFamily="34" charset="0"/>
                <a:ea typeface="+mn-ea"/>
                <a:cs typeface="Arial" panose="020B0604020202020204" pitchFamily="34" charset="0"/>
              </a:rPr>
              <a:t>st</a:t>
            </a: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 Program at the LEA/OEE 	</a:t>
            </a:r>
          </a:p>
          <a:p>
            <a:pPr marL="457200" marR="0" lvl="1"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rPr>
              <a:t>*Does not constitute a separate program</a:t>
            </a:r>
          </a:p>
          <a:p>
            <a:pPr marL="457200" marR="0" lvl="1" indent="0" algn="l" defTabSz="914400" rtl="0" eaLnBrk="1" fontAlgn="base" latinLnBrk="0" hangingPunct="1">
              <a:lnSpc>
                <a:spcPct val="100000"/>
              </a:lnSpc>
              <a:spcBef>
                <a:spcPts val="0"/>
              </a:spcBef>
              <a:spcAft>
                <a:spcPts val="0"/>
              </a:spcAft>
              <a:buClrTx/>
              <a:buSzTx/>
              <a:buFontTx/>
              <a:buNone/>
              <a:tabLst/>
              <a:defRPr/>
            </a:pPr>
            <a:endParaRPr lang="en-US" sz="2400" b="1" dirty="0">
              <a:solidFill>
                <a:srgbClr val="002D72"/>
              </a:solidFill>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ts val="0"/>
              </a:spcBef>
              <a:spcAft>
                <a:spcPts val="0"/>
              </a:spcAft>
              <a:buClrTx/>
              <a:buSzTx/>
              <a:buFontTx/>
              <a:buNone/>
              <a:tabLst/>
              <a:defRPr/>
            </a:pPr>
            <a:endParaRPr lang="en-US" sz="2400" b="1" dirty="0">
              <a:solidFill>
                <a:srgbClr val="002D72"/>
              </a:solidFill>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ts val="0"/>
              </a:spcBef>
              <a:spcAft>
                <a:spcPts val="0"/>
              </a:spcAft>
              <a:buClrTx/>
              <a:buSzTx/>
              <a:buFontTx/>
              <a:buNone/>
              <a:tabLst/>
              <a:defRPr/>
            </a:pPr>
            <a:endParaRPr lang="en-US" sz="2400" b="1" dirty="0">
              <a:solidFill>
                <a:srgbClr val="002D72"/>
              </a:solidFill>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ts val="0"/>
              </a:spcBef>
              <a:spcAft>
                <a:spcPts val="0"/>
              </a:spcAft>
              <a:buClrTx/>
              <a:buSzTx/>
              <a:buFontTx/>
              <a:buNone/>
              <a:tabLst/>
              <a:defRPr/>
            </a:pPr>
            <a:r>
              <a:rPr lang="en-US" b="1" dirty="0">
                <a:solidFill>
                  <a:srgbClr val="910048"/>
                </a:solidFill>
                <a:latin typeface="Arial" panose="020B0604020202020204" pitchFamily="34" charset="0"/>
                <a:cs typeface="Arial" panose="020B0604020202020204" pitchFamily="34" charset="0"/>
              </a:rPr>
              <a:t>*OEE-Other Eligible Entity</a:t>
            </a:r>
          </a:p>
          <a:p>
            <a:pPr marL="457200" marR="0" lvl="1" indent="0" algn="l" defTabSz="914400" rtl="0" eaLnBrk="1" fontAlgn="base"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D72"/>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10C9725D-E52B-7781-D969-5FB949AC024A}"/>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692253EE-65FB-7F44-2510-E21DC6601672}"/>
              </a:ext>
            </a:extLst>
          </p:cNvPr>
          <p:cNvSpPr>
            <a:spLocks noGrp="1"/>
          </p:cNvSpPr>
          <p:nvPr>
            <p:ph type="title"/>
          </p:nvPr>
        </p:nvSpPr>
        <p:spPr>
          <a:xfrm>
            <a:off x="26178" y="117693"/>
            <a:ext cx="12165821" cy="779236"/>
          </a:xfrm>
        </p:spPr>
        <p:txBody>
          <a:bodyPr>
            <a:noAutofit/>
          </a:bodyPr>
          <a:lstStyle/>
          <a:p>
            <a:r>
              <a:rPr lang="en-US" sz="3900" b="1" dirty="0">
                <a:solidFill>
                  <a:schemeClr val="bg1"/>
                </a:solidFill>
                <a:effectLst>
                  <a:outerShdw blurRad="50800" dist="38100" dir="5400000" algn="t" rotWithShape="0">
                    <a:prstClr val="black">
                      <a:alpha val="40000"/>
                    </a:prstClr>
                  </a:outerShdw>
                </a:effectLst>
                <a:latin typeface="Montserrat" panose="02000505000000020004" pitchFamily="2" charset="0"/>
              </a:rPr>
              <a:t>Title IV-B</a:t>
            </a:r>
          </a:p>
        </p:txBody>
      </p:sp>
      <p:pic>
        <p:nvPicPr>
          <p:cNvPr id="5" name="Graphic 4">
            <a:extLst>
              <a:ext uri="{FF2B5EF4-FFF2-40B4-BE49-F238E27FC236}">
                <a16:creationId xmlns:a16="http://schemas.microsoft.com/office/drawing/2014/main" id="{B99951EF-A52F-98A2-AD72-794173DFBD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969" y="5601896"/>
            <a:ext cx="987587" cy="987587"/>
          </a:xfrm>
          <a:prstGeom prst="rect">
            <a:avLst/>
          </a:prstGeom>
        </p:spPr>
      </p:pic>
    </p:spTree>
    <p:extLst>
      <p:ext uri="{BB962C8B-B14F-4D97-AF65-F5344CB8AC3E}">
        <p14:creationId xmlns:p14="http://schemas.microsoft.com/office/powerpoint/2010/main" val="413244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000"/>
                                        <p:tgtEl>
                                          <p:spTgt spid="2">
                                            <p:txEl>
                                              <p:pRg st="7" end="7"/>
                                            </p:txEl>
                                          </p:spTgt>
                                        </p:tgtEl>
                                      </p:cBhvr>
                                    </p:animEffect>
                                    <p:anim calcmode="lin" valueType="num">
                                      <p:cBhvr>
                                        <p:cTn id="3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BBCB21B-E350-75F6-EA63-0ACF1EE9689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8036516-6F4D-356E-C4FE-690AD4EC0D29}"/>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9DB03FF-7DF1-C4FF-FCBA-5B422330BEB4}"/>
              </a:ext>
            </a:extLst>
          </p:cNvPr>
          <p:cNvSpPr>
            <a:spLocks noGrp="1"/>
          </p:cNvSpPr>
          <p:nvPr>
            <p:ph type="title"/>
          </p:nvPr>
        </p:nvSpPr>
        <p:spPr>
          <a:xfrm>
            <a:off x="26178" y="117693"/>
            <a:ext cx="12023983" cy="779236"/>
          </a:xfrm>
        </p:spPr>
        <p:txBody>
          <a:bodyPr>
            <a:noAutofit/>
          </a:bodyPr>
          <a:lstStyle/>
          <a:p>
            <a:r>
              <a:rPr lang="en-US" b="1" dirty="0">
                <a:solidFill>
                  <a:schemeClr val="bg1"/>
                </a:solidFill>
                <a:effectLst>
                  <a:outerShdw blurRad="50800" dist="38100" dir="5400000" algn="t" rotWithShape="0">
                    <a:prstClr val="black">
                      <a:alpha val="40000"/>
                    </a:prstClr>
                  </a:outerShdw>
                </a:effectLst>
                <a:latin typeface="Montserrat" panose="02000505000000020004" pitchFamily="2" charset="0"/>
              </a:rPr>
              <a:t>Pooling</a:t>
            </a:r>
          </a:p>
        </p:txBody>
      </p:sp>
      <p:sp>
        <p:nvSpPr>
          <p:cNvPr id="2" name="TextBox 1">
            <a:extLst>
              <a:ext uri="{FF2B5EF4-FFF2-40B4-BE49-F238E27FC236}">
                <a16:creationId xmlns:a16="http://schemas.microsoft.com/office/drawing/2014/main" id="{959C947D-18B9-DBC4-A05C-7D20033D20E6}"/>
              </a:ext>
            </a:extLst>
          </p:cNvPr>
          <p:cNvSpPr txBox="1"/>
          <p:nvPr/>
        </p:nvSpPr>
        <p:spPr>
          <a:xfrm>
            <a:off x="156282" y="2077372"/>
            <a:ext cx="11872880" cy="2356405"/>
          </a:xfrm>
          <a:prstGeom prst="rect">
            <a:avLst/>
          </a:prstGeom>
          <a:solidFill>
            <a:schemeClr val="bg1"/>
          </a:solidFill>
          <a:effectLst/>
        </p:spPr>
        <p:txBody>
          <a:bodyPr wrap="square" lIns="91440" tIns="45720" rIns="91440" bIns="45720" rtlCol="0" anchor="t">
            <a:noAutofit/>
          </a:bodyPr>
          <a:lstStyle/>
          <a:p>
            <a:pPr marL="285750" indent="-285750">
              <a:buFont typeface="Arial" panose="020B0604020202020204" pitchFamily="34" charset="0"/>
              <a:buChar char="•"/>
            </a:pPr>
            <a:r>
              <a:rPr lang="en-US" sz="2400" b="1" dirty="0">
                <a:solidFill>
                  <a:srgbClr val="002D72"/>
                </a:solidFill>
                <a:latin typeface="Arial" panose="020B0604020202020204" pitchFamily="34" charset="0"/>
                <a:cs typeface="Arial" panose="020B0604020202020204" pitchFamily="34" charset="0"/>
              </a:rPr>
              <a:t>Group of private schools (such as a group of schools under the authority of a single organization) pool funds generated in an LEA</a:t>
            </a:r>
          </a:p>
          <a:p>
            <a:pPr marL="285750" indent="-285750">
              <a:buFont typeface="Arial" panose="020B0604020202020204" pitchFamily="34" charset="0"/>
              <a:buChar char="•"/>
            </a:pPr>
            <a:r>
              <a:rPr lang="en-US" sz="2400" b="1" dirty="0">
                <a:solidFill>
                  <a:srgbClr val="002D72"/>
                </a:solidFill>
                <a:latin typeface="Arial" panose="020B0604020202020204" pitchFamily="34" charset="0"/>
                <a:cs typeface="Arial" panose="020B0604020202020204" pitchFamily="34" charset="0"/>
              </a:rPr>
              <a:t>Must establish criteria to determine the eligible private school students in greatest educational need to receive services</a:t>
            </a:r>
          </a:p>
          <a:p>
            <a:pPr marL="285750" indent="-285750">
              <a:buFont typeface="Arial" panose="020B0604020202020204" pitchFamily="34" charset="0"/>
              <a:buChar char="•"/>
            </a:pPr>
            <a:r>
              <a:rPr lang="en-US" sz="2400" b="1" dirty="0">
                <a:solidFill>
                  <a:srgbClr val="002D72"/>
                </a:solidFill>
                <a:latin typeface="Arial" panose="020B0604020202020204" pitchFamily="34" charset="0"/>
                <a:cs typeface="Arial" panose="020B0604020202020204" pitchFamily="34" charset="0"/>
              </a:rPr>
              <a:t>Services are based on educational need</a:t>
            </a:r>
          </a:p>
          <a:p>
            <a:pPr marL="285750" indent="-285750">
              <a:buFont typeface="Arial" panose="020B0604020202020204" pitchFamily="34" charset="0"/>
              <a:buChar char="•"/>
            </a:pPr>
            <a:r>
              <a:rPr lang="en-US" sz="2400" b="1" dirty="0">
                <a:solidFill>
                  <a:srgbClr val="002D72"/>
                </a:solidFill>
                <a:latin typeface="Arial" panose="020B0604020202020204" pitchFamily="34" charset="0"/>
                <a:cs typeface="Arial" panose="020B0604020202020204" pitchFamily="34" charset="0"/>
              </a:rPr>
              <a:t>MOU established by LEA in consultation</a:t>
            </a:r>
          </a:p>
          <a:p>
            <a:endParaRPr lang="en-US" sz="1600" b="1" dirty="0">
              <a:solidFill>
                <a:srgbClr val="002D72"/>
              </a:solidFill>
              <a:latin typeface="Arial" panose="020B0604020202020204" pitchFamily="34" charset="0"/>
              <a:cs typeface="Arial" panose="020B0604020202020204" pitchFamily="34" charset="0"/>
            </a:endParaRPr>
          </a:p>
        </p:txBody>
      </p:sp>
      <p:pic>
        <p:nvPicPr>
          <p:cNvPr id="6" name="Graphic 5" descr="A logo with a star and a flame&#10;&#10;Description automatically generated">
            <a:extLst>
              <a:ext uri="{FF2B5EF4-FFF2-40B4-BE49-F238E27FC236}">
                <a16:creationId xmlns:a16="http://schemas.microsoft.com/office/drawing/2014/main" id="{A7103D13-D8B4-DCA9-A3EF-AA7ED8095D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156" y="5792658"/>
            <a:ext cx="987587" cy="987587"/>
          </a:xfrm>
          <a:prstGeom prst="rect">
            <a:avLst/>
          </a:prstGeom>
        </p:spPr>
      </p:pic>
      <p:sp>
        <p:nvSpPr>
          <p:cNvPr id="7" name="TextBox 6">
            <a:extLst>
              <a:ext uri="{FF2B5EF4-FFF2-40B4-BE49-F238E27FC236}">
                <a16:creationId xmlns:a16="http://schemas.microsoft.com/office/drawing/2014/main" id="{D8EC88E4-F0D5-5C09-FE34-30E653754FA0}"/>
              </a:ext>
            </a:extLst>
          </p:cNvPr>
          <p:cNvSpPr txBox="1"/>
          <p:nvPr/>
        </p:nvSpPr>
        <p:spPr>
          <a:xfrm>
            <a:off x="162838" y="1008345"/>
            <a:ext cx="741958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DB905B"/>
                </a:solidFill>
                <a:latin typeface="Arial"/>
                <a:cs typeface="Arial"/>
              </a:rPr>
              <a:t>Pooling within an LEA</a:t>
            </a:r>
            <a:endParaRPr lang="en-US" dirty="0"/>
          </a:p>
        </p:txBody>
      </p:sp>
    </p:spTree>
    <p:extLst>
      <p:ext uri="{BB962C8B-B14F-4D97-AF65-F5344CB8AC3E}">
        <p14:creationId xmlns:p14="http://schemas.microsoft.com/office/powerpoint/2010/main" val="153916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F729CA-006C-A89B-D4E7-A232C671DBC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73D49AB-B75E-2A6C-3CD5-5DB8B1E86CB6}"/>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546E3A8-E434-E6B3-BB73-E0F45A874778}"/>
              </a:ext>
            </a:extLst>
          </p:cNvPr>
          <p:cNvSpPr>
            <a:spLocks noGrp="1"/>
          </p:cNvSpPr>
          <p:nvPr>
            <p:ph type="title"/>
          </p:nvPr>
        </p:nvSpPr>
        <p:spPr>
          <a:xfrm>
            <a:off x="26178" y="117693"/>
            <a:ext cx="12023983" cy="779236"/>
          </a:xfrm>
        </p:spPr>
        <p:txBody>
          <a:bodyPr>
            <a:noAutofit/>
          </a:bodyPr>
          <a:lstStyle/>
          <a:p>
            <a:r>
              <a:rPr lang="en-US" b="1" dirty="0">
                <a:solidFill>
                  <a:schemeClr val="bg1"/>
                </a:solidFill>
                <a:effectLst>
                  <a:outerShdw blurRad="50800" dist="38100" dir="5400000" algn="t" rotWithShape="0">
                    <a:prstClr val="black">
                      <a:alpha val="40000"/>
                    </a:prstClr>
                  </a:outerShdw>
                </a:effectLst>
                <a:latin typeface="Montserrat" panose="02000505000000020004" pitchFamily="2" charset="0"/>
              </a:rPr>
              <a:t>Pooling</a:t>
            </a:r>
          </a:p>
        </p:txBody>
      </p:sp>
      <p:sp>
        <p:nvSpPr>
          <p:cNvPr id="2" name="TextBox 1">
            <a:extLst>
              <a:ext uri="{FF2B5EF4-FFF2-40B4-BE49-F238E27FC236}">
                <a16:creationId xmlns:a16="http://schemas.microsoft.com/office/drawing/2014/main" id="{A5D20E9B-D25F-59F8-31AE-D1CA896FF8B1}"/>
              </a:ext>
            </a:extLst>
          </p:cNvPr>
          <p:cNvSpPr txBox="1"/>
          <p:nvPr/>
        </p:nvSpPr>
        <p:spPr>
          <a:xfrm>
            <a:off x="156282" y="2077372"/>
            <a:ext cx="11872880" cy="1824777"/>
          </a:xfrm>
          <a:prstGeom prst="rect">
            <a:avLst/>
          </a:prstGeom>
          <a:solidFill>
            <a:schemeClr val="bg1"/>
          </a:solidFill>
          <a:effectLst/>
        </p:spPr>
        <p:txBody>
          <a:bodyPr wrap="square" lIns="91440" tIns="45720" rIns="91440" bIns="45720" rtlCol="0" anchor="t">
            <a:noAutofit/>
          </a:bodyPr>
          <a:lstStyle/>
          <a:p>
            <a:pPr marL="285750" indent="-285750">
              <a:buFont typeface="Arial" panose="020B0604020202020204" pitchFamily="34" charset="0"/>
              <a:buChar char="•"/>
            </a:pPr>
            <a:r>
              <a:rPr lang="en-US" sz="2400" b="1" dirty="0">
                <a:solidFill>
                  <a:srgbClr val="002D72"/>
                </a:solidFill>
                <a:latin typeface="Arial" panose="020B0604020202020204" pitchFamily="34" charset="0"/>
                <a:cs typeface="Arial" panose="020B0604020202020204" pitchFamily="34" charset="0"/>
              </a:rPr>
              <a:t>Must establish criteria to determine the eligible private school students in greatest educational need to receive services</a:t>
            </a:r>
          </a:p>
          <a:p>
            <a:pPr marL="285750" indent="-285750">
              <a:buFont typeface="Arial" panose="020B0604020202020204" pitchFamily="34" charset="0"/>
              <a:buChar char="•"/>
            </a:pPr>
            <a:r>
              <a:rPr lang="en-US" sz="2400" b="1" dirty="0">
                <a:solidFill>
                  <a:srgbClr val="002D72"/>
                </a:solidFill>
                <a:latin typeface="Arial" panose="020B0604020202020204" pitchFamily="34" charset="0"/>
                <a:cs typeface="Arial" panose="020B0604020202020204" pitchFamily="34" charset="0"/>
              </a:rPr>
              <a:t>Services are based on educational need</a:t>
            </a:r>
          </a:p>
          <a:p>
            <a:pPr marL="285750" indent="-285750">
              <a:buFont typeface="Arial" panose="020B0604020202020204" pitchFamily="34" charset="0"/>
              <a:buChar char="•"/>
            </a:pPr>
            <a:r>
              <a:rPr lang="en-US" sz="2400" b="1" dirty="0">
                <a:solidFill>
                  <a:srgbClr val="002D72"/>
                </a:solidFill>
                <a:latin typeface="Arial" panose="020B0604020202020204" pitchFamily="34" charset="0"/>
                <a:cs typeface="Arial" panose="020B0604020202020204" pitchFamily="34" charset="0"/>
              </a:rPr>
              <a:t>MOU established by LEA in consultation</a:t>
            </a:r>
          </a:p>
          <a:p>
            <a:endParaRPr lang="en-US" sz="2400" b="1" dirty="0">
              <a:solidFill>
                <a:srgbClr val="002D72"/>
              </a:solidFill>
              <a:latin typeface="Arial" panose="020B0604020202020204" pitchFamily="34" charset="0"/>
              <a:cs typeface="Arial" panose="020B0604020202020204" pitchFamily="34" charset="0"/>
            </a:endParaRPr>
          </a:p>
          <a:p>
            <a:endParaRPr lang="en-US" sz="1600" b="1" dirty="0">
              <a:solidFill>
                <a:srgbClr val="002D72"/>
              </a:solidFill>
              <a:latin typeface="Arial" panose="020B0604020202020204" pitchFamily="34" charset="0"/>
              <a:cs typeface="Arial" panose="020B0604020202020204" pitchFamily="34" charset="0"/>
            </a:endParaRPr>
          </a:p>
        </p:txBody>
      </p:sp>
      <p:pic>
        <p:nvPicPr>
          <p:cNvPr id="6" name="Graphic 5" descr="A logo with a star and a flame&#10;&#10;Description automatically generated">
            <a:extLst>
              <a:ext uri="{FF2B5EF4-FFF2-40B4-BE49-F238E27FC236}">
                <a16:creationId xmlns:a16="http://schemas.microsoft.com/office/drawing/2014/main" id="{49A96F8C-BED3-0D2E-70BF-5B41112640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156" y="5792658"/>
            <a:ext cx="987587" cy="987587"/>
          </a:xfrm>
          <a:prstGeom prst="rect">
            <a:avLst/>
          </a:prstGeom>
        </p:spPr>
      </p:pic>
      <p:sp>
        <p:nvSpPr>
          <p:cNvPr id="7" name="TextBox 6">
            <a:extLst>
              <a:ext uri="{FF2B5EF4-FFF2-40B4-BE49-F238E27FC236}">
                <a16:creationId xmlns:a16="http://schemas.microsoft.com/office/drawing/2014/main" id="{F66D4B76-523A-A787-DF97-4254745669A1}"/>
              </a:ext>
            </a:extLst>
          </p:cNvPr>
          <p:cNvSpPr txBox="1"/>
          <p:nvPr/>
        </p:nvSpPr>
        <p:spPr>
          <a:xfrm>
            <a:off x="162838" y="1008345"/>
            <a:ext cx="741958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DB905B"/>
                </a:solidFill>
                <a:latin typeface="Arial"/>
                <a:cs typeface="Arial"/>
              </a:rPr>
              <a:t>Pooling Across LEAs</a:t>
            </a:r>
            <a:endParaRPr lang="en-US" dirty="0"/>
          </a:p>
        </p:txBody>
      </p:sp>
    </p:spTree>
    <p:extLst>
      <p:ext uri="{BB962C8B-B14F-4D97-AF65-F5344CB8AC3E}">
        <p14:creationId xmlns:p14="http://schemas.microsoft.com/office/powerpoint/2010/main" val="175399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5E7C17C-FAD1-9D18-7EE8-DCA1D174645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EB5AD61-33A4-1A9D-CB81-C6FDDD7DE14C}"/>
              </a:ext>
            </a:extLst>
          </p:cNvPr>
          <p:cNvSpPr txBox="1"/>
          <p:nvPr/>
        </p:nvSpPr>
        <p:spPr>
          <a:xfrm>
            <a:off x="216195" y="1217379"/>
            <a:ext cx="11759609" cy="5364173"/>
          </a:xfrm>
          <a:prstGeom prst="rect">
            <a:avLst/>
          </a:prstGeom>
          <a:solidFill>
            <a:schemeClr val="bg1"/>
          </a:solidFill>
          <a:effectLst/>
        </p:spPr>
        <p:txBody>
          <a:bodyPr wrap="square" lIns="91440" tIns="45720" rIns="91440" bIns="45720" rtlCol="0" anchor="t">
            <a:noAutofit/>
          </a:bodyPr>
          <a:lstStyle/>
          <a:p>
            <a:pPr marR="0" lvl="0" algn="l" defTabSz="914400" rtl="0" eaLnBrk="1" fontAlgn="auto" latinLnBrk="0" hangingPunct="1">
              <a:lnSpc>
                <a:spcPct val="100000"/>
              </a:lnSpc>
              <a:spcBef>
                <a:spcPts val="0"/>
              </a:spcBef>
              <a:spcAft>
                <a:spcPts val="0"/>
              </a:spcAft>
              <a:buClrTx/>
              <a:buSzTx/>
              <a:tabLst/>
              <a:defRPr/>
            </a:pPr>
            <a:r>
              <a:rPr lang="en-US" sz="2400" b="1" dirty="0">
                <a:solidFill>
                  <a:srgbClr val="002D72"/>
                </a:solidFill>
                <a:latin typeface="Arial" panose="020B0604020202020204" pitchFamily="34" charset="0"/>
                <a:ea typeface="Roboto"/>
                <a:cs typeface="Arial" panose="020B0604020202020204" pitchFamily="34" charset="0"/>
              </a:rPr>
              <a:t>Request for Quotation (RFQ)</a:t>
            </a:r>
            <a:br>
              <a:rPr lang="en-US" sz="2400" b="1" dirty="0">
                <a:solidFill>
                  <a:srgbClr val="002D72"/>
                </a:solidFill>
                <a:latin typeface="Arial" panose="020B0604020202020204" pitchFamily="34" charset="0"/>
                <a:ea typeface="Roboto"/>
                <a:cs typeface="Arial" panose="020B0604020202020204" pitchFamily="34" charset="0"/>
              </a:rPr>
            </a:br>
            <a:endParaRPr lang="en-US" sz="2400" b="1" dirty="0">
              <a:solidFill>
                <a:srgbClr val="002D72"/>
              </a:solidFill>
              <a:latin typeface="Arial" panose="020B0604020202020204" pitchFamily="34" charset="0"/>
              <a:ea typeface="Roboto"/>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i="0" dirty="0">
                <a:solidFill>
                  <a:srgbClr val="002D72"/>
                </a:solidFill>
                <a:effectLst/>
                <a:latin typeface="Arial" panose="020B0604020202020204" pitchFamily="34" charset="0"/>
                <a:cs typeface="Arial" panose="020B0604020202020204" pitchFamily="34" charset="0"/>
              </a:rPr>
              <a:t>Reques</a:t>
            </a:r>
            <a:r>
              <a:rPr lang="en-US" sz="2400" b="1" dirty="0">
                <a:solidFill>
                  <a:srgbClr val="002D72"/>
                </a:solidFill>
                <a:latin typeface="Arial" panose="020B0604020202020204" pitchFamily="34" charset="0"/>
                <a:cs typeface="Arial" panose="020B0604020202020204" pitchFamily="34" charset="0"/>
              </a:rPr>
              <a:t>t sent to suppliers with description &amp; other information of the </a:t>
            </a:r>
            <a:r>
              <a:rPr lang="en-US" sz="2400" b="1" i="0" dirty="0">
                <a:solidFill>
                  <a:srgbClr val="002D72"/>
                </a:solidFill>
                <a:effectLst/>
                <a:latin typeface="Arial" panose="020B0604020202020204" pitchFamily="34" charset="0"/>
                <a:cs typeface="Arial" panose="020B0604020202020204" pitchFamily="34" charset="0"/>
              </a:rPr>
              <a:t>product, solution, and/or service needed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002D72"/>
                </a:solidFill>
                <a:latin typeface="Arial" panose="020B0604020202020204" pitchFamily="34" charset="0"/>
                <a:cs typeface="Arial" panose="020B0604020202020204" pitchFamily="34" charset="0"/>
              </a:rPr>
              <a:t>Predetermined due date</a:t>
            </a:r>
            <a:endParaRPr lang="en-US" sz="2400" b="1" i="0" dirty="0">
              <a:solidFill>
                <a:srgbClr val="002D72"/>
              </a:solidFill>
              <a:effectLst/>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i="0" dirty="0">
                <a:solidFill>
                  <a:srgbClr val="002D72"/>
                </a:solidFill>
                <a:effectLst/>
                <a:latin typeface="Arial" panose="020B0604020202020204" pitchFamily="34" charset="0"/>
                <a:cs typeface="Arial" panose="020B0604020202020204" pitchFamily="34" charset="0"/>
              </a:rPr>
              <a:t>Exceed $10,000 but less than $100,000</a:t>
            </a:r>
          </a:p>
          <a:p>
            <a:pPr marR="0" lvl="0" algn="l" defTabSz="914400" rtl="0" eaLnBrk="1" fontAlgn="auto" latinLnBrk="0" hangingPunct="1">
              <a:lnSpc>
                <a:spcPct val="100000"/>
              </a:lnSpc>
              <a:spcBef>
                <a:spcPts val="0"/>
              </a:spcBef>
              <a:spcAft>
                <a:spcPts val="0"/>
              </a:spcAft>
              <a:buClrTx/>
              <a:buSzTx/>
              <a:tabLst/>
              <a:defRPr/>
            </a:pPr>
            <a:endParaRPr lang="en-US" sz="2400" b="1" dirty="0">
              <a:solidFill>
                <a:srgbClr val="910048"/>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2400" b="1" dirty="0">
                <a:solidFill>
                  <a:srgbClr val="910048"/>
                </a:solidFill>
                <a:latin typeface="Arial" panose="020B0604020202020204" pitchFamily="34" charset="0"/>
                <a:cs typeface="Arial" panose="020B0604020202020204" pitchFamily="34" charset="0"/>
              </a:rPr>
              <a:t>Evaluation/Recommendation for award: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910048"/>
                </a:solidFill>
                <a:latin typeface="Arial" panose="020B0604020202020204" pitchFamily="34" charset="0"/>
                <a:cs typeface="Arial" panose="020B0604020202020204" pitchFamily="34" charset="0"/>
              </a:rPr>
              <a:t>Best price </a:t>
            </a:r>
            <a:r>
              <a:rPr lang="en-US" b="1" dirty="0">
                <a:solidFill>
                  <a:srgbClr val="D0702C"/>
                </a:solidFill>
                <a:latin typeface="Arial" panose="020B0604020202020204" pitchFamily="34" charset="0"/>
                <a:cs typeface="Arial" panose="020B0604020202020204" pitchFamily="34" charset="0"/>
              </a:rPr>
              <a:t>(IFB – invitation for bid/competitive sealed bid)</a:t>
            </a:r>
            <a:endParaRPr lang="en-US" b="1" dirty="0">
              <a:solidFill>
                <a:srgbClr val="910048"/>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910048"/>
                </a:solidFill>
                <a:latin typeface="Arial" panose="020B0604020202020204" pitchFamily="34" charset="0"/>
                <a:cs typeface="Arial" panose="020B0604020202020204" pitchFamily="34" charset="0"/>
              </a:rPr>
              <a:t>Quality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910048"/>
                </a:solidFill>
                <a:latin typeface="Arial" panose="020B0604020202020204" pitchFamily="34" charset="0"/>
                <a:cs typeface="Arial" panose="020B0604020202020204" pitchFamily="34" charset="0"/>
              </a:rPr>
              <a:t>Delivery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910048"/>
                </a:solidFill>
                <a:latin typeface="Arial" panose="020B0604020202020204" pitchFamily="34" charset="0"/>
                <a:cs typeface="Arial" panose="020B0604020202020204" pitchFamily="34" charset="0"/>
              </a:rPr>
              <a:t>Service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910048"/>
                </a:solidFill>
                <a:latin typeface="Arial" panose="020B0604020202020204" pitchFamily="34" charset="0"/>
                <a:cs typeface="Arial" panose="020B0604020202020204" pitchFamily="34" charset="0"/>
              </a:rPr>
              <a:t>Past performance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910048"/>
                </a:solidFill>
                <a:latin typeface="Arial" panose="020B0604020202020204" pitchFamily="34" charset="0"/>
                <a:cs typeface="Arial" panose="020B0604020202020204" pitchFamily="34" charset="0"/>
              </a:rPr>
              <a:t>Reliability</a:t>
            </a:r>
            <a:endParaRPr lang="en-US" sz="2400" b="1" i="0" dirty="0">
              <a:solidFill>
                <a:srgbClr val="910048"/>
              </a:solidFill>
              <a:effectLst/>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400" b="1" i="0" u="none" strike="noStrike" kern="1200" cap="none" spc="0" normalizeH="0" baseline="0" noProof="0" dirty="0">
              <a:ln>
                <a:noFill/>
              </a:ln>
              <a:solidFill>
                <a:srgbClr val="002D72"/>
              </a:solidFill>
              <a:effectLst/>
              <a:uLnTx/>
              <a:uFillTx/>
              <a:latin typeface="Arial" panose="020B0604020202020204" pitchFamily="34" charset="0"/>
              <a:ea typeface="Roboto"/>
              <a:cs typeface="Arial" panose="020B0604020202020204" pitchFamily="34" charset="0"/>
            </a:endParaRPr>
          </a:p>
        </p:txBody>
      </p:sp>
      <p:sp>
        <p:nvSpPr>
          <p:cNvPr id="3" name="Rectangle 2">
            <a:extLst>
              <a:ext uri="{FF2B5EF4-FFF2-40B4-BE49-F238E27FC236}">
                <a16:creationId xmlns:a16="http://schemas.microsoft.com/office/drawing/2014/main" id="{49823583-8970-930C-9B2D-8CDD5500B43D}"/>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1F89A21-2CB4-1132-DAB3-919DECB8E767}"/>
              </a:ext>
            </a:extLst>
          </p:cNvPr>
          <p:cNvSpPr>
            <a:spLocks noGrp="1"/>
          </p:cNvSpPr>
          <p:nvPr>
            <p:ph type="title"/>
          </p:nvPr>
        </p:nvSpPr>
        <p:spPr>
          <a:xfrm>
            <a:off x="26179" y="117693"/>
            <a:ext cx="10515600" cy="779236"/>
          </a:xfrm>
        </p:spPr>
        <p:txBody>
          <a:bodyPr>
            <a:normAutofit fontScale="90000"/>
          </a:bodyPr>
          <a:lstStyle/>
          <a:p>
            <a:r>
              <a:rPr lang="en-US" sz="6000" b="1" dirty="0">
                <a:solidFill>
                  <a:schemeClr val="bg1"/>
                </a:solidFill>
                <a:effectLst>
                  <a:outerShdw blurRad="50800" dist="38100" dir="5400000" algn="t" rotWithShape="0">
                    <a:prstClr val="black">
                      <a:alpha val="40000"/>
                    </a:prstClr>
                  </a:outerShdw>
                </a:effectLst>
                <a:latin typeface="Montserrat" panose="02000505000000020004" pitchFamily="2" charset="0"/>
              </a:rPr>
              <a:t>Background/Understanding</a:t>
            </a:r>
          </a:p>
        </p:txBody>
      </p:sp>
      <p:pic>
        <p:nvPicPr>
          <p:cNvPr id="5" name="Graphic 4">
            <a:extLst>
              <a:ext uri="{FF2B5EF4-FFF2-40B4-BE49-F238E27FC236}">
                <a16:creationId xmlns:a16="http://schemas.microsoft.com/office/drawing/2014/main" id="{17542284-6ADA-1AA2-FCC5-A228DE0AB1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82592" y="5391947"/>
            <a:ext cx="987587" cy="987587"/>
          </a:xfrm>
          <a:prstGeom prst="rect">
            <a:avLst/>
          </a:prstGeom>
        </p:spPr>
      </p:pic>
    </p:spTree>
    <p:extLst>
      <p:ext uri="{BB962C8B-B14F-4D97-AF65-F5344CB8AC3E}">
        <p14:creationId xmlns:p14="http://schemas.microsoft.com/office/powerpoint/2010/main" val="222436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 calcmode="lin" valueType="num">
                                      <p:cBhvr additive="base">
                                        <p:cTn id="2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 calcmode="lin" valueType="num">
                                      <p:cBhvr additive="base">
                                        <p:cTn id="2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 calcmode="lin" valueType="num">
                                      <p:cBhvr additive="base">
                                        <p:cTn id="30"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 calcmode="lin" valueType="num">
                                      <p:cBhvr additive="base">
                                        <p:cTn id="34"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 calcmode="lin" valueType="num">
                                      <p:cBhvr additive="base">
                                        <p:cTn id="38"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 calcmode="lin" valueType="num">
                                      <p:cBhvr additive="base">
                                        <p:cTn id="42"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
                                            <p:txEl>
                                              <p:pRg st="11" end="11"/>
                                            </p:txEl>
                                          </p:spTgt>
                                        </p:tgtEl>
                                        <p:attrNameLst>
                                          <p:attrName>style.visibility</p:attrName>
                                        </p:attrNameLst>
                                      </p:cBhvr>
                                      <p:to>
                                        <p:strVal val="visible"/>
                                      </p:to>
                                    </p:set>
                                    <p:anim calcmode="lin" valueType="num">
                                      <p:cBhvr additive="base">
                                        <p:cTn id="46"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CCE6B-46A2-84C2-83DD-DC943B7A208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279A665-7F98-6AA5-E444-88D35CF0E315}"/>
              </a:ext>
            </a:extLst>
          </p:cNvPr>
          <p:cNvSpPr txBox="1"/>
          <p:nvPr/>
        </p:nvSpPr>
        <p:spPr>
          <a:xfrm>
            <a:off x="26179" y="1041666"/>
            <a:ext cx="12192001" cy="5698642"/>
          </a:xfrm>
          <a:prstGeom prst="rect">
            <a:avLst/>
          </a:prstGeom>
          <a:solidFill>
            <a:schemeClr val="bg1"/>
          </a:solidFill>
          <a:effectLst/>
        </p:spPr>
        <p:txBody>
          <a:bodyPr wrap="square" lIns="91440" tIns="45720" rIns="91440" bIns="45720" rtlCol="0" anchor="t">
            <a:noAutofit/>
          </a:bodyPr>
          <a:lstStyle/>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Private schools have the option to choose which vendor they would like to use for equitable services. </a:t>
            </a:r>
            <a:r>
              <a:rPr lang="en-US"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F</a:t>
            </a: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 </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The rate LEAs pay for equitable services is up to the vendor chosen. </a:t>
            </a:r>
            <a:r>
              <a:rPr lang="en-US"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F</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The private school must provide the same services that the LEA provides (“equitable” services). </a:t>
            </a:r>
            <a:r>
              <a:rPr lang="en-US"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F</a:t>
            </a: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 </a:t>
            </a:r>
            <a:endParaRPr lang="en-US" b="1" i="1" kern="100" dirty="0">
              <a:solidFill>
                <a:srgbClr val="002D72"/>
              </a:solidFill>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The sole purchase of materials or a program, such as IXL, is allowable for Title I-A. </a:t>
            </a:r>
            <a:r>
              <a:rPr lang="en-US"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F</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Private schools own all materials purchased by ESEA grant funds. </a:t>
            </a:r>
            <a:r>
              <a:rPr lang="en-US"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F</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Private schools are allowed to decline the use of funds for family engagement for LEA grant  awards over $500,000.00. </a:t>
            </a:r>
            <a:r>
              <a:rPr lang="en-US"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F</a:t>
            </a:r>
            <a:endParaRPr lang="en-US" kern="100" dirty="0">
              <a:solidFill>
                <a:srgbClr val="910048"/>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Family engagement activities may be used for schoolwide events at private schools. </a:t>
            </a:r>
            <a:r>
              <a:rPr lang="en-US"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F</a:t>
            </a:r>
            <a:endParaRPr lang="en-US" kern="100" dirty="0">
              <a:solidFill>
                <a:srgbClr val="910048"/>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The purchase of an online subscription software that has both secular and non-secular content is not allowable and may not be prorated. </a:t>
            </a:r>
            <a:r>
              <a:rPr lang="en-US"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T</a:t>
            </a:r>
            <a:endParaRPr lang="en-US" kern="100" dirty="0">
              <a:solidFill>
                <a:srgbClr val="910048"/>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Once a prorated amount is determined, it is only applied to the private school’s conference registration. </a:t>
            </a:r>
            <a:r>
              <a:rPr lang="en-US"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F</a:t>
            </a:r>
            <a:endParaRPr lang="en-US" kern="100" dirty="0">
              <a:solidFill>
                <a:srgbClr val="910048"/>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An LEA may not wait to receive director approval before beginning programs at private schools. </a:t>
            </a:r>
            <a:r>
              <a:rPr lang="en-US"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T</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The LEA may not determine how many times the private school revises their plan. </a:t>
            </a:r>
            <a:r>
              <a:rPr lang="en-US"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T</a:t>
            </a:r>
            <a:endParaRPr lang="en-US" kern="100" dirty="0">
              <a:solidFill>
                <a:srgbClr val="910048"/>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Students who qualified for funding are the same students who are eligible to receive services in ESEA programs. </a:t>
            </a:r>
            <a:r>
              <a:rPr lang="en-US"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F</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The private school may not change their intervention groups once the year begins. </a:t>
            </a:r>
            <a:r>
              <a:rPr lang="en-US"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F</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Title I-A funds must only be used on instructional services. </a:t>
            </a:r>
            <a:r>
              <a:rPr lang="en-US"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F</a:t>
            </a: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 </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All staff funded through ESEA must be appropriately certified. </a:t>
            </a:r>
            <a:r>
              <a:rPr lang="en-US"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F</a:t>
            </a:r>
            <a:endParaRPr lang="en-US" kern="100" dirty="0">
              <a:solidFill>
                <a:srgbClr val="002D72"/>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Font typeface="+mj-lt"/>
              <a:buAutoNum type="arabicPeriod"/>
            </a:pPr>
            <a:r>
              <a:rPr lang="en-US" b="1" i="1" kern="100" dirty="0">
                <a:solidFill>
                  <a:srgbClr val="002D72"/>
                </a:solidFill>
                <a:effectLst/>
                <a:latin typeface="Arial" panose="020B0604020202020204" pitchFamily="34" charset="0"/>
                <a:ea typeface="Aptos" panose="020B0004020202020204" pitchFamily="34" charset="0"/>
                <a:cs typeface="Arial" panose="020B0604020202020204" pitchFamily="34" charset="0"/>
              </a:rPr>
              <a:t>A service provider may receive planning time to prepare for Title I-A, I-C, III-A, or IV-A instruction as applicable. </a:t>
            </a:r>
            <a:r>
              <a:rPr lang="en-US" b="1" i="1" kern="100" dirty="0">
                <a:solidFill>
                  <a:srgbClr val="910048"/>
                </a:solidFill>
                <a:effectLst/>
                <a:latin typeface="Arial" panose="020B0604020202020204" pitchFamily="34" charset="0"/>
                <a:ea typeface="Aptos" panose="020B0004020202020204" pitchFamily="34" charset="0"/>
                <a:cs typeface="Arial" panose="020B0604020202020204" pitchFamily="34" charset="0"/>
              </a:rPr>
              <a:t>T</a:t>
            </a:r>
            <a:endParaRPr lang="en-US" kern="100" dirty="0">
              <a:solidFill>
                <a:srgbClr val="910048"/>
              </a:solidFill>
              <a:effectLst/>
              <a:latin typeface="Arial" panose="020B0604020202020204" pitchFamily="34" charset="0"/>
              <a:ea typeface="Aptos" panose="020B00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EAEB816-8D8B-6422-13DE-B057E1324C24}"/>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229866F-0102-28AE-AFC1-681972520DB6}"/>
              </a:ext>
            </a:extLst>
          </p:cNvPr>
          <p:cNvSpPr>
            <a:spLocks noGrp="1"/>
          </p:cNvSpPr>
          <p:nvPr>
            <p:ph type="title"/>
          </p:nvPr>
        </p:nvSpPr>
        <p:spPr>
          <a:xfrm>
            <a:off x="26179" y="117693"/>
            <a:ext cx="10515600" cy="779236"/>
          </a:xfrm>
        </p:spPr>
        <p:txBody>
          <a:bodyPr>
            <a:normAutofit fontScale="90000"/>
          </a:bodyPr>
          <a:lstStyle/>
          <a:p>
            <a:r>
              <a:rPr lang="en-US" sz="6000" b="1" dirty="0">
                <a:solidFill>
                  <a:schemeClr val="bg1"/>
                </a:solidFill>
                <a:effectLst>
                  <a:outerShdw blurRad="50800" dist="38100" dir="5400000" algn="t" rotWithShape="0">
                    <a:prstClr val="black">
                      <a:alpha val="40000"/>
                    </a:prstClr>
                  </a:outerShdw>
                </a:effectLst>
                <a:latin typeface="Montserrat" panose="02000505000000020004" pitchFamily="2" charset="0"/>
              </a:rPr>
              <a:t>What do you know?      T/F</a:t>
            </a:r>
          </a:p>
        </p:txBody>
      </p:sp>
      <p:pic>
        <p:nvPicPr>
          <p:cNvPr id="5" name="Graphic 4">
            <a:extLst>
              <a:ext uri="{FF2B5EF4-FFF2-40B4-BE49-F238E27FC236}">
                <a16:creationId xmlns:a16="http://schemas.microsoft.com/office/drawing/2014/main" id="{D20E0D4B-F1A8-6612-5673-6564F8B094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37420" y="27038"/>
            <a:ext cx="987587" cy="987587"/>
          </a:xfrm>
          <a:prstGeom prst="rect">
            <a:avLst/>
          </a:prstGeom>
        </p:spPr>
      </p:pic>
    </p:spTree>
    <p:extLst>
      <p:ext uri="{BB962C8B-B14F-4D97-AF65-F5344CB8AC3E}">
        <p14:creationId xmlns:p14="http://schemas.microsoft.com/office/powerpoint/2010/main" val="43141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p:cTn id="29"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 calcmode="lin" valueType="num">
                                      <p:cBhvr additive="base">
                                        <p:cTn id="36"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 calcmode="lin" valueType="num">
                                      <p:cBhvr>
                                        <p:cTn id="47"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49" dur="500"/>
                                        <p:tgtEl>
                                          <p:spTgt spid="2">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 calcmode="lin" valueType="num">
                                      <p:cBhvr>
                                        <p:cTn id="54"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5"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6" dur="500"/>
                                        <p:tgtEl>
                                          <p:spTgt spid="2">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p:cTn id="61"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62"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63" dur="500"/>
                                        <p:tgtEl>
                                          <p:spTgt spid="2">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2">
                                            <p:txEl>
                                              <p:pRg st="10" end="10"/>
                                            </p:txEl>
                                          </p:spTgt>
                                        </p:tgtEl>
                                        <p:attrNameLst>
                                          <p:attrName>style.visibility</p:attrName>
                                        </p:attrNameLst>
                                      </p:cBhvr>
                                      <p:to>
                                        <p:strVal val="visible"/>
                                      </p:to>
                                    </p:set>
                                    <p:animEffect transition="in" filter="circle(in)">
                                      <p:cBhvr>
                                        <p:cTn id="68" dur="2000"/>
                                        <p:tgtEl>
                                          <p:spTgt spid="2">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Effect transition="in" filter="wipe(down)">
                                      <p:cBhvr>
                                        <p:cTn id="73" dur="500"/>
                                        <p:tgtEl>
                                          <p:spTgt spid="2">
                                            <p:txEl>
                                              <p:pRg st="11" end="1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2">
                                            <p:txEl>
                                              <p:pRg st="12" end="12"/>
                                            </p:txEl>
                                          </p:spTgt>
                                        </p:tgtEl>
                                        <p:attrNameLst>
                                          <p:attrName>style.visibility</p:attrName>
                                        </p:attrNameLst>
                                      </p:cBhvr>
                                      <p:to>
                                        <p:strVal val="visible"/>
                                      </p:to>
                                    </p:set>
                                    <p:animEffect transition="in" filter="barn(inVertical)">
                                      <p:cBhvr>
                                        <p:cTn id="78" dur="500"/>
                                        <p:tgtEl>
                                          <p:spTgt spid="2">
                                            <p:txEl>
                                              <p:pRg st="12" end="1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2">
                                            <p:txEl>
                                              <p:pRg st="13" end="13"/>
                                            </p:txEl>
                                          </p:spTgt>
                                        </p:tgtEl>
                                        <p:attrNameLst>
                                          <p:attrName>style.visibility</p:attrName>
                                        </p:attrNameLst>
                                      </p:cBhvr>
                                      <p:to>
                                        <p:strVal val="visible"/>
                                      </p:to>
                                    </p:set>
                                    <p:animEffect transition="in" filter="randombar(horizontal)">
                                      <p:cBhvr>
                                        <p:cTn id="83" dur="500"/>
                                        <p:tgtEl>
                                          <p:spTgt spid="2">
                                            <p:txEl>
                                              <p:pRg st="13" end="13"/>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2">
                                            <p:txEl>
                                              <p:pRg st="14" end="14"/>
                                            </p:txEl>
                                          </p:spTgt>
                                        </p:tgtEl>
                                        <p:attrNameLst>
                                          <p:attrName>style.visibility</p:attrName>
                                        </p:attrNameLst>
                                      </p:cBhvr>
                                      <p:to>
                                        <p:strVal val="visible"/>
                                      </p:to>
                                    </p:set>
                                    <p:anim calcmode="lin" valueType="num">
                                      <p:cBhvr additive="base">
                                        <p:cTn id="88"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
                                            <p:txEl>
                                              <p:pRg st="15" end="15"/>
                                            </p:txEl>
                                          </p:spTgt>
                                        </p:tgtEl>
                                        <p:attrNameLst>
                                          <p:attrName>style.visibility</p:attrName>
                                        </p:attrNameLst>
                                      </p:cBhvr>
                                      <p:to>
                                        <p:strVal val="visible"/>
                                      </p:to>
                                    </p:set>
                                    <p:animEffect transition="in" filter="fade">
                                      <p:cBhvr>
                                        <p:cTn id="94"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7CF86-025B-66D0-8A92-6D91F0E79BC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E7A64FD-28D1-BA36-A5D9-4760565C0347}"/>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BD00FA53-1481-08D0-C19B-22AABFEA96DF}"/>
              </a:ext>
            </a:extLst>
          </p:cNvPr>
          <p:cNvSpPr>
            <a:spLocks noGrp="1"/>
          </p:cNvSpPr>
          <p:nvPr>
            <p:ph type="title"/>
          </p:nvPr>
        </p:nvSpPr>
        <p:spPr>
          <a:xfrm>
            <a:off x="26178" y="117693"/>
            <a:ext cx="12165821" cy="779236"/>
          </a:xfrm>
        </p:spPr>
        <p:txBody>
          <a:bodyPr>
            <a:noAutofit/>
          </a:bodyPr>
          <a:lstStyle/>
          <a:p>
            <a:r>
              <a:rPr lang="en-US" sz="3900" b="1" dirty="0">
                <a:solidFill>
                  <a:schemeClr val="bg1"/>
                </a:solidFill>
                <a:effectLst>
                  <a:outerShdw blurRad="50800" dist="38100" dir="5400000" algn="t" rotWithShape="0">
                    <a:prstClr val="black">
                      <a:alpha val="40000"/>
                    </a:prstClr>
                  </a:outerShdw>
                </a:effectLst>
                <a:latin typeface="Montserrat" panose="02000505000000020004" pitchFamily="2" charset="0"/>
              </a:rPr>
              <a:t>Equitable Service Office Hours</a:t>
            </a:r>
          </a:p>
        </p:txBody>
      </p:sp>
      <p:pic>
        <p:nvPicPr>
          <p:cNvPr id="5" name="Graphic 4">
            <a:extLst>
              <a:ext uri="{FF2B5EF4-FFF2-40B4-BE49-F238E27FC236}">
                <a16:creationId xmlns:a16="http://schemas.microsoft.com/office/drawing/2014/main" id="{EECB5602-F8D9-C676-BAB8-6EC238E894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009" y="5719591"/>
            <a:ext cx="987587" cy="987587"/>
          </a:xfrm>
          <a:prstGeom prst="rect">
            <a:avLst/>
          </a:prstGeom>
        </p:spPr>
      </p:pic>
      <p:sp>
        <p:nvSpPr>
          <p:cNvPr id="7" name="TextBox 6">
            <a:extLst>
              <a:ext uri="{FF2B5EF4-FFF2-40B4-BE49-F238E27FC236}">
                <a16:creationId xmlns:a16="http://schemas.microsoft.com/office/drawing/2014/main" id="{EF09D0D7-8763-E463-88D7-B6F69A957948}"/>
              </a:ext>
            </a:extLst>
          </p:cNvPr>
          <p:cNvSpPr txBox="1"/>
          <p:nvPr/>
        </p:nvSpPr>
        <p:spPr>
          <a:xfrm>
            <a:off x="155009" y="1371600"/>
            <a:ext cx="11817251" cy="954107"/>
          </a:xfrm>
          <a:prstGeom prst="rect">
            <a:avLst/>
          </a:prstGeom>
          <a:noFill/>
        </p:spPr>
        <p:txBody>
          <a:bodyPr wrap="square" rtlCol="0">
            <a:spAutoFit/>
          </a:bodyPr>
          <a:lstStyle/>
          <a:p>
            <a:r>
              <a:rPr lang="en-US" sz="2800" b="1" dirty="0">
                <a:solidFill>
                  <a:srgbClr val="002D72"/>
                </a:solidFill>
                <a:latin typeface="Arial" panose="020B0604020202020204" pitchFamily="34" charset="0"/>
                <a:cs typeface="Arial" panose="020B0604020202020204" pitchFamily="34" charset="0"/>
              </a:rPr>
              <a:t>2</a:t>
            </a:r>
            <a:r>
              <a:rPr lang="en-US" sz="2800" b="1" baseline="30000" dirty="0">
                <a:solidFill>
                  <a:srgbClr val="002D72"/>
                </a:solidFill>
                <a:latin typeface="Arial" panose="020B0604020202020204" pitchFamily="34" charset="0"/>
                <a:cs typeface="Arial" panose="020B0604020202020204" pitchFamily="34" charset="0"/>
              </a:rPr>
              <a:t>nd</a:t>
            </a:r>
            <a:r>
              <a:rPr lang="en-US" sz="2800" b="1" dirty="0">
                <a:solidFill>
                  <a:srgbClr val="002D72"/>
                </a:solidFill>
                <a:latin typeface="Arial" panose="020B0604020202020204" pitchFamily="34" charset="0"/>
                <a:cs typeface="Arial" panose="020B0604020202020204" pitchFamily="34" charset="0"/>
              </a:rPr>
              <a:t> Thursday of Every Month from 10:30-11:30 </a:t>
            </a:r>
          </a:p>
          <a:p>
            <a:endParaRPr lang="en-US" sz="2800" b="1" dirty="0">
              <a:solidFill>
                <a:srgbClr val="002D72"/>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1B1BC02-E1F6-A722-9C64-EEF5D413509C}"/>
              </a:ext>
            </a:extLst>
          </p:cNvPr>
          <p:cNvPicPr>
            <a:picLocks noChangeAspect="1"/>
          </p:cNvPicPr>
          <p:nvPr/>
        </p:nvPicPr>
        <p:blipFill>
          <a:blip r:embed="rId4"/>
          <a:stretch>
            <a:fillRect/>
          </a:stretch>
        </p:blipFill>
        <p:spPr>
          <a:xfrm>
            <a:off x="1847608" y="1848653"/>
            <a:ext cx="8432052" cy="4635063"/>
          </a:xfrm>
          <a:prstGeom prst="rect">
            <a:avLst/>
          </a:prstGeom>
        </p:spPr>
      </p:pic>
      <p:sp>
        <p:nvSpPr>
          <p:cNvPr id="12" name="Oval 11">
            <a:extLst>
              <a:ext uri="{FF2B5EF4-FFF2-40B4-BE49-F238E27FC236}">
                <a16:creationId xmlns:a16="http://schemas.microsoft.com/office/drawing/2014/main" id="{46A11CC8-069F-0388-9C72-E8BAA5B4E9B7}"/>
              </a:ext>
            </a:extLst>
          </p:cNvPr>
          <p:cNvSpPr/>
          <p:nvPr/>
        </p:nvSpPr>
        <p:spPr>
          <a:xfrm>
            <a:off x="1594884" y="5964865"/>
            <a:ext cx="5007935" cy="627322"/>
          </a:xfrm>
          <a:prstGeom prst="ellipse">
            <a:avLst/>
          </a:prstGeom>
          <a:noFill/>
          <a:ln w="57150">
            <a:solidFill>
              <a:srgbClr val="9100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108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523D784-A361-3B1E-1A34-13B19A89530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A49A612-0B64-61EE-E6E1-AFC669C8B645}"/>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4337436-6ADC-4748-3267-ACCBA33A67B1}"/>
              </a:ext>
            </a:extLst>
          </p:cNvPr>
          <p:cNvSpPr>
            <a:spLocks noGrp="1"/>
          </p:cNvSpPr>
          <p:nvPr>
            <p:ph type="title"/>
          </p:nvPr>
        </p:nvSpPr>
        <p:spPr>
          <a:xfrm>
            <a:off x="26178" y="117693"/>
            <a:ext cx="12023983" cy="779236"/>
          </a:xfrm>
        </p:spPr>
        <p:txBody>
          <a:bodyPr>
            <a:noAutofit/>
          </a:bodyPr>
          <a:lstStyle/>
          <a:p>
            <a:r>
              <a:rPr lang="en-US" b="1" dirty="0">
                <a:solidFill>
                  <a:schemeClr val="bg1"/>
                </a:solidFill>
                <a:effectLst>
                  <a:outerShdw blurRad="50800" dist="38100" dir="5400000" algn="t" rotWithShape="0">
                    <a:prstClr val="black">
                      <a:alpha val="40000"/>
                    </a:prstClr>
                  </a:outerShdw>
                </a:effectLst>
                <a:latin typeface="Montserrat" panose="02000505000000020004" pitchFamily="2" charset="0"/>
              </a:rPr>
              <a:t>Resources</a:t>
            </a:r>
          </a:p>
        </p:txBody>
      </p:sp>
      <p:sp>
        <p:nvSpPr>
          <p:cNvPr id="2" name="TextBox 1">
            <a:extLst>
              <a:ext uri="{FF2B5EF4-FFF2-40B4-BE49-F238E27FC236}">
                <a16:creationId xmlns:a16="http://schemas.microsoft.com/office/drawing/2014/main" id="{2EBD652B-28A4-F59E-3A44-95DB65D21274}"/>
              </a:ext>
            </a:extLst>
          </p:cNvPr>
          <p:cNvSpPr txBox="1"/>
          <p:nvPr/>
        </p:nvSpPr>
        <p:spPr>
          <a:xfrm>
            <a:off x="156282" y="1132320"/>
            <a:ext cx="11872880" cy="5460985"/>
          </a:xfrm>
          <a:prstGeom prst="rect">
            <a:avLst/>
          </a:prstGeom>
          <a:solidFill>
            <a:schemeClr val="bg1"/>
          </a:solidFill>
          <a:effectLst/>
        </p:spPr>
        <p:txBody>
          <a:bodyPr wrap="square" lIns="91440" tIns="45720" rIns="91440" bIns="45720" rtlCol="0" anchor="t">
            <a:noAutofit/>
          </a:bodyPr>
          <a:lstStyle/>
          <a:p>
            <a:r>
              <a:rPr lang="en-US" sz="2000" b="1" dirty="0">
                <a:solidFill>
                  <a:srgbClr val="002D72"/>
                </a:solidFill>
                <a:latin typeface="Arial" panose="020B0604020202020204" pitchFamily="34" charset="0"/>
                <a:cs typeface="Arial" panose="020B0604020202020204" pitchFamily="34" charset="0"/>
              </a:rPr>
              <a:t>Arizona Department of Administration Procurement </a:t>
            </a:r>
            <a:br>
              <a:rPr lang="en-US" sz="2000" b="1" dirty="0">
                <a:solidFill>
                  <a:srgbClr val="002D72"/>
                </a:solidFill>
                <a:latin typeface="Arial" panose="020B0604020202020204" pitchFamily="34" charset="0"/>
                <a:cs typeface="Arial" panose="020B0604020202020204" pitchFamily="34" charset="0"/>
              </a:rPr>
            </a:br>
            <a:r>
              <a:rPr lang="en-US" sz="2000" b="1" dirty="0">
                <a:solidFill>
                  <a:srgbClr val="002D72"/>
                </a:solidFill>
                <a:latin typeface="Arial" panose="020B0604020202020204" pitchFamily="34" charset="0"/>
                <a:cs typeface="Arial" panose="020B0604020202020204" pitchFamily="34" charset="0"/>
                <a:hlinkClick r:id="rId3"/>
              </a:rPr>
              <a:t>https://spo.az.gov/</a:t>
            </a:r>
            <a:endParaRPr lang="en-US" sz="2000" b="1" dirty="0">
              <a:solidFill>
                <a:srgbClr val="002D72"/>
              </a:solidFill>
              <a:latin typeface="Arial" panose="020B0604020202020204" pitchFamily="34" charset="0"/>
              <a:cs typeface="Arial" panose="020B0604020202020204" pitchFamily="34" charset="0"/>
            </a:endParaRPr>
          </a:p>
          <a:p>
            <a:r>
              <a:rPr lang="en-US" sz="2000" b="1" dirty="0">
                <a:solidFill>
                  <a:srgbClr val="002D72"/>
                </a:solidFill>
                <a:latin typeface="Arial" panose="020B0604020202020204" pitchFamily="34" charset="0"/>
                <a:cs typeface="Arial" panose="020B0604020202020204" pitchFamily="34" charset="0"/>
              </a:rPr>
              <a:t>Auditor General’s Office USFR Chart of Accounts</a:t>
            </a:r>
          </a:p>
          <a:p>
            <a:r>
              <a:rPr lang="en-US" sz="2000" b="1" dirty="0">
                <a:solidFill>
                  <a:srgbClr val="002D72"/>
                </a:solidFill>
                <a:latin typeface="Arial" panose="020B0604020202020204" pitchFamily="34" charset="0"/>
                <a:cs typeface="Arial" panose="020B0604020202020204" pitchFamily="34" charset="0"/>
                <a:hlinkClick r:id="rId4"/>
              </a:rPr>
              <a:t>https://www.azauditor.gov/resources/school-districts/manuals-memorandums</a:t>
            </a:r>
            <a:endParaRPr lang="en-US" sz="2000" b="1" dirty="0">
              <a:solidFill>
                <a:srgbClr val="002D72"/>
              </a:solidFill>
              <a:latin typeface="Arial" panose="020B0604020202020204" pitchFamily="34" charset="0"/>
              <a:cs typeface="Arial" panose="020B0604020202020204" pitchFamily="34" charset="0"/>
            </a:endParaRPr>
          </a:p>
          <a:p>
            <a:r>
              <a:rPr lang="en-US" sz="2000" b="1" dirty="0">
                <a:solidFill>
                  <a:srgbClr val="002D72"/>
                </a:solidFill>
                <a:latin typeface="Arial" panose="020B0604020202020204" pitchFamily="34" charset="0"/>
                <a:cs typeface="Arial" panose="020B0604020202020204" pitchFamily="34" charset="0"/>
              </a:rPr>
              <a:t>State of Arizona Accounting Manual (Travel 50/Max Reimbursement Rates)</a:t>
            </a:r>
          </a:p>
          <a:p>
            <a:r>
              <a:rPr lang="en-US" sz="2000" b="1" dirty="0">
                <a:solidFill>
                  <a:srgbClr val="002D72"/>
                </a:solidFill>
                <a:latin typeface="Arial" panose="020B0604020202020204" pitchFamily="34" charset="0"/>
                <a:cs typeface="Arial" panose="020B0604020202020204" pitchFamily="34" charset="0"/>
                <a:hlinkClick r:id="rId5"/>
              </a:rPr>
              <a:t>https://gao.az.gov/state-arizona-accounting-manual-saam</a:t>
            </a:r>
            <a:endParaRPr lang="en-US" sz="2000" b="1" dirty="0">
              <a:solidFill>
                <a:srgbClr val="002D72"/>
              </a:solidFill>
              <a:latin typeface="Arial" panose="020B0604020202020204" pitchFamily="34" charset="0"/>
              <a:cs typeface="Arial" panose="020B0604020202020204" pitchFamily="34" charset="0"/>
            </a:endParaRPr>
          </a:p>
          <a:p>
            <a:r>
              <a:rPr lang="en-US" sz="2000" b="1" dirty="0">
                <a:solidFill>
                  <a:srgbClr val="002D72"/>
                </a:solidFill>
                <a:latin typeface="Arial" panose="020B0604020202020204" pitchFamily="34" charset="0"/>
                <a:cs typeface="Arial" panose="020B0604020202020204" pitchFamily="34" charset="0"/>
              </a:rPr>
              <a:t>Arizona Corporation Commission (nonprofit status of private schools)</a:t>
            </a:r>
          </a:p>
          <a:p>
            <a:r>
              <a:rPr lang="en-US" sz="2000" b="1" dirty="0">
                <a:solidFill>
                  <a:srgbClr val="002D72"/>
                </a:solidFill>
                <a:latin typeface="Arial" panose="020B0604020202020204" pitchFamily="34" charset="0"/>
                <a:cs typeface="Arial" panose="020B0604020202020204" pitchFamily="34" charset="0"/>
                <a:hlinkClick r:id="rId6"/>
              </a:rPr>
              <a:t>https://ecorp.azcc.gov/EntitySearch/Index</a:t>
            </a:r>
            <a:endParaRPr lang="en-US" sz="2000" b="1" dirty="0">
              <a:solidFill>
                <a:srgbClr val="002D72"/>
              </a:solidFill>
              <a:latin typeface="Arial" panose="020B0604020202020204" pitchFamily="34" charset="0"/>
              <a:cs typeface="Arial" panose="020B0604020202020204" pitchFamily="34" charset="0"/>
            </a:endParaRPr>
          </a:p>
          <a:p>
            <a:r>
              <a:rPr lang="en-US" sz="2000" b="1" dirty="0">
                <a:solidFill>
                  <a:srgbClr val="002D72"/>
                </a:solidFill>
                <a:latin typeface="Arial" panose="020B0604020202020204" pitchFamily="34" charset="0"/>
                <a:cs typeface="Arial" panose="020B0604020202020204" pitchFamily="34" charset="0"/>
              </a:rPr>
              <a:t>ADE Private School Page</a:t>
            </a:r>
          </a:p>
          <a:p>
            <a:r>
              <a:rPr lang="en-US" sz="2000" b="1" dirty="0">
                <a:solidFill>
                  <a:srgbClr val="002D72"/>
                </a:solidFill>
                <a:latin typeface="Arial" panose="020B0604020202020204" pitchFamily="34" charset="0"/>
                <a:cs typeface="Arial" panose="020B0604020202020204" pitchFamily="34" charset="0"/>
                <a:hlinkClick r:id="rId7"/>
              </a:rPr>
              <a:t>https://www.azed.gov/titlei/privateschools</a:t>
            </a:r>
            <a:endParaRPr lang="en-US" sz="2000" b="1" dirty="0">
              <a:solidFill>
                <a:srgbClr val="002D72"/>
              </a:solidFill>
              <a:latin typeface="Arial" panose="020B0604020202020204" pitchFamily="34" charset="0"/>
              <a:cs typeface="Arial" panose="020B0604020202020204" pitchFamily="34" charset="0"/>
            </a:endParaRPr>
          </a:p>
          <a:p>
            <a:r>
              <a:rPr lang="en-US" sz="2000" b="1" dirty="0">
                <a:solidFill>
                  <a:srgbClr val="002D72"/>
                </a:solidFill>
                <a:latin typeface="Arial" panose="020B0604020202020204" pitchFamily="34" charset="0"/>
                <a:cs typeface="Arial" panose="020B0604020202020204" pitchFamily="34" charset="0"/>
              </a:rPr>
              <a:t>Arizona Digital Educators Library</a:t>
            </a:r>
          </a:p>
          <a:p>
            <a:r>
              <a:rPr lang="en-US" sz="2000" b="1" dirty="0">
                <a:solidFill>
                  <a:srgbClr val="002D72"/>
                </a:solidFill>
                <a:latin typeface="Arial" panose="020B0604020202020204" pitchFamily="34" charset="0"/>
                <a:cs typeface="Arial" panose="020B0604020202020204" pitchFamily="34" charset="0"/>
                <a:hlinkClick r:id="rId8"/>
              </a:rPr>
              <a:t>https://adel.azed.gov/home</a:t>
            </a:r>
            <a:endParaRPr lang="en-US" sz="2000" b="1" dirty="0">
              <a:solidFill>
                <a:srgbClr val="002D72"/>
              </a:solidFill>
              <a:latin typeface="Arial" panose="020B0604020202020204" pitchFamily="34" charset="0"/>
              <a:cs typeface="Arial" panose="020B0604020202020204" pitchFamily="34" charset="0"/>
            </a:endParaRPr>
          </a:p>
          <a:p>
            <a:r>
              <a:rPr lang="en-US" sz="2000" b="1" dirty="0">
                <a:solidFill>
                  <a:srgbClr val="002D72"/>
                </a:solidFill>
                <a:latin typeface="Arial" panose="020B0604020202020204" pitchFamily="34" charset="0"/>
                <a:cs typeface="Arial" panose="020B0604020202020204" pitchFamily="34" charset="0"/>
              </a:rPr>
              <a:t>U.S. Department of Education Office of Non-Public Education</a:t>
            </a:r>
          </a:p>
          <a:p>
            <a:r>
              <a:rPr lang="en-US" sz="2000" b="1" dirty="0">
                <a:solidFill>
                  <a:srgbClr val="002D72"/>
                </a:solidFill>
                <a:latin typeface="Arial" panose="020B0604020202020204" pitchFamily="34" charset="0"/>
                <a:cs typeface="Arial" panose="020B0604020202020204" pitchFamily="34" charset="0"/>
                <a:hlinkClick r:id="rId9"/>
              </a:rPr>
              <a:t>https://www.ed.gov/birth-to-grade-12-education/alternatives-traditional-public-education/overview</a:t>
            </a:r>
            <a:endParaRPr lang="en-US" sz="2000" b="1" dirty="0">
              <a:solidFill>
                <a:srgbClr val="002D72"/>
              </a:solidFill>
              <a:latin typeface="Arial" panose="020B0604020202020204" pitchFamily="34" charset="0"/>
              <a:cs typeface="Arial" panose="020B0604020202020204" pitchFamily="34" charset="0"/>
            </a:endParaRPr>
          </a:p>
          <a:p>
            <a:endParaRPr lang="en-US" sz="2400" b="1" dirty="0">
              <a:solidFill>
                <a:srgbClr val="002D72"/>
              </a:solidFill>
              <a:latin typeface="Arial" panose="020B0604020202020204" pitchFamily="34" charset="0"/>
              <a:cs typeface="Arial" panose="020B0604020202020204" pitchFamily="34" charset="0"/>
            </a:endParaRPr>
          </a:p>
          <a:p>
            <a:endParaRPr lang="en-US" sz="2400" b="1" dirty="0">
              <a:solidFill>
                <a:srgbClr val="002D72"/>
              </a:solidFill>
              <a:latin typeface="Arial" panose="020B0604020202020204" pitchFamily="34" charset="0"/>
              <a:cs typeface="Arial" panose="020B0604020202020204" pitchFamily="34" charset="0"/>
            </a:endParaRPr>
          </a:p>
          <a:p>
            <a:endParaRPr lang="en-US" sz="2400" b="1" dirty="0">
              <a:solidFill>
                <a:srgbClr val="002D72"/>
              </a:solidFill>
              <a:latin typeface="Arial" panose="020B0604020202020204" pitchFamily="34" charset="0"/>
              <a:cs typeface="Arial" panose="020B0604020202020204" pitchFamily="34" charset="0"/>
            </a:endParaRPr>
          </a:p>
          <a:p>
            <a:endParaRPr lang="en-US" sz="2400" b="1" dirty="0">
              <a:solidFill>
                <a:srgbClr val="002D72"/>
              </a:solidFill>
              <a:latin typeface="Arial" panose="020B0604020202020204" pitchFamily="34" charset="0"/>
              <a:cs typeface="Arial" panose="020B0604020202020204" pitchFamily="34" charset="0"/>
            </a:endParaRPr>
          </a:p>
          <a:p>
            <a:endParaRPr lang="en-US" sz="2400" b="1" dirty="0">
              <a:solidFill>
                <a:srgbClr val="002D72"/>
              </a:solidFill>
              <a:latin typeface="Arial" panose="020B0604020202020204" pitchFamily="34" charset="0"/>
              <a:cs typeface="Arial" panose="020B0604020202020204" pitchFamily="34" charset="0"/>
            </a:endParaRPr>
          </a:p>
          <a:p>
            <a:endParaRPr lang="en-US" sz="2400" b="1" dirty="0">
              <a:solidFill>
                <a:srgbClr val="002D72"/>
              </a:solidFill>
              <a:latin typeface="Arial" panose="020B0604020202020204" pitchFamily="34" charset="0"/>
              <a:cs typeface="Arial" panose="020B0604020202020204" pitchFamily="34" charset="0"/>
            </a:endParaRPr>
          </a:p>
        </p:txBody>
      </p:sp>
      <p:pic>
        <p:nvPicPr>
          <p:cNvPr id="6" name="Graphic 5" descr="A logo with a star and a flame&#10;&#10;Description automatically generated">
            <a:extLst>
              <a:ext uri="{FF2B5EF4-FFF2-40B4-BE49-F238E27FC236}">
                <a16:creationId xmlns:a16="http://schemas.microsoft.com/office/drawing/2014/main" id="{62886171-68C8-3F96-0255-443774CE2E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909240" y="13517"/>
            <a:ext cx="987587" cy="987587"/>
          </a:xfrm>
          <a:prstGeom prst="rect">
            <a:avLst/>
          </a:prstGeom>
        </p:spPr>
      </p:pic>
    </p:spTree>
    <p:extLst>
      <p:ext uri="{BB962C8B-B14F-4D97-AF65-F5344CB8AC3E}">
        <p14:creationId xmlns:p14="http://schemas.microsoft.com/office/powerpoint/2010/main" val="120755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2">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 calcmode="lin" valueType="num">
                                      <p:cBhvr>
                                        <p:cTn id="70"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2">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 calcmode="lin" valueType="num">
                                      <p:cBhvr>
                                        <p:cTn id="77"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2">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
                                            <p:txEl>
                                              <p:pRg st="11" end="11"/>
                                            </p:txEl>
                                          </p:spTgt>
                                        </p:tgtEl>
                                        <p:attrNameLst>
                                          <p:attrName>style.visibility</p:attrName>
                                        </p:attrNameLst>
                                      </p:cBhvr>
                                      <p:to>
                                        <p:strVal val="visible"/>
                                      </p:to>
                                    </p:set>
                                    <p:anim calcmode="lin" valueType="num">
                                      <p:cBhvr>
                                        <p:cTn id="84" dur="5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2">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2">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2">
                                            <p:txEl>
                                              <p:pRg st="12" end="12"/>
                                            </p:txEl>
                                          </p:spTgt>
                                        </p:tgtEl>
                                        <p:attrNameLst>
                                          <p:attrName>style.visibility</p:attrName>
                                        </p:attrNameLst>
                                      </p:cBhvr>
                                      <p:to>
                                        <p:strVal val="visible"/>
                                      </p:to>
                                    </p:set>
                                    <p:anim calcmode="lin" valueType="num">
                                      <p:cBhvr>
                                        <p:cTn id="91" dur="500" fill="hold"/>
                                        <p:tgtEl>
                                          <p:spTgt spid="2">
                                            <p:txEl>
                                              <p:pRg st="12" end="12"/>
                                            </p:txEl>
                                          </p:spTgt>
                                        </p:tgtEl>
                                        <p:attrNameLst>
                                          <p:attrName>ppt_w</p:attrName>
                                        </p:attrNameLst>
                                      </p:cBhvr>
                                      <p:tavLst>
                                        <p:tav tm="0">
                                          <p:val>
                                            <p:fltVal val="0"/>
                                          </p:val>
                                        </p:tav>
                                        <p:tav tm="100000">
                                          <p:val>
                                            <p:strVal val="#ppt_w"/>
                                          </p:val>
                                        </p:tav>
                                      </p:tavLst>
                                    </p:anim>
                                    <p:anim calcmode="lin" valueType="num">
                                      <p:cBhvr>
                                        <p:cTn id="92" dur="500" fill="hold"/>
                                        <p:tgtEl>
                                          <p:spTgt spid="2">
                                            <p:txEl>
                                              <p:pRg st="12" end="12"/>
                                            </p:txEl>
                                          </p:spTgt>
                                        </p:tgtEl>
                                        <p:attrNameLst>
                                          <p:attrName>ppt_h</p:attrName>
                                        </p:attrNameLst>
                                      </p:cBhvr>
                                      <p:tavLst>
                                        <p:tav tm="0">
                                          <p:val>
                                            <p:fltVal val="0"/>
                                          </p:val>
                                        </p:tav>
                                        <p:tav tm="100000">
                                          <p:val>
                                            <p:strVal val="#ppt_h"/>
                                          </p:val>
                                        </p:tav>
                                      </p:tavLst>
                                    </p:anim>
                                    <p:animEffect transition="in" filter="fade">
                                      <p:cBhvr>
                                        <p:cTn id="93"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C08C929-5644-930D-1A1B-1A0ACB366C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BD49CF6-6E40-3027-562E-1E4944C4C278}"/>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8E18BD7-21FB-67C3-BA23-12DBFB773977}"/>
              </a:ext>
            </a:extLst>
          </p:cNvPr>
          <p:cNvSpPr>
            <a:spLocks noGrp="1"/>
          </p:cNvSpPr>
          <p:nvPr>
            <p:ph type="title"/>
          </p:nvPr>
        </p:nvSpPr>
        <p:spPr>
          <a:xfrm>
            <a:off x="26178" y="117693"/>
            <a:ext cx="12023983" cy="779236"/>
          </a:xfrm>
        </p:spPr>
        <p:txBody>
          <a:bodyPr>
            <a:noAutofit/>
          </a:bodyPr>
          <a:lstStyle/>
          <a:p>
            <a:r>
              <a:rPr lang="en-US" b="1" dirty="0">
                <a:solidFill>
                  <a:schemeClr val="bg1"/>
                </a:solidFill>
                <a:effectLst>
                  <a:outerShdw blurRad="50800" dist="38100" dir="5400000" algn="t" rotWithShape="0">
                    <a:prstClr val="black">
                      <a:alpha val="40000"/>
                    </a:prstClr>
                  </a:outerShdw>
                </a:effectLst>
                <a:latin typeface="Montserrat" panose="02000505000000020004" pitchFamily="2" charset="0"/>
              </a:rPr>
              <a:t>Thank You</a:t>
            </a:r>
          </a:p>
        </p:txBody>
      </p:sp>
      <p:sp>
        <p:nvSpPr>
          <p:cNvPr id="2" name="TextBox 1">
            <a:extLst>
              <a:ext uri="{FF2B5EF4-FFF2-40B4-BE49-F238E27FC236}">
                <a16:creationId xmlns:a16="http://schemas.microsoft.com/office/drawing/2014/main" id="{2C5BC671-B46F-CBDA-CA92-2CA4863A3665}"/>
              </a:ext>
            </a:extLst>
          </p:cNvPr>
          <p:cNvSpPr txBox="1"/>
          <p:nvPr/>
        </p:nvSpPr>
        <p:spPr>
          <a:xfrm>
            <a:off x="159559" y="1105280"/>
            <a:ext cx="11872880" cy="5460985"/>
          </a:xfrm>
          <a:prstGeom prst="rect">
            <a:avLst/>
          </a:prstGeom>
          <a:solidFill>
            <a:schemeClr val="bg1"/>
          </a:solidFill>
          <a:effectLst/>
        </p:spPr>
        <p:txBody>
          <a:bodyPr wrap="square" lIns="91440" tIns="45720" rIns="91440" bIns="45720" rtlCol="0" anchor="t">
            <a:noAutofit/>
          </a:bodyPr>
          <a:lstStyle/>
          <a:p>
            <a:endParaRPr lang="en-US" sz="2400" b="1" dirty="0">
              <a:solidFill>
                <a:srgbClr val="002D72"/>
              </a:solidFill>
              <a:latin typeface="Arial" panose="020B0604020202020204" pitchFamily="34" charset="0"/>
              <a:cs typeface="Arial" panose="020B0604020202020204" pitchFamily="34" charset="0"/>
            </a:endParaRPr>
          </a:p>
          <a:p>
            <a:r>
              <a:rPr lang="en-US" sz="2400" b="1" dirty="0">
                <a:solidFill>
                  <a:srgbClr val="910048"/>
                </a:solidFill>
                <a:latin typeface="Arial" panose="020B0604020202020204" pitchFamily="34" charset="0"/>
                <a:cs typeface="Arial" panose="020B0604020202020204" pitchFamily="34" charset="0"/>
              </a:rPr>
              <a:t>Nikole Fletcher </a:t>
            </a:r>
          </a:p>
          <a:p>
            <a:r>
              <a:rPr lang="en-US" sz="2400" b="1" dirty="0">
                <a:solidFill>
                  <a:srgbClr val="910048"/>
                </a:solidFill>
                <a:latin typeface="Arial" panose="020B0604020202020204" pitchFamily="34" charset="0"/>
                <a:cs typeface="Arial" panose="020B0604020202020204" pitchFamily="34" charset="0"/>
              </a:rPr>
              <a:t>Equitable Service Specialist</a:t>
            </a:r>
          </a:p>
          <a:p>
            <a:r>
              <a:rPr lang="en-US" sz="2400" b="1" dirty="0">
                <a:solidFill>
                  <a:srgbClr val="910048"/>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nikole.fletcher@azed.gov</a:t>
            </a:r>
            <a:endParaRPr lang="en-US" sz="2400" b="1" dirty="0">
              <a:solidFill>
                <a:srgbClr val="910048"/>
              </a:solidFill>
              <a:latin typeface="Arial" panose="020B0604020202020204" pitchFamily="34" charset="0"/>
              <a:cs typeface="Arial" panose="020B0604020202020204" pitchFamily="34" charset="0"/>
            </a:endParaRPr>
          </a:p>
          <a:p>
            <a:endParaRPr lang="en-US" sz="2400" b="1" dirty="0">
              <a:solidFill>
                <a:srgbClr val="910048"/>
              </a:solidFill>
              <a:latin typeface="Arial" panose="020B0604020202020204" pitchFamily="34" charset="0"/>
              <a:cs typeface="Arial" panose="020B0604020202020204" pitchFamily="34" charset="0"/>
            </a:endParaRPr>
          </a:p>
          <a:p>
            <a:r>
              <a:rPr lang="en-US" sz="2400" b="1" dirty="0">
                <a:solidFill>
                  <a:srgbClr val="D0702C"/>
                </a:solidFill>
                <a:latin typeface="Arial" panose="020B0604020202020204" pitchFamily="34" charset="0"/>
                <a:cs typeface="Arial" panose="020B0604020202020204" pitchFamily="34" charset="0"/>
              </a:rPr>
              <a:t>Sara Shaffer</a:t>
            </a:r>
          </a:p>
          <a:p>
            <a:r>
              <a:rPr lang="en-US" sz="2400" b="1" dirty="0">
                <a:solidFill>
                  <a:srgbClr val="D0702C"/>
                </a:solidFill>
                <a:latin typeface="Arial" panose="020B0604020202020204" pitchFamily="34" charset="0"/>
                <a:cs typeface="Arial" panose="020B0604020202020204" pitchFamily="34" charset="0"/>
              </a:rPr>
              <a:t>Equitable Service Specialist</a:t>
            </a:r>
          </a:p>
          <a:p>
            <a:r>
              <a:rPr lang="en-US" sz="2400" b="1" dirty="0">
                <a:solidFill>
                  <a:srgbClr val="D0702C"/>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sara.shaffer@azed.gov</a:t>
            </a:r>
            <a:endParaRPr lang="en-US" sz="2400" b="1" dirty="0">
              <a:solidFill>
                <a:srgbClr val="D0702C"/>
              </a:solidFill>
              <a:latin typeface="Arial" panose="020B0604020202020204" pitchFamily="34" charset="0"/>
              <a:cs typeface="Arial" panose="020B0604020202020204" pitchFamily="34" charset="0"/>
            </a:endParaRPr>
          </a:p>
          <a:p>
            <a:br>
              <a:rPr lang="en-US" sz="2400" b="1" dirty="0">
                <a:solidFill>
                  <a:srgbClr val="910048"/>
                </a:solidFill>
                <a:latin typeface="Arial" panose="020B0604020202020204" pitchFamily="34" charset="0"/>
                <a:cs typeface="Arial" panose="020B0604020202020204" pitchFamily="34" charset="0"/>
              </a:rPr>
            </a:br>
            <a:r>
              <a:rPr lang="en-US" sz="2400" b="1" dirty="0">
                <a:solidFill>
                  <a:srgbClr val="002D72"/>
                </a:solidFill>
                <a:latin typeface="Arial" panose="020B0604020202020204" pitchFamily="34" charset="0"/>
                <a:cs typeface="Arial" panose="020B0604020202020204" pitchFamily="34" charset="0"/>
              </a:rPr>
              <a:t>Ombudsman</a:t>
            </a:r>
          </a:p>
          <a:p>
            <a:r>
              <a:rPr lang="en-US" sz="2400" b="1" dirty="0">
                <a:solidFill>
                  <a:srgbClr val="002D7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Privateschoolsombud@azed.gov</a:t>
            </a:r>
            <a:endParaRPr lang="en-US" sz="2400" b="1" dirty="0">
              <a:solidFill>
                <a:srgbClr val="002D72"/>
              </a:solidFill>
              <a:latin typeface="Arial" panose="020B0604020202020204" pitchFamily="34" charset="0"/>
              <a:cs typeface="Arial" panose="020B0604020202020204" pitchFamily="34" charset="0"/>
            </a:endParaRPr>
          </a:p>
          <a:p>
            <a:endParaRPr lang="en-US" sz="2400" b="1" dirty="0">
              <a:solidFill>
                <a:srgbClr val="002D72"/>
              </a:solidFill>
              <a:latin typeface="Arial" panose="020B0604020202020204" pitchFamily="34" charset="0"/>
              <a:cs typeface="Arial" panose="020B0604020202020204" pitchFamily="34" charset="0"/>
            </a:endParaRPr>
          </a:p>
          <a:p>
            <a:endParaRPr lang="en-US" sz="2400" b="1" dirty="0">
              <a:solidFill>
                <a:srgbClr val="002D72"/>
              </a:solidFill>
              <a:latin typeface="Arial" panose="020B0604020202020204" pitchFamily="34" charset="0"/>
              <a:cs typeface="Arial" panose="020B0604020202020204" pitchFamily="34" charset="0"/>
            </a:endParaRPr>
          </a:p>
          <a:p>
            <a:endParaRPr lang="en-US" sz="2400" b="1" dirty="0">
              <a:solidFill>
                <a:srgbClr val="002D72"/>
              </a:solidFill>
              <a:latin typeface="Arial" panose="020B0604020202020204" pitchFamily="34" charset="0"/>
              <a:cs typeface="Arial" panose="020B0604020202020204" pitchFamily="34" charset="0"/>
            </a:endParaRPr>
          </a:p>
          <a:p>
            <a:endParaRPr lang="en-US" sz="2400" b="1" dirty="0">
              <a:solidFill>
                <a:srgbClr val="002D72"/>
              </a:solidFill>
              <a:latin typeface="Arial" panose="020B0604020202020204" pitchFamily="34" charset="0"/>
              <a:cs typeface="Arial" panose="020B0604020202020204" pitchFamily="34" charset="0"/>
            </a:endParaRPr>
          </a:p>
          <a:p>
            <a:endParaRPr lang="en-US" sz="2400" b="1" dirty="0">
              <a:solidFill>
                <a:srgbClr val="002D72"/>
              </a:solidFill>
              <a:latin typeface="Arial" panose="020B0604020202020204" pitchFamily="34" charset="0"/>
              <a:cs typeface="Arial" panose="020B0604020202020204" pitchFamily="34" charset="0"/>
            </a:endParaRPr>
          </a:p>
        </p:txBody>
      </p:sp>
      <p:pic>
        <p:nvPicPr>
          <p:cNvPr id="6" name="Graphic 5" descr="A logo with a star and a flame&#10;&#10;Description automatically generated">
            <a:extLst>
              <a:ext uri="{FF2B5EF4-FFF2-40B4-BE49-F238E27FC236}">
                <a16:creationId xmlns:a16="http://schemas.microsoft.com/office/drawing/2014/main" id="{9F701A19-D360-5A2C-D4D3-11C3C1D6E6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09240" y="13517"/>
            <a:ext cx="987587" cy="987587"/>
          </a:xfrm>
          <a:prstGeom prst="rect">
            <a:avLst/>
          </a:prstGeom>
        </p:spPr>
      </p:pic>
    </p:spTree>
    <p:extLst>
      <p:ext uri="{BB962C8B-B14F-4D97-AF65-F5344CB8AC3E}">
        <p14:creationId xmlns:p14="http://schemas.microsoft.com/office/powerpoint/2010/main" val="1240364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0CBD55E-8398-271A-FC8E-B6C3459B34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286B3E4-AD86-A251-DD73-E512EB108B06}"/>
              </a:ext>
            </a:extLst>
          </p:cNvPr>
          <p:cNvSpPr txBox="1"/>
          <p:nvPr/>
        </p:nvSpPr>
        <p:spPr>
          <a:xfrm>
            <a:off x="648586" y="1305462"/>
            <a:ext cx="5263116" cy="5071730"/>
          </a:xfrm>
          <a:prstGeom prst="rect">
            <a:avLst/>
          </a:prstGeom>
          <a:solidFill>
            <a:schemeClr val="bg1"/>
          </a:solidFill>
          <a:effectLst/>
        </p:spPr>
        <p:txBody>
          <a:bodyPr wrap="square" lIns="91440" tIns="45720" rIns="91440" bIns="45720" rtlCol="0" anchor="t">
            <a:noAutofit/>
          </a:bodyPr>
          <a:lstStyle/>
          <a:p>
            <a:pPr marR="0" lvl="0" algn="l" defTabSz="914400" rtl="0" eaLnBrk="1" fontAlgn="auto" latinLnBrk="0" hangingPunct="1">
              <a:lnSpc>
                <a:spcPct val="100000"/>
              </a:lnSpc>
              <a:spcBef>
                <a:spcPts val="0"/>
              </a:spcBef>
              <a:spcAft>
                <a:spcPts val="0"/>
              </a:spcAft>
              <a:buClrTx/>
              <a:buSzTx/>
              <a:tabLst/>
              <a:defRPr/>
            </a:pPr>
            <a:r>
              <a:rPr lang="en-US" sz="2800" b="1" dirty="0">
                <a:solidFill>
                  <a:srgbClr val="002D72"/>
                </a:solidFill>
                <a:latin typeface="Arial" panose="020B0604020202020204" pitchFamily="34" charset="0"/>
                <a:ea typeface="Roboto"/>
                <a:cs typeface="Arial" panose="020B0604020202020204" pitchFamily="34" charset="0"/>
              </a:rPr>
              <a:t>Request for Proposal (RFP)</a:t>
            </a:r>
            <a:br>
              <a:rPr lang="en-US" sz="2800" b="1" dirty="0">
                <a:solidFill>
                  <a:srgbClr val="002D72"/>
                </a:solidFill>
                <a:latin typeface="Arial" panose="020B0604020202020204" pitchFamily="34" charset="0"/>
                <a:ea typeface="Roboto"/>
                <a:cs typeface="Arial" panose="020B0604020202020204" pitchFamily="34" charset="0"/>
              </a:rPr>
            </a:br>
            <a:endParaRPr lang="en-US" sz="2800" b="1" dirty="0">
              <a:solidFill>
                <a:srgbClr val="002D72"/>
              </a:solidFill>
              <a:latin typeface="Arial" panose="020B0604020202020204" pitchFamily="34" charset="0"/>
              <a:ea typeface="Roboto"/>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i="0" dirty="0">
                <a:solidFill>
                  <a:srgbClr val="002D72"/>
                </a:solidFill>
                <a:effectLst/>
                <a:latin typeface="Arial" panose="020B0604020202020204" pitchFamily="34" charset="0"/>
                <a:cs typeface="Arial" panose="020B0604020202020204" pitchFamily="34" charset="0"/>
              </a:rPr>
              <a:t>Solicitation bid for product, solution, and/or service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i="0" dirty="0">
                <a:solidFill>
                  <a:srgbClr val="002D72"/>
                </a:solidFill>
                <a:effectLst/>
                <a:latin typeface="Arial" panose="020B0604020202020204" pitchFamily="34" charset="0"/>
                <a:cs typeface="Arial" panose="020B0604020202020204" pitchFamily="34" charset="0"/>
              </a:rPr>
              <a:t>$100,000 or greater in aggregate value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002D72"/>
                </a:solidFill>
                <a:latin typeface="Arial" panose="020B0604020202020204" pitchFamily="34" charset="0"/>
                <a:ea typeface="Roboto"/>
                <a:cs typeface="Arial" panose="020B0604020202020204" pitchFamily="34" charset="0"/>
              </a:rPr>
              <a:t>Typically, best value/lowest bid (State seeks best/lowest)</a:t>
            </a:r>
          </a:p>
          <a:p>
            <a:pPr marR="0" lvl="0" algn="l" defTabSz="914400" rtl="0" eaLnBrk="1" fontAlgn="auto" latinLnBrk="0" hangingPunct="1">
              <a:lnSpc>
                <a:spcPct val="100000"/>
              </a:lnSpc>
              <a:spcBef>
                <a:spcPts val="0"/>
              </a:spcBef>
              <a:spcAft>
                <a:spcPts val="0"/>
              </a:spcAft>
              <a:buClrTx/>
              <a:buSzTx/>
              <a:tabLst/>
              <a:defRPr/>
            </a:pPr>
            <a:endParaRPr lang="en-US" sz="2400" b="1" i="0" u="none" strike="noStrike" kern="1200" cap="none" spc="0" normalizeH="0" baseline="0" noProof="0" dirty="0">
              <a:ln>
                <a:noFill/>
              </a:ln>
              <a:solidFill>
                <a:srgbClr val="002D72"/>
              </a:solidFill>
              <a:effectLst/>
              <a:uLnTx/>
              <a:uFillTx/>
              <a:latin typeface="Arial" panose="020B0604020202020204" pitchFamily="34" charset="0"/>
              <a:ea typeface="Roboto"/>
              <a:cs typeface="Arial" panose="020B0604020202020204" pitchFamily="34" charset="0"/>
            </a:endParaRPr>
          </a:p>
        </p:txBody>
      </p:sp>
      <p:sp>
        <p:nvSpPr>
          <p:cNvPr id="3" name="Rectangle 2">
            <a:extLst>
              <a:ext uri="{FF2B5EF4-FFF2-40B4-BE49-F238E27FC236}">
                <a16:creationId xmlns:a16="http://schemas.microsoft.com/office/drawing/2014/main" id="{E2C1B96B-FE9B-7E5D-C8C2-441FF4FDAE72}"/>
              </a:ext>
            </a:extLst>
          </p:cNvPr>
          <p:cNvSpPr/>
          <p:nvPr/>
        </p:nvSpPr>
        <p:spPr>
          <a:xfrm rot="10800000">
            <a:off x="-1" y="-1"/>
            <a:ext cx="12192001" cy="1014625"/>
          </a:xfrm>
          <a:prstGeom prst="rect">
            <a:avLst/>
          </a:prstGeom>
          <a:solidFill>
            <a:srgbClr val="91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DFD9EDF-892B-F821-B154-B0AD1CD87AF1}"/>
              </a:ext>
            </a:extLst>
          </p:cNvPr>
          <p:cNvSpPr>
            <a:spLocks noGrp="1"/>
          </p:cNvSpPr>
          <p:nvPr>
            <p:ph type="title"/>
          </p:nvPr>
        </p:nvSpPr>
        <p:spPr>
          <a:xfrm>
            <a:off x="26179" y="117693"/>
            <a:ext cx="10515600" cy="779236"/>
          </a:xfrm>
        </p:spPr>
        <p:txBody>
          <a:bodyPr>
            <a:normAutofit fontScale="90000"/>
          </a:bodyPr>
          <a:lstStyle/>
          <a:p>
            <a:r>
              <a:rPr lang="en-US" sz="6000" b="1" dirty="0">
                <a:solidFill>
                  <a:schemeClr val="bg1"/>
                </a:solidFill>
                <a:effectLst>
                  <a:outerShdw blurRad="50800" dist="38100" dir="5400000" algn="t" rotWithShape="0">
                    <a:prstClr val="black">
                      <a:alpha val="40000"/>
                    </a:prstClr>
                  </a:outerShdw>
                </a:effectLst>
                <a:latin typeface="Montserrat" panose="02000505000000020004" pitchFamily="2" charset="0"/>
              </a:rPr>
              <a:t>Background/Understanding</a:t>
            </a:r>
          </a:p>
        </p:txBody>
      </p:sp>
      <p:pic>
        <p:nvPicPr>
          <p:cNvPr id="5" name="Graphic 4">
            <a:extLst>
              <a:ext uri="{FF2B5EF4-FFF2-40B4-BE49-F238E27FC236}">
                <a16:creationId xmlns:a16="http://schemas.microsoft.com/office/drawing/2014/main" id="{6DA100B0-9BFF-7C9B-8510-617613C5FF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741" y="5688706"/>
            <a:ext cx="987587" cy="987587"/>
          </a:xfrm>
          <a:prstGeom prst="rect">
            <a:avLst/>
          </a:prstGeom>
        </p:spPr>
      </p:pic>
      <p:pic>
        <p:nvPicPr>
          <p:cNvPr id="7" name="Picture 6">
            <a:extLst>
              <a:ext uri="{FF2B5EF4-FFF2-40B4-BE49-F238E27FC236}">
                <a16:creationId xmlns:a16="http://schemas.microsoft.com/office/drawing/2014/main" id="{24DE41CC-A77C-C6E0-04CF-AC1D2D3D2EB1}"/>
              </a:ext>
            </a:extLst>
          </p:cNvPr>
          <p:cNvPicPr>
            <a:picLocks noChangeAspect="1"/>
          </p:cNvPicPr>
          <p:nvPr/>
        </p:nvPicPr>
        <p:blipFill>
          <a:blip r:embed="rId5"/>
          <a:srcRect l="8427" t="3370" r="9821" b="10196"/>
          <a:stretch/>
        </p:blipFill>
        <p:spPr>
          <a:xfrm>
            <a:off x="6397258" y="1305462"/>
            <a:ext cx="5056405" cy="5071729"/>
          </a:xfrm>
          <a:prstGeom prst="rect">
            <a:avLst/>
          </a:prstGeom>
        </p:spPr>
      </p:pic>
    </p:spTree>
    <p:extLst>
      <p:ext uri="{BB962C8B-B14F-4D97-AF65-F5344CB8AC3E}">
        <p14:creationId xmlns:p14="http://schemas.microsoft.com/office/powerpoint/2010/main" val="15306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3048E7217D864584FB872C09E7ADEE" ma:contentTypeVersion="18" ma:contentTypeDescription="Create a new document." ma:contentTypeScope="" ma:versionID="97f1df78c1678e464e8ccda4b3abcdad">
  <xsd:schema xmlns:xsd="http://www.w3.org/2001/XMLSchema" xmlns:xs="http://www.w3.org/2001/XMLSchema" xmlns:p="http://schemas.microsoft.com/office/2006/metadata/properties" xmlns:ns2="a5356719-5f92-4543-913c-2de884923c44" xmlns:ns3="5e705c7a-4915-49f5-9c55-5769c0b52275" xmlns:ns4="f69ac7c7-1a2e-46bd-a988-685139f8f258" targetNamespace="http://schemas.microsoft.com/office/2006/metadata/properties" ma:root="true" ma:fieldsID="c1b318aed961b57fb4a590ae07d63f94" ns2:_="" ns3:_="" ns4:_="">
    <xsd:import namespace="a5356719-5f92-4543-913c-2de884923c44"/>
    <xsd:import namespace="5e705c7a-4915-49f5-9c55-5769c0b52275"/>
    <xsd:import namespace="f69ac7c7-1a2e-46bd-a988-685139f8f2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4: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356719-5f92-4543-913c-2de884923c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db50a19-44cd-47bf-aae0-69db42930db7"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705c7a-4915-49f5-9c55-5769c0b5227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9ac7c7-1a2e-46bd-a988-685139f8f258"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dc3242e-72eb-40fe-802c-ce9881c47a04}" ma:internalName="TaxCatchAll" ma:showField="CatchAllData" ma:web="5e705c7a-4915-49f5-9c55-5769c0b522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5356719-5f92-4543-913c-2de884923c44">
      <Terms xmlns="http://schemas.microsoft.com/office/infopath/2007/PartnerControls"/>
    </lcf76f155ced4ddcb4097134ff3c332f>
    <TaxCatchAll xmlns="f69ac7c7-1a2e-46bd-a988-685139f8f258" xsi:nil="true"/>
  </documentManagement>
</p:properties>
</file>

<file path=customXml/itemProps1.xml><?xml version="1.0" encoding="utf-8"?>
<ds:datastoreItem xmlns:ds="http://schemas.openxmlformats.org/officeDocument/2006/customXml" ds:itemID="{3F4ABF21-0EFA-4CCA-95EF-DF9614D052AC}">
  <ds:schemaRefs>
    <ds:schemaRef ds:uri="http://schemas.microsoft.com/sharepoint/v3/contenttype/forms"/>
  </ds:schemaRefs>
</ds:datastoreItem>
</file>

<file path=customXml/itemProps2.xml><?xml version="1.0" encoding="utf-8"?>
<ds:datastoreItem xmlns:ds="http://schemas.openxmlformats.org/officeDocument/2006/customXml" ds:itemID="{CB4E073E-6BA9-428E-999B-1B626655AA7E}">
  <ds:schemaRefs>
    <ds:schemaRef ds:uri="5e705c7a-4915-49f5-9c55-5769c0b52275"/>
    <ds:schemaRef ds:uri="a5356719-5f92-4543-913c-2de884923c44"/>
    <ds:schemaRef ds:uri="f69ac7c7-1a2e-46bd-a988-685139f8f2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3B4FAF9-92C5-4503-89C1-2BC8D0B914B8}">
  <ds:schemaRefs>
    <ds:schemaRef ds:uri="5e705c7a-4915-49f5-9c55-5769c0b52275"/>
    <ds:schemaRef ds:uri="a5356719-5f92-4543-913c-2de884923c44"/>
    <ds:schemaRef ds:uri="f69ac7c7-1a2e-46bd-a988-685139f8f25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1341</TotalTime>
  <Words>5183</Words>
  <Application>Microsoft Office PowerPoint</Application>
  <PresentationFormat>Widescreen</PresentationFormat>
  <Paragraphs>650</Paragraphs>
  <Slides>83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83</vt:i4>
      </vt:variant>
    </vt:vector>
  </HeadingPairs>
  <TitlesOfParts>
    <vt:vector size="92" baseType="lpstr">
      <vt:lpstr>Aptos</vt:lpstr>
      <vt:lpstr>Arial</vt:lpstr>
      <vt:lpstr>Calibri</vt:lpstr>
      <vt:lpstr>Calibri Light</vt:lpstr>
      <vt:lpstr>Montserrat</vt:lpstr>
      <vt:lpstr>Roboto</vt:lpstr>
      <vt:lpstr>Segoe UI</vt:lpstr>
      <vt:lpstr>Wingdings</vt:lpstr>
      <vt:lpstr>Office Theme</vt:lpstr>
      <vt:lpstr>PowerPoint Presentation</vt:lpstr>
      <vt:lpstr>Session Objectives</vt:lpstr>
      <vt:lpstr>What do you know?      T/F</vt:lpstr>
      <vt:lpstr>What do you know?      T/F</vt:lpstr>
      <vt:lpstr>Setting the Stage</vt:lpstr>
      <vt:lpstr>Independent Contractor</vt:lpstr>
      <vt:lpstr>Background/Understanding</vt:lpstr>
      <vt:lpstr>Background/Understanding</vt:lpstr>
      <vt:lpstr>Background/Understanding</vt:lpstr>
      <vt:lpstr>Background/Understanding</vt:lpstr>
      <vt:lpstr>Background/Understanding</vt:lpstr>
      <vt:lpstr>Background/Understanding</vt:lpstr>
      <vt:lpstr>Background/Understanding</vt:lpstr>
      <vt:lpstr>Background/Understanding</vt:lpstr>
      <vt:lpstr>Background/Understanding</vt:lpstr>
      <vt:lpstr>Background/Understanding</vt:lpstr>
      <vt:lpstr>Required Programs</vt:lpstr>
      <vt:lpstr>Required Programs</vt:lpstr>
      <vt:lpstr>Required Components</vt:lpstr>
      <vt:lpstr>Notice of Intent to Participate (NIP)</vt:lpstr>
      <vt:lpstr>Notice of Intent to Participate (NIP)</vt:lpstr>
      <vt:lpstr>Notice of Intent to Participate (NIP)</vt:lpstr>
      <vt:lpstr>Notice of Intent to Participate (NIP)</vt:lpstr>
      <vt:lpstr>Notice of Intent to Participate (NIP)</vt:lpstr>
      <vt:lpstr>Required Components</vt:lpstr>
      <vt:lpstr>Required Components</vt:lpstr>
      <vt:lpstr>Required Components</vt:lpstr>
      <vt:lpstr>Timely and Meaningful Consultation</vt:lpstr>
      <vt:lpstr>Timely and Meaningful Consultation</vt:lpstr>
      <vt:lpstr>Ongoing Consultation</vt:lpstr>
      <vt:lpstr>Ongoing Consultation</vt:lpstr>
      <vt:lpstr>Required Components</vt:lpstr>
      <vt:lpstr>Affirmation of Consultation (AOC)</vt:lpstr>
      <vt:lpstr>Affirmation of Consultation (AOC)</vt:lpstr>
      <vt:lpstr>Affirmation of Consultation (AOC)</vt:lpstr>
      <vt:lpstr>Affirmation of Consultation (AOC)</vt:lpstr>
      <vt:lpstr>Affirmation of Consultation (AOC)</vt:lpstr>
      <vt:lpstr>Affirmation of Consultation (AOC)</vt:lpstr>
      <vt:lpstr>Affirmation of Consultation (AOC)</vt:lpstr>
      <vt:lpstr>Yearlong Planning </vt:lpstr>
      <vt:lpstr>New Data</vt:lpstr>
      <vt:lpstr>Required Components</vt:lpstr>
      <vt:lpstr>Required Components</vt:lpstr>
      <vt:lpstr>FY24 Obligation of Funds, Evaluation, &amp; Carryover</vt:lpstr>
      <vt:lpstr>FY24 Obligation of Funds, Evaluation, &amp; Carryover</vt:lpstr>
      <vt:lpstr>FY24 Obligation of Funds, Evaluation, &amp; Carryover</vt:lpstr>
      <vt:lpstr>FY24 Obligation of Funds, Evaluation, &amp; Carryover</vt:lpstr>
      <vt:lpstr>FY24 Obligation of Funds, Evaluation, &amp; Carryover</vt:lpstr>
      <vt:lpstr>FY24 Obligation of Funds, Evaluation, &amp; Carryover</vt:lpstr>
      <vt:lpstr>FY24 Obligation of Funds, Evaluation, &amp; Carryover</vt:lpstr>
      <vt:lpstr>FY24 Obligation of Funds, Evaluation, &amp; Carryover</vt:lpstr>
      <vt:lpstr>FY24 Obligation of Funds, Evaluation, &amp; Carryover</vt:lpstr>
      <vt:lpstr>FY24 Obligation of Funds, Evaluation, &amp; Carryover</vt:lpstr>
      <vt:lpstr>FY24 Obligation of Funds, Evaluation, &amp; Carryover</vt:lpstr>
      <vt:lpstr>FY24 Obligation of Funds, Evaluation, &amp; Carryover</vt:lpstr>
      <vt:lpstr>FY24 Obligation of Funds, Evaluation, &amp; Carryover</vt:lpstr>
      <vt:lpstr>Required Components</vt:lpstr>
      <vt:lpstr>Program Oversight</vt:lpstr>
      <vt:lpstr>Prorating Services</vt:lpstr>
      <vt:lpstr>Billing </vt:lpstr>
      <vt:lpstr>Monitoring </vt:lpstr>
      <vt:lpstr>Monitoring </vt:lpstr>
      <vt:lpstr>Services </vt:lpstr>
      <vt:lpstr>Supplement not Supplant</vt:lpstr>
      <vt:lpstr>Title I-A Equitable Share vs. Program Participation</vt:lpstr>
      <vt:lpstr>Title I-A </vt:lpstr>
      <vt:lpstr>Title I-A Family Engagement Requirement</vt:lpstr>
      <vt:lpstr>Title I-C</vt:lpstr>
      <vt:lpstr>Title II-A</vt:lpstr>
      <vt:lpstr>Title II-A Prorating Professional Development</vt:lpstr>
      <vt:lpstr>Title III-A</vt:lpstr>
      <vt:lpstr>Title IV-A 20/20 Rule</vt:lpstr>
      <vt:lpstr>Title IV-A Well Rounded</vt:lpstr>
      <vt:lpstr>Title IV-A Safe &amp; Healthy</vt:lpstr>
      <vt:lpstr>Title IV-A Effective Use of Technology</vt:lpstr>
      <vt:lpstr>Title IV-B</vt:lpstr>
      <vt:lpstr>Title IV-B</vt:lpstr>
      <vt:lpstr>Pooling</vt:lpstr>
      <vt:lpstr>Pooling</vt:lpstr>
      <vt:lpstr>What do you know?      T/F</vt:lpstr>
      <vt:lpstr>Equitable Service Office Hours</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Udall, Michelle</dc:creator>
  <cp:lastModifiedBy>Morse, Tiffiany</cp:lastModifiedBy>
  <cp:revision>3</cp:revision>
  <dcterms:created xsi:type="dcterms:W3CDTF">2024-02-06T19:39:48Z</dcterms:created>
  <dcterms:modified xsi:type="dcterms:W3CDTF">2025-04-23T20:56:35Z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0x010100228F55A438CAA749BFA79916C5F1DD64</vt:lpwstr>
  </property>
  <property fmtid="{D5CDD505-2E9C-101B-9397-08002B2CF9AE}" pid="3" name="MediaServiceImageTags">
    <vt:lpwstr/>
  </property>
</Properties>
</file>