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Ryan" userId="e52bde22-c387-40da-9c60-a50832244d29" providerId="ADAL" clId="{07D03E52-B271-400D-A0FC-3BA9A6FEFDC4}"/>
    <pc:docChg chg="modSld">
      <pc:chgData name="Young, Ryan" userId="e52bde22-c387-40da-9c60-a50832244d29" providerId="ADAL" clId="{07D03E52-B271-400D-A0FC-3BA9A6FEFDC4}" dt="2024-10-21T19:28:35.447" v="60" actId="1035"/>
      <pc:docMkLst>
        <pc:docMk/>
      </pc:docMkLst>
      <pc:sldChg chg="modSp mod">
        <pc:chgData name="Young, Ryan" userId="e52bde22-c387-40da-9c60-a50832244d29" providerId="ADAL" clId="{07D03E52-B271-400D-A0FC-3BA9A6FEFDC4}" dt="2024-10-21T19:28:35.447" v="60" actId="1035"/>
        <pc:sldMkLst>
          <pc:docMk/>
          <pc:sldMk cId="3478092910" sldId="265"/>
        </pc:sldMkLst>
        <pc:spChg chg="mod">
          <ac:chgData name="Young, Ryan" userId="e52bde22-c387-40da-9c60-a50832244d29" providerId="ADAL" clId="{07D03E52-B271-400D-A0FC-3BA9A6FEFDC4}" dt="2024-10-21T19:28:29.687" v="42" actId="1036"/>
          <ac:spMkLst>
            <pc:docMk/>
            <pc:sldMk cId="3478092910" sldId="265"/>
            <ac:spMk id="10" creationId="{6FBA98B7-207D-B84C-791B-F4EC42435830}"/>
          </ac:spMkLst>
        </pc:spChg>
        <pc:spChg chg="mod">
          <ac:chgData name="Young, Ryan" userId="e52bde22-c387-40da-9c60-a50832244d29" providerId="ADAL" clId="{07D03E52-B271-400D-A0FC-3BA9A6FEFDC4}" dt="2024-10-21T19:28:35.447" v="60" actId="1035"/>
          <ac:spMkLst>
            <pc:docMk/>
            <pc:sldMk cId="3478092910" sldId="265"/>
            <ac:spMk id="11" creationId="{75CAAD69-460E-0A71-324B-A2FF344077D5}"/>
          </ac:spMkLst>
        </pc:spChg>
      </pc:sldChg>
      <pc:sldChg chg="modSp mod">
        <pc:chgData name="Young, Ryan" userId="e52bde22-c387-40da-9c60-a50832244d29" providerId="ADAL" clId="{07D03E52-B271-400D-A0FC-3BA9A6FEFDC4}" dt="2024-10-21T19:28:11.077" v="26" actId="20577"/>
        <pc:sldMkLst>
          <pc:docMk/>
          <pc:sldMk cId="410127225" sldId="267"/>
        </pc:sldMkLst>
        <pc:spChg chg="mod">
          <ac:chgData name="Young, Ryan" userId="e52bde22-c387-40da-9c60-a50832244d29" providerId="ADAL" clId="{07D03E52-B271-400D-A0FC-3BA9A6FEFDC4}" dt="2024-10-21T19:28:11.077" v="26" actId="20577"/>
          <ac:spMkLst>
            <pc:docMk/>
            <pc:sldMk cId="410127225" sldId="267"/>
            <ac:spMk id="3" creationId="{8F6AC62B-5314-3A7A-9824-A0B034FCBD96}"/>
          </ac:spMkLst>
        </pc:spChg>
      </pc:sldChg>
    </pc:docChg>
  </pc:docChgLst>
  <pc:docChgLst>
    <pc:chgData name="Young, Ryan" userId="e52bde22-c387-40da-9c60-a50832244d29" providerId="ADAL" clId="{B4DC04B0-D120-4AF5-9DC6-F7CD5E79555C}"/>
    <pc:docChg chg="modSld">
      <pc:chgData name="Young, Ryan" userId="e52bde22-c387-40da-9c60-a50832244d29" providerId="ADAL" clId="{B4DC04B0-D120-4AF5-9DC6-F7CD5E79555C}" dt="2024-12-06T17:58:05.684" v="9" actId="729"/>
      <pc:docMkLst>
        <pc:docMk/>
      </pc:docMkLst>
      <pc:sldChg chg="mod modShow">
        <pc:chgData name="Young, Ryan" userId="e52bde22-c387-40da-9c60-a50832244d29" providerId="ADAL" clId="{B4DC04B0-D120-4AF5-9DC6-F7CD5E79555C}" dt="2024-12-06T17:11:30.473" v="1" actId="729"/>
        <pc:sldMkLst>
          <pc:docMk/>
          <pc:sldMk cId="2254308167" sldId="263"/>
        </pc:sldMkLst>
      </pc:sldChg>
      <pc:sldChg chg="mod modShow">
        <pc:chgData name="Young, Ryan" userId="e52bde22-c387-40da-9c60-a50832244d29" providerId="ADAL" clId="{B4DC04B0-D120-4AF5-9DC6-F7CD5E79555C}" dt="2024-12-06T17:57:54.493" v="6" actId="729"/>
        <pc:sldMkLst>
          <pc:docMk/>
          <pc:sldMk cId="2142981004" sldId="264"/>
        </pc:sldMkLst>
      </pc:sldChg>
      <pc:sldChg chg="mod modShow">
        <pc:chgData name="Young, Ryan" userId="e52bde22-c387-40da-9c60-a50832244d29" providerId="ADAL" clId="{B4DC04B0-D120-4AF5-9DC6-F7CD5E79555C}" dt="2024-12-06T17:57:56.728" v="7" actId="729"/>
        <pc:sldMkLst>
          <pc:docMk/>
          <pc:sldMk cId="3478092910" sldId="265"/>
        </pc:sldMkLst>
      </pc:sldChg>
      <pc:sldChg chg="mod modShow">
        <pc:chgData name="Young, Ryan" userId="e52bde22-c387-40da-9c60-a50832244d29" providerId="ADAL" clId="{B4DC04B0-D120-4AF5-9DC6-F7CD5E79555C}" dt="2024-12-06T17:58:01.658" v="8" actId="729"/>
        <pc:sldMkLst>
          <pc:docMk/>
          <pc:sldMk cId="263447284" sldId="266"/>
        </pc:sldMkLst>
      </pc:sldChg>
      <pc:sldChg chg="mod modShow">
        <pc:chgData name="Young, Ryan" userId="e52bde22-c387-40da-9c60-a50832244d29" providerId="ADAL" clId="{B4DC04B0-D120-4AF5-9DC6-F7CD5E79555C}" dt="2024-12-06T17:58:05.684" v="9" actId="729"/>
        <pc:sldMkLst>
          <pc:docMk/>
          <pc:sldMk cId="3641362906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Presenter Name, Job Title</a:t>
            </a:r>
            <a:br>
              <a:rPr lang="en-US"/>
            </a:br>
            <a:r>
              <a:rPr lang="en-US" err="1"/>
              <a:t>email@AZED.gove</a:t>
            </a:r>
            <a:br>
              <a:rPr lang="en-US"/>
            </a:br>
            <a:r>
              <a:rPr lang="en-US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D641BB-574B-AB24-756A-9CCB374ADE51}"/>
              </a:ext>
            </a:extLst>
          </p:cNvPr>
          <p:cNvCxnSpPr/>
          <p:nvPr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54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B6ACC-4A46-404D-848D-077DCCFEE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536" y="2679264"/>
            <a:ext cx="8864927" cy="1499470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 long, full page title, quote or fact is able to go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EC5DC-53EE-7E43-A977-CE1769C761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 to Insert Photo</a:t>
            </a:r>
            <a:br>
              <a:rPr lang="en-US"/>
            </a:br>
            <a:r>
              <a:rPr lang="en-US"/>
              <a:t>(Use Full Only)</a:t>
            </a:r>
            <a:br>
              <a:rPr lang="en-US"/>
            </a:br>
            <a:r>
              <a:rPr lang="en-US"/>
              <a:t>Don’t forget, you’ll need to send to back.</a:t>
            </a:r>
          </a:p>
        </p:txBody>
      </p:sp>
    </p:spTree>
    <p:extLst>
      <p:ext uri="{BB962C8B-B14F-4D97-AF65-F5344CB8AC3E}">
        <p14:creationId xmlns:p14="http://schemas.microsoft.com/office/powerpoint/2010/main" val="124715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2621977"/>
            <a:ext cx="8833710" cy="1614045"/>
          </a:xfrm>
          <a:prstGeom prst="rect">
            <a:avLst/>
          </a:prstGeom>
        </p:spPr>
        <p:txBody>
          <a:bodyPr/>
          <a:lstStyle>
            <a:lvl1pPr algn="ctr"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quote.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lacinia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vestiblum</a:t>
            </a:r>
            <a:r>
              <a:rPr lang="en-US"/>
              <a:t>.</a:t>
            </a:r>
            <a:br>
              <a:rPr lang="en-US"/>
            </a:br>
            <a:r>
              <a:rPr lang="en-US"/>
              <a:t>And this is the really important part.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FF73-E721-1E47-B43D-6973ABBFC7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498" y="2134960"/>
            <a:ext cx="403004" cy="35191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E845D8-5D8E-A243-BE36-D97D128F15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6902" y="4499983"/>
            <a:ext cx="779421" cy="779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Profile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53042-896C-2A4A-B7A7-F054EED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0091" y="4500686"/>
            <a:ext cx="4982764" cy="779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  <a:br>
              <a:rPr lang="en-US"/>
            </a:br>
            <a:r>
              <a:rPr lang="en-US"/>
              <a:t>Full Title, Company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195AF19-1135-262D-09FC-E05EE74D6CC2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1CC43-292D-700C-AA47-7B43E1C877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498" y="2134960"/>
            <a:ext cx="403004" cy="35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17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17BD815-B88C-3048-A130-12F18EDC5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7944" y="191195"/>
            <a:ext cx="329461" cy="329461"/>
          </a:xfrm>
          <a:prstGeom prst="rect">
            <a:avLst/>
          </a:prstGeom>
        </p:spPr>
      </p:pic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43311745-5A4D-844B-8DD5-A64A7FEFDC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77723" y="5298344"/>
            <a:ext cx="5027651" cy="11052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53C10C"/>
              </a:buClr>
              <a:buSzPct val="85000"/>
              <a:buFont typeface="Arial" panose="020B0604020202020204" pitchFamily="34" charset="0"/>
              <a:buNone/>
              <a:tabLst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variujs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no n </a:t>
            </a:r>
            <a:r>
              <a:rPr lang="en-US" err="1"/>
              <a:t>magnat</a:t>
            </a:r>
            <a:r>
              <a:rPr lang="en-US"/>
              <a:t>. </a:t>
            </a:r>
            <a:r>
              <a:rPr lang="en-US" err="1"/>
              <a:t>Socis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menatibus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parturient, </a:t>
            </a:r>
            <a:r>
              <a:rPr lang="en-US" err="1"/>
              <a:t>nascentur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3461F-13ED-FB40-AB69-9B6456267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541" y="5285918"/>
            <a:ext cx="5138970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0184-F68B-B946-9700-1AC06AB49BB0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 descr="Photo Goes Here">
            <a:extLst>
              <a:ext uri="{FF2B5EF4-FFF2-40B4-BE49-F238E27FC236}">
                <a16:creationId xmlns:a16="http://schemas.microsoft.com/office/drawing/2014/main" id="{DABB9540-BF09-364B-9AF2-1958CD857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4858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 to Insert Photo</a:t>
            </a:r>
            <a:br>
              <a:rPr lang="en-US"/>
            </a:br>
            <a:r>
              <a:rPr lang="en-US"/>
              <a:t>(Use Horizontal Only)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5740FB-2981-2138-ECF1-3AE20A53E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7944" y="191195"/>
            <a:ext cx="329461" cy="32946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E280B3B-76E4-D5AC-739B-BEC1AA39A72C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92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BF0B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ADB66C-40DC-4BBE-0A4F-C622E409BB2F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E9F9FE-0FC0-5D21-0218-DA668B99F771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6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rgbClr val="232B64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FCAF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F584AB-FE8D-3373-6CF5-F379AF0FD8DA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7DFA47-BDAE-D9F9-4833-27E00C999406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rgbClr val="232B64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54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23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E27A37-F8BB-3B99-D3BF-E3BA9F9EBDAA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23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7A15A3-4B89-F241-1E85-BD925BB4AB58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78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70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3868701-41A4-1424-275D-4347BED17A80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9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Presenter Name, Job Title</a:t>
            </a:r>
            <a:br>
              <a:rPr lang="en-US"/>
            </a:br>
            <a:r>
              <a:rPr lang="en-US" err="1"/>
              <a:t>email@AZED.gove</a:t>
            </a:r>
            <a:br>
              <a:rPr lang="en-US"/>
            </a:br>
            <a:r>
              <a:rPr lang="en-US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648A209-512C-8C46-9757-3359BBCCE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" y="649397"/>
            <a:ext cx="1396157" cy="1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99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pic>
        <p:nvPicPr>
          <p:cNvPr id="10" name="Picture 9" descr="A black and white logo with a star and a flame&#10;&#10;Description automatically generated">
            <a:extLst>
              <a:ext uri="{FF2B5EF4-FFF2-40B4-BE49-F238E27FC236}">
                <a16:creationId xmlns:a16="http://schemas.microsoft.com/office/drawing/2014/main" id="{CB817E00-7DE6-7D77-5E54-66893E2678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04" y="136525"/>
            <a:ext cx="6086764" cy="60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9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Cover 01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66237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551198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126" y="0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/>
        </p:nvSpPr>
        <p:spPr>
          <a:xfrm>
            <a:off x="233803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i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23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61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2921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1426610"/>
            <a:ext cx="8833710" cy="108585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1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464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4427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52959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CBDD300-A431-4018-1148-806DDBE82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75" y="803495"/>
            <a:ext cx="7189935" cy="4294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2F8259-E189-74CD-2E01-937A5A1AB3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800100" y="559154"/>
            <a:ext cx="1214228" cy="12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7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267607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2169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169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815851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E15F95-0F35-D646-B194-87E72986A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0564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0602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4055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B6ACC-4A46-404D-848D-077DCCFEE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536" y="2679264"/>
            <a:ext cx="8864927" cy="1499470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 long, full page title, quote or fact is able to go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EC5DC-53EE-7E43-A977-CE1769C761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 to Insert Photo</a:t>
            </a:r>
            <a:br>
              <a:rPr lang="en-US"/>
            </a:br>
            <a:r>
              <a:rPr lang="en-US"/>
              <a:t>(Use Full Only)</a:t>
            </a:r>
            <a:br>
              <a:rPr lang="en-US"/>
            </a:br>
            <a:r>
              <a:rPr lang="en-US"/>
              <a:t>Don’t forget, you’ll need to send to back.</a:t>
            </a:r>
          </a:p>
        </p:txBody>
      </p:sp>
    </p:spTree>
    <p:extLst>
      <p:ext uri="{BB962C8B-B14F-4D97-AF65-F5344CB8AC3E}">
        <p14:creationId xmlns:p14="http://schemas.microsoft.com/office/powerpoint/2010/main" val="3698073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2621977"/>
            <a:ext cx="8833710" cy="1614045"/>
          </a:xfrm>
          <a:prstGeom prst="rect">
            <a:avLst/>
          </a:prstGeom>
        </p:spPr>
        <p:txBody>
          <a:bodyPr/>
          <a:lstStyle>
            <a:lvl1pPr algn="ctr"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quote.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lacinia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vestiblum</a:t>
            </a:r>
            <a:r>
              <a:rPr lang="en-US"/>
              <a:t>.</a:t>
            </a:r>
            <a:br>
              <a:rPr lang="en-US"/>
            </a:br>
            <a:r>
              <a:rPr lang="en-US"/>
              <a:t>And this is the really important part.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FF73-E721-1E47-B43D-6973ABBFC7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498" y="2134960"/>
            <a:ext cx="403004" cy="35191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E845D8-5D8E-A243-BE36-D97D128F15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6902" y="4499983"/>
            <a:ext cx="779421" cy="779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Profile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53042-896C-2A4A-B7A7-F054EED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0091" y="4500686"/>
            <a:ext cx="4982764" cy="779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  <a:br>
              <a:rPr lang="en-US"/>
            </a:br>
            <a:r>
              <a:rPr lang="en-US"/>
              <a:t>Full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857939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orizonta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17BD815-B88C-3048-A130-12F18EDC5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7944" y="191195"/>
            <a:ext cx="329461" cy="329461"/>
          </a:xfrm>
          <a:prstGeom prst="rect">
            <a:avLst/>
          </a:prstGeom>
        </p:spPr>
      </p:pic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43311745-5A4D-844B-8DD5-A64A7FEFDC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77723" y="5298344"/>
            <a:ext cx="5027651" cy="11052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53C10C"/>
              </a:buClr>
              <a:buSzPct val="85000"/>
              <a:buFont typeface="Arial" panose="020B0604020202020204" pitchFamily="34" charset="0"/>
              <a:buNone/>
              <a:tabLst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variujs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no n </a:t>
            </a:r>
            <a:r>
              <a:rPr lang="en-US" err="1"/>
              <a:t>magnat</a:t>
            </a:r>
            <a:r>
              <a:rPr lang="en-US"/>
              <a:t>. </a:t>
            </a:r>
            <a:r>
              <a:rPr lang="en-US" err="1"/>
              <a:t>Socis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menatibus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parturient, </a:t>
            </a:r>
            <a:r>
              <a:rPr lang="en-US" err="1"/>
              <a:t>nascentur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3461F-13ED-FB40-AB69-9B6456267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541" y="5285918"/>
            <a:ext cx="5138970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0184-F68B-B946-9700-1AC06AB49BB0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 descr="Photo Goes Here">
            <a:extLst>
              <a:ext uri="{FF2B5EF4-FFF2-40B4-BE49-F238E27FC236}">
                <a16:creationId xmlns:a16="http://schemas.microsoft.com/office/drawing/2014/main" id="{DABB9540-BF09-364B-9AF2-1958CD857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4858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 to Insert Photo</a:t>
            </a:r>
            <a:br>
              <a:rPr lang="en-US"/>
            </a:br>
            <a:r>
              <a:rPr lang="en-US"/>
              <a:t>(Use Horizontal Only)</a:t>
            </a:r>
          </a:p>
        </p:txBody>
      </p:sp>
    </p:spTree>
    <p:extLst>
      <p:ext uri="{BB962C8B-B14F-4D97-AF65-F5344CB8AC3E}">
        <p14:creationId xmlns:p14="http://schemas.microsoft.com/office/powerpoint/2010/main" val="30191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esentation Cover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34271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istic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BF0B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97459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istic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rgbClr val="232B64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FCAF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077018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325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63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1E581-1130-4EC0-820C-682C220DF3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pic>
        <p:nvPicPr>
          <p:cNvPr id="10" name="Picture 9" descr="A black and white logo with a star and a flame&#10;&#10;Description automatically generated">
            <a:extLst>
              <a:ext uri="{FF2B5EF4-FFF2-40B4-BE49-F238E27FC236}">
                <a16:creationId xmlns:a16="http://schemas.microsoft.com/office/drawing/2014/main" id="{CB817E00-7DE6-7D77-5E54-66893E2678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42" y="294467"/>
            <a:ext cx="4733000" cy="47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85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04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52959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1E581-1130-4EC0-820C-682C220DF31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CBDD300-A431-4018-1148-806DDBE82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75" y="803495"/>
            <a:ext cx="7189935" cy="42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5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126" y="0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23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61" y="2764399"/>
            <a:ext cx="5027613" cy="3331601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Placeholder 5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E08319D5-52D9-E099-813C-3BD9D7CB8A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90" r="22790"/>
          <a:stretch>
            <a:fillRect/>
          </a:stretch>
        </p:blipFill>
        <p:spPr>
          <a:xfrm>
            <a:off x="6583126" y="-1"/>
            <a:ext cx="56088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0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0564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0602" y="2662799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Placeholder 5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B0ECF194-6B94-E2B3-B092-7516ABF6EE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76" r="19976"/>
          <a:stretch>
            <a:fillRect/>
          </a:stretch>
        </p:blipFill>
        <p:spPr>
          <a:xfrm>
            <a:off x="0" y="1"/>
            <a:ext cx="56088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1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40A2-7BC5-89F2-2E53-CC786FD1E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735C5-1A32-E146-8E1D-6C2B30FB1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73B97-B0A4-91C7-6781-22C9BAF6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F3FB-6989-47C0-9B1D-CD889D64364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73312-70A6-3E4C-81D6-07272E96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F85B2-3972-DB00-703B-9757AF62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E581-1130-4EC0-820C-682C220DF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9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002120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1426610"/>
            <a:ext cx="8833710" cy="108585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1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464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8445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4808-7584-51A0-2D28-7A35AB1F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CC7EF-6A19-C37C-3762-28724833F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7E4E-4000-01B7-2AEE-DB3A3F16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F3FB-6989-47C0-9B1D-CD889D64364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23EEF-BDF0-7260-48F1-C7692E02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60DF5-E2C3-B603-6E87-48F0F60F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E581-1130-4EC0-820C-682C220DF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2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85169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2169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169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20972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126" y="0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/>
        </p:nvSpPr>
        <p:spPr>
          <a:xfrm>
            <a:off x="233803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i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23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61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43A43A1-B32D-FE7C-7E0A-D47B84F710C3}"/>
              </a:ext>
            </a:extLst>
          </p:cNvPr>
          <p:cNvSpPr txBox="1">
            <a:spLocks/>
          </p:cNvSpPr>
          <p:nvPr/>
        </p:nvSpPr>
        <p:spPr>
          <a:xfrm>
            <a:off x="233803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i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1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E15F95-0F35-D646-B194-87E72986A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0564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0602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380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1426610"/>
            <a:ext cx="8833710" cy="108585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1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464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1241BA-AD87-C615-6816-6264C03F0095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8BF2E-239F-0A4A-80AC-CA02B308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58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1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2BC"/>
          </a:solidFill>
          <a:latin typeface="Oswa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C0B91-0577-FF62-B055-514AEF8D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C011D-277D-92C7-C040-23E217718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CF1CD-CFA8-FEAF-E514-CE16EAF3D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2F19F-C116-4435-88CA-EAC7EBAD289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99A-25ED-3759-6459-74ACAFA4E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D55E1-14D4-C005-807C-1BA80BEA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E892-9C9E-5F5C-4250-0E6485FE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§15-915 Process- AFR &amp; Budget</a:t>
            </a:r>
          </a:p>
        </p:txBody>
      </p:sp>
    </p:spTree>
    <p:extLst>
      <p:ext uri="{BB962C8B-B14F-4D97-AF65-F5344CB8AC3E}">
        <p14:creationId xmlns:p14="http://schemas.microsoft.com/office/powerpoint/2010/main" val="64365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1E9F-D2FA-2E44-5B9D-588111BC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915 due to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C62B-5314-3A7A-9824-A0B034FCB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 Miles</a:t>
            </a:r>
          </a:p>
          <a:p>
            <a:pPr lvl="1"/>
            <a:r>
              <a:rPr lang="en-US" dirty="0"/>
              <a:t>Impact on state aid funding for the next fiscal year</a:t>
            </a:r>
          </a:p>
          <a:p>
            <a:pPr lvl="2"/>
            <a:r>
              <a:rPr lang="en-US" dirty="0"/>
              <a:t>FY24 Transportation data will impact FY25 funding through DSL</a:t>
            </a:r>
          </a:p>
          <a:p>
            <a:pPr lvl="2"/>
            <a:r>
              <a:rPr lang="en-US" dirty="0"/>
              <a:t>Fewer miles will lead to negative impact on state aid payment</a:t>
            </a:r>
          </a:p>
          <a:p>
            <a:pPr lvl="2"/>
            <a:r>
              <a:rPr lang="en-US" dirty="0"/>
              <a:t>More miles will lead to positive impact on state aid payment</a:t>
            </a:r>
          </a:p>
          <a:p>
            <a:pPr lvl="1"/>
            <a:r>
              <a:rPr lang="en-US" dirty="0"/>
              <a:t>Rare impact on RCL</a:t>
            </a:r>
          </a:p>
          <a:p>
            <a:r>
              <a:rPr lang="en-US" dirty="0"/>
              <a:t>Vehicle Inventory</a:t>
            </a:r>
          </a:p>
          <a:p>
            <a:pPr lvl="1"/>
            <a:r>
              <a:rPr lang="en-US" dirty="0"/>
              <a:t>May impact state aid funding</a:t>
            </a:r>
          </a:p>
          <a:p>
            <a:pPr lvl="2"/>
            <a:r>
              <a:rPr lang="en-US" dirty="0"/>
              <a:t>Impact on DSL</a:t>
            </a:r>
          </a:p>
          <a:p>
            <a:pPr lvl="1"/>
            <a:r>
              <a:rPr lang="en-US" dirty="0"/>
              <a:t>Rare impact on RCL</a:t>
            </a:r>
          </a:p>
        </p:txBody>
      </p:sp>
    </p:spTree>
    <p:extLst>
      <p:ext uri="{BB962C8B-B14F-4D97-AF65-F5344CB8AC3E}">
        <p14:creationId xmlns:p14="http://schemas.microsoft.com/office/powerpoint/2010/main" val="41012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F459-4446-6D19-EA91-6E4DCF69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submit a 915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0397-F6F9-5B74-EBA5-F004EBDEE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8639"/>
          </a:xfrm>
        </p:spPr>
        <p:txBody>
          <a:bodyPr/>
          <a:lstStyle/>
          <a:p>
            <a:r>
              <a:rPr lang="en-US" dirty="0"/>
              <a:t>Help Desk</a:t>
            </a:r>
          </a:p>
          <a:p>
            <a:pPr lvl="1"/>
            <a:r>
              <a:rPr lang="en-US" dirty="0"/>
              <a:t>All 915s are now down via Help Desk</a:t>
            </a:r>
          </a:p>
          <a:p>
            <a:r>
              <a:rPr lang="en-US" dirty="0"/>
              <a:t>What to include for AFR/Budget 915 in Help Desk ticket:</a:t>
            </a:r>
          </a:p>
          <a:p>
            <a:pPr lvl="1"/>
            <a:r>
              <a:rPr lang="en-US" dirty="0"/>
              <a:t>Formal letter (with letterhead) signed by business manager and superintendent must include:</a:t>
            </a:r>
          </a:p>
          <a:p>
            <a:pPr lvl="2"/>
            <a:r>
              <a:rPr lang="en-US" dirty="0"/>
              <a:t>Date, LEA name, entity ID, contact name, title, phone number, fiscal year, forms</a:t>
            </a:r>
          </a:p>
          <a:p>
            <a:pPr lvl="2"/>
            <a:r>
              <a:rPr lang="en-US" dirty="0"/>
              <a:t>All changes made to file with cell and page references</a:t>
            </a:r>
          </a:p>
          <a:p>
            <a:pPr lvl="2"/>
            <a:r>
              <a:rPr lang="en-US" dirty="0"/>
              <a:t>Reason for changes</a:t>
            </a:r>
          </a:p>
          <a:p>
            <a:r>
              <a:rPr lang="en-US" dirty="0"/>
              <a:t>Next steps:</a:t>
            </a:r>
          </a:p>
          <a:p>
            <a:pPr lvl="1"/>
            <a:r>
              <a:rPr lang="en-US" dirty="0"/>
              <a:t>Budget Team will review change and open window for submission</a:t>
            </a:r>
          </a:p>
          <a:p>
            <a:pPr lvl="1"/>
            <a:r>
              <a:rPr lang="en-US" dirty="0"/>
              <a:t>Evaluate all changes and compare to letter</a:t>
            </a:r>
          </a:p>
          <a:p>
            <a:pPr lvl="1"/>
            <a:r>
              <a:rPr lang="en-US" dirty="0"/>
              <a:t>Process file</a:t>
            </a:r>
          </a:p>
        </p:txBody>
      </p:sp>
    </p:spTree>
    <p:extLst>
      <p:ext uri="{BB962C8B-B14F-4D97-AF65-F5344CB8AC3E}">
        <p14:creationId xmlns:p14="http://schemas.microsoft.com/office/powerpoint/2010/main" val="408909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46D9-A3BD-F576-F8C8-70AE8282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to Validate and Calculate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6D496-1404-4B05-3BC8-6628C851E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 validate all the changes you make and calculate the anticipated impacts</a:t>
            </a:r>
          </a:p>
          <a:p>
            <a:r>
              <a:rPr lang="en-US" dirty="0"/>
              <a:t>Oftentimes LEAs make changes and are surprised by the changes to either budget capacity or payment</a:t>
            </a:r>
          </a:p>
        </p:txBody>
      </p:sp>
    </p:spTree>
    <p:extLst>
      <p:ext uri="{BB962C8B-B14F-4D97-AF65-F5344CB8AC3E}">
        <p14:creationId xmlns:p14="http://schemas.microsoft.com/office/powerpoint/2010/main" val="364136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004F-234F-F3D3-793C-D57CF3D9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5593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ADAB-C1D7-0944-ED3B-D467828D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915?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CEB9A-9C8C-90B5-C186-64B672260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year final data correction</a:t>
            </a:r>
          </a:p>
          <a:p>
            <a:pPr lvl="1"/>
            <a:r>
              <a:rPr lang="en-US" dirty="0"/>
              <a:t>Budget</a:t>
            </a:r>
          </a:p>
          <a:p>
            <a:pPr lvl="1"/>
            <a:r>
              <a:rPr lang="en-US" dirty="0"/>
              <a:t>AFR</a:t>
            </a:r>
          </a:p>
          <a:p>
            <a:pPr lvl="1"/>
            <a:r>
              <a:rPr lang="en-US" dirty="0"/>
              <a:t>ADM</a:t>
            </a:r>
          </a:p>
          <a:p>
            <a:pPr lvl="1"/>
            <a:r>
              <a:rPr lang="en-US" dirty="0"/>
              <a:t>Transportation</a:t>
            </a:r>
          </a:p>
          <a:p>
            <a:r>
              <a:rPr lang="en-US" dirty="0"/>
              <a:t>Can go back up to three fiscal years prior</a:t>
            </a:r>
          </a:p>
          <a:p>
            <a:pPr lvl="1"/>
            <a:r>
              <a:rPr lang="en-US" dirty="0"/>
              <a:t>Current maximum is FY2022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3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8B95-50CB-EC01-2DAA-3B1E5817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915 due to Expenditure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57A41-7E1E-C987-5A54-F69D13E3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4667250"/>
          </a:xfrm>
        </p:spPr>
        <p:txBody>
          <a:bodyPr/>
          <a:lstStyle/>
          <a:p>
            <a:r>
              <a:rPr lang="en-US" dirty="0"/>
              <a:t>You will notice that you may need to do a 915 for a prior year Expenditure Budget after reviewing your final Budg-25</a:t>
            </a:r>
          </a:p>
          <a:p>
            <a:pPr lvl="1"/>
            <a:r>
              <a:rPr lang="en-US" dirty="0"/>
              <a:t>Final Budg-25 Report is produced after SRC is completed in September</a:t>
            </a:r>
          </a:p>
          <a:p>
            <a:pPr lvl="1"/>
            <a:r>
              <a:rPr lang="en-US" dirty="0"/>
              <a:t>However, final revisions are due 5/15</a:t>
            </a:r>
          </a:p>
          <a:p>
            <a:r>
              <a:rPr lang="en-US" dirty="0"/>
              <a:t>Most values come from pages 7 and 8</a:t>
            </a:r>
          </a:p>
          <a:p>
            <a:r>
              <a:rPr lang="en-US" dirty="0"/>
              <a:t>2 ways to tell you are missing budget capacity</a:t>
            </a:r>
          </a:p>
          <a:p>
            <a:pPr lvl="1"/>
            <a:r>
              <a:rPr lang="en-US" dirty="0"/>
              <a:t>Your budget limit applied capacity is less than the ADE optimized amount</a:t>
            </a:r>
          </a:p>
          <a:p>
            <a:pPr lvl="1"/>
            <a:r>
              <a:rPr lang="en-US" dirty="0"/>
              <a:t>If Budget-25 has positive value in “Difference” column for the following line items:</a:t>
            </a:r>
          </a:p>
        </p:txBody>
      </p:sp>
    </p:spTree>
    <p:extLst>
      <p:ext uri="{BB962C8B-B14F-4D97-AF65-F5344CB8AC3E}">
        <p14:creationId xmlns:p14="http://schemas.microsoft.com/office/powerpoint/2010/main" val="287017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25C13A-47A4-9C34-750A-0A816D4BD7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9"/>
          <a:stretch/>
        </p:blipFill>
        <p:spPr>
          <a:xfrm>
            <a:off x="2545166" y="81864"/>
            <a:ext cx="7101667" cy="6694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664A8B-A0E3-E299-3C76-C50AAB6A2755}"/>
              </a:ext>
            </a:extLst>
          </p:cNvPr>
          <p:cNvSpPr/>
          <p:nvPr/>
        </p:nvSpPr>
        <p:spPr>
          <a:xfrm>
            <a:off x="2651760" y="2688336"/>
            <a:ext cx="6858000" cy="402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11013-B3C8-83FB-BD4B-8F73C036939C}"/>
              </a:ext>
            </a:extLst>
          </p:cNvPr>
          <p:cNvSpPr/>
          <p:nvPr/>
        </p:nvSpPr>
        <p:spPr>
          <a:xfrm>
            <a:off x="2651760" y="3529585"/>
            <a:ext cx="6858000" cy="283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51BFF4-6DCD-9EFF-B852-300431250F6D}"/>
              </a:ext>
            </a:extLst>
          </p:cNvPr>
          <p:cNvSpPr/>
          <p:nvPr/>
        </p:nvSpPr>
        <p:spPr>
          <a:xfrm>
            <a:off x="2651760" y="4082798"/>
            <a:ext cx="6858000" cy="283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6318DB-CB04-5942-A56A-34352BA25F2D}"/>
              </a:ext>
            </a:extLst>
          </p:cNvPr>
          <p:cNvSpPr/>
          <p:nvPr/>
        </p:nvSpPr>
        <p:spPr>
          <a:xfrm>
            <a:off x="2651760" y="4503423"/>
            <a:ext cx="6858000" cy="178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46CFAE-B68E-D278-32FF-9FA8CB95D1C7}"/>
              </a:ext>
            </a:extLst>
          </p:cNvPr>
          <p:cNvSpPr/>
          <p:nvPr/>
        </p:nvSpPr>
        <p:spPr>
          <a:xfrm>
            <a:off x="8110728" y="5742432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563C61-BD86-D610-1551-695E2725A65E}"/>
              </a:ext>
            </a:extLst>
          </p:cNvPr>
          <p:cNvSpPr/>
          <p:nvPr/>
        </p:nvSpPr>
        <p:spPr>
          <a:xfrm>
            <a:off x="8110728" y="6492240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6FEE43-93CC-5492-5466-765E2E40C720}"/>
              </a:ext>
            </a:extLst>
          </p:cNvPr>
          <p:cNvSpPr/>
          <p:nvPr/>
        </p:nvSpPr>
        <p:spPr>
          <a:xfrm>
            <a:off x="2545166" y="1947671"/>
            <a:ext cx="6964594" cy="461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5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145C9D-1392-6E70-BB07-3534A7BFD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26" y="548656"/>
            <a:ext cx="8432947" cy="57606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2C0B37-706A-DABE-518C-C8CC826517B2}"/>
              </a:ext>
            </a:extLst>
          </p:cNvPr>
          <p:cNvSpPr/>
          <p:nvPr/>
        </p:nvSpPr>
        <p:spPr>
          <a:xfrm>
            <a:off x="8741664" y="5166360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A288D2-B0CE-96E6-8959-A876D4F908F1}"/>
              </a:ext>
            </a:extLst>
          </p:cNvPr>
          <p:cNvSpPr/>
          <p:nvPr/>
        </p:nvSpPr>
        <p:spPr>
          <a:xfrm>
            <a:off x="8741664" y="6062472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7BBED-536B-9422-53BB-D72243496BF6}"/>
              </a:ext>
            </a:extLst>
          </p:cNvPr>
          <p:cNvSpPr/>
          <p:nvPr/>
        </p:nvSpPr>
        <p:spPr>
          <a:xfrm>
            <a:off x="1879525" y="3447288"/>
            <a:ext cx="8432947" cy="475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79710C-A803-2C43-F843-C7DE099A6A04}"/>
              </a:ext>
            </a:extLst>
          </p:cNvPr>
          <p:cNvSpPr/>
          <p:nvPr/>
        </p:nvSpPr>
        <p:spPr>
          <a:xfrm>
            <a:off x="1879524" y="4469134"/>
            <a:ext cx="8432947" cy="313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D119-3764-FDCC-70B1-CB9EC9C2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915 due to AFR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06EFE-94D5-B253-A21B-162B69A0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AFR data is used by the following:</a:t>
            </a:r>
          </a:p>
          <a:p>
            <a:pPr lvl="1"/>
            <a:r>
              <a:rPr lang="en-US" dirty="0"/>
              <a:t>Within ADE</a:t>
            </a:r>
          </a:p>
          <a:p>
            <a:pPr lvl="2"/>
            <a:r>
              <a:rPr lang="en-US" dirty="0"/>
              <a:t>Grants Management</a:t>
            </a:r>
          </a:p>
          <a:p>
            <a:pPr lvl="2"/>
            <a:r>
              <a:rPr lang="en-US" dirty="0"/>
              <a:t>Exceptional Student Services (ESS)</a:t>
            </a:r>
          </a:p>
          <a:p>
            <a:pPr lvl="2"/>
            <a:r>
              <a:rPr lang="en-US" dirty="0"/>
              <a:t>School Report Card</a:t>
            </a:r>
          </a:p>
          <a:p>
            <a:pPr lvl="1"/>
            <a:r>
              <a:rPr lang="en-US" dirty="0"/>
              <a:t>State Agencies</a:t>
            </a:r>
          </a:p>
          <a:p>
            <a:pPr lvl="2"/>
            <a:r>
              <a:rPr lang="en-US" dirty="0"/>
              <a:t>Governor’s Office</a:t>
            </a:r>
          </a:p>
          <a:p>
            <a:pPr lvl="2"/>
            <a:r>
              <a:rPr lang="en-US" dirty="0"/>
              <a:t>Joint Legislative Budget Committee</a:t>
            </a:r>
          </a:p>
          <a:p>
            <a:pPr lvl="2"/>
            <a:r>
              <a:rPr lang="en-US" dirty="0"/>
              <a:t>Legislature</a:t>
            </a:r>
          </a:p>
          <a:p>
            <a:pPr lvl="2"/>
            <a:r>
              <a:rPr lang="en-US" dirty="0"/>
              <a:t>Auditor General</a:t>
            </a:r>
          </a:p>
          <a:p>
            <a:pPr lvl="1"/>
            <a:r>
              <a:rPr lang="en-US" dirty="0"/>
              <a:t>Federal Agencies</a:t>
            </a:r>
          </a:p>
          <a:p>
            <a:pPr lvl="2"/>
            <a:r>
              <a:rPr lang="en-US" dirty="0"/>
              <a:t>Federal Department of Education</a:t>
            </a:r>
          </a:p>
          <a:p>
            <a:pPr lvl="2"/>
            <a:r>
              <a:rPr lang="en-US" dirty="0"/>
              <a:t>Census Bureau</a:t>
            </a:r>
          </a:p>
        </p:txBody>
      </p:sp>
    </p:spTree>
    <p:extLst>
      <p:ext uri="{BB962C8B-B14F-4D97-AF65-F5344CB8AC3E}">
        <p14:creationId xmlns:p14="http://schemas.microsoft.com/office/powerpoint/2010/main" val="225430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8B90-337B-19EA-7D97-FF4DA9A7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915 due to AFR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E1BCD2-DD42-AD1E-7B82-94AA40E4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09" y="2950337"/>
            <a:ext cx="4426434" cy="478663"/>
          </a:xfrm>
        </p:spPr>
        <p:txBody>
          <a:bodyPr/>
          <a:lstStyle/>
          <a:p>
            <a:r>
              <a:rPr lang="en-US" dirty="0"/>
              <a:t>Impacts budget capacity for next fiscal year:</a:t>
            </a:r>
          </a:p>
          <a:p>
            <a:pPr lvl="1"/>
            <a:r>
              <a:rPr lang="en-US" dirty="0"/>
              <a:t>Maintenance &amp; Ops</a:t>
            </a:r>
          </a:p>
          <a:p>
            <a:pPr lvl="1"/>
            <a:r>
              <a:rPr lang="en-US" dirty="0"/>
              <a:t>Unrestricted Capital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0167A9-9464-BADA-3D88-EA28EB2B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843" y="1626680"/>
            <a:ext cx="7506748" cy="45821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980433-9A9A-1AA5-54E7-A57FA5A7028B}"/>
              </a:ext>
            </a:extLst>
          </p:cNvPr>
          <p:cNvSpPr/>
          <p:nvPr/>
        </p:nvSpPr>
        <p:spPr>
          <a:xfrm>
            <a:off x="10494264" y="2137632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3FF295-8501-1262-D21D-8BD015AA612E}"/>
              </a:ext>
            </a:extLst>
          </p:cNvPr>
          <p:cNvSpPr/>
          <p:nvPr/>
        </p:nvSpPr>
        <p:spPr>
          <a:xfrm>
            <a:off x="10504932" y="2758312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4864B8-FF01-DB42-FE88-77BDF449764B}"/>
              </a:ext>
            </a:extLst>
          </p:cNvPr>
          <p:cNvSpPr/>
          <p:nvPr/>
        </p:nvSpPr>
        <p:spPr>
          <a:xfrm>
            <a:off x="8801100" y="2895472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09399B-DDCD-C103-AF43-71883F2BD917}"/>
              </a:ext>
            </a:extLst>
          </p:cNvPr>
          <p:cNvSpPr/>
          <p:nvPr/>
        </p:nvSpPr>
        <p:spPr>
          <a:xfrm>
            <a:off x="10506456" y="6025964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8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EA0F-7C10-0144-B316-E2C9B7BF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915 due to ADM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32C1A-F18A-FFB2-7F97-B0CFAC29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7054"/>
            <a:ext cx="10515600" cy="4351338"/>
          </a:xfrm>
        </p:spPr>
        <p:txBody>
          <a:bodyPr/>
          <a:lstStyle/>
          <a:p>
            <a:r>
              <a:rPr lang="en-US" i="1" dirty="0"/>
              <a:t>Note that current integrity rules are retrospective with 915</a:t>
            </a:r>
          </a:p>
          <a:p>
            <a:r>
              <a:rPr lang="en-US" dirty="0"/>
              <a:t>Adjusts your Base Support Level, which will affect your Revenue Control Limit (RCL)</a:t>
            </a:r>
          </a:p>
          <a:p>
            <a:pPr lvl="1"/>
            <a:r>
              <a:rPr lang="en-US" dirty="0"/>
              <a:t>Increases in ADM lead to increases in RCL</a:t>
            </a:r>
          </a:p>
          <a:p>
            <a:pPr lvl="2"/>
            <a:r>
              <a:rPr lang="en-US" dirty="0"/>
              <a:t>Make-up funding paid out in the next month’s state aid payment</a:t>
            </a:r>
          </a:p>
          <a:p>
            <a:pPr lvl="1"/>
            <a:r>
              <a:rPr lang="en-US" dirty="0"/>
              <a:t>Decreases in ADM lead to decreases in RCL</a:t>
            </a:r>
          </a:p>
          <a:p>
            <a:pPr lvl="2"/>
            <a:r>
              <a:rPr lang="en-US" dirty="0"/>
              <a:t>Decreased current year funding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886030-9D80-6846-C514-BA5A91D1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6" t="3142" r="1523" b="2415"/>
          <a:stretch/>
        </p:blipFill>
        <p:spPr>
          <a:xfrm>
            <a:off x="2168724" y="4151376"/>
            <a:ext cx="7854549" cy="26082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BA98B7-207D-B84C-791B-F4EC42435830}"/>
              </a:ext>
            </a:extLst>
          </p:cNvPr>
          <p:cNvSpPr/>
          <p:nvPr/>
        </p:nvSpPr>
        <p:spPr>
          <a:xfrm>
            <a:off x="6803136" y="5231672"/>
            <a:ext cx="896112" cy="21815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CAAD69-460E-0A71-324B-A2FF344077D5}"/>
              </a:ext>
            </a:extLst>
          </p:cNvPr>
          <p:cNvSpPr/>
          <p:nvPr/>
        </p:nvSpPr>
        <p:spPr>
          <a:xfrm>
            <a:off x="6803136" y="5804696"/>
            <a:ext cx="896112" cy="21815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9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22CB3B-A5AA-A154-1999-69B73E2A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741" y="422787"/>
            <a:ext cx="8842518" cy="60124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4ABE4D-7F83-1EE6-7303-102EEACF5892}"/>
              </a:ext>
            </a:extLst>
          </p:cNvPr>
          <p:cNvSpPr/>
          <p:nvPr/>
        </p:nvSpPr>
        <p:spPr>
          <a:xfrm>
            <a:off x="9491472" y="493776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D6F0C5-B9D9-E05A-A53A-FC466EAD0FBB}"/>
              </a:ext>
            </a:extLst>
          </p:cNvPr>
          <p:cNvSpPr/>
          <p:nvPr/>
        </p:nvSpPr>
        <p:spPr>
          <a:xfrm>
            <a:off x="9381744" y="3014472"/>
            <a:ext cx="90525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F4FFF-4427-18AF-290C-CF6BD959F810}"/>
              </a:ext>
            </a:extLst>
          </p:cNvPr>
          <p:cNvSpPr/>
          <p:nvPr/>
        </p:nvSpPr>
        <p:spPr>
          <a:xfrm>
            <a:off x="9528048" y="6163056"/>
            <a:ext cx="90525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8666AB35-DC3E-E2B5-DD61-F24E8B40DDD8}"/>
              </a:ext>
            </a:extLst>
          </p:cNvPr>
          <p:cNvCxnSpPr>
            <a:cxnSpLocks/>
          </p:cNvCxnSpPr>
          <p:nvPr/>
        </p:nvCxnSpPr>
        <p:spPr>
          <a:xfrm rot="5400000">
            <a:off x="9354535" y="1481552"/>
            <a:ext cx="1581469" cy="1234438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CE1FBDFE-73C9-F5F4-566B-F8EDD4A890C8}"/>
              </a:ext>
            </a:extLst>
          </p:cNvPr>
          <p:cNvCxnSpPr/>
          <p:nvPr/>
        </p:nvCxnSpPr>
        <p:spPr>
          <a:xfrm rot="16200000" flipH="1">
            <a:off x="10206118" y="812402"/>
            <a:ext cx="783557" cy="329184"/>
          </a:xfrm>
          <a:prstGeom prst="curvedConnector3">
            <a:avLst>
              <a:gd name="adj1" fmla="val -368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BBD0F08B-9296-A105-B4C8-C183AFD2D539}"/>
              </a:ext>
            </a:extLst>
          </p:cNvPr>
          <p:cNvCxnSpPr/>
          <p:nvPr/>
        </p:nvCxnSpPr>
        <p:spPr>
          <a:xfrm rot="16200000" flipH="1">
            <a:off x="10206118" y="3321017"/>
            <a:ext cx="783557" cy="329184"/>
          </a:xfrm>
          <a:prstGeom prst="curvedConnector3">
            <a:avLst>
              <a:gd name="adj1" fmla="val -368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DA4F52F7-6F20-E66D-A298-B0BBE89477A2}"/>
              </a:ext>
            </a:extLst>
          </p:cNvPr>
          <p:cNvCxnSpPr>
            <a:cxnSpLocks/>
            <a:endCxn id="8" idx="3"/>
          </p:cNvCxnSpPr>
          <p:nvPr/>
        </p:nvCxnSpPr>
        <p:spPr>
          <a:xfrm rot="5400000">
            <a:off x="9409344" y="4901350"/>
            <a:ext cx="2377106" cy="329186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7284"/>
      </p:ext>
    </p:extLst>
  </p:cSld>
  <p:clrMapOvr>
    <a:masterClrMapping/>
  </p:clrMapOvr>
</p:sld>
</file>

<file path=ppt/theme/theme1.xml><?xml version="1.0" encoding="utf-8"?>
<a:theme xmlns:a="http://schemas.openxmlformats.org/drawingml/2006/main" name="ADE 2024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rgbClr val="53C10C"/>
          </a:buClr>
          <a:buSzPct val="85000"/>
          <a:buFont typeface="Arial" panose="020B0604020202020204" pitchFamily="34" charset="0"/>
          <a:buChar char="•"/>
          <a:defRPr sz="2000" b="0" i="0" dirty="0" smtClean="0">
            <a:solidFill>
              <a:srgbClr val="5A5D5C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DE 2024 Theme" id="{1CFA33E1-7887-4976-900E-07F4D5C2F385}" vid="{3A2C7789-11F7-4618-8C94-D60A5DD918D9}"/>
    </a:ext>
  </a:extLst>
</a:theme>
</file>

<file path=ppt/theme/theme2.xml><?xml version="1.0" encoding="utf-8"?>
<a:theme xmlns:a="http://schemas.openxmlformats.org/drawingml/2006/main" name="ADETheme2023">
  <a:themeElements>
    <a:clrScheme name="Custom 1">
      <a:dk1>
        <a:srgbClr val="002D72"/>
      </a:dk1>
      <a:lt1>
        <a:sysClr val="window" lastClr="FFFFFF"/>
      </a:lt1>
      <a:dk2>
        <a:srgbClr val="002D72"/>
      </a:dk2>
      <a:lt2>
        <a:srgbClr val="E7E6E6"/>
      </a:lt2>
      <a:accent1>
        <a:srgbClr val="002D72"/>
      </a:accent1>
      <a:accent2>
        <a:srgbClr val="CB6015"/>
      </a:accent2>
      <a:accent3>
        <a:srgbClr val="910048"/>
      </a:accent3>
      <a:accent4>
        <a:srgbClr val="FFC000"/>
      </a:accent4>
      <a:accent5>
        <a:srgbClr val="CB6015"/>
      </a:accent5>
      <a:accent6>
        <a:srgbClr val="D8D8D8"/>
      </a:accent6>
      <a:hlink>
        <a:srgbClr val="0563C1"/>
      </a:hlink>
      <a:folHlink>
        <a:srgbClr val="CB60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ETheme2023" id="{EDCFEF1E-C308-4025-80F7-BA6F4B19D4E0}" vid="{040A9730-68C7-484D-8B70-A4712A1AE8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ADE 2024 Theme</Template>
  <TotalTime>168</TotalTime>
  <Words>444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Oswald</vt:lpstr>
      <vt:lpstr>ADE 2024 Theme</vt:lpstr>
      <vt:lpstr>ADETheme2023</vt:lpstr>
      <vt:lpstr>§15-915 Process- AFR &amp; Budget</vt:lpstr>
      <vt:lpstr>What is a 915?</vt:lpstr>
      <vt:lpstr>915 due to Expenditure Budget</vt:lpstr>
      <vt:lpstr>PowerPoint Presentation</vt:lpstr>
      <vt:lpstr>PowerPoint Presentation</vt:lpstr>
      <vt:lpstr>915 due to AFR</vt:lpstr>
      <vt:lpstr>915 due to AFR</vt:lpstr>
      <vt:lpstr>915 due to ADM</vt:lpstr>
      <vt:lpstr>PowerPoint Presentation</vt:lpstr>
      <vt:lpstr>915 due to Transportation</vt:lpstr>
      <vt:lpstr>How to submit a 915</vt:lpstr>
      <vt:lpstr>Reminder to Validate and Calculate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Young, Ryan</dc:creator>
  <cp:lastModifiedBy>Young, Ryan</cp:lastModifiedBy>
  <cp:revision>1</cp:revision>
  <dcterms:created xsi:type="dcterms:W3CDTF">2024-10-18T21:07:06Z</dcterms:created>
  <dcterms:modified xsi:type="dcterms:W3CDTF">2024-12-06T17:58:13Z</dcterms:modified>
</cp:coreProperties>
</file>