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Roboto"/>
      <p:regular r:id="rId16"/>
      <p:bold r:id="rId17"/>
      <p:italic r:id="rId18"/>
      <p:boldItalic r:id="rId19"/>
    </p:embeddedFont>
    <p:embeddedFont>
      <p:font typeface="Roboto Medium"/>
      <p:regular r:id="rId20"/>
      <p:bold r:id="rId21"/>
      <p:italic r:id="rId22"/>
      <p:boldItalic r:id="rId23"/>
    </p:embeddedFont>
    <p:embeddedFont>
      <p:font typeface="Open Sans"/>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Medium-regular.fntdata"/><Relationship Id="rId22" Type="http://schemas.openxmlformats.org/officeDocument/2006/relationships/font" Target="fonts/RobotoMedium-italic.fntdata"/><Relationship Id="rId21" Type="http://schemas.openxmlformats.org/officeDocument/2006/relationships/font" Target="fonts/RobotoMedium-bold.fntdata"/><Relationship Id="rId24" Type="http://schemas.openxmlformats.org/officeDocument/2006/relationships/font" Target="fonts/OpenSans-regular.fntdata"/><Relationship Id="rId23" Type="http://schemas.openxmlformats.org/officeDocument/2006/relationships/font" Target="fonts/RobotoMedium-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OpenSans-italic.fntdata"/><Relationship Id="rId25" Type="http://schemas.openxmlformats.org/officeDocument/2006/relationships/font" Target="fonts/OpenSans-bold.fntdata"/><Relationship Id="rId27" Type="http://schemas.openxmlformats.org/officeDocument/2006/relationships/font" Target="fonts/OpenSans-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bold.fntdata"/><Relationship Id="rId16" Type="http://schemas.openxmlformats.org/officeDocument/2006/relationships/font" Target="fonts/Roboto-regular.fntdata"/><Relationship Id="rId19" Type="http://schemas.openxmlformats.org/officeDocument/2006/relationships/font" Target="fonts/Roboto-boldItalic.fntdata"/><Relationship Id="rId18" Type="http://schemas.openxmlformats.org/officeDocument/2006/relationships/font" Target="fonts/Roboto-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g12b40f5ee1d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 name="Google Shape;25;g12b40f5ee1d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12b40f5ee1d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12b40f5ee1d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 name="Shape 28"/>
        <p:cNvGrpSpPr/>
        <p:nvPr/>
      </p:nvGrpSpPr>
      <p:grpSpPr>
        <a:xfrm>
          <a:off x="0" y="0"/>
          <a:ext cx="0" cy="0"/>
          <a:chOff x="0" y="0"/>
          <a:chExt cx="0" cy="0"/>
        </a:xfrm>
      </p:grpSpPr>
      <p:sp>
        <p:nvSpPr>
          <p:cNvPr id="29" name="Google Shape;29;g12b40f5ee1d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 name="Google Shape;30;g12b40f5ee1d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g2f158ff9d5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 name="Google Shape;36;g2f158ff9d5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g2f158ff9d5e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 name="Google Shape;42;g2f158ff9d5e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g2f158ff9d5e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 name="Google Shape;48;g2f158ff9d5e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2f158ff9d5e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2f158ff9d5e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f158ff9d5e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2f158ff9d5e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2f158ff9d5e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2f158ff9d5e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12b40f5ee1d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12b40f5ee1d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9" name="Shape 9"/>
        <p:cNvGrpSpPr/>
        <p:nvPr/>
      </p:nvGrpSpPr>
      <p:grpSpPr>
        <a:xfrm>
          <a:off x="0" y="0"/>
          <a:ext cx="0" cy="0"/>
          <a:chOff x="0" y="0"/>
          <a:chExt cx="0" cy="0"/>
        </a:xfrm>
      </p:grpSpPr>
      <p:sp>
        <p:nvSpPr>
          <p:cNvPr id="10" name="Google Shape;1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11" name="Google Shape;11;p2"/>
          <p:cNvSpPr txBox="1"/>
          <p:nvPr>
            <p:ph type="title"/>
          </p:nvPr>
        </p:nvSpPr>
        <p:spPr>
          <a:xfrm>
            <a:off x="221400" y="2559150"/>
            <a:ext cx="8701200" cy="486600"/>
          </a:xfrm>
          <a:prstGeom prst="rect">
            <a:avLst/>
          </a:prstGeom>
        </p:spPr>
        <p:txBody>
          <a:bodyPr anchorCtr="0" anchor="b" bIns="91425" lIns="91425" spcFirstLastPara="1" rIns="91425" wrap="square" tIns="91425">
            <a:normAutofit/>
          </a:bodyPr>
          <a:lstStyle>
            <a:lvl1pPr lvl="0" algn="ctr">
              <a:spcBef>
                <a:spcPts val="0"/>
              </a:spcBef>
              <a:spcAft>
                <a:spcPts val="0"/>
              </a:spcAft>
              <a:buClr>
                <a:srgbClr val="434343"/>
              </a:buClr>
              <a:buSzPts val="2800"/>
              <a:buFont typeface="Roboto"/>
              <a:buNone/>
              <a:defRPr>
                <a:solidFill>
                  <a:srgbClr val="434343"/>
                </a:solidFill>
                <a:latin typeface="Roboto"/>
                <a:ea typeface="Roboto"/>
                <a:cs typeface="Roboto"/>
                <a:sym typeface="Roboto"/>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blipFill>
          <a:blip r:embed="rId2">
            <a:alphaModFix/>
          </a:blip>
          <a:stretch>
            <a:fillRect/>
          </a:stretch>
        </a:blipFill>
      </p:bgPr>
    </p:bg>
    <p:spTree>
      <p:nvGrpSpPr>
        <p:cNvPr id="12" name="Shape 12"/>
        <p:cNvGrpSpPr/>
        <p:nvPr/>
      </p:nvGrpSpPr>
      <p:grpSpPr>
        <a:xfrm>
          <a:off x="0" y="0"/>
          <a:ext cx="0" cy="0"/>
          <a:chOff x="0" y="0"/>
          <a:chExt cx="0" cy="0"/>
        </a:xfrm>
      </p:grpSpPr>
      <p:sp>
        <p:nvSpPr>
          <p:cNvPr id="13" name="Google Shape;13;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Clr>
                <a:srgbClr val="1784C2"/>
              </a:buClr>
              <a:buSzPts val="3600"/>
              <a:buFont typeface="Roboto Medium"/>
              <a:buNone/>
              <a:defRPr sz="3600">
                <a:solidFill>
                  <a:srgbClr val="1784C2"/>
                </a:solidFill>
                <a:latin typeface="Roboto Medium"/>
                <a:ea typeface="Roboto Medium"/>
                <a:cs typeface="Roboto Medium"/>
                <a:sym typeface="Roboto Medium"/>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4" name="Google Shape;1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4"/>
          <p:cNvSpPr txBox="1"/>
          <p:nvPr>
            <p:ph type="title"/>
          </p:nvPr>
        </p:nvSpPr>
        <p:spPr>
          <a:xfrm>
            <a:off x="311700" y="445025"/>
            <a:ext cx="8520600" cy="670800"/>
          </a:xfrm>
          <a:prstGeom prst="rect">
            <a:avLst/>
          </a:prstGeom>
        </p:spPr>
        <p:txBody>
          <a:bodyPr anchorCtr="0" anchor="t" bIns="91425" lIns="91425" spcFirstLastPara="1" rIns="91425" wrap="square" tIns="91425">
            <a:normAutofit/>
          </a:bodyPr>
          <a:lstStyle>
            <a:lvl1pPr lvl="0">
              <a:spcBef>
                <a:spcPts val="0"/>
              </a:spcBef>
              <a:spcAft>
                <a:spcPts val="0"/>
              </a:spcAft>
              <a:buClr>
                <a:srgbClr val="1784C2"/>
              </a:buClr>
              <a:buSzPts val="3100"/>
              <a:buFont typeface="Roboto"/>
              <a:buNone/>
              <a:defRPr b="1" sz="3100">
                <a:solidFill>
                  <a:srgbClr val="1784C2"/>
                </a:solidFill>
                <a:latin typeface="Roboto"/>
                <a:ea typeface="Roboto"/>
                <a:cs typeface="Roboto"/>
                <a:sym typeface="Roboto"/>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7" name="Google Shape;17;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Clr>
                <a:srgbClr val="666666"/>
              </a:buClr>
              <a:buSzPts val="1800"/>
              <a:buFont typeface="Roboto"/>
              <a:buChar char="●"/>
              <a:defRPr>
                <a:solidFill>
                  <a:srgbClr val="666666"/>
                </a:solidFill>
                <a:latin typeface="Roboto"/>
                <a:ea typeface="Roboto"/>
                <a:cs typeface="Roboto"/>
                <a:sym typeface="Roboto"/>
              </a:defRPr>
            </a:lvl1pPr>
            <a:lvl2pPr indent="-317500" lvl="1" marL="914400">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2pPr>
            <a:lvl3pPr indent="-317500" lvl="2" marL="1371600">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3pPr>
            <a:lvl4pPr indent="-317500" lvl="3" marL="1828800">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4pPr>
            <a:lvl5pPr indent="-317500" lvl="4" marL="2286000">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5pPr>
            <a:lvl6pPr indent="-317500" lvl="5" marL="2743200">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6pPr>
            <a:lvl7pPr indent="-317500" lvl="6" marL="3200400">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7pPr>
            <a:lvl8pPr indent="-317500" lvl="7" marL="3657600">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8pPr>
            <a:lvl9pPr indent="-317500" lvl="8" marL="4114800">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9pPr>
          </a:lstStyle>
          <a:p/>
        </p:txBody>
      </p:sp>
      <p:sp>
        <p:nvSpPr>
          <p:cNvPr id="18" name="Google Shape;18;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TITLE_AND_BODY_1">
    <p:bg>
      <p:bgPr>
        <a:solidFill>
          <a:srgbClr val="F5F5F5"/>
        </a:solidFill>
      </p:bgPr>
    </p:bg>
    <p:spTree>
      <p:nvGrpSpPr>
        <p:cNvPr id="19" name="Shape 19"/>
        <p:cNvGrpSpPr/>
        <p:nvPr/>
      </p:nvGrpSpPr>
      <p:grpSpPr>
        <a:xfrm>
          <a:off x="0" y="0"/>
          <a:ext cx="0" cy="0"/>
          <a:chOff x="0" y="0"/>
          <a:chExt cx="0" cy="0"/>
        </a:xfrm>
      </p:grpSpPr>
      <p:sp>
        <p:nvSpPr>
          <p:cNvPr id="20" name="Google Shape;20;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Slide" type="blank">
  <p:cSld name="BLANK">
    <p:bg>
      <p:bgPr>
        <a:blipFill>
          <a:blip r:embed="rId2">
            <a:alphaModFix/>
          </a:blip>
          <a:stretch>
            <a:fillRect/>
          </a:stretch>
        </a:blipFill>
      </p:bgPr>
    </p:bg>
    <p:spTree>
      <p:nvGrpSpPr>
        <p:cNvPr id="21" name="Shape 21"/>
        <p:cNvGrpSpPr/>
        <p:nvPr/>
      </p:nvGrpSpPr>
      <p:grpSpPr>
        <a:xfrm>
          <a:off x="0" y="0"/>
          <a:ext cx="0" cy="0"/>
          <a:chOff x="0" y="0"/>
          <a:chExt cx="0" cy="0"/>
        </a:xfrm>
      </p:grpSpPr>
      <p:sp>
        <p:nvSpPr>
          <p:cNvPr id="22" name="Google Shape;2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docs.google.com/spreadsheets/d/1oVr6poiWcjD8FAvWBthmLwwg5ett8VwFXuvCDOnHAZE/edit?usp=shar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sites.google.com/dysart.org/artssealofproficiency/extracurricular-activitie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docs.google.com/spreadsheets/d/1t_TDGpwCS1jAxlTf77W2QmMdNZoJmeHvbo0m33HJDzA/edit?usp=shari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sites.google.com/dysart.org/artssealofproficiency/home" TargetMode="External"/><Relationship Id="rId4" Type="http://schemas.openxmlformats.org/officeDocument/2006/relationships/hyperlink" Target="https://docs.google.com/spreadsheets/d/1t_TDGpwCS1jAxlTf77W2QmMdNZoJmeHvbo0m33HJDzA/edit?usp=sharing" TargetMode="External"/><Relationship Id="rId5" Type="http://schemas.openxmlformats.org/officeDocument/2006/relationships/hyperlink" Target="https://docs.google.com/document/d/1HZALs8Vi-3dzwrUCKiOQQHHd8E_2W4RRjXUXo844IN8/edit?usp=shar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 name="Shape 26"/>
        <p:cNvGrpSpPr/>
        <p:nvPr/>
      </p:nvGrpSpPr>
      <p:grpSpPr>
        <a:xfrm>
          <a:off x="0" y="0"/>
          <a:ext cx="0" cy="0"/>
          <a:chOff x="0" y="0"/>
          <a:chExt cx="0" cy="0"/>
        </a:xfrm>
      </p:grpSpPr>
      <p:sp>
        <p:nvSpPr>
          <p:cNvPr id="27" name="Google Shape;27;p7"/>
          <p:cNvSpPr txBox="1"/>
          <p:nvPr>
            <p:ph type="title"/>
          </p:nvPr>
        </p:nvSpPr>
        <p:spPr>
          <a:xfrm>
            <a:off x="221400" y="2702025"/>
            <a:ext cx="8701200" cy="486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Arizona Seal of Arts Proficiency</a:t>
            </a:r>
            <a:endParaRPr/>
          </a:p>
          <a:p>
            <a:pPr indent="0" lvl="0" marL="0" rtl="0" algn="ctr">
              <a:spcBef>
                <a:spcPts val="0"/>
              </a:spcBef>
              <a:spcAft>
                <a:spcPts val="0"/>
              </a:spcAft>
              <a:buNone/>
            </a:pPr>
            <a:r>
              <a:rPr lang="en"/>
              <a:t>2025-2026 SY</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 name="Shape 31"/>
        <p:cNvGrpSpPr/>
        <p:nvPr/>
      </p:nvGrpSpPr>
      <p:grpSpPr>
        <a:xfrm>
          <a:off x="0" y="0"/>
          <a:ext cx="0" cy="0"/>
          <a:chOff x="0" y="0"/>
          <a:chExt cx="0" cy="0"/>
        </a:xfrm>
      </p:grpSpPr>
      <p:sp>
        <p:nvSpPr>
          <p:cNvPr id="32" name="Google Shape;32;p8"/>
          <p:cNvSpPr txBox="1"/>
          <p:nvPr>
            <p:ph type="title"/>
          </p:nvPr>
        </p:nvSpPr>
        <p:spPr>
          <a:xfrm>
            <a:off x="311700" y="445025"/>
            <a:ext cx="8520600" cy="670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7500"/>
              <a:buFont typeface="Arial"/>
              <a:buNone/>
            </a:pPr>
            <a:r>
              <a:rPr lang="en" sz="4000">
                <a:solidFill>
                  <a:schemeClr val="dk1"/>
                </a:solidFill>
              </a:rPr>
              <a:t>History</a:t>
            </a:r>
            <a:endParaRPr/>
          </a:p>
        </p:txBody>
      </p:sp>
      <p:sp>
        <p:nvSpPr>
          <p:cNvPr id="33" name="Google Shape;33;p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The Arizona State Seal of Arts Proficiency</a:t>
            </a:r>
            <a:endParaRPr>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chemeClr val="dk1"/>
              </a:solidFill>
            </a:endParaRPr>
          </a:p>
          <a:p>
            <a:pPr indent="-342900" lvl="0" marL="914400" rtl="0" algn="l">
              <a:lnSpc>
                <a:spcPct val="100000"/>
              </a:lnSpc>
              <a:spcBef>
                <a:spcPts val="0"/>
              </a:spcBef>
              <a:spcAft>
                <a:spcPts val="0"/>
              </a:spcAft>
              <a:buClr>
                <a:schemeClr val="dk1"/>
              </a:buClr>
              <a:buSzPts val="1800"/>
              <a:buFont typeface="Roboto"/>
              <a:buChar char="●"/>
            </a:pPr>
            <a:r>
              <a:rPr lang="en">
                <a:solidFill>
                  <a:schemeClr val="dk1"/>
                </a:solidFill>
              </a:rPr>
              <a:t>Signed into law by Governor Doug Ducey on May 14, 2019. </a:t>
            </a:r>
            <a:endParaRPr>
              <a:solidFill>
                <a:schemeClr val="dk1"/>
              </a:solidFill>
            </a:endParaRPr>
          </a:p>
          <a:p>
            <a:pPr indent="0" lvl="0" marL="914400" rtl="0" algn="l">
              <a:lnSpc>
                <a:spcPct val="100000"/>
              </a:lnSpc>
              <a:spcBef>
                <a:spcPts val="0"/>
              </a:spcBef>
              <a:spcAft>
                <a:spcPts val="0"/>
              </a:spcAft>
              <a:buClr>
                <a:schemeClr val="dk1"/>
              </a:buClr>
              <a:buSzPts val="1100"/>
              <a:buFont typeface="Arial"/>
              <a:buNone/>
            </a:pPr>
            <a:r>
              <a:t/>
            </a:r>
            <a:endParaRPr>
              <a:solidFill>
                <a:schemeClr val="dk1"/>
              </a:solidFill>
            </a:endParaRPr>
          </a:p>
          <a:p>
            <a:pPr indent="-342900" lvl="0" marL="914400" rtl="0" algn="l">
              <a:lnSpc>
                <a:spcPct val="100000"/>
              </a:lnSpc>
              <a:spcBef>
                <a:spcPts val="0"/>
              </a:spcBef>
              <a:spcAft>
                <a:spcPts val="0"/>
              </a:spcAft>
              <a:buClr>
                <a:schemeClr val="dk1"/>
              </a:buClr>
              <a:buSzPts val="1800"/>
              <a:buFont typeface="Roboto"/>
              <a:buChar char="●"/>
            </a:pPr>
            <a:r>
              <a:rPr lang="en">
                <a:solidFill>
                  <a:schemeClr val="dk1"/>
                </a:solidFill>
              </a:rPr>
              <a:t>SB1111 had bipartisan support and was a grassroots effort from Arts Education Advocates from across the state. </a:t>
            </a:r>
            <a:endParaRPr>
              <a:solidFill>
                <a:schemeClr val="dk1"/>
              </a:solidFill>
            </a:endParaRPr>
          </a:p>
          <a:p>
            <a:pPr indent="0" lvl="0" marL="914400" rtl="0" algn="l">
              <a:lnSpc>
                <a:spcPct val="100000"/>
              </a:lnSpc>
              <a:spcBef>
                <a:spcPts val="0"/>
              </a:spcBef>
              <a:spcAft>
                <a:spcPts val="0"/>
              </a:spcAft>
              <a:buClr>
                <a:schemeClr val="dk1"/>
              </a:buClr>
              <a:buSzPts val="1100"/>
              <a:buFont typeface="Arial"/>
              <a:buNone/>
            </a:pPr>
            <a:r>
              <a:t/>
            </a:r>
            <a:endParaRPr>
              <a:solidFill>
                <a:schemeClr val="dk1"/>
              </a:solidFill>
            </a:endParaRPr>
          </a:p>
          <a:p>
            <a:pPr indent="-342900" lvl="0" marL="914400" rtl="0" algn="l">
              <a:lnSpc>
                <a:spcPct val="100000"/>
              </a:lnSpc>
              <a:spcBef>
                <a:spcPts val="0"/>
              </a:spcBef>
              <a:spcAft>
                <a:spcPts val="0"/>
              </a:spcAft>
              <a:buClr>
                <a:schemeClr val="dk1"/>
              </a:buClr>
              <a:buSzPts val="1800"/>
              <a:buFont typeface="Roboto"/>
              <a:buChar char="●"/>
            </a:pPr>
            <a:r>
              <a:rPr lang="en">
                <a:solidFill>
                  <a:schemeClr val="dk1"/>
                </a:solidFill>
              </a:rPr>
              <a:t>Senator Paul Boyer served as the bills sponsor. </a:t>
            </a:r>
            <a:endParaRPr>
              <a:solidFill>
                <a:schemeClr val="dk2"/>
              </a:solidFill>
            </a:endParaRPr>
          </a:p>
          <a:p>
            <a:pPr indent="0" lvl="0" marL="0" rtl="0" algn="l">
              <a:spcBef>
                <a:spcPts val="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p9"/>
          <p:cNvSpPr txBox="1"/>
          <p:nvPr>
            <p:ph type="title"/>
          </p:nvPr>
        </p:nvSpPr>
        <p:spPr>
          <a:xfrm>
            <a:off x="311700" y="445025"/>
            <a:ext cx="8520600" cy="670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7500"/>
              <a:buFont typeface="Arial"/>
              <a:buNone/>
            </a:pPr>
            <a:r>
              <a:rPr lang="en" sz="4000">
                <a:solidFill>
                  <a:schemeClr val="dk1"/>
                </a:solidFill>
              </a:rPr>
              <a:t>Goals </a:t>
            </a:r>
            <a:endParaRPr/>
          </a:p>
        </p:txBody>
      </p:sp>
      <p:sp>
        <p:nvSpPr>
          <p:cNvPr id="39" name="Google Shape;39;p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Clr>
                <a:schemeClr val="dk1"/>
              </a:buClr>
              <a:buSzPts val="1400"/>
              <a:buFont typeface="Roboto"/>
              <a:buChar char="●"/>
            </a:pPr>
            <a:r>
              <a:rPr lang="en" sz="1400">
                <a:solidFill>
                  <a:schemeClr val="dk1"/>
                </a:solidFill>
              </a:rPr>
              <a:t>To celebrate students who demonstrate high levels of proficiency in the Arizona Arts Education Standards through personal expression and creative experiences in arts education programs </a:t>
            </a:r>
            <a:endParaRPr sz="1400">
              <a:solidFill>
                <a:schemeClr val="dk1"/>
              </a:solidFill>
            </a:endParaRPr>
          </a:p>
          <a:p>
            <a:pPr indent="0" lvl="0" marL="457200" rtl="0" algn="l">
              <a:spcBef>
                <a:spcPts val="0"/>
              </a:spcBef>
              <a:spcAft>
                <a:spcPts val="0"/>
              </a:spcAft>
              <a:buClr>
                <a:schemeClr val="dk1"/>
              </a:buClr>
              <a:buSzPts val="1100"/>
              <a:buFont typeface="Arial"/>
              <a:buNone/>
            </a:pPr>
            <a:r>
              <a:t/>
            </a:r>
            <a:endParaRPr sz="1400">
              <a:solidFill>
                <a:schemeClr val="dk1"/>
              </a:solidFill>
            </a:endParaRPr>
          </a:p>
          <a:p>
            <a:pPr indent="-317500" lvl="0" marL="457200" rtl="0" algn="l">
              <a:spcBef>
                <a:spcPts val="0"/>
              </a:spcBef>
              <a:spcAft>
                <a:spcPts val="0"/>
              </a:spcAft>
              <a:buClr>
                <a:schemeClr val="dk1"/>
              </a:buClr>
              <a:buSzPts val="1400"/>
              <a:buFont typeface="Roboto"/>
              <a:buChar char="●"/>
            </a:pPr>
            <a:r>
              <a:rPr lang="en" sz="1400">
                <a:solidFill>
                  <a:schemeClr val="dk1"/>
                </a:solidFill>
              </a:rPr>
              <a:t>To identify pathways of artistic literacy that cultivate skills for 21st century success</a:t>
            </a:r>
            <a:endParaRPr sz="1400">
              <a:solidFill>
                <a:schemeClr val="dk1"/>
              </a:solidFill>
            </a:endParaRPr>
          </a:p>
          <a:p>
            <a:pPr indent="0" lvl="0" marL="457200" rtl="0" algn="l">
              <a:spcBef>
                <a:spcPts val="0"/>
              </a:spcBef>
              <a:spcAft>
                <a:spcPts val="0"/>
              </a:spcAft>
              <a:buClr>
                <a:schemeClr val="dk1"/>
              </a:buClr>
              <a:buSzPts val="1100"/>
              <a:buFont typeface="Arial"/>
              <a:buNone/>
            </a:pPr>
            <a:r>
              <a:t/>
            </a:r>
            <a:endParaRPr sz="1400">
              <a:solidFill>
                <a:schemeClr val="dk1"/>
              </a:solidFill>
            </a:endParaRPr>
          </a:p>
          <a:p>
            <a:pPr indent="-317500" lvl="0" marL="457200" rtl="0" algn="l">
              <a:spcBef>
                <a:spcPts val="0"/>
              </a:spcBef>
              <a:spcAft>
                <a:spcPts val="0"/>
              </a:spcAft>
              <a:buClr>
                <a:schemeClr val="dk1"/>
              </a:buClr>
              <a:buSzPts val="1400"/>
              <a:buFont typeface="Roboto"/>
              <a:buChar char="●"/>
            </a:pPr>
            <a:r>
              <a:rPr lang="en" sz="1400">
                <a:solidFill>
                  <a:schemeClr val="dk1"/>
                </a:solidFill>
              </a:rPr>
              <a:t>To prepare students for college and career readiness, including active participation in the creative industries sector </a:t>
            </a:r>
            <a:endParaRPr sz="1400">
              <a:solidFill>
                <a:schemeClr val="dk1"/>
              </a:solidFill>
            </a:endParaRPr>
          </a:p>
          <a:p>
            <a:pPr indent="0" lvl="0" marL="457200" rtl="0" algn="l">
              <a:spcBef>
                <a:spcPts val="0"/>
              </a:spcBef>
              <a:spcAft>
                <a:spcPts val="0"/>
              </a:spcAft>
              <a:buClr>
                <a:schemeClr val="dk1"/>
              </a:buClr>
              <a:buSzPts val="1100"/>
              <a:buFont typeface="Arial"/>
              <a:buNone/>
            </a:pPr>
            <a:r>
              <a:t/>
            </a:r>
            <a:endParaRPr sz="1400">
              <a:solidFill>
                <a:schemeClr val="dk1"/>
              </a:solidFill>
            </a:endParaRPr>
          </a:p>
          <a:p>
            <a:pPr indent="-317500" lvl="0" marL="457200" rtl="0" algn="l">
              <a:spcBef>
                <a:spcPts val="0"/>
              </a:spcBef>
              <a:spcAft>
                <a:spcPts val="0"/>
              </a:spcAft>
              <a:buClr>
                <a:schemeClr val="dk1"/>
              </a:buClr>
              <a:buSzPts val="1400"/>
              <a:buFont typeface="Roboto"/>
              <a:buChar char="●"/>
            </a:pPr>
            <a:r>
              <a:rPr lang="en" sz="1400">
                <a:solidFill>
                  <a:schemeClr val="dk1"/>
                </a:solidFill>
              </a:rPr>
              <a:t>To promote increased access to well-rounded, high quality arts education across the state</a:t>
            </a:r>
            <a:endParaRPr sz="14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800">
              <a:solidFill>
                <a:schemeClr val="dk2"/>
              </a:solidFill>
            </a:endParaRPr>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10"/>
          <p:cNvSpPr txBox="1"/>
          <p:nvPr>
            <p:ph type="title"/>
          </p:nvPr>
        </p:nvSpPr>
        <p:spPr>
          <a:xfrm>
            <a:off x="311700" y="445025"/>
            <a:ext cx="8520600" cy="670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7500"/>
              <a:buFont typeface="Arial"/>
              <a:buNone/>
            </a:pPr>
            <a:r>
              <a:rPr lang="en" sz="4000">
                <a:solidFill>
                  <a:schemeClr val="dk1"/>
                </a:solidFill>
              </a:rPr>
              <a:t>Student Requirements</a:t>
            </a:r>
            <a:endParaRPr/>
          </a:p>
        </p:txBody>
      </p:sp>
      <p:sp>
        <p:nvSpPr>
          <p:cNvPr id="45" name="Google Shape;45;p1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457200" lvl="0" marL="0" rtl="0" algn="l">
              <a:spcBef>
                <a:spcPts val="0"/>
              </a:spcBef>
              <a:spcAft>
                <a:spcPts val="0"/>
              </a:spcAft>
              <a:buClr>
                <a:schemeClr val="dk1"/>
              </a:buClr>
              <a:buSzPts val="1100"/>
              <a:buFont typeface="Arial"/>
              <a:buNone/>
            </a:pPr>
            <a:r>
              <a:rPr lang="en" sz="1400">
                <a:solidFill>
                  <a:schemeClr val="dk1"/>
                </a:solidFill>
              </a:rPr>
              <a:t>1. A final GPA of 3.0 - 4.0 in each qualifying arts/career and technical education (CTE) course.</a:t>
            </a:r>
            <a:endParaRPr sz="1400">
              <a:solidFill>
                <a:schemeClr val="dk1"/>
              </a:solidFill>
            </a:endParaRPr>
          </a:p>
          <a:p>
            <a:pPr indent="457200" lvl="0" marL="0" rtl="0" algn="l">
              <a:spcBef>
                <a:spcPts val="0"/>
              </a:spcBef>
              <a:spcAft>
                <a:spcPts val="0"/>
              </a:spcAft>
              <a:buClr>
                <a:schemeClr val="dk1"/>
              </a:buClr>
              <a:buSzPts val="1100"/>
              <a:buFont typeface="Arial"/>
              <a:buNone/>
            </a:pPr>
            <a:r>
              <a:t/>
            </a:r>
            <a:endParaRPr sz="1400">
              <a:solidFill>
                <a:schemeClr val="dk1"/>
              </a:solidFill>
            </a:endParaRPr>
          </a:p>
          <a:p>
            <a:pPr indent="457200" lvl="0" marL="0" rtl="0" algn="l">
              <a:spcBef>
                <a:spcPts val="0"/>
              </a:spcBef>
              <a:spcAft>
                <a:spcPts val="0"/>
              </a:spcAft>
              <a:buClr>
                <a:schemeClr val="dk1"/>
              </a:buClr>
              <a:buSzPts val="1100"/>
              <a:buFont typeface="Arial"/>
              <a:buNone/>
            </a:pPr>
            <a:r>
              <a:rPr lang="en" sz="1400">
                <a:solidFill>
                  <a:schemeClr val="dk1"/>
                </a:solidFill>
              </a:rPr>
              <a:t>2. 4 minimum credit requirements in one of the following ways:</a:t>
            </a:r>
            <a:endParaRPr sz="1400">
              <a:solidFill>
                <a:schemeClr val="dk1"/>
              </a:solidFill>
            </a:endParaRPr>
          </a:p>
          <a:p>
            <a:pPr indent="457200" lvl="0" marL="457200" rtl="0" algn="l">
              <a:spcBef>
                <a:spcPts val="0"/>
              </a:spcBef>
              <a:spcAft>
                <a:spcPts val="0"/>
              </a:spcAft>
              <a:buClr>
                <a:schemeClr val="dk1"/>
              </a:buClr>
              <a:buSzPts val="1100"/>
              <a:buFont typeface="Arial"/>
              <a:buNone/>
            </a:pPr>
            <a:r>
              <a:rPr lang="en" sz="1400">
                <a:solidFill>
                  <a:schemeClr val="dk1"/>
                </a:solidFill>
              </a:rPr>
              <a:t> a.  A minimum of 4 credits in one artistic discipline: (dance, music, theatre, visual arts or </a:t>
            </a:r>
            <a:endParaRPr sz="1400">
              <a:solidFill>
                <a:schemeClr val="dk1"/>
              </a:solidFill>
            </a:endParaRPr>
          </a:p>
          <a:p>
            <a:pPr indent="457200" lvl="0" marL="457200" rtl="0" algn="l">
              <a:spcBef>
                <a:spcPts val="0"/>
              </a:spcBef>
              <a:spcAft>
                <a:spcPts val="0"/>
              </a:spcAft>
              <a:buClr>
                <a:schemeClr val="dk1"/>
              </a:buClr>
              <a:buSzPts val="1100"/>
              <a:buFont typeface="Arial"/>
              <a:buNone/>
            </a:pPr>
            <a:r>
              <a:rPr lang="en" sz="1400">
                <a:solidFill>
                  <a:schemeClr val="dk1"/>
                </a:solidFill>
              </a:rPr>
              <a:t>      media arts) OR </a:t>
            </a:r>
            <a:endParaRPr sz="1400">
              <a:solidFill>
                <a:schemeClr val="dk1"/>
              </a:solidFill>
            </a:endParaRPr>
          </a:p>
          <a:p>
            <a:pPr indent="457200" lvl="0" marL="457200" rtl="0" algn="l">
              <a:spcBef>
                <a:spcPts val="0"/>
              </a:spcBef>
              <a:spcAft>
                <a:spcPts val="0"/>
              </a:spcAft>
              <a:buClr>
                <a:schemeClr val="dk1"/>
              </a:buClr>
              <a:buSzPts val="1100"/>
              <a:buFont typeface="Arial"/>
              <a:buNone/>
            </a:pPr>
            <a:r>
              <a:rPr lang="en" sz="1400">
                <a:solidFill>
                  <a:schemeClr val="dk1"/>
                </a:solidFill>
              </a:rPr>
              <a:t>b.  3 credits in one artistic discipline, and 1 qualifying creative industries CTE credit or </a:t>
            </a:r>
            <a:endParaRPr sz="1400">
              <a:solidFill>
                <a:schemeClr val="dk1"/>
              </a:solidFill>
            </a:endParaRPr>
          </a:p>
          <a:p>
            <a:pPr indent="457200" lvl="0" marL="457200" rtl="0" algn="l">
              <a:spcBef>
                <a:spcPts val="0"/>
              </a:spcBef>
              <a:spcAft>
                <a:spcPts val="0"/>
              </a:spcAft>
              <a:buClr>
                <a:schemeClr val="dk1"/>
              </a:buClr>
              <a:buSzPts val="1100"/>
              <a:buFont typeface="Arial"/>
              <a:buNone/>
            </a:pPr>
            <a:r>
              <a:rPr lang="en" sz="1400">
                <a:solidFill>
                  <a:schemeClr val="dk1"/>
                </a:solidFill>
              </a:rPr>
              <a:t>     separate artistic discipline. OR </a:t>
            </a:r>
            <a:endParaRPr sz="1400">
              <a:solidFill>
                <a:schemeClr val="dk1"/>
              </a:solidFill>
            </a:endParaRPr>
          </a:p>
          <a:p>
            <a:pPr indent="457200" lvl="0" marL="457200" rtl="0" algn="l">
              <a:spcBef>
                <a:spcPts val="0"/>
              </a:spcBef>
              <a:spcAft>
                <a:spcPts val="0"/>
              </a:spcAft>
              <a:buClr>
                <a:schemeClr val="dk1"/>
              </a:buClr>
              <a:buSzPts val="1100"/>
              <a:buFont typeface="Arial"/>
              <a:buNone/>
            </a:pPr>
            <a:r>
              <a:rPr lang="en" sz="1400">
                <a:solidFill>
                  <a:schemeClr val="dk1"/>
                </a:solidFill>
              </a:rPr>
              <a:t>c.  2 credits in one artistic discipline, and 2 credits in a qualifying creative industries CTE      </a:t>
            </a:r>
            <a:endParaRPr sz="1400">
              <a:solidFill>
                <a:schemeClr val="dk1"/>
              </a:solidFill>
            </a:endParaRPr>
          </a:p>
          <a:p>
            <a:pPr indent="457200" lvl="0" marL="457200" rtl="0" algn="l">
              <a:spcBef>
                <a:spcPts val="0"/>
              </a:spcBef>
              <a:spcAft>
                <a:spcPts val="0"/>
              </a:spcAft>
              <a:buClr>
                <a:schemeClr val="dk1"/>
              </a:buClr>
              <a:buSzPts val="1100"/>
              <a:buFont typeface="Arial"/>
              <a:buNone/>
            </a:pPr>
            <a:r>
              <a:rPr lang="en" sz="1400">
                <a:solidFill>
                  <a:schemeClr val="dk1"/>
                </a:solidFill>
              </a:rPr>
              <a:t>     class or a separate artistic discipline. </a:t>
            </a:r>
            <a:endParaRPr sz="1400">
              <a:solidFill>
                <a:schemeClr val="dk1"/>
              </a:solidFill>
            </a:endParaRPr>
          </a:p>
          <a:p>
            <a:pPr indent="0" lvl="0" marL="457200" rtl="0" algn="l">
              <a:spcBef>
                <a:spcPts val="0"/>
              </a:spcBef>
              <a:spcAft>
                <a:spcPts val="0"/>
              </a:spcAft>
              <a:buClr>
                <a:schemeClr val="dk1"/>
              </a:buClr>
              <a:buSzPts val="1100"/>
              <a:buFont typeface="Arial"/>
              <a:buNone/>
            </a:pPr>
            <a:r>
              <a:t/>
            </a:r>
            <a:endParaRPr sz="1400">
              <a:solidFill>
                <a:schemeClr val="dk1"/>
              </a:solidFill>
            </a:endParaRPr>
          </a:p>
          <a:p>
            <a:pPr indent="0" lvl="0" marL="457200" rtl="0" algn="l">
              <a:spcBef>
                <a:spcPts val="0"/>
              </a:spcBef>
              <a:spcAft>
                <a:spcPts val="0"/>
              </a:spcAft>
              <a:buClr>
                <a:schemeClr val="dk1"/>
              </a:buClr>
              <a:buSzPts val="1100"/>
              <a:buFont typeface="Arial"/>
              <a:buNone/>
            </a:pPr>
            <a:r>
              <a:rPr lang="en" sz="1400">
                <a:solidFill>
                  <a:schemeClr val="dk1"/>
                </a:solidFill>
              </a:rPr>
              <a:t>3. 80 hours of arts related extracurricular activities (See page 11 for further information) </a:t>
            </a:r>
            <a:endParaRPr sz="1400">
              <a:solidFill>
                <a:schemeClr val="dk1"/>
              </a:solidFill>
            </a:endParaRPr>
          </a:p>
          <a:p>
            <a:pPr indent="0" lvl="0" marL="457200" rtl="0" algn="l">
              <a:spcBef>
                <a:spcPts val="0"/>
              </a:spcBef>
              <a:spcAft>
                <a:spcPts val="0"/>
              </a:spcAft>
              <a:buClr>
                <a:schemeClr val="dk1"/>
              </a:buClr>
              <a:buSzPts val="1100"/>
              <a:buFont typeface="Arial"/>
              <a:buNone/>
            </a:pPr>
            <a:r>
              <a:t/>
            </a:r>
            <a:endParaRPr sz="1400">
              <a:solidFill>
                <a:schemeClr val="dk1"/>
              </a:solidFill>
            </a:endParaRPr>
          </a:p>
          <a:p>
            <a:pPr indent="0" lvl="0" marL="457200" rtl="0" algn="l">
              <a:spcBef>
                <a:spcPts val="0"/>
              </a:spcBef>
              <a:spcAft>
                <a:spcPts val="0"/>
              </a:spcAft>
              <a:buClr>
                <a:schemeClr val="dk1"/>
              </a:buClr>
              <a:buSzPts val="1100"/>
              <a:buFont typeface="Arial"/>
              <a:buNone/>
            </a:pPr>
            <a:r>
              <a:rPr lang="en" sz="1400">
                <a:solidFill>
                  <a:schemeClr val="dk1"/>
                </a:solidFill>
              </a:rPr>
              <a:t>4. A student capstone project</a:t>
            </a:r>
            <a:endParaRPr sz="1400">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p11"/>
          <p:cNvSpPr txBox="1"/>
          <p:nvPr>
            <p:ph type="title"/>
          </p:nvPr>
        </p:nvSpPr>
        <p:spPr>
          <a:xfrm>
            <a:off x="311700" y="445025"/>
            <a:ext cx="8520600" cy="670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7500"/>
              <a:buFont typeface="Arial"/>
              <a:buNone/>
            </a:pPr>
            <a:r>
              <a:rPr lang="en" sz="4000">
                <a:solidFill>
                  <a:schemeClr val="dk1"/>
                </a:solidFill>
              </a:rPr>
              <a:t>Approved Courses</a:t>
            </a:r>
            <a:endParaRPr/>
          </a:p>
        </p:txBody>
      </p:sp>
      <p:sp>
        <p:nvSpPr>
          <p:cNvPr id="51" name="Google Shape;51;p1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0000"/>
              </a:lnSpc>
              <a:spcBef>
                <a:spcPts val="0"/>
              </a:spcBef>
              <a:spcAft>
                <a:spcPts val="0"/>
              </a:spcAft>
              <a:buClr>
                <a:schemeClr val="dk1"/>
              </a:buClr>
              <a:buSzPts val="1100"/>
              <a:buFont typeface="Arial"/>
              <a:buNone/>
            </a:pPr>
            <a:r>
              <a:rPr lang="en">
                <a:solidFill>
                  <a:schemeClr val="accent2"/>
                </a:solidFill>
              </a:rPr>
              <a:t>Any of our courses listed in the High School Course Guide under: Visual Arts, Dance, Music, Theatre</a:t>
            </a:r>
            <a:endParaRPr>
              <a:solidFill>
                <a:schemeClr val="accent2"/>
              </a:solidFill>
            </a:endParaRPr>
          </a:p>
          <a:p>
            <a:pPr indent="0" lvl="0" marL="0" rtl="0" algn="l">
              <a:lnSpc>
                <a:spcPct val="100000"/>
              </a:lnSpc>
              <a:spcBef>
                <a:spcPts val="0"/>
              </a:spcBef>
              <a:spcAft>
                <a:spcPts val="0"/>
              </a:spcAft>
              <a:buClr>
                <a:schemeClr val="dk1"/>
              </a:buClr>
              <a:buSzPts val="1100"/>
              <a:buFont typeface="Arial"/>
              <a:buNone/>
            </a:pPr>
            <a:r>
              <a:t/>
            </a:r>
            <a:endParaRPr>
              <a:solidFill>
                <a:schemeClr val="accent2"/>
              </a:solidFill>
            </a:endParaRPr>
          </a:p>
          <a:p>
            <a:pPr indent="0" lvl="0" marL="0" rtl="0" algn="l">
              <a:lnSpc>
                <a:spcPct val="100000"/>
              </a:lnSpc>
              <a:spcBef>
                <a:spcPts val="0"/>
              </a:spcBef>
              <a:spcAft>
                <a:spcPts val="0"/>
              </a:spcAft>
              <a:buClr>
                <a:schemeClr val="dk1"/>
              </a:buClr>
              <a:buSzPts val="1100"/>
              <a:buFont typeface="Arial"/>
              <a:buNone/>
            </a:pPr>
            <a:r>
              <a:rPr lang="en">
                <a:solidFill>
                  <a:schemeClr val="accent2"/>
                </a:solidFill>
              </a:rPr>
              <a:t>CTE courses under the following pathways: Animation, Digital Photography, Film and TV Production, Stagecraft</a:t>
            </a:r>
            <a:endParaRPr>
              <a:solidFill>
                <a:schemeClr val="accent2"/>
              </a:solidFill>
            </a:endParaRPr>
          </a:p>
          <a:p>
            <a:pPr indent="0" lvl="0" marL="0" rtl="0" algn="l">
              <a:lnSpc>
                <a:spcPct val="100000"/>
              </a:lnSpc>
              <a:spcBef>
                <a:spcPts val="0"/>
              </a:spcBef>
              <a:spcAft>
                <a:spcPts val="0"/>
              </a:spcAft>
              <a:buClr>
                <a:schemeClr val="dk1"/>
              </a:buClr>
              <a:buSzPts val="1100"/>
              <a:buFont typeface="Arial"/>
              <a:buNone/>
            </a:pPr>
            <a:r>
              <a:t/>
            </a:r>
            <a:endParaRPr>
              <a:solidFill>
                <a:schemeClr val="accent2"/>
              </a:solidFill>
            </a:endParaRPr>
          </a:p>
          <a:p>
            <a:pPr indent="0" lvl="0" marL="0" rtl="0" algn="l">
              <a:lnSpc>
                <a:spcPct val="100000"/>
              </a:lnSpc>
              <a:spcBef>
                <a:spcPts val="0"/>
              </a:spcBef>
              <a:spcAft>
                <a:spcPts val="0"/>
              </a:spcAft>
              <a:buClr>
                <a:schemeClr val="dk1"/>
              </a:buClr>
              <a:buSzPts val="1100"/>
              <a:buFont typeface="Arial"/>
              <a:buNone/>
            </a:pPr>
            <a:r>
              <a:rPr lang="en" u="sng">
                <a:solidFill>
                  <a:schemeClr val="accent2"/>
                </a:solidFill>
                <a:hlinkClick r:id="rId3">
                  <a:extLst>
                    <a:ext uri="{A12FA001-AC4F-418D-AE19-62706E023703}">
                      <ahyp:hlinkClr val="tx"/>
                    </a:ext>
                  </a:extLst>
                </a:hlinkClick>
              </a:rPr>
              <a:t>Complete list of approved courses</a:t>
            </a:r>
            <a:r>
              <a:rPr lang="en">
                <a:solidFill>
                  <a:schemeClr val="accent2"/>
                </a:solidFill>
              </a:rPr>
              <a:t> </a:t>
            </a:r>
            <a:endParaRPr>
              <a:solidFill>
                <a:schemeClr val="accent2"/>
              </a:solidFill>
            </a:endParaRPr>
          </a:p>
          <a:p>
            <a:pPr indent="0" lvl="0" marL="0" rtl="0" algn="l">
              <a:spcBef>
                <a:spcPts val="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title"/>
          </p:nvPr>
        </p:nvSpPr>
        <p:spPr>
          <a:xfrm>
            <a:off x="311700" y="445025"/>
            <a:ext cx="8520600" cy="670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7500"/>
              <a:buFont typeface="Arial"/>
              <a:buNone/>
            </a:pPr>
            <a:r>
              <a:rPr lang="en" sz="4000">
                <a:solidFill>
                  <a:schemeClr val="dk1"/>
                </a:solidFill>
              </a:rPr>
              <a:t>Capstone Portfolio</a:t>
            </a:r>
            <a:endParaRPr/>
          </a:p>
        </p:txBody>
      </p:sp>
      <p:sp>
        <p:nvSpPr>
          <p:cNvPr id="57" name="Google Shape;57;p12"/>
          <p:cNvSpPr txBox="1"/>
          <p:nvPr>
            <p:ph idx="1" type="body"/>
          </p:nvPr>
        </p:nvSpPr>
        <p:spPr>
          <a:xfrm>
            <a:off x="311700" y="1152475"/>
            <a:ext cx="8520600" cy="1757700"/>
          </a:xfrm>
          <a:prstGeom prst="rect">
            <a:avLst/>
          </a:prstGeom>
        </p:spPr>
        <p:txBody>
          <a:bodyPr anchorCtr="0" anchor="t" bIns="91425" lIns="91425" spcFirstLastPara="1" rIns="91425" wrap="square" tIns="91425">
            <a:noAutofit/>
          </a:bodyPr>
          <a:lstStyle/>
          <a:p>
            <a:pPr indent="-303653" lvl="0" marL="457200" rtl="0" algn="l">
              <a:lnSpc>
                <a:spcPct val="100000"/>
              </a:lnSpc>
              <a:spcBef>
                <a:spcPts val="0"/>
              </a:spcBef>
              <a:spcAft>
                <a:spcPts val="0"/>
              </a:spcAft>
              <a:buClr>
                <a:schemeClr val="accent2"/>
              </a:buClr>
              <a:buSzPts val="1182"/>
              <a:buChar char="●"/>
            </a:pPr>
            <a:r>
              <a:rPr lang="en" sz="1181">
                <a:solidFill>
                  <a:schemeClr val="accent2"/>
                </a:solidFill>
              </a:rPr>
              <a:t>A capstone portfolio is a project-based learning opportunity for a student to showcase the culmination of their knowledge while fostering real world skills and experience. </a:t>
            </a:r>
            <a:endParaRPr sz="1181">
              <a:solidFill>
                <a:schemeClr val="accent2"/>
              </a:solidFill>
            </a:endParaRPr>
          </a:p>
          <a:p>
            <a:pPr indent="-303653" lvl="0" marL="457200" rtl="0" algn="l">
              <a:lnSpc>
                <a:spcPct val="100000"/>
              </a:lnSpc>
              <a:spcBef>
                <a:spcPts val="0"/>
              </a:spcBef>
              <a:spcAft>
                <a:spcPts val="0"/>
              </a:spcAft>
              <a:buClr>
                <a:schemeClr val="accent2"/>
              </a:buClr>
              <a:buSzPts val="1182"/>
              <a:buChar char="●"/>
            </a:pPr>
            <a:r>
              <a:rPr lang="en" sz="1181">
                <a:solidFill>
                  <a:schemeClr val="accent2"/>
                </a:solidFill>
              </a:rPr>
              <a:t>Capstone portfolio can also encourage students to connect to community or outside-of-school learning opportunities. </a:t>
            </a:r>
            <a:endParaRPr sz="1181">
              <a:solidFill>
                <a:schemeClr val="accent2"/>
              </a:solidFill>
            </a:endParaRPr>
          </a:p>
          <a:p>
            <a:pPr indent="-303653" lvl="0" marL="457200" rtl="0" algn="l">
              <a:lnSpc>
                <a:spcPct val="100000"/>
              </a:lnSpc>
              <a:spcBef>
                <a:spcPts val="0"/>
              </a:spcBef>
              <a:spcAft>
                <a:spcPts val="0"/>
              </a:spcAft>
              <a:buClr>
                <a:schemeClr val="accent2"/>
              </a:buClr>
              <a:buSzPts val="1182"/>
              <a:buChar char="●"/>
            </a:pPr>
            <a:r>
              <a:rPr lang="en" sz="1181">
                <a:solidFill>
                  <a:schemeClr val="accent2"/>
                </a:solidFill>
              </a:rPr>
              <a:t>The portfolio and process should encourage learners to apply their knowledge and mastery of the Arizona Arts Education Standards in a way that interests them and furthers their individual goals. </a:t>
            </a:r>
            <a:endParaRPr sz="1181">
              <a:solidFill>
                <a:schemeClr val="accent2"/>
              </a:solidFill>
            </a:endParaRPr>
          </a:p>
          <a:p>
            <a:pPr indent="-303653" lvl="0" marL="457200" rtl="0" algn="l">
              <a:lnSpc>
                <a:spcPct val="100000"/>
              </a:lnSpc>
              <a:spcBef>
                <a:spcPts val="0"/>
              </a:spcBef>
              <a:spcAft>
                <a:spcPts val="0"/>
              </a:spcAft>
              <a:buClr>
                <a:schemeClr val="accent2"/>
              </a:buClr>
              <a:buSzPts val="1182"/>
              <a:buChar char="●"/>
            </a:pPr>
            <a:r>
              <a:rPr lang="en" sz="1181">
                <a:solidFill>
                  <a:schemeClr val="accent2"/>
                </a:solidFill>
              </a:rPr>
              <a:t>Through the student capstone portfolio, students should demonstrate their artistic literacy through their ability to Create, Perform/Present/Produce, Connect, and Respond as an artist.</a:t>
            </a:r>
            <a:endParaRPr sz="1181">
              <a:solidFill>
                <a:schemeClr val="accent2"/>
              </a:solidFill>
            </a:endParaRPr>
          </a:p>
          <a:p>
            <a:pPr indent="0" lvl="0" marL="0" rtl="0" algn="l">
              <a:spcBef>
                <a:spcPts val="0"/>
              </a:spcBef>
              <a:spcAft>
                <a:spcPts val="0"/>
              </a:spcAft>
              <a:buSzPts val="275"/>
              <a:buNone/>
            </a:pPr>
            <a:r>
              <a:t/>
            </a:r>
            <a:endParaRPr sz="375">
              <a:solidFill>
                <a:schemeClr val="accent2"/>
              </a:solidFill>
              <a:latin typeface="Open Sans"/>
              <a:ea typeface="Open Sans"/>
              <a:cs typeface="Open Sans"/>
              <a:sym typeface="Open Sans"/>
            </a:endParaRPr>
          </a:p>
          <a:p>
            <a:pPr indent="0" lvl="0" marL="0" rtl="0" algn="l">
              <a:spcBef>
                <a:spcPts val="1200"/>
              </a:spcBef>
              <a:spcAft>
                <a:spcPts val="1200"/>
              </a:spcAft>
              <a:buSzPts val="275"/>
              <a:buNone/>
            </a:pPr>
            <a:r>
              <a:t/>
            </a:r>
            <a:endParaRPr sz="375">
              <a:solidFill>
                <a:schemeClr val="accent2"/>
              </a:solidFill>
              <a:latin typeface="Open Sans"/>
              <a:ea typeface="Open Sans"/>
              <a:cs typeface="Open Sans"/>
              <a:sym typeface="Open Sans"/>
            </a:endParaRPr>
          </a:p>
        </p:txBody>
      </p:sp>
      <p:sp>
        <p:nvSpPr>
          <p:cNvPr id="58" name="Google Shape;58;p12"/>
          <p:cNvSpPr txBox="1"/>
          <p:nvPr/>
        </p:nvSpPr>
        <p:spPr>
          <a:xfrm>
            <a:off x="251450" y="2855950"/>
            <a:ext cx="34437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800">
                <a:solidFill>
                  <a:schemeClr val="dk1"/>
                </a:solidFill>
                <a:latin typeface="Roboto"/>
                <a:ea typeface="Roboto"/>
                <a:cs typeface="Roboto"/>
                <a:sym typeface="Roboto"/>
              </a:rPr>
              <a:t>Portfolio Requirements</a:t>
            </a:r>
            <a:endParaRPr b="1" sz="1800">
              <a:latin typeface="Roboto"/>
              <a:ea typeface="Roboto"/>
              <a:cs typeface="Roboto"/>
              <a:sym typeface="Roboto"/>
            </a:endParaRPr>
          </a:p>
        </p:txBody>
      </p:sp>
      <p:sp>
        <p:nvSpPr>
          <p:cNvPr id="59" name="Google Shape;59;p12"/>
          <p:cNvSpPr txBox="1"/>
          <p:nvPr/>
        </p:nvSpPr>
        <p:spPr>
          <a:xfrm>
            <a:off x="581050" y="3179250"/>
            <a:ext cx="6765900" cy="1005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latin typeface="Roboto"/>
                <a:ea typeface="Roboto"/>
                <a:cs typeface="Roboto"/>
                <a:sym typeface="Roboto"/>
              </a:rPr>
              <a:t>We require all capstones to have an observable outcome in the form of a digital portfolio showcasing their work over the past years of study.   Portfolio elements must include a minimum of the following:    </a:t>
            </a:r>
            <a:endParaRPr sz="1000">
              <a:solidFill>
                <a:schemeClr val="dk1"/>
              </a:solidFill>
              <a:latin typeface="Roboto"/>
              <a:ea typeface="Roboto"/>
              <a:cs typeface="Roboto"/>
              <a:sym typeface="Roboto"/>
            </a:endParaRPr>
          </a:p>
          <a:p>
            <a:pPr indent="-285750" lvl="0" marL="1016000" rtl="0" algn="l">
              <a:lnSpc>
                <a:spcPct val="100000"/>
              </a:lnSpc>
              <a:spcBef>
                <a:spcPts val="0"/>
              </a:spcBef>
              <a:spcAft>
                <a:spcPts val="0"/>
              </a:spcAft>
              <a:buClr>
                <a:schemeClr val="dk1"/>
              </a:buClr>
              <a:buSzPts val="900"/>
              <a:buFont typeface="Roboto"/>
              <a:buAutoNum type="arabicPeriod"/>
            </a:pPr>
            <a:r>
              <a:rPr lang="en" sz="1000">
                <a:solidFill>
                  <a:schemeClr val="dk1"/>
                </a:solidFill>
                <a:latin typeface="Roboto"/>
                <a:ea typeface="Roboto"/>
                <a:cs typeface="Roboto"/>
                <a:sym typeface="Roboto"/>
              </a:rPr>
              <a:t>Student Biography</a:t>
            </a:r>
            <a:endParaRPr sz="1000">
              <a:solidFill>
                <a:schemeClr val="dk1"/>
              </a:solidFill>
              <a:latin typeface="Roboto"/>
              <a:ea typeface="Roboto"/>
              <a:cs typeface="Roboto"/>
              <a:sym typeface="Roboto"/>
            </a:endParaRPr>
          </a:p>
          <a:p>
            <a:pPr indent="-285750" lvl="0" marL="1016000" rtl="0" algn="l">
              <a:lnSpc>
                <a:spcPct val="100000"/>
              </a:lnSpc>
              <a:spcBef>
                <a:spcPts val="0"/>
              </a:spcBef>
              <a:spcAft>
                <a:spcPts val="0"/>
              </a:spcAft>
              <a:buClr>
                <a:schemeClr val="dk1"/>
              </a:buClr>
              <a:buSzPts val="900"/>
              <a:buFont typeface="Roboto"/>
              <a:buAutoNum type="arabicPeriod"/>
            </a:pPr>
            <a:r>
              <a:rPr lang="en" sz="1000">
                <a:solidFill>
                  <a:schemeClr val="dk1"/>
                </a:solidFill>
                <a:latin typeface="Roboto"/>
                <a:ea typeface="Roboto"/>
                <a:cs typeface="Roboto"/>
                <a:sym typeface="Roboto"/>
              </a:rPr>
              <a:t>Student Artist Resume (to include their extracurricular activities)</a:t>
            </a:r>
            <a:endParaRPr sz="1000">
              <a:solidFill>
                <a:schemeClr val="dk1"/>
              </a:solidFill>
              <a:latin typeface="Roboto"/>
              <a:ea typeface="Roboto"/>
              <a:cs typeface="Roboto"/>
              <a:sym typeface="Roboto"/>
            </a:endParaRPr>
          </a:p>
          <a:p>
            <a:pPr indent="-285750" lvl="0" marL="1016000" rtl="0" algn="l">
              <a:lnSpc>
                <a:spcPct val="100000"/>
              </a:lnSpc>
              <a:spcBef>
                <a:spcPts val="0"/>
              </a:spcBef>
              <a:spcAft>
                <a:spcPts val="0"/>
              </a:spcAft>
              <a:buClr>
                <a:schemeClr val="dk1"/>
              </a:buClr>
              <a:buSzPts val="900"/>
              <a:buFont typeface="Roboto"/>
              <a:buAutoNum type="arabicPeriod"/>
            </a:pPr>
            <a:r>
              <a:rPr lang="en" sz="1000">
                <a:solidFill>
                  <a:schemeClr val="dk1"/>
                </a:solidFill>
                <a:latin typeface="Roboto"/>
                <a:ea typeface="Roboto"/>
                <a:cs typeface="Roboto"/>
                <a:sym typeface="Roboto"/>
              </a:rPr>
              <a:t>4 examples of cumulative student work and reflection (1 per credit hour or year of study) </a:t>
            </a:r>
            <a:endParaRPr sz="1000">
              <a:solidFill>
                <a:schemeClr val="dk1"/>
              </a:solidFill>
              <a:latin typeface="Roboto"/>
              <a:ea typeface="Roboto"/>
              <a:cs typeface="Roboto"/>
              <a:sym typeface="Roboto"/>
            </a:endParaRPr>
          </a:p>
          <a:p>
            <a:pPr indent="-285750" lvl="0" marL="1016000" rtl="0" algn="l">
              <a:lnSpc>
                <a:spcPct val="100000"/>
              </a:lnSpc>
              <a:spcBef>
                <a:spcPts val="0"/>
              </a:spcBef>
              <a:spcAft>
                <a:spcPts val="0"/>
              </a:spcAft>
              <a:buClr>
                <a:schemeClr val="dk1"/>
              </a:buClr>
              <a:buSzPts val="900"/>
              <a:buFont typeface="Roboto"/>
              <a:buAutoNum type="arabicPeriod"/>
            </a:pPr>
            <a:r>
              <a:rPr lang="en" sz="1000">
                <a:solidFill>
                  <a:schemeClr val="dk1"/>
                </a:solidFill>
                <a:latin typeface="Roboto"/>
                <a:ea typeface="Roboto"/>
                <a:cs typeface="Roboto"/>
                <a:sym typeface="Roboto"/>
              </a:rPr>
              <a:t>Future Goal Statement</a:t>
            </a:r>
            <a:endParaRPr sz="1000">
              <a:solidFill>
                <a:schemeClr val="dk1"/>
              </a:solidFill>
              <a:latin typeface="Roboto"/>
              <a:ea typeface="Roboto"/>
              <a:cs typeface="Roboto"/>
              <a:sym typeface="Roboto"/>
            </a:endParaRPr>
          </a:p>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3"/>
          <p:cNvSpPr txBox="1"/>
          <p:nvPr>
            <p:ph type="title"/>
          </p:nvPr>
        </p:nvSpPr>
        <p:spPr>
          <a:xfrm>
            <a:off x="311700" y="445025"/>
            <a:ext cx="8520600" cy="670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7500"/>
              <a:buFont typeface="Arial"/>
              <a:buNone/>
            </a:pPr>
            <a:r>
              <a:rPr lang="en" sz="4000">
                <a:solidFill>
                  <a:schemeClr val="dk1"/>
                </a:solidFill>
              </a:rPr>
              <a:t>Extracurricular Requirements</a:t>
            </a:r>
            <a:endParaRPr/>
          </a:p>
        </p:txBody>
      </p:sp>
      <p:sp>
        <p:nvSpPr>
          <p:cNvPr id="65" name="Google Shape;65;p1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1200">
                <a:solidFill>
                  <a:schemeClr val="dk1"/>
                </a:solidFill>
              </a:rPr>
              <a:t>The Office of Arts Education defines an extracurricular activity as any arts participation above and beyond the regularly scheduled school day for which students are NOT receiving course credit. These activities may be school-sponsored or take place outside of the school day or building. </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rPr lang="en" sz="1200">
                <a:solidFill>
                  <a:schemeClr val="dk1"/>
                </a:solidFill>
              </a:rPr>
              <a:t>Students will be required to achieve a minimum requirement of 80 hours of arts-related extracurricular activities during their high school career. </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rPr lang="en" sz="1200" u="sng">
                <a:solidFill>
                  <a:schemeClr val="hlink"/>
                </a:solidFill>
                <a:hlinkClick r:id="rId3"/>
              </a:rPr>
              <a:t>Sample of extracurricular activities by discipline.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4"/>
          <p:cNvSpPr txBox="1"/>
          <p:nvPr>
            <p:ph type="title"/>
          </p:nvPr>
        </p:nvSpPr>
        <p:spPr>
          <a:xfrm>
            <a:off x="311700" y="445025"/>
            <a:ext cx="8520600" cy="670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7500"/>
              <a:buFont typeface="Arial"/>
              <a:buNone/>
            </a:pPr>
            <a:r>
              <a:rPr lang="en" sz="4000">
                <a:solidFill>
                  <a:schemeClr val="dk1"/>
                </a:solidFill>
              </a:rPr>
              <a:t>Timeline</a:t>
            </a:r>
            <a:endParaRPr/>
          </a:p>
        </p:txBody>
      </p:sp>
      <p:sp>
        <p:nvSpPr>
          <p:cNvPr id="71" name="Google Shape;7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298450" lvl="0" marL="457200" rtl="0" algn="l">
              <a:lnSpc>
                <a:spcPct val="100000"/>
              </a:lnSpc>
              <a:spcBef>
                <a:spcPts val="900"/>
              </a:spcBef>
              <a:spcAft>
                <a:spcPts val="0"/>
              </a:spcAft>
              <a:buClr>
                <a:schemeClr val="accent2"/>
              </a:buClr>
              <a:buSzPts val="1100"/>
              <a:buFont typeface="Arial"/>
              <a:buChar char="●"/>
            </a:pPr>
            <a:r>
              <a:rPr lang="en" sz="1100">
                <a:solidFill>
                  <a:schemeClr val="accent2"/>
                </a:solidFill>
              </a:rPr>
              <a:t>August 4-15, 2025-  School Level Presentation of Seal to interested students, hold informational parent meeting. </a:t>
            </a:r>
            <a:endParaRPr sz="1100">
              <a:solidFill>
                <a:schemeClr val="accent2"/>
              </a:solidFill>
            </a:endParaRPr>
          </a:p>
          <a:p>
            <a:pPr indent="-298450" lvl="0" marL="457200" rtl="0" algn="l">
              <a:lnSpc>
                <a:spcPct val="100000"/>
              </a:lnSpc>
              <a:spcBef>
                <a:spcPts val="1000"/>
              </a:spcBef>
              <a:spcAft>
                <a:spcPts val="0"/>
              </a:spcAft>
              <a:buClr>
                <a:schemeClr val="accent2"/>
              </a:buClr>
              <a:buSzPts val="1100"/>
              <a:buFont typeface="Arial"/>
              <a:buChar char="●"/>
            </a:pPr>
            <a:r>
              <a:rPr lang="en" sz="1100">
                <a:solidFill>
                  <a:schemeClr val="accent2"/>
                </a:solidFill>
              </a:rPr>
              <a:t>August 15, 2025 - Teachers need to verify that all seniors and early grads are on their school's art seal spreadsheet. </a:t>
            </a:r>
            <a:endParaRPr sz="1100">
              <a:solidFill>
                <a:schemeClr val="accent2"/>
              </a:solidFill>
            </a:endParaRPr>
          </a:p>
          <a:p>
            <a:pPr indent="-298450" lvl="0" marL="457200" rtl="0" algn="l">
              <a:lnSpc>
                <a:spcPct val="100000"/>
              </a:lnSpc>
              <a:spcBef>
                <a:spcPts val="1000"/>
              </a:spcBef>
              <a:spcAft>
                <a:spcPts val="0"/>
              </a:spcAft>
              <a:buSzPts val="1100"/>
              <a:buFont typeface="Arial"/>
              <a:buChar char="●"/>
            </a:pPr>
            <a:r>
              <a:rPr lang="en" sz="1100">
                <a:solidFill>
                  <a:schemeClr val="accent2"/>
                </a:solidFill>
              </a:rPr>
              <a:t>September 1, 2025- </a:t>
            </a:r>
            <a:r>
              <a:rPr lang="en" sz="1100" u="sng">
                <a:solidFill>
                  <a:schemeClr val="hlink"/>
                </a:solidFill>
                <a:hlinkClick r:id="rId3"/>
              </a:rPr>
              <a:t>Digital Student Letter of Intention </a:t>
            </a:r>
            <a:r>
              <a:rPr lang="en" sz="1100">
                <a:solidFill>
                  <a:schemeClr val="accent2"/>
                </a:solidFill>
              </a:rPr>
              <a:t>(see resources) must be completed. </a:t>
            </a:r>
            <a:endParaRPr sz="1100">
              <a:solidFill>
                <a:schemeClr val="accent2"/>
              </a:solidFill>
            </a:endParaRPr>
          </a:p>
          <a:p>
            <a:pPr indent="-298450" lvl="0" marL="457200" rtl="0" algn="l">
              <a:lnSpc>
                <a:spcPct val="100000"/>
              </a:lnSpc>
              <a:spcBef>
                <a:spcPts val="1000"/>
              </a:spcBef>
              <a:spcAft>
                <a:spcPts val="0"/>
              </a:spcAft>
              <a:buClr>
                <a:schemeClr val="accent2"/>
              </a:buClr>
              <a:buSzPts val="1100"/>
              <a:buFont typeface="Arial"/>
              <a:buChar char="●"/>
            </a:pPr>
            <a:r>
              <a:rPr lang="en" sz="1100">
                <a:solidFill>
                  <a:schemeClr val="accent2"/>
                </a:solidFill>
              </a:rPr>
              <a:t>September 22, 2025-  Credit checks completed by Arts Director.   Notification sent via email to the mentor teachers, for any further conversations needed to be had or class schedule changes needed. </a:t>
            </a:r>
            <a:endParaRPr sz="1100">
              <a:solidFill>
                <a:schemeClr val="accent2"/>
              </a:solidFill>
            </a:endParaRPr>
          </a:p>
          <a:p>
            <a:pPr indent="-298450" lvl="0" marL="457200" rtl="0" algn="l">
              <a:lnSpc>
                <a:spcPct val="100000"/>
              </a:lnSpc>
              <a:spcBef>
                <a:spcPts val="1000"/>
              </a:spcBef>
              <a:spcAft>
                <a:spcPts val="0"/>
              </a:spcAft>
              <a:buClr>
                <a:schemeClr val="accent2"/>
              </a:buClr>
              <a:buSzPts val="1100"/>
              <a:buFont typeface="Arial"/>
              <a:buChar char="●"/>
            </a:pPr>
            <a:r>
              <a:rPr lang="en" sz="1100">
                <a:solidFill>
                  <a:schemeClr val="accent2"/>
                </a:solidFill>
              </a:rPr>
              <a:t>October 10, 2025- Teachers need to upload portfolio links to school's art seal spreadsheet.</a:t>
            </a:r>
            <a:endParaRPr sz="1100">
              <a:solidFill>
                <a:schemeClr val="accent2"/>
              </a:solidFill>
            </a:endParaRPr>
          </a:p>
          <a:p>
            <a:pPr indent="-298450" lvl="0" marL="457200" rtl="0" algn="l">
              <a:lnSpc>
                <a:spcPct val="100000"/>
              </a:lnSpc>
              <a:spcBef>
                <a:spcPts val="1000"/>
              </a:spcBef>
              <a:spcAft>
                <a:spcPts val="0"/>
              </a:spcAft>
              <a:buClr>
                <a:schemeClr val="accent2"/>
              </a:buClr>
              <a:buSzPts val="1100"/>
              <a:buFont typeface="Arial"/>
              <a:buChar char="●"/>
            </a:pPr>
            <a:r>
              <a:rPr lang="en" sz="1100">
                <a:solidFill>
                  <a:schemeClr val="accent2"/>
                </a:solidFill>
              </a:rPr>
              <a:t>December 19, 2025-  Senior Portfolios Completed  (1st semester final). </a:t>
            </a:r>
            <a:endParaRPr sz="1100">
              <a:solidFill>
                <a:schemeClr val="accent2"/>
              </a:solidFill>
            </a:endParaRPr>
          </a:p>
          <a:p>
            <a:pPr indent="-298450" lvl="0" marL="457200" rtl="0" algn="l">
              <a:lnSpc>
                <a:spcPct val="100000"/>
              </a:lnSpc>
              <a:spcBef>
                <a:spcPts val="1000"/>
              </a:spcBef>
              <a:spcAft>
                <a:spcPts val="0"/>
              </a:spcAft>
              <a:buClr>
                <a:schemeClr val="accent2"/>
              </a:buClr>
              <a:buSzPts val="1100"/>
              <a:buFont typeface="Arial"/>
              <a:buChar char="●"/>
            </a:pPr>
            <a:r>
              <a:rPr lang="en" sz="1100">
                <a:solidFill>
                  <a:schemeClr val="accent2"/>
                </a:solidFill>
              </a:rPr>
              <a:t>January 5-30 , 2026- Senior portfolios reviewed and revised based on panel feedback. </a:t>
            </a:r>
            <a:endParaRPr sz="1100">
              <a:solidFill>
                <a:schemeClr val="accent2"/>
              </a:solidFill>
            </a:endParaRPr>
          </a:p>
          <a:p>
            <a:pPr indent="-298450" lvl="0" marL="457200" rtl="0" algn="l">
              <a:lnSpc>
                <a:spcPct val="100000"/>
              </a:lnSpc>
              <a:spcBef>
                <a:spcPts val="1000"/>
              </a:spcBef>
              <a:spcAft>
                <a:spcPts val="0"/>
              </a:spcAft>
              <a:buClr>
                <a:schemeClr val="accent2"/>
              </a:buClr>
              <a:buSzPts val="1100"/>
              <a:buFont typeface="Arial"/>
              <a:buChar char="●"/>
            </a:pPr>
            <a:r>
              <a:rPr lang="en" sz="1100">
                <a:solidFill>
                  <a:schemeClr val="accent2"/>
                </a:solidFill>
              </a:rPr>
              <a:t>March 27 2026- Director of Arts final approval</a:t>
            </a:r>
            <a:endParaRPr sz="1100">
              <a:solidFill>
                <a:schemeClr val="accent2"/>
              </a:solidFill>
            </a:endParaRPr>
          </a:p>
          <a:p>
            <a:pPr indent="-298450" lvl="0" marL="457200" rtl="0" algn="l">
              <a:lnSpc>
                <a:spcPct val="100000"/>
              </a:lnSpc>
              <a:spcBef>
                <a:spcPts val="1000"/>
              </a:spcBef>
              <a:spcAft>
                <a:spcPts val="0"/>
              </a:spcAft>
              <a:buClr>
                <a:schemeClr val="accent2"/>
              </a:buClr>
              <a:buSzPts val="1100"/>
              <a:buFont typeface="Arial"/>
              <a:buChar char="●"/>
            </a:pPr>
            <a:r>
              <a:rPr lang="en" sz="1100">
                <a:solidFill>
                  <a:schemeClr val="accent2"/>
                </a:solidFill>
              </a:rPr>
              <a:t>April 14, 2026- Seal Achievement Report Due to ADE</a:t>
            </a:r>
            <a:endParaRPr sz="1100">
              <a:solidFill>
                <a:schemeClr val="accent2"/>
              </a:solidFill>
            </a:endParaRPr>
          </a:p>
          <a:p>
            <a:pPr indent="-298450" lvl="0" marL="457200" rtl="0" algn="l">
              <a:lnSpc>
                <a:spcPct val="100000"/>
              </a:lnSpc>
              <a:spcBef>
                <a:spcPts val="1000"/>
              </a:spcBef>
              <a:spcAft>
                <a:spcPts val="0"/>
              </a:spcAft>
              <a:buClr>
                <a:schemeClr val="accent2"/>
              </a:buClr>
              <a:buSzPts val="1100"/>
              <a:buFont typeface="Arial"/>
              <a:buChar char="●"/>
            </a:pPr>
            <a:r>
              <a:rPr lang="en" sz="1100">
                <a:solidFill>
                  <a:schemeClr val="accent2"/>
                </a:solidFill>
              </a:rPr>
              <a:t>May 4, 2026- Districts receive diploma seals for qualifying graduates.</a:t>
            </a:r>
            <a:endParaRPr sz="2800">
              <a:solidFill>
                <a:schemeClr val="dk2"/>
              </a:solidFill>
            </a:endParaRPr>
          </a:p>
          <a:p>
            <a:pPr indent="0" lvl="0" marL="0" rtl="0" algn="l">
              <a:spcBef>
                <a:spcPts val="10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5"/>
          <p:cNvSpPr txBox="1"/>
          <p:nvPr>
            <p:ph type="title"/>
          </p:nvPr>
        </p:nvSpPr>
        <p:spPr>
          <a:xfrm>
            <a:off x="212625" y="3956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b="1" lang="en">
                <a:solidFill>
                  <a:schemeClr val="dk1"/>
                </a:solidFill>
                <a:latin typeface="Roboto"/>
                <a:ea typeface="Roboto"/>
                <a:cs typeface="Roboto"/>
                <a:sym typeface="Roboto"/>
              </a:rPr>
              <a:t>Quick Links</a:t>
            </a:r>
            <a:endParaRPr b="1">
              <a:solidFill>
                <a:schemeClr val="dk1"/>
              </a:solidFill>
              <a:latin typeface="Roboto"/>
              <a:ea typeface="Roboto"/>
              <a:cs typeface="Roboto"/>
              <a:sym typeface="Roboto"/>
            </a:endParaRPr>
          </a:p>
        </p:txBody>
      </p:sp>
      <p:sp>
        <p:nvSpPr>
          <p:cNvPr id="77" name="Google Shape;77;p15"/>
          <p:cNvSpPr txBox="1"/>
          <p:nvPr/>
        </p:nvSpPr>
        <p:spPr>
          <a:xfrm>
            <a:off x="800475" y="1240025"/>
            <a:ext cx="7764000" cy="195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800" u="sng">
                <a:solidFill>
                  <a:schemeClr val="hlink"/>
                </a:solidFill>
                <a:latin typeface="Roboto"/>
                <a:ea typeface="Roboto"/>
                <a:cs typeface="Roboto"/>
                <a:sym typeface="Roboto"/>
                <a:hlinkClick r:id="rId3"/>
              </a:rPr>
              <a:t>Art Seal Information Website</a:t>
            </a:r>
            <a:endParaRPr sz="1800">
              <a:solidFill>
                <a:schemeClr val="dk2"/>
              </a:solidFill>
              <a:latin typeface="Roboto"/>
              <a:ea typeface="Roboto"/>
              <a:cs typeface="Roboto"/>
              <a:sym typeface="Roboto"/>
            </a:endParaRPr>
          </a:p>
          <a:p>
            <a:pPr indent="0" lvl="0" marL="0" rtl="0" algn="ctr">
              <a:spcBef>
                <a:spcPts val="0"/>
              </a:spcBef>
              <a:spcAft>
                <a:spcPts val="0"/>
              </a:spcAft>
              <a:buNone/>
            </a:pPr>
            <a:r>
              <a:t/>
            </a:r>
            <a:endParaRPr sz="1800">
              <a:solidFill>
                <a:schemeClr val="dk2"/>
              </a:solidFill>
              <a:latin typeface="Roboto"/>
              <a:ea typeface="Roboto"/>
              <a:cs typeface="Roboto"/>
              <a:sym typeface="Roboto"/>
            </a:endParaRPr>
          </a:p>
          <a:p>
            <a:pPr indent="0" lvl="0" marL="0" rtl="0" algn="ctr">
              <a:spcBef>
                <a:spcPts val="0"/>
              </a:spcBef>
              <a:spcAft>
                <a:spcPts val="0"/>
              </a:spcAft>
              <a:buNone/>
            </a:pPr>
            <a:r>
              <a:rPr lang="en" sz="1800" u="sng">
                <a:solidFill>
                  <a:schemeClr val="hlink"/>
                </a:solidFill>
                <a:latin typeface="Roboto"/>
                <a:ea typeface="Roboto"/>
                <a:cs typeface="Roboto"/>
                <a:sym typeface="Roboto"/>
                <a:hlinkClick r:id="rId4"/>
              </a:rPr>
              <a:t>Letter of Intent/Form</a:t>
            </a:r>
            <a:r>
              <a:rPr lang="en" sz="1800">
                <a:solidFill>
                  <a:schemeClr val="dk2"/>
                </a:solidFill>
                <a:latin typeface="Roboto"/>
                <a:ea typeface="Roboto"/>
                <a:cs typeface="Roboto"/>
                <a:sym typeface="Roboto"/>
              </a:rPr>
              <a:t> </a:t>
            </a:r>
            <a:endParaRPr sz="1800">
              <a:solidFill>
                <a:schemeClr val="dk2"/>
              </a:solidFill>
              <a:latin typeface="Roboto"/>
              <a:ea typeface="Roboto"/>
              <a:cs typeface="Roboto"/>
              <a:sym typeface="Roboto"/>
            </a:endParaRPr>
          </a:p>
          <a:p>
            <a:pPr indent="0" lvl="0" marL="0" rtl="0" algn="ctr">
              <a:spcBef>
                <a:spcPts val="0"/>
              </a:spcBef>
              <a:spcAft>
                <a:spcPts val="0"/>
              </a:spcAft>
              <a:buNone/>
            </a:pPr>
            <a:r>
              <a:rPr lang="en" sz="1800">
                <a:solidFill>
                  <a:schemeClr val="dk1"/>
                </a:solidFill>
                <a:latin typeface="Roboto"/>
                <a:ea typeface="Roboto"/>
                <a:cs typeface="Roboto"/>
                <a:sym typeface="Roboto"/>
              </a:rPr>
              <a:t>(Seniors and Early Grad Juniors only)</a:t>
            </a:r>
            <a:endParaRPr sz="1800">
              <a:solidFill>
                <a:schemeClr val="dk1"/>
              </a:solidFill>
              <a:latin typeface="Roboto"/>
              <a:ea typeface="Roboto"/>
              <a:cs typeface="Roboto"/>
              <a:sym typeface="Roboto"/>
            </a:endParaRPr>
          </a:p>
          <a:p>
            <a:pPr indent="0" lvl="0" marL="0" rtl="0" algn="ctr">
              <a:spcBef>
                <a:spcPts val="0"/>
              </a:spcBef>
              <a:spcAft>
                <a:spcPts val="0"/>
              </a:spcAft>
              <a:buNone/>
            </a:pPr>
            <a:r>
              <a:t/>
            </a:r>
            <a:endParaRPr sz="1800">
              <a:solidFill>
                <a:schemeClr val="dk2"/>
              </a:solidFill>
              <a:latin typeface="Roboto"/>
              <a:ea typeface="Roboto"/>
              <a:cs typeface="Roboto"/>
              <a:sym typeface="Roboto"/>
            </a:endParaRPr>
          </a:p>
          <a:p>
            <a:pPr indent="0" lvl="0" marL="0" rtl="0" algn="ctr">
              <a:spcBef>
                <a:spcPts val="0"/>
              </a:spcBef>
              <a:spcAft>
                <a:spcPts val="0"/>
              </a:spcAft>
              <a:buNone/>
            </a:pPr>
            <a:r>
              <a:rPr lang="en" sz="1800" u="sng">
                <a:solidFill>
                  <a:schemeClr val="hlink"/>
                </a:solidFill>
                <a:latin typeface="Roboto"/>
                <a:ea typeface="Roboto"/>
                <a:cs typeface="Roboto"/>
                <a:sym typeface="Roboto"/>
                <a:hlinkClick r:id="rId5"/>
              </a:rPr>
              <a:t>Handbook</a:t>
            </a:r>
            <a:endParaRPr sz="1800">
              <a:solidFill>
                <a:schemeClr val="dk2"/>
              </a:solidFill>
              <a:latin typeface="Roboto"/>
              <a:ea typeface="Roboto"/>
              <a:cs typeface="Roboto"/>
              <a:sym typeface="Roboto"/>
            </a:endParaRPr>
          </a:p>
          <a:p>
            <a:pPr indent="0" lvl="0" marL="0" rtl="0" algn="ctr">
              <a:spcBef>
                <a:spcPts val="0"/>
              </a:spcBef>
              <a:spcAft>
                <a:spcPts val="0"/>
              </a:spcAft>
              <a:buNone/>
            </a:pPr>
            <a:r>
              <a:t/>
            </a:r>
            <a:endParaRPr sz="1800">
              <a:solidFill>
                <a:schemeClr val="dk2"/>
              </a:solidFill>
            </a:endParaRPr>
          </a:p>
          <a:p>
            <a:pPr indent="0" lvl="0" marL="0" rtl="0" algn="ctr">
              <a:spcBef>
                <a:spcPts val="0"/>
              </a:spcBef>
              <a:spcAft>
                <a:spcPts val="0"/>
              </a:spcAft>
              <a:buNone/>
            </a:pPr>
            <a:r>
              <a:rPr lang="en" sz="1800"/>
              <a:t>F</a:t>
            </a:r>
            <a:r>
              <a:rPr lang="en" sz="1800">
                <a:latin typeface="Roboto"/>
                <a:ea typeface="Roboto"/>
                <a:cs typeface="Roboto"/>
                <a:sym typeface="Roboto"/>
              </a:rPr>
              <a:t>or questions please reach out to your student’s mentor teacher. </a:t>
            </a:r>
            <a:r>
              <a:rPr lang="en" sz="1800">
                <a:solidFill>
                  <a:schemeClr val="dk2"/>
                </a:solidFill>
                <a:latin typeface="Roboto"/>
                <a:ea typeface="Roboto"/>
                <a:cs typeface="Roboto"/>
                <a:sym typeface="Roboto"/>
              </a:rPr>
              <a:t> </a:t>
            </a:r>
            <a:endParaRPr sz="1800">
              <a:solidFill>
                <a:schemeClr val="dk2"/>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