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2"/>
  </p:notesMasterIdLst>
  <p:handoutMasterIdLst>
    <p:handoutMasterId r:id="rId23"/>
  </p:handoutMasterIdLst>
  <p:sldIdLst>
    <p:sldId id="692" r:id="rId5"/>
    <p:sldId id="688" r:id="rId6"/>
    <p:sldId id="401" r:id="rId7"/>
    <p:sldId id="738" r:id="rId8"/>
    <p:sldId id="739" r:id="rId9"/>
    <p:sldId id="732" r:id="rId10"/>
    <p:sldId id="733" r:id="rId11"/>
    <p:sldId id="725" r:id="rId12"/>
    <p:sldId id="711" r:id="rId13"/>
    <p:sldId id="722" r:id="rId14"/>
    <p:sldId id="723" r:id="rId15"/>
    <p:sldId id="726" r:id="rId16"/>
    <p:sldId id="727" r:id="rId17"/>
    <p:sldId id="714" r:id="rId18"/>
    <p:sldId id="740" r:id="rId19"/>
    <p:sldId id="717" r:id="rId20"/>
    <p:sldId id="6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2F248-5805-9B71-2D44-47667142A282}" name="Young, Ryan" initials="RY" userId="S::Ryan.Young@azed.gov::e52bde22-c387-40da-9c60-a50832244d29" providerId="AD"/>
  <p188:author id="{06E26EA0-81F6-43AD-F53D-069552694833}" name="Liu, Xin" initials="XL" userId="S::Xin.Liu@azed.gov::5ef06ed4-3c08-401d-a877-1d5e9ed06e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4"/>
    <a:srgbClr val="FCAF18"/>
    <a:srgbClr val="BF0B3E"/>
    <a:srgbClr val="002169"/>
    <a:srgbClr val="ECECEC"/>
    <a:srgbClr val="00A0E2"/>
    <a:srgbClr val="5A5D5C"/>
    <a:srgbClr val="C6D996"/>
    <a:srgbClr val="0067B7"/>
    <a:srgbClr val="53C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Ryan" userId="e52bde22-c387-40da-9c60-a50832244d29" providerId="ADAL" clId="{3548FBEF-8683-4043-BEF2-C8C0E9437888}"/>
    <pc:docChg chg="undo custSel modSld">
      <pc:chgData name="Young, Ryan" userId="e52bde22-c387-40da-9c60-a50832244d29" providerId="ADAL" clId="{3548FBEF-8683-4043-BEF2-C8C0E9437888}" dt="2025-10-30T18:00:53.691" v="22" actId="2711"/>
      <pc:docMkLst>
        <pc:docMk/>
      </pc:docMkLst>
      <pc:sldChg chg="modSp mod">
        <pc:chgData name="Young, Ryan" userId="e52bde22-c387-40da-9c60-a50832244d29" providerId="ADAL" clId="{3548FBEF-8683-4043-BEF2-C8C0E9437888}" dt="2025-10-30T18:00:53.691" v="22" actId="2711"/>
        <pc:sldMkLst>
          <pc:docMk/>
          <pc:sldMk cId="102436817" sldId="688"/>
        </pc:sldMkLst>
        <pc:spChg chg="mod">
          <ac:chgData name="Young, Ryan" userId="e52bde22-c387-40da-9c60-a50832244d29" providerId="ADAL" clId="{3548FBEF-8683-4043-BEF2-C8C0E9437888}" dt="2025-10-30T18:00:53.691" v="22" actId="2711"/>
          <ac:spMkLst>
            <pc:docMk/>
            <pc:sldMk cId="102436817" sldId="688"/>
            <ac:spMk id="3" creationId="{786AF933-29E2-DC3B-6D16-3AFEE9D559FB}"/>
          </ac:spMkLst>
        </pc:spChg>
      </pc:sldChg>
      <pc:sldChg chg="modSp mod">
        <pc:chgData name="Young, Ryan" userId="e52bde22-c387-40da-9c60-a50832244d29" providerId="ADAL" clId="{3548FBEF-8683-4043-BEF2-C8C0E9437888}" dt="2025-10-30T18:00:08.246" v="16" actId="2711"/>
        <pc:sldMkLst>
          <pc:docMk/>
          <pc:sldMk cId="3757722664" sldId="711"/>
        </pc:sldMkLst>
        <pc:spChg chg="mod">
          <ac:chgData name="Young, Ryan" userId="e52bde22-c387-40da-9c60-a50832244d29" providerId="ADAL" clId="{3548FBEF-8683-4043-BEF2-C8C0E9437888}" dt="2025-10-30T18:00:08.246" v="16" actId="2711"/>
          <ac:spMkLst>
            <pc:docMk/>
            <pc:sldMk cId="3757722664" sldId="711"/>
            <ac:spMk id="2" creationId="{92C009BE-FD1B-2244-43D2-76C357409AF8}"/>
          </ac:spMkLst>
        </pc:spChg>
        <pc:spChg chg="mod">
          <ac:chgData name="Young, Ryan" userId="e52bde22-c387-40da-9c60-a50832244d29" providerId="ADAL" clId="{3548FBEF-8683-4043-BEF2-C8C0E9437888}" dt="2025-10-30T17:58:36.019" v="0" actId="20577"/>
          <ac:spMkLst>
            <pc:docMk/>
            <pc:sldMk cId="3757722664" sldId="711"/>
            <ac:spMk id="3" creationId="{F7C64DB3-C2D2-272B-E9A9-A8F38862C6E8}"/>
          </ac:spMkLst>
        </pc:spChg>
      </pc:sldChg>
      <pc:sldChg chg="modSp mod">
        <pc:chgData name="Young, Ryan" userId="e52bde22-c387-40da-9c60-a50832244d29" providerId="ADAL" clId="{3548FBEF-8683-4043-BEF2-C8C0E9437888}" dt="2025-10-30T17:59:46.247" v="13" actId="1076"/>
        <pc:sldMkLst>
          <pc:docMk/>
          <pc:sldMk cId="21678351" sldId="714"/>
        </pc:sldMkLst>
        <pc:spChg chg="mod">
          <ac:chgData name="Young, Ryan" userId="e52bde22-c387-40da-9c60-a50832244d29" providerId="ADAL" clId="{3548FBEF-8683-4043-BEF2-C8C0E9437888}" dt="2025-10-30T17:59:46.247" v="13" actId="1076"/>
          <ac:spMkLst>
            <pc:docMk/>
            <pc:sldMk cId="21678351" sldId="714"/>
            <ac:spMk id="5" creationId="{167B9D85-5D99-6B4F-B5F2-666FF5D0B070}"/>
          </ac:spMkLst>
        </pc:spChg>
      </pc:sldChg>
      <pc:sldChg chg="modSp mod">
        <pc:chgData name="Young, Ryan" userId="e52bde22-c387-40da-9c60-a50832244d29" providerId="ADAL" clId="{3548FBEF-8683-4043-BEF2-C8C0E9437888}" dt="2025-10-30T18:00:00.325" v="14" actId="2711"/>
        <pc:sldMkLst>
          <pc:docMk/>
          <pc:sldMk cId="1810799644" sldId="723"/>
        </pc:sldMkLst>
        <pc:spChg chg="mod">
          <ac:chgData name="Young, Ryan" userId="e52bde22-c387-40da-9c60-a50832244d29" providerId="ADAL" clId="{3548FBEF-8683-4043-BEF2-C8C0E9437888}" dt="2025-10-30T18:00:00.325" v="14" actId="2711"/>
          <ac:spMkLst>
            <pc:docMk/>
            <pc:sldMk cId="1810799644" sldId="723"/>
            <ac:spMk id="2" creationId="{92C009BE-FD1B-2244-43D2-76C357409AF8}"/>
          </ac:spMkLst>
        </pc:spChg>
        <pc:spChg chg="mod">
          <ac:chgData name="Young, Ryan" userId="e52bde22-c387-40da-9c60-a50832244d29" providerId="ADAL" clId="{3548FBEF-8683-4043-BEF2-C8C0E9437888}" dt="2025-10-30T17:59:03.606" v="7" actId="27636"/>
          <ac:spMkLst>
            <pc:docMk/>
            <pc:sldMk cId="1810799644" sldId="723"/>
            <ac:spMk id="3" creationId="{F7C64DB3-C2D2-272B-E9A9-A8F38862C6E8}"/>
          </ac:spMkLst>
        </pc:spChg>
      </pc:sldChg>
      <pc:sldChg chg="modSp mod">
        <pc:chgData name="Young, Ryan" userId="e52bde22-c387-40da-9c60-a50832244d29" providerId="ADAL" clId="{3548FBEF-8683-4043-BEF2-C8C0E9437888}" dt="2025-10-30T17:59:16.878" v="9" actId="113"/>
        <pc:sldMkLst>
          <pc:docMk/>
          <pc:sldMk cId="2785979733" sldId="727"/>
        </pc:sldMkLst>
        <pc:spChg chg="mod">
          <ac:chgData name="Young, Ryan" userId="e52bde22-c387-40da-9c60-a50832244d29" providerId="ADAL" clId="{3548FBEF-8683-4043-BEF2-C8C0E9437888}" dt="2025-10-30T17:59:16.878" v="9" actId="113"/>
          <ac:spMkLst>
            <pc:docMk/>
            <pc:sldMk cId="2785979733" sldId="727"/>
            <ac:spMk id="8" creationId="{66763700-8C68-7820-1529-2D4D683983CC}"/>
          </ac:spMkLst>
        </pc:spChg>
      </pc:sldChg>
      <pc:sldChg chg="modSp mod">
        <pc:chgData name="Young, Ryan" userId="e52bde22-c387-40da-9c60-a50832244d29" providerId="ADAL" clId="{3548FBEF-8683-4043-BEF2-C8C0E9437888}" dt="2025-10-30T18:00:31.804" v="18" actId="2711"/>
        <pc:sldMkLst>
          <pc:docMk/>
          <pc:sldMk cId="3746719605" sldId="732"/>
        </pc:sldMkLst>
        <pc:spChg chg="mod">
          <ac:chgData name="Young, Ryan" userId="e52bde22-c387-40da-9c60-a50832244d29" providerId="ADAL" clId="{3548FBEF-8683-4043-BEF2-C8C0E9437888}" dt="2025-10-30T18:00:31.804" v="18" actId="2711"/>
          <ac:spMkLst>
            <pc:docMk/>
            <pc:sldMk cId="3746719605" sldId="732"/>
            <ac:spMk id="5" creationId="{D6C8CF18-A6C5-D917-F9F4-7DAF1744EB8E}"/>
          </ac:spMkLst>
        </pc:spChg>
      </pc:sldChg>
      <pc:sldChg chg="modSp mod">
        <pc:chgData name="Young, Ryan" userId="e52bde22-c387-40da-9c60-a50832244d29" providerId="ADAL" clId="{3548FBEF-8683-4043-BEF2-C8C0E9437888}" dt="2025-10-30T18:00:25.597" v="17" actId="2711"/>
        <pc:sldMkLst>
          <pc:docMk/>
          <pc:sldMk cId="805296795" sldId="733"/>
        </pc:sldMkLst>
        <pc:spChg chg="mod">
          <ac:chgData name="Young, Ryan" userId="e52bde22-c387-40da-9c60-a50832244d29" providerId="ADAL" clId="{3548FBEF-8683-4043-BEF2-C8C0E9437888}" dt="2025-10-30T18:00:25.597" v="17" actId="2711"/>
          <ac:spMkLst>
            <pc:docMk/>
            <pc:sldMk cId="805296795" sldId="733"/>
            <ac:spMk id="6" creationId="{B55508AE-ED2A-279C-E8FF-D04A7B9F3160}"/>
          </ac:spMkLst>
        </pc:spChg>
      </pc:sldChg>
      <pc:sldChg chg="modSp mod">
        <pc:chgData name="Young, Ryan" userId="e52bde22-c387-40da-9c60-a50832244d29" providerId="ADAL" clId="{3548FBEF-8683-4043-BEF2-C8C0E9437888}" dt="2025-10-30T18:00:41.213" v="20" actId="2711"/>
        <pc:sldMkLst>
          <pc:docMk/>
          <pc:sldMk cId="1157971467" sldId="738"/>
        </pc:sldMkLst>
        <pc:spChg chg="mod">
          <ac:chgData name="Young, Ryan" userId="e52bde22-c387-40da-9c60-a50832244d29" providerId="ADAL" clId="{3548FBEF-8683-4043-BEF2-C8C0E9437888}" dt="2025-10-30T18:00:41.213" v="20" actId="2711"/>
          <ac:spMkLst>
            <pc:docMk/>
            <pc:sldMk cId="1157971467" sldId="738"/>
            <ac:spMk id="5" creationId="{D6C8CF18-A6C5-D917-F9F4-7DAF1744EB8E}"/>
          </ac:spMkLst>
        </pc:spChg>
      </pc:sldChg>
      <pc:sldChg chg="modSp mod">
        <pc:chgData name="Young, Ryan" userId="e52bde22-c387-40da-9c60-a50832244d29" providerId="ADAL" clId="{3548FBEF-8683-4043-BEF2-C8C0E9437888}" dt="2025-10-30T18:00:36.500" v="19" actId="2711"/>
        <pc:sldMkLst>
          <pc:docMk/>
          <pc:sldMk cId="1728150368" sldId="739"/>
        </pc:sldMkLst>
        <pc:spChg chg="mod">
          <ac:chgData name="Young, Ryan" userId="e52bde22-c387-40da-9c60-a50832244d29" providerId="ADAL" clId="{3548FBEF-8683-4043-BEF2-C8C0E9437888}" dt="2025-10-30T18:00:36.500" v="19" actId="2711"/>
          <ac:spMkLst>
            <pc:docMk/>
            <pc:sldMk cId="1728150368" sldId="739"/>
            <ac:spMk id="5" creationId="{D6C8CF18-A6C5-D917-F9F4-7DAF1744EB8E}"/>
          </ac:spMkLst>
        </pc:spChg>
      </pc:sldChg>
      <pc:sldChg chg="modSp mod">
        <pc:chgData name="Young, Ryan" userId="e52bde22-c387-40da-9c60-a50832244d29" providerId="ADAL" clId="{3548FBEF-8683-4043-BEF2-C8C0E9437888}" dt="2025-10-30T17:59:29.341" v="11" actId="113"/>
        <pc:sldMkLst>
          <pc:docMk/>
          <pc:sldMk cId="445087806" sldId="740"/>
        </pc:sldMkLst>
        <pc:spChg chg="mod">
          <ac:chgData name="Young, Ryan" userId="e52bde22-c387-40da-9c60-a50832244d29" providerId="ADAL" clId="{3548FBEF-8683-4043-BEF2-C8C0E9437888}" dt="2025-10-30T17:59:29.341" v="11" actId="113"/>
          <ac:spMkLst>
            <pc:docMk/>
            <pc:sldMk cId="445087806" sldId="740"/>
            <ac:spMk id="8" creationId="{9661A2A4-650A-4968-CEB2-DC5319570B3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0CAF7-460A-4CF1-B9F9-85074C361F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48F959-8253-4C32-9F8D-6B4C5091A795}">
      <dgm:prSet/>
      <dgm:spPr/>
      <dgm:t>
        <a:bodyPr/>
        <a:lstStyle/>
        <a:p>
          <a:r>
            <a:rPr lang="en-US" dirty="0">
              <a:latin typeface="+mj-lt"/>
            </a:rPr>
            <a:t>ADM updates</a:t>
          </a:r>
        </a:p>
      </dgm:t>
    </dgm:pt>
    <dgm:pt modelId="{D2F98D69-FB23-40A4-A5AF-CCDC970F3AD5}" type="parTrans" cxnId="{EE7FA596-3419-4069-BB19-4F9DF10A5B5C}">
      <dgm:prSet/>
      <dgm:spPr/>
      <dgm:t>
        <a:bodyPr/>
        <a:lstStyle/>
        <a:p>
          <a:endParaRPr lang="en-US"/>
        </a:p>
      </dgm:t>
    </dgm:pt>
    <dgm:pt modelId="{4CA63248-8083-462D-83C1-68F3F773A57E}" type="sibTrans" cxnId="{EE7FA596-3419-4069-BB19-4F9DF10A5B5C}">
      <dgm:prSet/>
      <dgm:spPr/>
      <dgm:t>
        <a:bodyPr/>
        <a:lstStyle/>
        <a:p>
          <a:endParaRPr lang="en-US"/>
        </a:p>
      </dgm:t>
    </dgm:pt>
    <dgm:pt modelId="{7B4A061C-CBA5-490F-AC70-6051493E5139}">
      <dgm:prSet/>
      <dgm:spPr/>
      <dgm:t>
        <a:bodyPr/>
        <a:lstStyle/>
        <a:p>
          <a:r>
            <a:rPr lang="en-US" dirty="0">
              <a:latin typeface="+mj-lt"/>
            </a:rPr>
            <a:t>Operation Updates</a:t>
          </a:r>
        </a:p>
      </dgm:t>
    </dgm:pt>
    <dgm:pt modelId="{B2F38FB3-A4AD-4BDB-B959-B7A71F6FDE00}" type="parTrans" cxnId="{6DE5F205-3AE2-4968-8A07-0493900F02BF}">
      <dgm:prSet/>
      <dgm:spPr/>
      <dgm:t>
        <a:bodyPr/>
        <a:lstStyle/>
        <a:p>
          <a:endParaRPr lang="en-US"/>
        </a:p>
      </dgm:t>
    </dgm:pt>
    <dgm:pt modelId="{6B841281-6490-44AF-B93F-BDC2145E9CC6}" type="sibTrans" cxnId="{6DE5F205-3AE2-4968-8A07-0493900F02BF}">
      <dgm:prSet/>
      <dgm:spPr/>
      <dgm:t>
        <a:bodyPr/>
        <a:lstStyle/>
        <a:p>
          <a:endParaRPr lang="en-US"/>
        </a:p>
      </dgm:t>
    </dgm:pt>
    <dgm:pt modelId="{5835B6FF-96CD-4206-B43C-26A92367FA00}">
      <dgm:prSet/>
      <dgm:spPr/>
      <dgm:t>
        <a:bodyPr/>
        <a:lstStyle/>
        <a:p>
          <a:r>
            <a:rPr lang="en-US" dirty="0">
              <a:latin typeface="+mj-lt"/>
            </a:rPr>
            <a:t>Payment Updates</a:t>
          </a:r>
        </a:p>
      </dgm:t>
    </dgm:pt>
    <dgm:pt modelId="{82CCE073-CF8E-4EC8-9A0E-9FD97534AB3F}" type="parTrans" cxnId="{6C1D4268-8928-489B-95C8-9D01812749C3}">
      <dgm:prSet/>
      <dgm:spPr/>
      <dgm:t>
        <a:bodyPr/>
        <a:lstStyle/>
        <a:p>
          <a:endParaRPr lang="en-US"/>
        </a:p>
      </dgm:t>
    </dgm:pt>
    <dgm:pt modelId="{D4DD6600-882B-4DDF-BE12-BE551BCB652C}" type="sibTrans" cxnId="{6C1D4268-8928-489B-95C8-9D01812749C3}">
      <dgm:prSet/>
      <dgm:spPr/>
      <dgm:t>
        <a:bodyPr/>
        <a:lstStyle/>
        <a:p>
          <a:endParaRPr lang="en-US"/>
        </a:p>
      </dgm:t>
    </dgm:pt>
    <dgm:pt modelId="{F062325D-4A5E-443D-BBC7-C2965DDF805E}">
      <dgm:prSet/>
      <dgm:spPr/>
      <dgm:t>
        <a:bodyPr/>
        <a:lstStyle/>
        <a:p>
          <a:r>
            <a:rPr lang="en-US" dirty="0">
              <a:latin typeface="+mj-lt"/>
            </a:rPr>
            <a:t>Budget Updates</a:t>
          </a:r>
        </a:p>
      </dgm:t>
    </dgm:pt>
    <dgm:pt modelId="{C7B8EA24-171D-4142-9E56-EFFB9191338E}" type="parTrans" cxnId="{96E0B274-06AB-41CA-9DF1-14A44D3F0AEB}">
      <dgm:prSet/>
      <dgm:spPr/>
      <dgm:t>
        <a:bodyPr/>
        <a:lstStyle/>
        <a:p>
          <a:endParaRPr lang="en-US"/>
        </a:p>
      </dgm:t>
    </dgm:pt>
    <dgm:pt modelId="{D1AA0F0F-DB46-498C-9C55-29F2522F41DA}" type="sibTrans" cxnId="{96E0B274-06AB-41CA-9DF1-14A44D3F0AEB}">
      <dgm:prSet/>
      <dgm:spPr/>
      <dgm:t>
        <a:bodyPr/>
        <a:lstStyle/>
        <a:p>
          <a:endParaRPr lang="en-US"/>
        </a:p>
      </dgm:t>
    </dgm:pt>
    <dgm:pt modelId="{366B5249-0D26-47C7-94F8-62BB9D1EB32C}">
      <dgm:prSet/>
      <dgm:spPr/>
      <dgm:t>
        <a:bodyPr/>
        <a:lstStyle/>
        <a:p>
          <a:r>
            <a:rPr lang="en-US" dirty="0">
              <a:latin typeface="+mj-lt"/>
            </a:rPr>
            <a:t>Other Updates</a:t>
          </a:r>
        </a:p>
      </dgm:t>
    </dgm:pt>
    <dgm:pt modelId="{B8BB937D-5B81-4485-A942-4C740A4B3568}" type="parTrans" cxnId="{8B3C0980-E7BE-4DCF-8990-1534F4DE8632}">
      <dgm:prSet/>
      <dgm:spPr/>
      <dgm:t>
        <a:bodyPr/>
        <a:lstStyle/>
        <a:p>
          <a:endParaRPr lang="en-US"/>
        </a:p>
      </dgm:t>
    </dgm:pt>
    <dgm:pt modelId="{94E70125-23B3-47BD-B38D-7F6ADA9CC2FF}" type="sibTrans" cxnId="{8B3C0980-E7BE-4DCF-8990-1534F4DE8632}">
      <dgm:prSet/>
      <dgm:spPr/>
      <dgm:t>
        <a:bodyPr/>
        <a:lstStyle/>
        <a:p>
          <a:endParaRPr lang="en-US"/>
        </a:p>
      </dgm:t>
    </dgm:pt>
    <dgm:pt modelId="{DDF20324-0B3D-430D-A1E4-574D47D845B6}" type="pres">
      <dgm:prSet presAssocID="{0290CAF7-460A-4CF1-B9F9-85074C361F17}" presName="linear" presStyleCnt="0">
        <dgm:presLayoutVars>
          <dgm:animLvl val="lvl"/>
          <dgm:resizeHandles val="exact"/>
        </dgm:presLayoutVars>
      </dgm:prSet>
      <dgm:spPr/>
    </dgm:pt>
    <dgm:pt modelId="{92B27A0F-3E4F-43F2-90C4-53DF9DFFBF36}" type="pres">
      <dgm:prSet presAssocID="{5648F959-8253-4C32-9F8D-6B4C5091A795}" presName="parentText" presStyleLbl="node1" presStyleIdx="0" presStyleCnt="5" custLinFactNeighborY="-22274">
        <dgm:presLayoutVars>
          <dgm:chMax val="0"/>
          <dgm:bulletEnabled val="1"/>
        </dgm:presLayoutVars>
      </dgm:prSet>
      <dgm:spPr/>
    </dgm:pt>
    <dgm:pt modelId="{E2CFF1BF-E5E3-4DBD-BB9D-0B51DA382D03}" type="pres">
      <dgm:prSet presAssocID="{4CA63248-8083-462D-83C1-68F3F773A57E}" presName="spacer" presStyleCnt="0"/>
      <dgm:spPr/>
    </dgm:pt>
    <dgm:pt modelId="{B9BE8432-A490-472F-B68E-985AC1B52B9F}" type="pres">
      <dgm:prSet presAssocID="{7B4A061C-CBA5-490F-AC70-6051493E51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D3B74A6-83A9-470A-B9C9-0C8E4AF6148B}" type="pres">
      <dgm:prSet presAssocID="{6B841281-6490-44AF-B93F-BDC2145E9CC6}" presName="spacer" presStyleCnt="0"/>
      <dgm:spPr/>
    </dgm:pt>
    <dgm:pt modelId="{03CA9670-5346-468D-A606-BDD6913CD2FB}" type="pres">
      <dgm:prSet presAssocID="{5835B6FF-96CD-4206-B43C-26A92367FA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C576D2-F2C9-4BA5-9061-3458D6EAFF51}" type="pres">
      <dgm:prSet presAssocID="{D4DD6600-882B-4DDF-BE12-BE551BCB652C}" presName="spacer" presStyleCnt="0"/>
      <dgm:spPr/>
    </dgm:pt>
    <dgm:pt modelId="{3820886D-165A-4D71-866E-47BE634FB873}" type="pres">
      <dgm:prSet presAssocID="{F062325D-4A5E-443D-BBC7-C2965DDF80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186BE6-6C13-484D-886F-B7272C2C11FF}" type="pres">
      <dgm:prSet presAssocID="{D1AA0F0F-DB46-498C-9C55-29F2522F41DA}" presName="spacer" presStyleCnt="0"/>
      <dgm:spPr/>
    </dgm:pt>
    <dgm:pt modelId="{6A6ED398-16FF-4BF6-957F-F93055580BC1}" type="pres">
      <dgm:prSet presAssocID="{366B5249-0D26-47C7-94F8-62BB9D1EB3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E5F205-3AE2-4968-8A07-0493900F02BF}" srcId="{0290CAF7-460A-4CF1-B9F9-85074C361F17}" destId="{7B4A061C-CBA5-490F-AC70-6051493E5139}" srcOrd="1" destOrd="0" parTransId="{B2F38FB3-A4AD-4BDB-B959-B7A71F6FDE00}" sibTransId="{6B841281-6490-44AF-B93F-BDC2145E9CC6}"/>
    <dgm:cxn modelId="{CE1C223A-B317-4DD0-98FE-519907A5E3C8}" type="presOf" srcId="{5835B6FF-96CD-4206-B43C-26A92367FA00}" destId="{03CA9670-5346-468D-A606-BDD6913CD2FB}" srcOrd="0" destOrd="0" presId="urn:microsoft.com/office/officeart/2005/8/layout/vList2"/>
    <dgm:cxn modelId="{497F5C3C-44EE-4B88-8A35-1DC7DE77FD1A}" type="presOf" srcId="{F062325D-4A5E-443D-BBC7-C2965DDF805E}" destId="{3820886D-165A-4D71-866E-47BE634FB873}" srcOrd="0" destOrd="0" presId="urn:microsoft.com/office/officeart/2005/8/layout/vList2"/>
    <dgm:cxn modelId="{64D88946-1E89-4763-8051-7FF26964321C}" type="presOf" srcId="{366B5249-0D26-47C7-94F8-62BB9D1EB32C}" destId="{6A6ED398-16FF-4BF6-957F-F93055580BC1}" srcOrd="0" destOrd="0" presId="urn:microsoft.com/office/officeart/2005/8/layout/vList2"/>
    <dgm:cxn modelId="{6C1D4268-8928-489B-95C8-9D01812749C3}" srcId="{0290CAF7-460A-4CF1-B9F9-85074C361F17}" destId="{5835B6FF-96CD-4206-B43C-26A92367FA00}" srcOrd="2" destOrd="0" parTransId="{82CCE073-CF8E-4EC8-9A0E-9FD97534AB3F}" sibTransId="{D4DD6600-882B-4DDF-BE12-BE551BCB652C}"/>
    <dgm:cxn modelId="{8F110E74-BDE3-4A0F-8B0D-218FCD5A0662}" type="presOf" srcId="{0290CAF7-460A-4CF1-B9F9-85074C361F17}" destId="{DDF20324-0B3D-430D-A1E4-574D47D845B6}" srcOrd="0" destOrd="0" presId="urn:microsoft.com/office/officeart/2005/8/layout/vList2"/>
    <dgm:cxn modelId="{96E0B274-06AB-41CA-9DF1-14A44D3F0AEB}" srcId="{0290CAF7-460A-4CF1-B9F9-85074C361F17}" destId="{F062325D-4A5E-443D-BBC7-C2965DDF805E}" srcOrd="3" destOrd="0" parTransId="{C7B8EA24-171D-4142-9E56-EFFB9191338E}" sibTransId="{D1AA0F0F-DB46-498C-9C55-29F2522F41DA}"/>
    <dgm:cxn modelId="{8B3C0980-E7BE-4DCF-8990-1534F4DE8632}" srcId="{0290CAF7-460A-4CF1-B9F9-85074C361F17}" destId="{366B5249-0D26-47C7-94F8-62BB9D1EB32C}" srcOrd="4" destOrd="0" parTransId="{B8BB937D-5B81-4485-A942-4C740A4B3568}" sibTransId="{94E70125-23B3-47BD-B38D-7F6ADA9CC2FF}"/>
    <dgm:cxn modelId="{EE7FA596-3419-4069-BB19-4F9DF10A5B5C}" srcId="{0290CAF7-460A-4CF1-B9F9-85074C361F17}" destId="{5648F959-8253-4C32-9F8D-6B4C5091A795}" srcOrd="0" destOrd="0" parTransId="{D2F98D69-FB23-40A4-A5AF-CCDC970F3AD5}" sibTransId="{4CA63248-8083-462D-83C1-68F3F773A57E}"/>
    <dgm:cxn modelId="{918205A7-2C34-4260-8A41-13F1F1B7C1F9}" type="presOf" srcId="{5648F959-8253-4C32-9F8D-6B4C5091A795}" destId="{92B27A0F-3E4F-43F2-90C4-53DF9DFFBF36}" srcOrd="0" destOrd="0" presId="urn:microsoft.com/office/officeart/2005/8/layout/vList2"/>
    <dgm:cxn modelId="{D53611CC-85FB-422C-BB6D-8604EA6ABFD7}" type="presOf" srcId="{7B4A061C-CBA5-490F-AC70-6051493E5139}" destId="{B9BE8432-A490-472F-B68E-985AC1B52B9F}" srcOrd="0" destOrd="0" presId="urn:microsoft.com/office/officeart/2005/8/layout/vList2"/>
    <dgm:cxn modelId="{F008895B-61C8-457F-82CF-32B9029C6C60}" type="presParOf" srcId="{DDF20324-0B3D-430D-A1E4-574D47D845B6}" destId="{92B27A0F-3E4F-43F2-90C4-53DF9DFFBF36}" srcOrd="0" destOrd="0" presId="urn:microsoft.com/office/officeart/2005/8/layout/vList2"/>
    <dgm:cxn modelId="{ADC0A389-9F79-48DA-A042-300C8AE97D6D}" type="presParOf" srcId="{DDF20324-0B3D-430D-A1E4-574D47D845B6}" destId="{E2CFF1BF-E5E3-4DBD-BB9D-0B51DA382D03}" srcOrd="1" destOrd="0" presId="urn:microsoft.com/office/officeart/2005/8/layout/vList2"/>
    <dgm:cxn modelId="{798BA823-FD79-4307-887F-F22572BBB51E}" type="presParOf" srcId="{DDF20324-0B3D-430D-A1E4-574D47D845B6}" destId="{B9BE8432-A490-472F-B68E-985AC1B52B9F}" srcOrd="2" destOrd="0" presId="urn:microsoft.com/office/officeart/2005/8/layout/vList2"/>
    <dgm:cxn modelId="{4522C2C9-76EF-4527-8DD1-9A1D791D3A75}" type="presParOf" srcId="{DDF20324-0B3D-430D-A1E4-574D47D845B6}" destId="{0D3B74A6-83A9-470A-B9C9-0C8E4AF6148B}" srcOrd="3" destOrd="0" presId="urn:microsoft.com/office/officeart/2005/8/layout/vList2"/>
    <dgm:cxn modelId="{EB7D0317-E7CE-4712-A68A-93E110B89B0F}" type="presParOf" srcId="{DDF20324-0B3D-430D-A1E4-574D47D845B6}" destId="{03CA9670-5346-468D-A606-BDD6913CD2FB}" srcOrd="4" destOrd="0" presId="urn:microsoft.com/office/officeart/2005/8/layout/vList2"/>
    <dgm:cxn modelId="{5C664D48-81AC-47C3-93A1-984CAFE8F288}" type="presParOf" srcId="{DDF20324-0B3D-430D-A1E4-574D47D845B6}" destId="{FAC576D2-F2C9-4BA5-9061-3458D6EAFF51}" srcOrd="5" destOrd="0" presId="urn:microsoft.com/office/officeart/2005/8/layout/vList2"/>
    <dgm:cxn modelId="{E00E4FA4-BB8F-4B2F-8496-C9CAAACE32C6}" type="presParOf" srcId="{DDF20324-0B3D-430D-A1E4-574D47D845B6}" destId="{3820886D-165A-4D71-866E-47BE634FB873}" srcOrd="6" destOrd="0" presId="urn:microsoft.com/office/officeart/2005/8/layout/vList2"/>
    <dgm:cxn modelId="{FD20B5B1-1DCE-4FDF-95DD-9290754A331B}" type="presParOf" srcId="{DDF20324-0B3D-430D-A1E4-574D47D845B6}" destId="{81186BE6-6C13-484D-886F-B7272C2C11FF}" srcOrd="7" destOrd="0" presId="urn:microsoft.com/office/officeart/2005/8/layout/vList2"/>
    <dgm:cxn modelId="{6C11493C-C607-485D-8D44-D3299161CF3F}" type="presParOf" srcId="{DDF20324-0B3D-430D-A1E4-574D47D845B6}" destId="{6A6ED398-16FF-4BF6-957F-F93055580B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7A0F-3E4F-43F2-90C4-53DF9DFFBF36}">
      <dsp:nvSpPr>
        <dsp:cNvPr id="0" name=""/>
        <dsp:cNvSpPr/>
      </dsp:nvSpPr>
      <dsp:spPr>
        <a:xfrm>
          <a:off x="0" y="7385"/>
          <a:ext cx="6245265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+mj-lt"/>
            </a:rPr>
            <a:t>ADM updates</a:t>
          </a:r>
        </a:p>
      </dsp:txBody>
      <dsp:txXfrm>
        <a:off x="49176" y="56561"/>
        <a:ext cx="6146913" cy="909018"/>
      </dsp:txXfrm>
    </dsp:sp>
    <dsp:sp modelId="{B9BE8432-A490-472F-B68E-985AC1B52B9F}">
      <dsp:nvSpPr>
        <dsp:cNvPr id="0" name=""/>
        <dsp:cNvSpPr/>
      </dsp:nvSpPr>
      <dsp:spPr>
        <a:xfrm>
          <a:off x="0" y="1162658"/>
          <a:ext cx="6245265" cy="100737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+mj-lt"/>
            </a:rPr>
            <a:t>Operation Updates</a:t>
          </a:r>
        </a:p>
      </dsp:txBody>
      <dsp:txXfrm>
        <a:off x="49176" y="1211834"/>
        <a:ext cx="6146913" cy="909018"/>
      </dsp:txXfrm>
    </dsp:sp>
    <dsp:sp modelId="{03CA9670-5346-468D-A606-BDD6913CD2FB}">
      <dsp:nvSpPr>
        <dsp:cNvPr id="0" name=""/>
        <dsp:cNvSpPr/>
      </dsp:nvSpPr>
      <dsp:spPr>
        <a:xfrm>
          <a:off x="0" y="2290988"/>
          <a:ext cx="6245265" cy="10073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+mj-lt"/>
            </a:rPr>
            <a:t>Payment Updates</a:t>
          </a:r>
        </a:p>
      </dsp:txBody>
      <dsp:txXfrm>
        <a:off x="49176" y="2340164"/>
        <a:ext cx="6146913" cy="909018"/>
      </dsp:txXfrm>
    </dsp:sp>
    <dsp:sp modelId="{3820886D-165A-4D71-866E-47BE634FB873}">
      <dsp:nvSpPr>
        <dsp:cNvPr id="0" name=""/>
        <dsp:cNvSpPr/>
      </dsp:nvSpPr>
      <dsp:spPr>
        <a:xfrm>
          <a:off x="0" y="3419318"/>
          <a:ext cx="6245265" cy="100737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+mj-lt"/>
            </a:rPr>
            <a:t>Budget Updates</a:t>
          </a:r>
        </a:p>
      </dsp:txBody>
      <dsp:txXfrm>
        <a:off x="49176" y="3468494"/>
        <a:ext cx="6146913" cy="909018"/>
      </dsp:txXfrm>
    </dsp:sp>
    <dsp:sp modelId="{6A6ED398-16FF-4BF6-957F-F93055580BC1}">
      <dsp:nvSpPr>
        <dsp:cNvPr id="0" name=""/>
        <dsp:cNvSpPr/>
      </dsp:nvSpPr>
      <dsp:spPr>
        <a:xfrm>
          <a:off x="0" y="4547648"/>
          <a:ext cx="6245265" cy="10073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+mj-lt"/>
            </a:rPr>
            <a:t>Other Updates</a:t>
          </a:r>
        </a:p>
      </dsp:txBody>
      <dsp:txXfrm>
        <a:off x="49176" y="4596824"/>
        <a:ext cx="6146913" cy="90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 01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92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192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38491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0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561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2089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50606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8E0AA1-05EC-3FC4-B2A0-9CB38AF2899D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682" r:id="rId20"/>
    <p:sldLayoutId id="2147483655" r:id="rId21"/>
    <p:sldLayoutId id="2147483656" r:id="rId22"/>
    <p:sldLayoutId id="2147483659" r:id="rId23"/>
    <p:sldLayoutId id="2147483660" r:id="rId24"/>
    <p:sldLayoutId id="2147483665" r:id="rId25"/>
    <p:sldLayoutId id="2147483666" r:id="rId26"/>
    <p:sldLayoutId id="2147483687" r:id="rId27"/>
    <p:sldLayoutId id="2147483683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SchoolFinance@azed.gov" TargetMode="External"/><Relationship Id="rId7" Type="http://schemas.openxmlformats.org/officeDocument/2006/relationships/hyperlink" Target="mailto:SFBudgetTeam@azed.gov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FPaymentTeam@azed.gov" TargetMode="External"/><Relationship Id="rId5" Type="http://schemas.openxmlformats.org/officeDocument/2006/relationships/hyperlink" Target="http://helpdeskexternal.azed.gov/" TargetMode="External"/><Relationship Id="rId4" Type="http://schemas.openxmlformats.org/officeDocument/2006/relationships/hyperlink" Target="http://www.azed.gov/financ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vents.teams.microsoft.com/event/0e5d2151-3d87-4c8e-851e-2ea15be56707@58a5b0cb-441f-42ba-a5a1-8fdfd05a3ffc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D4E67-4470-1826-33F6-E2550B3A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52146"/>
            <a:ext cx="5915608" cy="591560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28A4A74-1A12-D246-9EB1-A9693BCF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2286"/>
            <a:ext cx="11430000" cy="74973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ea typeface="+mj-lt"/>
                <a:cs typeface="Calibri"/>
              </a:rPr>
              <a:t>AASBO Update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81D211-8074-6C41-8A37-F9A78B6B9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155" y="4121059"/>
            <a:ext cx="11429579" cy="1076197"/>
          </a:xfrm>
        </p:spPr>
        <p:txBody>
          <a:bodyPr lIns="91440" tIns="45720" rIns="91440" bIns="45720" anchor="t"/>
          <a:lstStyle/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ADE School Finance</a:t>
            </a:r>
          </a:p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11/05/2025</a:t>
            </a:r>
            <a:endParaRPr lang="en-US" sz="3000" dirty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58D62-C53E-8384-AF05-7B759B41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32B64"/>
                </a:solidFill>
              </a:rPr>
              <a:t>Payment Updates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3A111E8-50A0-0154-89AE-54E22BB5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59" y="552205"/>
            <a:ext cx="3998911" cy="4960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53956-7C81-D0F4-9CA6-B5852219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1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</a:rPr>
              <a:t>Payment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70376"/>
            <a:ext cx="10515600" cy="4917881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ea typeface="Calibri" panose="020F0502020204030204" pitchFamily="34" charset="0"/>
              </a:rPr>
              <a:t>One</a:t>
            </a:r>
            <a:r>
              <a:rPr lang="en-US" kern="100" dirty="0">
                <a:solidFill>
                  <a:schemeClr val="tx1"/>
                </a:solidFill>
                <a:ea typeface="Calibri" panose="020F0502020204030204" pitchFamily="34" charset="0"/>
              </a:rPr>
              <a:t>-time supplemental funding for District Additional Assistance (DAA) and Free Reduced Priced Lunch (FRPL) will be split into two payments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First payment will be distributed in late December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ea typeface="Calibri" panose="020F0502020204030204" pitchFamily="34" charset="0"/>
              </a:rPr>
              <a:t>K-3 Reading add-on ADM will soon begin to be approved by SBE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Work with ADE’s MOWR group for more information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ea typeface="Calibri" panose="020F0502020204030204" pitchFamily="34" charset="0"/>
              </a:rPr>
              <a:t>Updated Additional State Aid (ASA) values have been included starting with the October state aid payment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SRP Net Assessed Valuation (NAV) values will be included starting with Novembe</a:t>
            </a:r>
            <a:r>
              <a:rPr lang="en-US" kern="100" dirty="0">
                <a:solidFill>
                  <a:schemeClr val="tx1"/>
                </a:solidFill>
                <a:ea typeface="Calibri" panose="020F0502020204030204" pitchFamily="34" charset="0"/>
              </a:rPr>
              <a:t>r state aid payments</a:t>
            </a:r>
            <a:endParaRPr lang="en-US" kern="1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Updates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Update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5741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FY2026 Budg-AGD published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Legislature override for FY2026 and FY2027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FY2026 Budget 25 Letters have been published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Review for December 15</a:t>
            </a:r>
            <a:r>
              <a:rPr lang="en-US" kern="100" baseline="30000" dirty="0">
                <a:solidFill>
                  <a:schemeClr val="tx1"/>
                </a:solidFill>
              </a:rPr>
              <a:t>th</a:t>
            </a:r>
            <a:r>
              <a:rPr lang="en-US" kern="100" dirty="0">
                <a:solidFill>
                  <a:schemeClr val="tx1"/>
                </a:solidFill>
              </a:rPr>
              <a:t> Expenditure Budget revision requirement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FY2025 Budg-75 Reports are being worked on now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Email School Finance Budget Team special election results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Form can be found online in recent Hot Topic post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Classroom Site Fund (CSF) Narrative and CTED Supplanting Worksheet forms are due by November 15</a:t>
            </a:r>
            <a:r>
              <a:rPr lang="en-US" kern="100" baseline="30000" dirty="0">
                <a:solidFill>
                  <a:schemeClr val="tx1"/>
                </a:solidFill>
              </a:rPr>
              <a:t>th</a:t>
            </a:r>
            <a:endParaRPr lang="en-US" kern="1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E1F85-66F4-2E7D-147E-68F1EDED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3F925D-6BA0-346B-9DDB-559DB0A6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Updates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6810ED-DE4C-6A48-9DAC-58CCF05B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0AE19F-1023-F7EC-027F-C1903929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6537D0-B6A6-C577-E377-F0E2C41E2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8652-6B50-8654-187D-84854952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B73D63-3F0A-B3AB-4C2D-128C6EEB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updates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61A2A4-650A-4968-CEB2-DC531957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574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Contact Information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</a:rPr>
              <a:t>Update contact information through School Finance Budget System only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A1773-6FBA-B126-E2AD-5D8930FB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38AC5-7DA2-AD47-9DA0-06E33E9B8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708" y="169325"/>
            <a:ext cx="6319867" cy="898455"/>
          </a:xfrm>
        </p:spPr>
        <p:txBody>
          <a:bodyPr/>
          <a:lstStyle/>
          <a:p>
            <a:pPr algn="ctr"/>
            <a:r>
              <a:rPr lang="en-US" sz="5400" dirty="0"/>
              <a:t>Contact Us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D5295D-2F2D-B340-AFB7-85FD5CAC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387" y="349224"/>
            <a:ext cx="4407907" cy="5877209"/>
          </a:xfrm>
          <a:prstGeom prst="rect">
            <a:avLst/>
          </a:prstGeom>
        </p:spPr>
      </p:pic>
      <p:grpSp>
        <p:nvGrpSpPr>
          <p:cNvPr id="7" name="Google Shape;134;p19">
            <a:extLst>
              <a:ext uri="{FF2B5EF4-FFF2-40B4-BE49-F238E27FC236}">
                <a16:creationId xmlns:a16="http://schemas.microsoft.com/office/drawing/2014/main" id="{49B97628-AD35-4F9F-8764-98C7A36452AC}"/>
              </a:ext>
            </a:extLst>
          </p:cNvPr>
          <p:cNvGrpSpPr/>
          <p:nvPr/>
        </p:nvGrpSpPr>
        <p:grpSpPr>
          <a:xfrm>
            <a:off x="78378" y="1299780"/>
            <a:ext cx="7446501" cy="4850470"/>
            <a:chOff x="-645181" y="38362"/>
            <a:chExt cx="8870899" cy="4001475"/>
          </a:xfrm>
        </p:grpSpPr>
        <p:sp>
          <p:nvSpPr>
            <p:cNvPr id="8" name="Google Shape;135;p19">
              <a:extLst>
                <a:ext uri="{FF2B5EF4-FFF2-40B4-BE49-F238E27FC236}">
                  <a16:creationId xmlns:a16="http://schemas.microsoft.com/office/drawing/2014/main" id="{E37B324F-2D3F-479D-94F0-C1F6FA4F2FD7}"/>
                </a:ext>
              </a:extLst>
            </p:cNvPr>
            <p:cNvSpPr/>
            <p:nvPr/>
          </p:nvSpPr>
          <p:spPr>
            <a:xfrm>
              <a:off x="4018" y="2475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36;p19">
              <a:extLst>
                <a:ext uri="{FF2B5EF4-FFF2-40B4-BE49-F238E27FC236}">
                  <a16:creationId xmlns:a16="http://schemas.microsoft.com/office/drawing/2014/main" id="{1224345C-7DEB-4E27-A321-8A52783057A5}"/>
                </a:ext>
              </a:extLst>
            </p:cNvPr>
            <p:cNvSpPr txBox="1"/>
            <p:nvPr/>
          </p:nvSpPr>
          <p:spPr>
            <a:xfrm>
              <a:off x="-157584" y="247500"/>
              <a:ext cx="2216904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Finance</a:t>
              </a:r>
              <a:endParaRPr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" name="Google Shape;137;p19">
              <a:extLst>
                <a:ext uri="{FF2B5EF4-FFF2-40B4-BE49-F238E27FC236}">
                  <a16:creationId xmlns:a16="http://schemas.microsoft.com/office/drawing/2014/main" id="{3DFDFC47-7475-4228-A0B1-A487555AD32D}"/>
                </a:ext>
              </a:extLst>
            </p:cNvPr>
            <p:cNvSpPr/>
            <p:nvPr/>
          </p:nvSpPr>
          <p:spPr>
            <a:xfrm>
              <a:off x="2059409" y="38362"/>
              <a:ext cx="411000" cy="6756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38;p19">
              <a:extLst>
                <a:ext uri="{FF2B5EF4-FFF2-40B4-BE49-F238E27FC236}">
                  <a16:creationId xmlns:a16="http://schemas.microsoft.com/office/drawing/2014/main" id="{A6A00DF4-6E35-4465-B5EA-05EA56FD5A3D}"/>
                </a:ext>
              </a:extLst>
            </p:cNvPr>
            <p:cNvSpPr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39;p19">
              <a:extLst>
                <a:ext uri="{FF2B5EF4-FFF2-40B4-BE49-F238E27FC236}">
                  <a16:creationId xmlns:a16="http://schemas.microsoft.com/office/drawing/2014/main" id="{875251FE-FEC9-4BC1-87A1-6775E744724B}"/>
                </a:ext>
              </a:extLst>
            </p:cNvPr>
            <p:cNvSpPr txBox="1"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(602) 542-5695</a:t>
              </a:r>
              <a:endParaRPr sz="1600" dirty="0">
                <a:latin typeface="+mj-lt"/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SchoolFinance@azed.gov</a:t>
              </a:r>
              <a:endParaRPr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http://www.azed.gov/finance/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" name="Google Shape;140;p19">
              <a:extLst>
                <a:ext uri="{FF2B5EF4-FFF2-40B4-BE49-F238E27FC236}">
                  <a16:creationId xmlns:a16="http://schemas.microsoft.com/office/drawing/2014/main" id="{BE9EA341-38F1-4BEB-A2C3-A1C8C7BE22A9}"/>
                </a:ext>
              </a:extLst>
            </p:cNvPr>
            <p:cNvSpPr/>
            <p:nvPr/>
          </p:nvSpPr>
          <p:spPr>
            <a:xfrm>
              <a:off x="4018" y="1259549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1;p19">
              <a:extLst>
                <a:ext uri="{FF2B5EF4-FFF2-40B4-BE49-F238E27FC236}">
                  <a16:creationId xmlns:a16="http://schemas.microsoft.com/office/drawing/2014/main" id="{45A64F52-0109-4ED7-A6C5-3A3C305DA2A7}"/>
                </a:ext>
              </a:extLst>
            </p:cNvPr>
            <p:cNvSpPr txBox="1"/>
            <p:nvPr/>
          </p:nvSpPr>
          <p:spPr>
            <a:xfrm>
              <a:off x="-645181" y="1259548"/>
              <a:ext cx="2704501" cy="497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Account Analysts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3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" name="Google Shape;142;p19">
              <a:extLst>
                <a:ext uri="{FF2B5EF4-FFF2-40B4-BE49-F238E27FC236}">
                  <a16:creationId xmlns:a16="http://schemas.microsoft.com/office/drawing/2014/main" id="{4337F645-4AAA-432D-8F38-D2AB37E95B57}"/>
                </a:ext>
              </a:extLst>
            </p:cNvPr>
            <p:cNvSpPr/>
            <p:nvPr/>
          </p:nvSpPr>
          <p:spPr>
            <a:xfrm>
              <a:off x="2059409" y="760837"/>
              <a:ext cx="411000" cy="12549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3;p19">
              <a:extLst>
                <a:ext uri="{FF2B5EF4-FFF2-40B4-BE49-F238E27FC236}">
                  <a16:creationId xmlns:a16="http://schemas.microsoft.com/office/drawing/2014/main" id="{A5646677-7E95-4363-B55C-1C418F4AB57D}"/>
                </a:ext>
              </a:extLst>
            </p:cNvPr>
            <p:cNvSpPr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44;p19">
              <a:extLst>
                <a:ext uri="{FF2B5EF4-FFF2-40B4-BE49-F238E27FC236}">
                  <a16:creationId xmlns:a16="http://schemas.microsoft.com/office/drawing/2014/main" id="{CF541526-5A4F-49DB-8AA0-EBE29CD7B4F3}"/>
                </a:ext>
              </a:extLst>
            </p:cNvPr>
            <p:cNvSpPr txBox="1"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http://helpdeskexternal.azed.gov</a:t>
              </a:r>
              <a:endParaRPr lang="en-US"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Student Data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District Employee Report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Instructional Calendars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Transportation Reporting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915s</a:t>
              </a:r>
              <a:endParaRPr sz="1600" dirty="0">
                <a:latin typeface="+mj-lt"/>
              </a:endParaRPr>
            </a:p>
          </p:txBody>
        </p:sp>
        <p:sp>
          <p:nvSpPr>
            <p:cNvPr id="18" name="Google Shape;145;p19">
              <a:extLst>
                <a:ext uri="{FF2B5EF4-FFF2-40B4-BE49-F238E27FC236}">
                  <a16:creationId xmlns:a16="http://schemas.microsoft.com/office/drawing/2014/main" id="{2E033A21-CD4B-4A2C-931A-3304A6622730}"/>
                </a:ext>
              </a:extLst>
            </p:cNvPr>
            <p:cNvSpPr/>
            <p:nvPr/>
          </p:nvSpPr>
          <p:spPr>
            <a:xfrm>
              <a:off x="4018" y="246465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46;p19">
              <a:extLst>
                <a:ext uri="{FF2B5EF4-FFF2-40B4-BE49-F238E27FC236}">
                  <a16:creationId xmlns:a16="http://schemas.microsoft.com/office/drawing/2014/main" id="{C0DB4BF8-CA14-46FD-932F-B846DECEA50E}"/>
                </a:ext>
              </a:extLst>
            </p:cNvPr>
            <p:cNvSpPr txBox="1"/>
            <p:nvPr/>
          </p:nvSpPr>
          <p:spPr>
            <a:xfrm>
              <a:off x="-510315" y="2464650"/>
              <a:ext cx="2569632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Payments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1 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" name="Google Shape;147;p19">
              <a:extLst>
                <a:ext uri="{FF2B5EF4-FFF2-40B4-BE49-F238E27FC236}">
                  <a16:creationId xmlns:a16="http://schemas.microsoft.com/office/drawing/2014/main" id="{F1AB2AC4-EBFE-4E19-99F5-DB8C77D5988E}"/>
                </a:ext>
              </a:extLst>
            </p:cNvPr>
            <p:cNvSpPr/>
            <p:nvPr/>
          </p:nvSpPr>
          <p:spPr>
            <a:xfrm>
              <a:off x="2059409" y="2062462"/>
              <a:ext cx="411000" cy="10617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48;p19">
              <a:extLst>
                <a:ext uri="{FF2B5EF4-FFF2-40B4-BE49-F238E27FC236}">
                  <a16:creationId xmlns:a16="http://schemas.microsoft.com/office/drawing/2014/main" id="{62E645A2-EBD3-40A9-B031-700FFE6CFEC1}"/>
                </a:ext>
              </a:extLst>
            </p:cNvPr>
            <p:cNvSpPr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9;p19">
              <a:extLst>
                <a:ext uri="{FF2B5EF4-FFF2-40B4-BE49-F238E27FC236}">
                  <a16:creationId xmlns:a16="http://schemas.microsoft.com/office/drawing/2014/main" id="{BA491479-0E00-47DE-BFED-DCFE09EC28B2}"/>
                </a:ext>
              </a:extLst>
            </p:cNvPr>
            <p:cNvSpPr txBox="1"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SFPaymentTeam@azed.gov</a:t>
              </a:r>
              <a:endParaRPr sz="1600" dirty="0">
                <a:solidFill>
                  <a:srgbClr val="002060"/>
                </a:solidFill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District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Charter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CSF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IIF</a:t>
              </a:r>
              <a:endParaRPr sz="1600" dirty="0">
                <a:latin typeface="+mj-lt"/>
              </a:endParaRPr>
            </a:p>
          </p:txBody>
        </p:sp>
        <p:sp>
          <p:nvSpPr>
            <p:cNvPr id="23" name="Google Shape;150;p19">
              <a:extLst>
                <a:ext uri="{FF2B5EF4-FFF2-40B4-BE49-F238E27FC236}">
                  <a16:creationId xmlns:a16="http://schemas.microsoft.com/office/drawing/2014/main" id="{4CBB5E26-D30E-45CE-A885-64D4B50B550E}"/>
                </a:ext>
              </a:extLst>
            </p:cNvPr>
            <p:cNvSpPr/>
            <p:nvPr/>
          </p:nvSpPr>
          <p:spPr>
            <a:xfrm>
              <a:off x="4018" y="34767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51;p19">
              <a:extLst>
                <a:ext uri="{FF2B5EF4-FFF2-40B4-BE49-F238E27FC236}">
                  <a16:creationId xmlns:a16="http://schemas.microsoft.com/office/drawing/2014/main" id="{6DC5A08A-FF64-448A-B129-EDF9C1306FFF}"/>
                </a:ext>
              </a:extLst>
            </p:cNvPr>
            <p:cNvSpPr txBox="1"/>
            <p:nvPr/>
          </p:nvSpPr>
          <p:spPr>
            <a:xfrm>
              <a:off x="-333950" y="3476700"/>
              <a:ext cx="2393269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Budget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 Phone Option 2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" name="Google Shape;152;p19">
              <a:extLst>
                <a:ext uri="{FF2B5EF4-FFF2-40B4-BE49-F238E27FC236}">
                  <a16:creationId xmlns:a16="http://schemas.microsoft.com/office/drawing/2014/main" id="{2639BE72-50E9-4C32-B49F-854FF9041053}"/>
                </a:ext>
              </a:extLst>
            </p:cNvPr>
            <p:cNvSpPr/>
            <p:nvPr/>
          </p:nvSpPr>
          <p:spPr>
            <a:xfrm>
              <a:off x="2059409" y="3171037"/>
              <a:ext cx="411000" cy="8688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54;p19">
              <a:extLst>
                <a:ext uri="{FF2B5EF4-FFF2-40B4-BE49-F238E27FC236}">
                  <a16:creationId xmlns:a16="http://schemas.microsoft.com/office/drawing/2014/main" id="{65C9552E-B81B-4297-A2D8-E481DE290736}"/>
                </a:ext>
              </a:extLst>
            </p:cNvPr>
            <p:cNvSpPr txBox="1"/>
            <p:nvPr/>
          </p:nvSpPr>
          <p:spPr>
            <a:xfrm>
              <a:off x="2634918" y="3171037"/>
              <a:ext cx="5590800" cy="8688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SFBudgetTeam@azed.gov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Expenditure Budgets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Annual Financial Reports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BUDG25, BUDG75, BUDGAGD</a:t>
              </a:r>
              <a:endParaRPr sz="1600" dirty="0"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FAB8EC-151C-9004-3F8F-D6D54FF2D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23" y="6237018"/>
            <a:ext cx="2008983" cy="5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6337-9E07-5648-AC51-80EF7742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" y="5244538"/>
            <a:ext cx="7136751" cy="1142266"/>
          </a:xfrm>
        </p:spPr>
        <p:txBody>
          <a:bodyPr>
            <a:normAutofit/>
          </a:bodyPr>
          <a:lstStyle/>
          <a:p>
            <a:r>
              <a:rPr lang="en-US" dirty="0"/>
              <a:t>Ryan Young, School Finance Director of Fiscal Operations</a:t>
            </a:r>
            <a:br>
              <a:rPr lang="en-US" dirty="0"/>
            </a:br>
            <a:r>
              <a:rPr lang="en-US" dirty="0"/>
              <a:t>Ryan.Young@azed.gov</a:t>
            </a:r>
            <a:br>
              <a:rPr lang="en-US" dirty="0"/>
            </a:br>
            <a:r>
              <a:rPr lang="en-US" dirty="0"/>
              <a:t>(602) 542-8244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3A17-2976-6049-8B3B-1290AF747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B3C6-47BD-673D-A9CA-677AD50633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71196"/>
            <a:ext cx="5915608" cy="5915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3F661-924C-9BAA-6E78-438A4649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AF933-29E2-DC3B-6D16-3AFEE9D5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 dirty="0">
                <a:solidFill>
                  <a:schemeClr val="tx1"/>
                </a:solidFill>
                <a:latin typeface="+mj-lt"/>
                <a:cs typeface="+mj-cs"/>
              </a:rPr>
              <a:t>Agenda</a:t>
            </a:r>
          </a:p>
        </p:txBody>
      </p:sp>
      <p:graphicFrame>
        <p:nvGraphicFramePr>
          <p:cNvPr id="24" name="Text Placeholder 3">
            <a:extLst>
              <a:ext uri="{FF2B5EF4-FFF2-40B4-BE49-F238E27FC236}">
                <a16:creationId xmlns:a16="http://schemas.microsoft.com/office/drawing/2014/main" id="{0FC7B33C-4335-3266-019B-1A772E195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6462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F85B038-E4D8-33CF-B040-BFFD5D5B1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Average Daily Membership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6810ED-DE4C-6A48-9DAC-58CCF05B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6D95D-9E01-363C-A142-6A12C02A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2" y="214205"/>
            <a:ext cx="10515600" cy="1325563"/>
          </a:xfrm>
        </p:spPr>
        <p:txBody>
          <a:bodyPr/>
          <a:lstStyle/>
          <a:p>
            <a:r>
              <a:rPr lang="en-US" b="1" dirty="0">
                <a:ea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68AC1-30D0-951B-6DA0-AF8CD4A6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A2BBD-824C-6D9E-D4EF-6367C905F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44" y="1665983"/>
            <a:ext cx="6587095" cy="35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</a:rPr>
              <a:t>ADM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FBE7C-24AB-F2B0-EF44-ED739545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92F920-CC7E-BFCF-5EAE-347F4699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52" y="1665983"/>
            <a:ext cx="6587095" cy="35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EA853C-3F99-A259-A0AD-D7CAF7C2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13701F-0092-4C46-CCFD-A2CAAF4C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56" y="1786949"/>
            <a:ext cx="6872287" cy="32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55508AE-ED2A-279C-E8FF-D04A7B9F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ED60-E3BA-C9C7-B01E-507E50EB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484DE-4326-DA76-3360-FE3650EAD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56" y="1786949"/>
            <a:ext cx="6872287" cy="32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pc="2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 Updates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7" y="107122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</a:rPr>
              <a:t>Operation</a:t>
            </a:r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>
                <a:ea typeface="Roboto" panose="02000000000000000000" pitchFamily="2" charset="0"/>
              </a:rPr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15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Non-Fundable Intervals (NFI) have gone into effect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Register for our online training event on November 12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at 10AM</a:t>
            </a:r>
          </a:p>
          <a:p>
            <a:pPr lvl="1"/>
            <a:r>
              <a:rPr lang="en-US" dirty="0">
                <a:hlinkClick r:id="rId2"/>
              </a:rPr>
              <a:t>Microsoft Virtual Events Powered by Teams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Who should attend: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Business Managers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Attendance and Enrollment Coordinators (</a:t>
            </a:r>
            <a:r>
              <a:rPr lang="en-US" dirty="0" err="1">
                <a:solidFill>
                  <a:schemeClr val="tx1"/>
                </a:solidFill>
              </a:rPr>
              <a:t>AzEDs</a:t>
            </a:r>
            <a:r>
              <a:rPr lang="en-US" dirty="0">
                <a:solidFill>
                  <a:schemeClr val="tx1"/>
                </a:solidFill>
              </a:rPr>
              <a:t> Coordinators)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Anyone involved in School Finance and student data reporting.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A5CDE0033014BB7CF0B71530BDF99" ma:contentTypeVersion="6" ma:contentTypeDescription="Create a new document." ma:contentTypeScope="" ma:versionID="ab73bfecd50ae2e26a592aad63026044">
  <xsd:schema xmlns:xsd="http://www.w3.org/2001/XMLSchema" xmlns:xs="http://www.w3.org/2001/XMLSchema" xmlns:p="http://schemas.microsoft.com/office/2006/metadata/properties" xmlns:ns2="6956a4e3-4065-4b8a-833d-d2ae2a8a83d5" targetNamespace="http://schemas.microsoft.com/office/2006/metadata/properties" ma:root="true" ma:fieldsID="88106054ace498a63f7e7ac568adf037" ns2:_="">
    <xsd:import namespace="6956a4e3-4065-4b8a-833d-d2ae2a8a8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a4e3-4065-4b8a-833d-d2ae2a8a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BBEEE5-391C-4E22-A797-CD70D630913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6956a4e3-4065-4b8a-833d-d2ae2a8a83d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7FD3AF-EF6C-4366-87AE-9BE041A4D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6a4e3-4065-4b8a-833d-d2ae2a8a8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27644</TotalTime>
  <Words>386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Libre Franklin Medium</vt:lpstr>
      <vt:lpstr>Roboto</vt:lpstr>
      <vt:lpstr>Office Theme</vt:lpstr>
      <vt:lpstr>AASBO Update</vt:lpstr>
      <vt:lpstr>Agenda</vt:lpstr>
      <vt:lpstr>Average Daily Membership</vt:lpstr>
      <vt:lpstr>ADM Update</vt:lpstr>
      <vt:lpstr>ADM Update</vt:lpstr>
      <vt:lpstr>ADM Update</vt:lpstr>
      <vt:lpstr>ADM Update</vt:lpstr>
      <vt:lpstr>Operation Updates</vt:lpstr>
      <vt:lpstr>Operation Updates</vt:lpstr>
      <vt:lpstr>Payment Updates</vt:lpstr>
      <vt:lpstr>Payment Update</vt:lpstr>
      <vt:lpstr>Budget Updates</vt:lpstr>
      <vt:lpstr>Budget Update </vt:lpstr>
      <vt:lpstr>Other Updates</vt:lpstr>
      <vt:lpstr>Other updates </vt:lpstr>
      <vt:lpstr>PowerPoint Presentation</vt:lpstr>
      <vt:lpstr>Ryan Young, School Finance Director of Fiscal Operations Ryan.Young@azed.gov (602) 542-8244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Young, Ryan</cp:lastModifiedBy>
  <cp:revision>28</cp:revision>
  <cp:lastPrinted>2019-07-09T15:51:45Z</cp:lastPrinted>
  <dcterms:created xsi:type="dcterms:W3CDTF">2018-03-20T17:28:56Z</dcterms:created>
  <dcterms:modified xsi:type="dcterms:W3CDTF">2025-10-30T18:01:01Z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0x0101000A8A5CDE0033014BB7CF0B71530BDF99</vt:lpwstr>
  </property>
</Properties>
</file>